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58" r:id="rId3"/>
    <p:sldId id="261" r:id="rId4"/>
    <p:sldId id="262" r:id="rId5"/>
    <p:sldId id="257" r:id="rId6"/>
    <p:sldId id="264" r:id="rId7"/>
    <p:sldId id="263" r:id="rId8"/>
    <p:sldId id="265" r:id="rId9"/>
    <p:sldId id="267" r:id="rId10"/>
    <p:sldId id="266" r:id="rId11"/>
    <p:sldId id="268" r:id="rId12"/>
    <p:sldId id="260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C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1312" autoAdjust="0"/>
  </p:normalViewPr>
  <p:slideViewPr>
    <p:cSldViewPr snapToGrid="0">
      <p:cViewPr>
        <p:scale>
          <a:sx n="66" d="100"/>
          <a:sy n="66" d="100"/>
        </p:scale>
        <p:origin x="1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BE352-C8F4-4F30-AB6C-E4EAD6ABB5A9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C97F4-E3C9-420F-BCB7-8F75D8F4D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80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8879-7996-4FB9-AB50-7E4683A0307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426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지역 변수 예시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수정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C97F4-E3C9-420F-BCB7-8F75D8F4D1F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013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전역 변수 예시</a:t>
            </a:r>
            <a:endParaRPr lang="en-US" altLang="ko-KR" smtClean="0"/>
          </a:p>
          <a:p>
            <a:r>
              <a:rPr lang="en-US" altLang="ko-KR" smtClean="0"/>
              <a:t>-&gt;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함수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블록</a:t>
            </a:r>
            <a:r>
              <a:rPr lang="en-US" altLang="ko-KR" baseline="0" smtClean="0"/>
              <a:t>)</a:t>
            </a:r>
            <a:r>
              <a:rPr lang="ko-KR" altLang="en-US" baseline="0" smtClean="0"/>
              <a:t>의 경계에 상관없이 사용 가능하다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만약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같은 이름의 전역 변수와 지역 변수가 만나면 지역 변수가 우선적으로 사용된다</a:t>
            </a:r>
            <a:r>
              <a:rPr lang="en-US" altLang="ko-KR" baseline="0" smtClean="0"/>
              <a:t>.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C97F4-E3C9-420F-BCB7-8F75D8F4D1F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064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&lt;stdio.h&gt;</a:t>
            </a:r>
          </a:p>
          <a:p>
            <a:endParaRPr lang="ko-KR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menu( );</a:t>
            </a:r>
          </a:p>
          <a:p>
            <a:endParaRPr lang="ko-KR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main( )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menu( );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menu( )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printf("1. </a:t>
            </a:r>
            <a:r>
              <a:rPr lang="ko-KR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시작</a:t>
            </a:r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printf("2. </a:t>
            </a:r>
            <a:r>
              <a:rPr lang="ko-KR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종료</a:t>
            </a:r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5F22-2FF2-4BD9-9F12-0846EC08B18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317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&lt;stdio.h&gt;</a:t>
            </a:r>
          </a:p>
          <a:p>
            <a:endParaRPr lang="ko-KR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avg(double x, double y);</a:t>
            </a:r>
          </a:p>
          <a:p>
            <a:endParaRPr lang="ko-KR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main( )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a, b;</a:t>
            </a:r>
          </a:p>
          <a:p>
            <a:endParaRPr lang="ko-KR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두 실수 입력</a:t>
            </a:r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");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scanf("%lf %lf", &amp;a, &amp;b);</a:t>
            </a:r>
          </a:p>
          <a:p>
            <a:endParaRPr lang="ko-KR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평균 </a:t>
            </a:r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%.2lf\n", avg(a, b));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avg(double x, double y)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((x+y)/2.0);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5F22-2FF2-4BD9-9F12-0846EC08B18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624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함수를 사용하는 이유는 반복문과 유사하다</a:t>
            </a:r>
            <a:r>
              <a:rPr lang="en-US" altLang="ko-KR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smtClean="0"/>
              <a:t>코드를 길이를 줄이기 위함</a:t>
            </a:r>
            <a:endParaRPr lang="en-US" altLang="ko-KR" baseline="0" smtClean="0"/>
          </a:p>
          <a:p>
            <a:pPr marL="228600" indent="-228600">
              <a:buAutoNum type="arabicPeriod"/>
            </a:pPr>
            <a:r>
              <a:rPr lang="ko-KR" altLang="en-US" baseline="0" smtClean="0"/>
              <a:t>가독성을 높이기 위함</a:t>
            </a:r>
            <a:endParaRPr lang="en-US" altLang="ko-KR" baseline="0" smtClean="0"/>
          </a:p>
          <a:p>
            <a:pPr marL="228600" indent="-228600">
              <a:buAutoNum type="arabicPeriod"/>
            </a:pPr>
            <a:r>
              <a:rPr lang="ko-KR" altLang="en-US" baseline="0" smtClean="0"/>
              <a:t>최근에는 그 이상의 의미를 지니고 객체 지향 프로그래밍에서 반드시 필요한 개념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C97F4-E3C9-420F-BCB7-8F75D8F4D1F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575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C97F4-E3C9-420F-BCB7-8F75D8F4D1F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298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smtClean="0"/>
              <a:t>함수의 이름은 변수의 이름과 같은 규칙으로 짓는다</a:t>
            </a:r>
            <a:r>
              <a:rPr lang="en-US" altLang="ko-KR" baseline="0" smtClean="0"/>
              <a:t>. (</a:t>
            </a:r>
            <a:r>
              <a:rPr lang="ko-KR" altLang="en-US" baseline="0" smtClean="0"/>
              <a:t>식별자 규칙</a:t>
            </a:r>
            <a:r>
              <a:rPr lang="en-US" altLang="ko-KR" baseline="0" smtClean="0"/>
              <a:t>)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각자 고유의 작업을 수행한다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미리 만들어져 있는 함수를 라이브러리 함수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프로그래머가 직접 만들어서 사용하는 함수를 사용자 정의 함수라고 한다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en-US" altLang="ko-KR" baseline="0" smtClean="0"/>
              <a:t>input, output</a:t>
            </a:r>
            <a:r>
              <a:rPr lang="ko-KR" altLang="en-US" baseline="0" smtClean="0"/>
              <a:t>이 있다</a:t>
            </a:r>
            <a:r>
              <a:rPr lang="en-US" altLang="ko-KR" baseline="0" smtClean="0"/>
              <a:t>. (</a:t>
            </a:r>
            <a:r>
              <a:rPr lang="ko-KR" altLang="en-US" baseline="0" smtClean="0"/>
              <a:t>경우에 따라 없을 수도 있다</a:t>
            </a:r>
            <a:r>
              <a:rPr lang="en-US" altLang="ko-KR" baseline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C97F4-E3C9-420F-BCB7-8F75D8F4D1F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526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함수의 구성</a:t>
            </a:r>
            <a:endParaRPr lang="en-US" altLang="ko-KR" smtClean="0"/>
          </a:p>
          <a:p>
            <a:pPr marL="228600" indent="-228600">
              <a:buAutoNum type="arabicPeriod"/>
            </a:pPr>
            <a:r>
              <a:rPr lang="ko-KR" altLang="en-US" smtClean="0"/>
              <a:t>반환형</a:t>
            </a:r>
            <a:r>
              <a:rPr lang="ko-KR" altLang="en-US" baseline="0" smtClean="0"/>
              <a:t> </a:t>
            </a:r>
            <a:r>
              <a:rPr lang="en-US" altLang="ko-KR" baseline="0" smtClean="0"/>
              <a:t>(output</a:t>
            </a:r>
            <a:r>
              <a:rPr lang="ko-KR" altLang="en-US" baseline="0" smtClean="0"/>
              <a:t>의 자료형</a:t>
            </a:r>
            <a:r>
              <a:rPr lang="en-US" altLang="ko-KR" baseline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baseline="0" smtClean="0"/>
              <a:t>이름 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함수의 고유 이름</a:t>
            </a:r>
            <a:r>
              <a:rPr lang="en-US" altLang="ko-KR" baseline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smtClean="0"/>
              <a:t>매개변수</a:t>
            </a:r>
            <a:r>
              <a:rPr lang="en-US" altLang="ko-KR" smtClean="0"/>
              <a:t>(parameter)</a:t>
            </a:r>
            <a:r>
              <a:rPr lang="en-US" altLang="ko-KR" baseline="0" smtClean="0"/>
              <a:t> (input</a:t>
            </a:r>
            <a:r>
              <a:rPr lang="ko-KR" altLang="en-US" baseline="0" smtClean="0"/>
              <a:t>의 자료형 및 변수</a:t>
            </a:r>
            <a:r>
              <a:rPr lang="en-US" altLang="ko-KR" baseline="0" smtClean="0"/>
              <a:t>), (</a:t>
            </a:r>
            <a:r>
              <a:rPr lang="ko-KR" altLang="en-US" baseline="0" smtClean="0"/>
              <a:t>인수 전달 방법 설명</a:t>
            </a:r>
            <a:r>
              <a:rPr lang="en-US" altLang="ko-KR" baseline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baseline="0" smtClean="0"/>
              <a:t>코드</a:t>
            </a:r>
            <a:endParaRPr lang="en-US" altLang="ko-KR" baseline="0" smtClean="0"/>
          </a:p>
          <a:p>
            <a:pPr marL="228600" indent="-228600">
              <a:buAutoNum type="arabicPeriod"/>
            </a:pPr>
            <a:r>
              <a:rPr lang="ko-KR" altLang="en-US" baseline="0" smtClean="0"/>
              <a:t>리턴 값 </a:t>
            </a:r>
            <a:r>
              <a:rPr lang="en-US" altLang="ko-KR" baseline="0" smtClean="0"/>
              <a:t>(output)</a:t>
            </a:r>
          </a:p>
          <a:p>
            <a:pPr marL="228600" indent="-228600">
              <a:buAutoNum type="arabicPeriod"/>
            </a:pPr>
            <a:endParaRPr lang="en-US" altLang="ko-KR" baseline="0" smtClean="0"/>
          </a:p>
          <a:p>
            <a:pPr marL="0" indent="0">
              <a:buNone/>
            </a:pPr>
            <a:r>
              <a:rPr lang="en-US" altLang="ko-KR" baseline="0" smtClean="0"/>
              <a:t>&lt;</a:t>
            </a:r>
            <a:r>
              <a:rPr lang="ko-KR" altLang="en-US" baseline="0" smtClean="0"/>
              <a:t>주의점</a:t>
            </a:r>
            <a:r>
              <a:rPr lang="en-US" altLang="ko-KR" baseline="0" smtClean="0"/>
              <a:t>&gt;</a:t>
            </a:r>
          </a:p>
          <a:p>
            <a:pPr marL="228600" indent="-228600">
              <a:buAutoNum type="arabicPeriod"/>
            </a:pPr>
            <a:r>
              <a:rPr lang="ko-KR" altLang="en-US" baseline="0" smtClean="0"/>
              <a:t>코드의 줄 수와 상관없이 중괄호 필요</a:t>
            </a:r>
            <a:endParaRPr lang="en-US" altLang="ko-KR" baseline="0" smtClean="0"/>
          </a:p>
          <a:p>
            <a:pPr marL="228600" indent="-228600">
              <a:buAutoNum type="arabicPeriod"/>
            </a:pPr>
            <a:r>
              <a:rPr lang="ko-KR" altLang="en-US" baseline="0" smtClean="0"/>
              <a:t>지역 변수 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간단하게 설명하고 뒤에서 보충설명</a:t>
            </a:r>
            <a:r>
              <a:rPr lang="en-US" altLang="ko-KR" baseline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C97F4-E3C9-420F-BCB7-8F75D8F4D1F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137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smtClean="0"/>
              <a:t>함수를 사용할 땐 선언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정의 호출의 과정을 거쳐야하는데</a:t>
            </a:r>
            <a:r>
              <a:rPr lang="en-US" altLang="ko-KR" baseline="0" smtClean="0"/>
              <a:t>,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구체적으로는 두 가지 방법이 있다</a:t>
            </a:r>
            <a:r>
              <a:rPr lang="en-US" altLang="ko-KR" baseline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C97F4-E3C9-420F-BCB7-8F75D8F4D1F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761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첫 번째 방법</a:t>
            </a:r>
            <a:r>
              <a:rPr lang="en-US" altLang="ko-KR" smtClean="0"/>
              <a:t>, </a:t>
            </a:r>
            <a:r>
              <a:rPr lang="ko-KR" altLang="en-US" smtClean="0"/>
              <a:t>상단에 함수를 선언 및 정의하고</a:t>
            </a:r>
            <a:r>
              <a:rPr lang="en-US" altLang="ko-KR" smtClean="0"/>
              <a:t>, </a:t>
            </a:r>
            <a:r>
              <a:rPr lang="ko-KR" altLang="en-US" smtClean="0"/>
              <a:t>메인함수에서 사용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C97F4-E3C9-420F-BCB7-8F75D8F4D1F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62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두 번째 방법</a:t>
            </a:r>
            <a:r>
              <a:rPr lang="en-US" altLang="ko-KR" smtClean="0"/>
              <a:t>, </a:t>
            </a:r>
            <a:r>
              <a:rPr lang="ko-KR" altLang="en-US" smtClean="0"/>
              <a:t>상단에 선언만 하고</a:t>
            </a:r>
            <a:r>
              <a:rPr lang="en-US" altLang="ko-KR" smtClean="0"/>
              <a:t>, </a:t>
            </a:r>
            <a:r>
              <a:rPr lang="ko-KR" altLang="en-US" smtClean="0"/>
              <a:t>메인 함수에서 먼저 사용한 호</a:t>
            </a:r>
            <a:r>
              <a:rPr lang="en-US" altLang="ko-KR" smtClean="0"/>
              <a:t>, </a:t>
            </a:r>
            <a:r>
              <a:rPr lang="ko-KR" altLang="en-US" smtClean="0"/>
              <a:t>마지막에 정의한다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-&gt; </a:t>
            </a:r>
            <a:r>
              <a:rPr lang="ko-KR" altLang="en-US" smtClean="0"/>
              <a:t>코드는 조금 길어지지만</a:t>
            </a:r>
            <a:r>
              <a:rPr lang="en-US" altLang="ko-KR" smtClean="0"/>
              <a:t>, </a:t>
            </a:r>
            <a:r>
              <a:rPr lang="ko-KR" altLang="en-US" smtClean="0"/>
              <a:t>가장 중요한 </a:t>
            </a:r>
            <a:r>
              <a:rPr lang="en-US" altLang="ko-KR" smtClean="0"/>
              <a:t>main</a:t>
            </a:r>
            <a:r>
              <a:rPr lang="ko-KR" altLang="en-US" smtClean="0"/>
              <a:t>함수를 위로 가져오면서 가독성을 높일 수 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(</a:t>
            </a:r>
            <a:r>
              <a:rPr lang="ko-KR" altLang="en-US" baseline="0" smtClean="0"/>
              <a:t>보통 더 많이 사용되는 방법이다</a:t>
            </a:r>
            <a:r>
              <a:rPr lang="en-US" altLang="ko-KR" baseline="0" smtClean="0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C97F4-E3C9-420F-BCB7-8F75D8F4D1F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265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smtClean="0"/>
              <a:t>지역 변수 </a:t>
            </a:r>
            <a:r>
              <a:rPr lang="en-US" altLang="ko-KR" baseline="0" smtClean="0"/>
              <a:t>: </a:t>
            </a:r>
            <a:r>
              <a:rPr lang="ko-KR" altLang="en-US" baseline="0" smtClean="0"/>
              <a:t>함수 안에서 선언되는 변수 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블록 안에서 선언되는 변수</a:t>
            </a:r>
            <a:r>
              <a:rPr lang="en-US" altLang="ko-KR" baseline="0" smtClean="0"/>
              <a:t>)</a:t>
            </a:r>
          </a:p>
          <a:p>
            <a:r>
              <a:rPr lang="en-US" altLang="ko-KR" baseline="0" smtClean="0"/>
              <a:t>-&gt; </a:t>
            </a:r>
            <a:r>
              <a:rPr lang="ko-KR" altLang="en-US" baseline="0" smtClean="0"/>
              <a:t>블록이 끝나면 소멸된다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전역 변수</a:t>
            </a:r>
            <a:r>
              <a:rPr lang="en-US" altLang="ko-KR" baseline="0" smtClean="0"/>
              <a:t> : </a:t>
            </a:r>
            <a:r>
              <a:rPr lang="ko-KR" altLang="en-US" baseline="0" smtClean="0"/>
              <a:t>함수 외부에서 선언되는 변수</a:t>
            </a:r>
            <a:endParaRPr lang="en-US" altLang="ko-KR" baseline="0" smtClean="0"/>
          </a:p>
          <a:p>
            <a:r>
              <a:rPr lang="en-US" altLang="ko-KR" baseline="0" smtClean="0"/>
              <a:t>-&gt; </a:t>
            </a:r>
            <a:r>
              <a:rPr lang="ko-KR" altLang="en-US" baseline="0" smtClean="0"/>
              <a:t>프로그램이 종료되야 소멸된다</a:t>
            </a:r>
            <a:r>
              <a:rPr lang="en-US" altLang="ko-KR" baseline="0" smtClean="0"/>
              <a:t>.</a:t>
            </a:r>
          </a:p>
          <a:p>
            <a:r>
              <a:rPr lang="en-US" altLang="ko-KR" baseline="0" smtClean="0"/>
              <a:t>-&gt; </a:t>
            </a:r>
            <a:r>
              <a:rPr lang="ko-KR" altLang="en-US" baseline="0" smtClean="0"/>
              <a:t>초기값이 자동으로 </a:t>
            </a:r>
            <a:r>
              <a:rPr lang="en-US" altLang="ko-KR" baseline="0" smtClean="0"/>
              <a:t>0</a:t>
            </a:r>
            <a:r>
              <a:rPr lang="ko-KR" altLang="en-US" baseline="0" smtClean="0"/>
              <a:t>으로 설정된다</a:t>
            </a:r>
            <a:r>
              <a:rPr lang="en-US" altLang="ko-KR" baseline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C97F4-E3C9-420F-BCB7-8F75D8F4D1F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6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6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50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08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50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2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93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19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5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14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64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6C04-5B6E-406D-AA53-DABAE1952579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43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86C04-5B6E-406D-AA53-DABAE1952579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F82E5-6B7C-4F5B-9259-05586348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9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70528" y="1327055"/>
            <a:ext cx="18726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latin typeface="HY동녘B" panose="02030600000101010101" pitchFamily="18" charset="-127"/>
                <a:ea typeface="HY동녘B" panose="02030600000101010101" pitchFamily="18" charset="-127"/>
              </a:rPr>
              <a:t>함수</a:t>
            </a:r>
            <a:endParaRPr lang="en-US" altLang="ko-KR" sz="6000" dirty="0" smtClean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4482272" y="1431267"/>
            <a:ext cx="531955" cy="1015182"/>
          </a:xfrm>
          <a:prstGeom prst="chevron">
            <a:avLst/>
          </a:prstGeom>
          <a:solidFill>
            <a:srgbClr val="8FC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순서도: 수행의 시작/종료 24"/>
          <p:cNvSpPr/>
          <p:nvPr/>
        </p:nvSpPr>
        <p:spPr>
          <a:xfrm rot="5400000">
            <a:off x="8327601" y="5369571"/>
            <a:ext cx="626473" cy="222530"/>
          </a:xfrm>
          <a:prstGeom prst="flowChartTerminator">
            <a:avLst/>
          </a:prstGeom>
          <a:solidFill>
            <a:srgbClr val="8FC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961573" y="5216183"/>
            <a:ext cx="19832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mtClean="0">
                <a:latin typeface="HY동녘B" panose="02030600000101010101" pitchFamily="18" charset="-127"/>
                <a:ea typeface="HY동녘B" panose="02030600000101010101" pitchFamily="18" charset="-127"/>
              </a:rPr>
              <a:t>2016.05.23</a:t>
            </a:r>
            <a:endParaRPr lang="en-US" altLang="ko-KR" sz="25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2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809963" y="0"/>
            <a:ext cx="1382037" cy="6858000"/>
          </a:xfrm>
          <a:prstGeom prst="rect">
            <a:avLst/>
          </a:prstGeom>
          <a:solidFill>
            <a:srgbClr val="8FC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35" y="3456214"/>
            <a:ext cx="1495425" cy="2819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437" y="363287"/>
            <a:ext cx="4703293" cy="618585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638" y="4636166"/>
            <a:ext cx="5486471" cy="163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9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809963" y="0"/>
            <a:ext cx="1382037" cy="6858000"/>
          </a:xfrm>
          <a:prstGeom prst="rect">
            <a:avLst/>
          </a:prstGeom>
          <a:solidFill>
            <a:srgbClr val="8FC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35" y="3456214"/>
            <a:ext cx="1495425" cy="2819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232" y="331492"/>
            <a:ext cx="5320680" cy="58182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170" y="4407162"/>
            <a:ext cx="5537318" cy="174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3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50570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90705" y="27288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실습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78679" y="1634798"/>
            <a:ext cx="78346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다음과 같이 출력되도록 </a:t>
            </a:r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menu()</a:t>
            </a: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함수를 정의하시오</a:t>
            </a:r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en-US" altLang="ko-KR" sz="4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70" y="3471980"/>
            <a:ext cx="3661399" cy="29639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31" y="4135362"/>
            <a:ext cx="7023069" cy="215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49" y="3471980"/>
            <a:ext cx="1495425" cy="28194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50570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90705" y="27288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실습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78679" y="1634798"/>
            <a:ext cx="78346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두 실수를 입력받아 평균을 구하는 프로그램을 구현하시오</a:t>
            </a:r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. (</a:t>
            </a: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단</a:t>
            </a:r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평균은 함수를 통해 계산</a:t>
            </a:r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474" y="3790988"/>
            <a:ext cx="7219234" cy="228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9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0"/>
            <a:ext cx="2312127" cy="2312127"/>
          </a:xfrm>
          <a:prstGeom prst="rtTriangle">
            <a:avLst/>
          </a:prstGeom>
          <a:solidFill>
            <a:srgbClr val="8FCF4F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287382" y="195943"/>
            <a:ext cx="551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1</a:t>
            </a:r>
            <a:endParaRPr lang="ko-KR" altLang="en-US" sz="5000" dirty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35" y="3456214"/>
            <a:ext cx="1495425" cy="2819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69327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09462" y="27288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latin typeface="HY동녘B" panose="02030600000101010101" pitchFamily="18" charset="-127"/>
                <a:ea typeface="HY동녘B" panose="02030600000101010101" pitchFamily="18" charset="-127"/>
              </a:rPr>
              <a:t>함수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8949" y="2312127"/>
            <a:ext cx="6211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함수</a:t>
            </a:r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하나의 작업에 해당하는 코드들을 하나로 모은 것</a:t>
            </a:r>
            <a:endParaRPr lang="en-US" altLang="ko-KR" sz="4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76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0"/>
            <a:ext cx="2312127" cy="2312127"/>
          </a:xfrm>
          <a:prstGeom prst="rtTriangle">
            <a:avLst/>
          </a:prstGeom>
          <a:solidFill>
            <a:srgbClr val="8FCF4F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287382" y="195943"/>
            <a:ext cx="551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2</a:t>
            </a:r>
            <a:endParaRPr lang="ko-KR" altLang="en-US" sz="5000" dirty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35" y="3456214"/>
            <a:ext cx="1495425" cy="2819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69327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54260" y="272887"/>
            <a:ext cx="2920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latin typeface="HY동녘B" panose="02030600000101010101" pitchFamily="18" charset="-127"/>
                <a:ea typeface="HY동녘B" panose="02030600000101010101" pitchFamily="18" charset="-127"/>
              </a:rPr>
              <a:t>함수의 개념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96190" y="2144487"/>
            <a:ext cx="66371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프로그램을 구성하는 기본 요소 </a:t>
            </a:r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객체</a:t>
            </a:r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다른 함수들과 연결 가능</a:t>
            </a:r>
            <a:endParaRPr lang="en-US" altLang="ko-KR" sz="4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재사용 쉬움</a:t>
            </a:r>
            <a:endParaRPr lang="en-US" altLang="ko-KR" sz="4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유지보수 쉬움</a:t>
            </a:r>
            <a:endParaRPr lang="en-US" altLang="ko-KR" sz="4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52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0"/>
            <a:ext cx="2312127" cy="2312127"/>
          </a:xfrm>
          <a:prstGeom prst="rtTriangle">
            <a:avLst/>
          </a:prstGeom>
          <a:solidFill>
            <a:srgbClr val="8FCF4F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287382" y="195943"/>
            <a:ext cx="551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3</a:t>
            </a:r>
            <a:endParaRPr lang="ko-KR" altLang="en-US" sz="5000" dirty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35" y="3456214"/>
            <a:ext cx="1495425" cy="2819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69327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54260" y="272887"/>
            <a:ext cx="2920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latin typeface="HY동녘B" panose="02030600000101010101" pitchFamily="18" charset="-127"/>
                <a:ea typeface="HY동녘B" panose="02030600000101010101" pitchFamily="18" charset="-127"/>
              </a:rPr>
              <a:t>함수의 특징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70729" y="2144487"/>
            <a:ext cx="69625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서로 구별되는 고유의 이름</a:t>
            </a:r>
            <a:endParaRPr lang="en-US" altLang="ko-KR" sz="4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0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특정한 작업 수행</a:t>
            </a:r>
            <a:endParaRPr lang="en-US" altLang="ko-KR" sz="4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0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input, output</a:t>
            </a:r>
          </a:p>
        </p:txBody>
      </p:sp>
    </p:spTree>
    <p:extLst>
      <p:ext uri="{BB962C8B-B14F-4D97-AF65-F5344CB8AC3E}">
        <p14:creationId xmlns:p14="http://schemas.microsoft.com/office/powerpoint/2010/main" val="22575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35" y="3456214"/>
            <a:ext cx="1495425" cy="2819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767" y="1890207"/>
            <a:ext cx="4923977" cy="3956767"/>
          </a:xfrm>
          <a:prstGeom prst="rect">
            <a:avLst/>
          </a:prstGeom>
        </p:spPr>
      </p:pic>
      <p:sp>
        <p:nvSpPr>
          <p:cNvPr id="7" name="직각 삼각형 6"/>
          <p:cNvSpPr/>
          <p:nvPr/>
        </p:nvSpPr>
        <p:spPr>
          <a:xfrm>
            <a:off x="0" y="0"/>
            <a:ext cx="2312127" cy="2312127"/>
          </a:xfrm>
          <a:prstGeom prst="rtTriangle">
            <a:avLst/>
          </a:prstGeom>
          <a:solidFill>
            <a:srgbClr val="8FCF4F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287382" y="195943"/>
            <a:ext cx="551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4</a:t>
            </a:r>
            <a:endParaRPr lang="ko-KR" altLang="en-US" sz="5000" dirty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69327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554260" y="272887"/>
            <a:ext cx="2920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latin typeface="HY동녘B" panose="02030600000101010101" pitchFamily="18" charset="-127"/>
                <a:ea typeface="HY동녘B" panose="02030600000101010101" pitchFamily="18" charset="-127"/>
              </a:rPr>
              <a:t>함수의 구성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941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0"/>
            <a:ext cx="2312127" cy="2312127"/>
          </a:xfrm>
          <a:prstGeom prst="rtTriangle">
            <a:avLst/>
          </a:prstGeom>
          <a:solidFill>
            <a:srgbClr val="8FCF4F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287382" y="195943"/>
            <a:ext cx="551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5</a:t>
            </a:r>
            <a:endParaRPr lang="ko-KR" altLang="en-US" sz="5000" dirty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35" y="3456214"/>
            <a:ext cx="1495425" cy="2819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69327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54260" y="272887"/>
            <a:ext cx="2920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latin typeface="HY동녘B" panose="02030600000101010101" pitchFamily="18" charset="-127"/>
                <a:ea typeface="HY동녘B" panose="02030600000101010101" pitchFamily="18" charset="-127"/>
              </a:rPr>
              <a:t>함수의 사용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70729" y="2144487"/>
            <a:ext cx="69625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함수 원형</a:t>
            </a:r>
            <a:endParaRPr lang="en-US" altLang="ko-KR" sz="4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0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함수 정의</a:t>
            </a:r>
            <a:endParaRPr lang="en-US" altLang="ko-KR" sz="4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0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함수 호출</a:t>
            </a:r>
            <a:endParaRPr lang="en-US" altLang="ko-KR" sz="4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17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809963" y="0"/>
            <a:ext cx="1382037" cy="6858000"/>
          </a:xfrm>
          <a:prstGeom prst="rect">
            <a:avLst/>
          </a:prstGeom>
          <a:solidFill>
            <a:srgbClr val="8FC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35" y="3456214"/>
            <a:ext cx="1495425" cy="2819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259" y="508613"/>
            <a:ext cx="3475377" cy="576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2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809963" y="0"/>
            <a:ext cx="1382037" cy="6858000"/>
          </a:xfrm>
          <a:prstGeom prst="rect">
            <a:avLst/>
          </a:prstGeom>
          <a:solidFill>
            <a:srgbClr val="8FC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35" y="3456214"/>
            <a:ext cx="1495425" cy="2819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771" y="337808"/>
            <a:ext cx="3476500" cy="623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2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0"/>
            <a:ext cx="2312127" cy="2312127"/>
          </a:xfrm>
          <a:prstGeom prst="rtTriangle">
            <a:avLst/>
          </a:prstGeom>
          <a:solidFill>
            <a:srgbClr val="8FCF4F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287382" y="195943"/>
            <a:ext cx="551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6</a:t>
            </a:r>
            <a:endParaRPr lang="ko-KR" altLang="en-US" sz="5000" dirty="0">
              <a:solidFill>
                <a:schemeClr val="bg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35" y="3456214"/>
            <a:ext cx="1495425" cy="2819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69327" y="1090747"/>
            <a:ext cx="8490858" cy="65314"/>
          </a:xfrm>
          <a:prstGeom prst="rect">
            <a:avLst/>
          </a:prstGeom>
          <a:solidFill>
            <a:srgbClr val="8FCF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54260" y="272887"/>
            <a:ext cx="2920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latin typeface="HY동녘B" panose="02030600000101010101" pitchFamily="18" charset="-127"/>
                <a:ea typeface="HY동녘B" panose="02030600000101010101" pitchFamily="18" charset="-127"/>
              </a:rPr>
              <a:t>변수의 범위</a:t>
            </a:r>
            <a:endParaRPr lang="ko-KR" altLang="en-US" sz="4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12230" y="2545209"/>
            <a:ext cx="69625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지역 변수</a:t>
            </a:r>
            <a:endParaRPr lang="en-US" altLang="ko-KR" sz="4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0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000" smtClean="0">
                <a:latin typeface="D2Coding" panose="020B0609020101020101" pitchFamily="49" charset="-127"/>
                <a:ea typeface="D2Coding" panose="020B0609020101020101" pitchFamily="49" charset="-127"/>
              </a:rPr>
              <a:t>전역 변수</a:t>
            </a:r>
            <a:endParaRPr lang="en-US" altLang="ko-KR" sz="40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63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473</Words>
  <Application>Microsoft Office PowerPoint</Application>
  <PresentationFormat>와이드스크린</PresentationFormat>
  <Paragraphs>120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D2Coding</vt:lpstr>
      <vt:lpstr>HY동녘B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유석환</dc:creator>
  <cp:lastModifiedBy>유석환</cp:lastModifiedBy>
  <cp:revision>52</cp:revision>
  <dcterms:created xsi:type="dcterms:W3CDTF">2016-03-26T13:58:33Z</dcterms:created>
  <dcterms:modified xsi:type="dcterms:W3CDTF">2016-05-23T11:16:15Z</dcterms:modified>
</cp:coreProperties>
</file>