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4672" autoAdjust="0"/>
  </p:normalViewPr>
  <p:slideViewPr>
    <p:cSldViewPr snapToGrid="0">
      <p:cViewPr varScale="1">
        <p:scale>
          <a:sx n="45" d="100"/>
          <a:sy n="45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-4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4D009-6293-43CE-89F7-B41F85AE1121}" type="doc">
      <dgm:prSet loTypeId="urn:microsoft.com/office/officeart/2005/8/layout/vProcess5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59597AF-5058-4DC5-B0CF-D53143C4ACD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anose="020B0609020101020101" pitchFamily="49" charset="-127"/>
              <a:ea typeface="D2Coding" panose="020B0609020101020101" pitchFamily="49" charset="-127"/>
            </a:rPr>
            <a:t>소스 파일 </a:t>
          </a:r>
          <a:r>
            <a: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rPr>
            <a:t>	  </a:t>
          </a:r>
          <a:r>
            <a:rPr lang="en-US" altLang="ko-KR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rPr>
            <a:t>.c</a:t>
          </a:r>
          <a:endParaRPr lang="ko-KR" altLang="en-US" dirty="0">
            <a:solidFill>
              <a:srgbClr val="FF0000"/>
            </a:solidFill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4AF8A295-AF48-498B-95F8-A93F36B33842}" type="parTrans" cxnId="{22575030-6BA0-4961-B19B-BF994483C793}">
      <dgm:prSet/>
      <dgm:spPr/>
      <dgm:t>
        <a:bodyPr/>
        <a:lstStyle/>
        <a:p>
          <a:pPr latinLnBrk="1"/>
          <a:endParaRPr lang="ko-KR" altLang="en-US"/>
        </a:p>
      </dgm:t>
    </dgm:pt>
    <dgm:pt modelId="{95B89561-34E3-4D26-9E0A-716E36985131}" type="sibTrans" cxnId="{22575030-6BA0-4961-B19B-BF994483C793}">
      <dgm:prSet/>
      <dgm:spPr/>
      <dgm:t>
        <a:bodyPr/>
        <a:lstStyle/>
        <a:p>
          <a:pPr latinLnBrk="1"/>
          <a:endParaRPr lang="ko-KR" altLang="en-US"/>
        </a:p>
      </dgm:t>
    </dgm:pt>
    <dgm:pt modelId="{7C085DD9-F5EC-4797-8FF8-1704DAA2B19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anose="020B0609020101020101" pitchFamily="49" charset="-127"/>
              <a:ea typeface="D2Coding" panose="020B0609020101020101" pitchFamily="49" charset="-127"/>
            </a:rPr>
            <a:t>오브젝트 파일 </a:t>
          </a:r>
          <a:r>
            <a:rPr lang="en-US" altLang="ko-KR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rPr>
            <a:t>.</a:t>
          </a:r>
          <a:r>
            <a:rPr lang="en-US" altLang="ko-KR" dirty="0" err="1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rPr>
            <a:t>obj</a:t>
          </a:r>
          <a:endParaRPr lang="ko-KR" altLang="en-US" dirty="0">
            <a:solidFill>
              <a:srgbClr val="FF0000"/>
            </a:solidFill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8874B25D-5571-4F89-8CE7-DDBBD7767CC9}" type="parTrans" cxnId="{42B373E3-C4F7-4299-8492-E4B9A4142FCC}">
      <dgm:prSet/>
      <dgm:spPr/>
      <dgm:t>
        <a:bodyPr/>
        <a:lstStyle/>
        <a:p>
          <a:pPr latinLnBrk="1"/>
          <a:endParaRPr lang="ko-KR" altLang="en-US"/>
        </a:p>
      </dgm:t>
    </dgm:pt>
    <dgm:pt modelId="{D07D4C55-8924-4AC7-8A76-8735A5710F11}" type="sibTrans" cxnId="{42B373E3-C4F7-4299-8492-E4B9A4142FCC}">
      <dgm:prSet/>
      <dgm:spPr/>
      <dgm:t>
        <a:bodyPr/>
        <a:lstStyle/>
        <a:p>
          <a:pPr latinLnBrk="1"/>
          <a:endParaRPr lang="ko-KR" altLang="en-US"/>
        </a:p>
      </dgm:t>
    </dgm:pt>
    <dgm:pt modelId="{F5EA6C7E-4413-4253-AF17-1908F4BB4FB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D2Coding" panose="020B0609020101020101" pitchFamily="49" charset="-127"/>
              <a:ea typeface="D2Coding" panose="020B0609020101020101" pitchFamily="49" charset="-127"/>
            </a:rPr>
            <a:t>실행 파일     </a:t>
          </a:r>
          <a:r>
            <a:rPr lang="en-US" altLang="ko-KR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rPr>
            <a:t>.exe</a:t>
          </a:r>
          <a:endParaRPr lang="ko-KR" altLang="en-US" dirty="0">
            <a:solidFill>
              <a:srgbClr val="FF0000"/>
            </a:solidFill>
            <a:latin typeface="D2Coding" panose="020B0609020101020101" pitchFamily="49" charset="-127"/>
            <a:ea typeface="D2Coding" panose="020B0609020101020101" pitchFamily="49" charset="-127"/>
          </a:endParaRPr>
        </a:p>
      </dgm:t>
    </dgm:pt>
    <dgm:pt modelId="{9E173547-E1D8-4842-8653-52FD956744D3}" type="parTrans" cxnId="{1D3C3D7D-EF21-4F99-8791-8D71F82AA5CC}">
      <dgm:prSet/>
      <dgm:spPr/>
      <dgm:t>
        <a:bodyPr/>
        <a:lstStyle/>
        <a:p>
          <a:pPr latinLnBrk="1"/>
          <a:endParaRPr lang="ko-KR" altLang="en-US"/>
        </a:p>
      </dgm:t>
    </dgm:pt>
    <dgm:pt modelId="{D5BD51D4-0F5C-4629-B1A9-255B6F42DDCE}" type="sibTrans" cxnId="{1D3C3D7D-EF21-4F99-8791-8D71F82AA5CC}">
      <dgm:prSet/>
      <dgm:spPr/>
      <dgm:t>
        <a:bodyPr/>
        <a:lstStyle/>
        <a:p>
          <a:pPr latinLnBrk="1"/>
          <a:endParaRPr lang="ko-KR" altLang="en-US"/>
        </a:p>
      </dgm:t>
    </dgm:pt>
    <dgm:pt modelId="{88426E19-2DA3-469D-86ED-E081A7A9BDE3}" type="pres">
      <dgm:prSet presAssocID="{F094D009-6293-43CE-89F7-B41F85AE11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D872E-C52D-4E02-A7AD-783E37239960}" type="pres">
      <dgm:prSet presAssocID="{F094D009-6293-43CE-89F7-B41F85AE1121}" presName="dummyMaxCanvas" presStyleCnt="0">
        <dgm:presLayoutVars/>
      </dgm:prSet>
      <dgm:spPr/>
    </dgm:pt>
    <dgm:pt modelId="{475E0F66-0AA6-4B03-8EB7-E2156B81156A}" type="pres">
      <dgm:prSet presAssocID="{F094D009-6293-43CE-89F7-B41F85AE11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A98713-4F76-4F00-82F5-F71B3E328E5C}" type="pres">
      <dgm:prSet presAssocID="{F094D009-6293-43CE-89F7-B41F85AE11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BA3EA6-431B-4CFB-985A-3DCEDE7644FE}" type="pres">
      <dgm:prSet presAssocID="{F094D009-6293-43CE-89F7-B41F85AE11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0F321F-B450-4F15-8500-3E16CEE55A29}" type="pres">
      <dgm:prSet presAssocID="{F094D009-6293-43CE-89F7-B41F85AE11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DAAEF8-D298-493A-A41C-BBA66C383C29}" type="pres">
      <dgm:prSet presAssocID="{F094D009-6293-43CE-89F7-B41F85AE11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B36D8-6364-4F61-A458-0ED307E61D66}" type="pres">
      <dgm:prSet presAssocID="{F094D009-6293-43CE-89F7-B41F85AE11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2AB491-1227-438E-B10C-3332903D0B9C}" type="pres">
      <dgm:prSet presAssocID="{F094D009-6293-43CE-89F7-B41F85AE11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9ACB47-8481-4483-829D-D670F616DC4B}" type="pres">
      <dgm:prSet presAssocID="{F094D009-6293-43CE-89F7-B41F85AE11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826168-B8BC-47D0-87EC-DFA8E009A27B}" type="presOf" srcId="{7C085DD9-F5EC-4797-8FF8-1704DAA2B19F}" destId="{AEA98713-4F76-4F00-82F5-F71B3E328E5C}" srcOrd="0" destOrd="0" presId="urn:microsoft.com/office/officeart/2005/8/layout/vProcess5"/>
    <dgm:cxn modelId="{6AC6F7FA-5C06-424A-9975-31FC1A01D445}" type="presOf" srcId="{95B89561-34E3-4D26-9E0A-716E36985131}" destId="{900F321F-B450-4F15-8500-3E16CEE55A29}" srcOrd="0" destOrd="0" presId="urn:microsoft.com/office/officeart/2005/8/layout/vProcess5"/>
    <dgm:cxn modelId="{22575030-6BA0-4961-B19B-BF994483C793}" srcId="{F094D009-6293-43CE-89F7-B41F85AE1121}" destId="{859597AF-5058-4DC5-B0CF-D53143C4ACD2}" srcOrd="0" destOrd="0" parTransId="{4AF8A295-AF48-498B-95F8-A93F36B33842}" sibTransId="{95B89561-34E3-4D26-9E0A-716E36985131}"/>
    <dgm:cxn modelId="{935C31B9-78CE-4E4E-A679-6FFDB4F89633}" type="presOf" srcId="{859597AF-5058-4DC5-B0CF-D53143C4ACD2}" destId="{039B36D8-6364-4F61-A458-0ED307E61D66}" srcOrd="1" destOrd="0" presId="urn:microsoft.com/office/officeart/2005/8/layout/vProcess5"/>
    <dgm:cxn modelId="{1D3C3D7D-EF21-4F99-8791-8D71F82AA5CC}" srcId="{F094D009-6293-43CE-89F7-B41F85AE1121}" destId="{F5EA6C7E-4413-4253-AF17-1908F4BB4FBA}" srcOrd="2" destOrd="0" parTransId="{9E173547-E1D8-4842-8653-52FD956744D3}" sibTransId="{D5BD51D4-0F5C-4629-B1A9-255B6F42DDCE}"/>
    <dgm:cxn modelId="{42B373E3-C4F7-4299-8492-E4B9A4142FCC}" srcId="{F094D009-6293-43CE-89F7-B41F85AE1121}" destId="{7C085DD9-F5EC-4797-8FF8-1704DAA2B19F}" srcOrd="1" destOrd="0" parTransId="{8874B25D-5571-4F89-8CE7-DDBBD7767CC9}" sibTransId="{D07D4C55-8924-4AC7-8A76-8735A5710F11}"/>
    <dgm:cxn modelId="{12A395EE-F2D0-43ED-BCAC-9DB54BF01114}" type="presOf" srcId="{D07D4C55-8924-4AC7-8A76-8735A5710F11}" destId="{E2DAAEF8-D298-493A-A41C-BBA66C383C29}" srcOrd="0" destOrd="0" presId="urn:microsoft.com/office/officeart/2005/8/layout/vProcess5"/>
    <dgm:cxn modelId="{09284952-BA17-442C-8CE8-FDB9FC559172}" type="presOf" srcId="{859597AF-5058-4DC5-B0CF-D53143C4ACD2}" destId="{475E0F66-0AA6-4B03-8EB7-E2156B81156A}" srcOrd="0" destOrd="0" presId="urn:microsoft.com/office/officeart/2005/8/layout/vProcess5"/>
    <dgm:cxn modelId="{B8AB2AFD-3915-4DE1-9CF1-53BBD65B332C}" type="presOf" srcId="{F5EA6C7E-4413-4253-AF17-1908F4BB4FBA}" destId="{809ACB47-8481-4483-829D-D670F616DC4B}" srcOrd="1" destOrd="0" presId="urn:microsoft.com/office/officeart/2005/8/layout/vProcess5"/>
    <dgm:cxn modelId="{99855722-3281-4F66-9226-3C99AE1635C6}" type="presOf" srcId="{F5EA6C7E-4413-4253-AF17-1908F4BB4FBA}" destId="{50BA3EA6-431B-4CFB-985A-3DCEDE7644FE}" srcOrd="0" destOrd="0" presId="urn:microsoft.com/office/officeart/2005/8/layout/vProcess5"/>
    <dgm:cxn modelId="{33AB5942-FF66-47D3-99B8-C27B59F8C02A}" type="presOf" srcId="{7C085DD9-F5EC-4797-8FF8-1704DAA2B19F}" destId="{8F2AB491-1227-438E-B10C-3332903D0B9C}" srcOrd="1" destOrd="0" presId="urn:microsoft.com/office/officeart/2005/8/layout/vProcess5"/>
    <dgm:cxn modelId="{5500B8DF-17D9-41CE-9C41-4A83CC82C748}" type="presOf" srcId="{F094D009-6293-43CE-89F7-B41F85AE1121}" destId="{88426E19-2DA3-469D-86ED-E081A7A9BDE3}" srcOrd="0" destOrd="0" presId="urn:microsoft.com/office/officeart/2005/8/layout/vProcess5"/>
    <dgm:cxn modelId="{ECCD7C28-0865-4A23-A1D0-ED7B2483F269}" type="presParOf" srcId="{88426E19-2DA3-469D-86ED-E081A7A9BDE3}" destId="{D2BD872E-C52D-4E02-A7AD-783E37239960}" srcOrd="0" destOrd="0" presId="urn:microsoft.com/office/officeart/2005/8/layout/vProcess5"/>
    <dgm:cxn modelId="{4B575349-1DCD-465E-A3AE-B1CBF730149A}" type="presParOf" srcId="{88426E19-2DA3-469D-86ED-E081A7A9BDE3}" destId="{475E0F66-0AA6-4B03-8EB7-E2156B81156A}" srcOrd="1" destOrd="0" presId="urn:microsoft.com/office/officeart/2005/8/layout/vProcess5"/>
    <dgm:cxn modelId="{87EA23C2-5CCE-4BB5-A0D7-AD84EC28DFAB}" type="presParOf" srcId="{88426E19-2DA3-469D-86ED-E081A7A9BDE3}" destId="{AEA98713-4F76-4F00-82F5-F71B3E328E5C}" srcOrd="2" destOrd="0" presId="urn:microsoft.com/office/officeart/2005/8/layout/vProcess5"/>
    <dgm:cxn modelId="{4D66CEEF-B493-4FC6-82ED-D50D1247F8AB}" type="presParOf" srcId="{88426E19-2DA3-469D-86ED-E081A7A9BDE3}" destId="{50BA3EA6-431B-4CFB-985A-3DCEDE7644FE}" srcOrd="3" destOrd="0" presId="urn:microsoft.com/office/officeart/2005/8/layout/vProcess5"/>
    <dgm:cxn modelId="{8F304A44-787C-48D1-8202-DE99386B77BA}" type="presParOf" srcId="{88426E19-2DA3-469D-86ED-E081A7A9BDE3}" destId="{900F321F-B450-4F15-8500-3E16CEE55A29}" srcOrd="4" destOrd="0" presId="urn:microsoft.com/office/officeart/2005/8/layout/vProcess5"/>
    <dgm:cxn modelId="{116054DA-A45F-4216-B07A-8265F9099632}" type="presParOf" srcId="{88426E19-2DA3-469D-86ED-E081A7A9BDE3}" destId="{E2DAAEF8-D298-493A-A41C-BBA66C383C29}" srcOrd="5" destOrd="0" presId="urn:microsoft.com/office/officeart/2005/8/layout/vProcess5"/>
    <dgm:cxn modelId="{9C862238-4DA8-4529-B514-2D80EEC40568}" type="presParOf" srcId="{88426E19-2DA3-469D-86ED-E081A7A9BDE3}" destId="{039B36D8-6364-4F61-A458-0ED307E61D66}" srcOrd="6" destOrd="0" presId="urn:microsoft.com/office/officeart/2005/8/layout/vProcess5"/>
    <dgm:cxn modelId="{160642FC-1E61-4090-B84E-570C0687E3C4}" type="presParOf" srcId="{88426E19-2DA3-469D-86ED-E081A7A9BDE3}" destId="{8F2AB491-1227-438E-B10C-3332903D0B9C}" srcOrd="7" destOrd="0" presId="urn:microsoft.com/office/officeart/2005/8/layout/vProcess5"/>
    <dgm:cxn modelId="{EF76FB3C-85D7-4E62-B2DA-20FE1492D6C1}" type="presParOf" srcId="{88426E19-2DA3-469D-86ED-E081A7A9BDE3}" destId="{809ACB47-8481-4483-829D-D670F616DC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0F66-0AA6-4B03-8EB7-E2156B81156A}">
      <dsp:nvSpPr>
        <dsp:cNvPr id="0" name=""/>
        <dsp:cNvSpPr/>
      </dsp:nvSpPr>
      <dsp:spPr>
        <a:xfrm>
          <a:off x="0" y="0"/>
          <a:ext cx="6282071" cy="1347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소스 파일 </a:t>
          </a:r>
          <a:r>
            <a:rPr lang="en-US" altLang="ko-KR" sz="39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	  </a:t>
          </a:r>
          <a:r>
            <a:rPr lang="en-US" altLang="ko-KR" sz="3900" kern="1200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rPr>
            <a:t>.c</a:t>
          </a:r>
          <a:endParaRPr lang="ko-KR" altLang="en-US" sz="3900" kern="1200" dirty="0">
            <a:solidFill>
              <a:srgbClr val="FF0000"/>
            </a:solidFill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39473" y="39473"/>
        <a:ext cx="4827772" cy="1268777"/>
      </dsp:txXfrm>
    </dsp:sp>
    <dsp:sp modelId="{AEA98713-4F76-4F00-82F5-F71B3E328E5C}">
      <dsp:nvSpPr>
        <dsp:cNvPr id="0" name=""/>
        <dsp:cNvSpPr/>
      </dsp:nvSpPr>
      <dsp:spPr>
        <a:xfrm>
          <a:off x="554300" y="1572344"/>
          <a:ext cx="6282071" cy="1347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오브젝트 파일 </a:t>
          </a:r>
          <a:r>
            <a:rPr lang="en-US" altLang="ko-KR" sz="3900" kern="1200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rPr>
            <a:t>.</a:t>
          </a:r>
          <a:r>
            <a:rPr lang="en-US" altLang="ko-KR" sz="3900" kern="1200" dirty="0" err="1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rPr>
            <a:t>obj</a:t>
          </a:r>
          <a:endParaRPr lang="ko-KR" altLang="en-US" sz="3900" kern="1200" dirty="0">
            <a:solidFill>
              <a:srgbClr val="FF0000"/>
            </a:solidFill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593773" y="1611817"/>
        <a:ext cx="4772804" cy="1268777"/>
      </dsp:txXfrm>
    </dsp:sp>
    <dsp:sp modelId="{50BA3EA6-431B-4CFB-985A-3DCEDE7644FE}">
      <dsp:nvSpPr>
        <dsp:cNvPr id="0" name=""/>
        <dsp:cNvSpPr/>
      </dsp:nvSpPr>
      <dsp:spPr>
        <a:xfrm>
          <a:off x="1108600" y="3144689"/>
          <a:ext cx="6282071" cy="13477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D2Coding" panose="020B0609020101020101" pitchFamily="49" charset="-127"/>
              <a:ea typeface="D2Coding" panose="020B0609020101020101" pitchFamily="49" charset="-127"/>
            </a:rPr>
            <a:t>실행 파일     </a:t>
          </a:r>
          <a:r>
            <a:rPr lang="en-US" altLang="ko-KR" sz="3900" kern="1200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rPr>
            <a:t>.exe</a:t>
          </a:r>
          <a:endParaRPr lang="ko-KR" altLang="en-US" sz="3900" kern="1200" dirty="0">
            <a:solidFill>
              <a:srgbClr val="FF0000"/>
            </a:solidFill>
            <a:latin typeface="D2Coding" panose="020B0609020101020101" pitchFamily="49" charset="-127"/>
            <a:ea typeface="D2Coding" panose="020B0609020101020101" pitchFamily="49" charset="-127"/>
          </a:endParaRPr>
        </a:p>
      </dsp:txBody>
      <dsp:txXfrm>
        <a:off x="1148073" y="3184162"/>
        <a:ext cx="4772804" cy="1268777"/>
      </dsp:txXfrm>
    </dsp:sp>
    <dsp:sp modelId="{900F321F-B450-4F15-8500-3E16CEE55A29}">
      <dsp:nvSpPr>
        <dsp:cNvPr id="0" name=""/>
        <dsp:cNvSpPr/>
      </dsp:nvSpPr>
      <dsp:spPr>
        <a:xfrm>
          <a:off x="5406050" y="1022023"/>
          <a:ext cx="876020" cy="87602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kern="1200"/>
        </a:p>
      </dsp:txBody>
      <dsp:txXfrm>
        <a:off x="5603154" y="1022023"/>
        <a:ext cx="481812" cy="659205"/>
      </dsp:txXfrm>
    </dsp:sp>
    <dsp:sp modelId="{E2DAAEF8-D298-493A-A41C-BBA66C383C29}">
      <dsp:nvSpPr>
        <dsp:cNvPr id="0" name=""/>
        <dsp:cNvSpPr/>
      </dsp:nvSpPr>
      <dsp:spPr>
        <a:xfrm>
          <a:off x="5960351" y="2585383"/>
          <a:ext cx="876020" cy="87602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kern="1200"/>
        </a:p>
      </dsp:txBody>
      <dsp:txXfrm>
        <a:off x="6157455" y="2585383"/>
        <a:ext cx="481812" cy="659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1C490-14B8-4C49-91B8-494B13D52E80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8879-7996-4FB9-AB50-7E4683A03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8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&gt;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장소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중앙도서관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층 </a:t>
            </a:r>
            <a:r>
              <a:rPr lang="ko-KR" altLang="en-US" baseline="0" dirty="0" err="1" smtClean="0"/>
              <a:t>유레카</a:t>
            </a:r>
            <a:r>
              <a:rPr lang="en-US" altLang="ko-KR" baseline="0" dirty="0" smtClean="0"/>
              <a:t>-HOW</a:t>
            </a:r>
          </a:p>
          <a:p>
            <a:r>
              <a:rPr lang="ko-KR" altLang="en-US" baseline="0" dirty="0" smtClean="0"/>
              <a:t>시간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매주 월요일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시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분</a:t>
            </a:r>
            <a:r>
              <a:rPr lang="en-US" altLang="ko-KR" baseline="0" dirty="0" smtClean="0"/>
              <a:t> ~ (</a:t>
            </a:r>
            <a:r>
              <a:rPr lang="ko-KR" altLang="en-US" baseline="0" dirty="0" smtClean="0"/>
              <a:t>시간 유동적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중간고사 전까지 수업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가능</a:t>
            </a:r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안에 중간고사 범위까지 나갈 계획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중간고사 범위 빠른 시일 내로 알려줘야 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이해하지 말고 넘어가야 할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정확하게 이해하고 넘어가야 할 부분 구분</a:t>
            </a:r>
            <a:endParaRPr lang="en-US" altLang="ko-KR" baseline="0" dirty="0" smtClean="0"/>
          </a:p>
          <a:p>
            <a:r>
              <a:rPr lang="ko-KR" altLang="en-US" baseline="0" dirty="0" smtClean="0"/>
              <a:t>교재에 있는 예제들과 실제로 개발에 사용하는 코드들은 차이가 존재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융통성 있게 공부하는 것이 중요함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Visual Studio 1</a:t>
            </a:r>
            <a:r>
              <a:rPr lang="ko-KR" altLang="en-US" baseline="0" dirty="0" smtClean="0"/>
              <a:t>단원 끝내고 봐줌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1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책 순서대로 진행하되 필요 없다고 생각되는 부분들은 제외할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계획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언어에서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의 의미는 딱히 없다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그냥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언어에서 더 발전된 것이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4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1970</a:t>
            </a:r>
            <a:r>
              <a:rPr lang="ko-KR" altLang="en-US" dirty="0" smtClean="0"/>
              <a:t>년대 개발돼서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년</a:t>
            </a:r>
            <a:r>
              <a:rPr lang="ko-KR" altLang="en-US" baseline="0" dirty="0" smtClean="0"/>
              <a:t> 넘게 지난 이 시점에서의 순위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여전히 상당히 많이 쓰인다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4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높다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의 의미는 기기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OS</a:t>
            </a:r>
            <a:r>
              <a:rPr lang="ko-KR" altLang="en-US" dirty="0" smtClean="0"/>
              <a:t>에 상관없이 구동이 원활하다라는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특정한 제품에 주어진 작업을 수행할 수 있도록 추가로 탑재되는 시스템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ex) </a:t>
            </a:r>
            <a:r>
              <a:rPr lang="ko-KR" altLang="en-US" baseline="0" dirty="0" smtClean="0"/>
              <a:t>냉장고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세탁기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밥솥 등에 탑재되는 </a:t>
            </a:r>
            <a:r>
              <a:rPr lang="en-US" altLang="ko-KR" baseline="0" dirty="0" smtClean="0"/>
              <a:t>LED</a:t>
            </a:r>
            <a:r>
              <a:rPr lang="ko-KR" altLang="en-US" baseline="0" dirty="0" smtClean="0"/>
              <a:t>에 속한 컴퓨터 등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 (</a:t>
            </a:r>
            <a:r>
              <a:rPr lang="ko-KR" altLang="en-US" baseline="0" dirty="0" smtClean="0"/>
              <a:t>절차 지향 프로그래밍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C++ (</a:t>
            </a:r>
            <a:r>
              <a:rPr lang="ko-KR" altLang="en-US" baseline="0" dirty="0" smtClean="0"/>
              <a:t>객체 지향 프로그래밍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C# (</a:t>
            </a:r>
            <a:r>
              <a:rPr lang="ko-KR" altLang="en-US" baseline="0" dirty="0" smtClean="0"/>
              <a:t>게임 개발 언어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Objective-C (iOS </a:t>
            </a:r>
            <a:r>
              <a:rPr lang="ko-KR" altLang="en-US" baseline="0" dirty="0" smtClean="0"/>
              <a:t>개발 언어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3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전처리기</a:t>
            </a:r>
            <a:r>
              <a:rPr lang="en-US" altLang="ko-KR" baseline="0" dirty="0" smtClean="0"/>
              <a:t>(13</a:t>
            </a:r>
            <a:r>
              <a:rPr lang="ko-KR" altLang="en-US" baseline="0" dirty="0" smtClean="0"/>
              <a:t>단원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매개변수</a:t>
            </a:r>
            <a:r>
              <a:rPr lang="en-US" altLang="ko-KR" baseline="0" dirty="0" smtClean="0"/>
              <a:t>(7</a:t>
            </a:r>
            <a:r>
              <a:rPr lang="ko-KR" altLang="en-US" baseline="0" dirty="0" smtClean="0"/>
              <a:t>단원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4 </a:t>
            </a:r>
            <a:r>
              <a:rPr lang="ko-KR" altLang="en-US" baseline="0" dirty="0" smtClean="0"/>
              <a:t>함수 </a:t>
            </a:r>
            <a:r>
              <a:rPr lang="ko-KR" altLang="en-US" baseline="0" dirty="0" err="1" smtClean="0"/>
              <a:t>파라미터</a:t>
            </a:r>
            <a:r>
              <a:rPr lang="en-US" altLang="ko-KR" baseline="0" dirty="0" smtClean="0"/>
              <a:t>(7</a:t>
            </a:r>
            <a:r>
              <a:rPr lang="ko-KR" altLang="en-US" baseline="0" dirty="0" smtClean="0"/>
              <a:t>단원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5 </a:t>
            </a:r>
            <a:r>
              <a:rPr lang="ko-KR" altLang="en-US" baseline="0" dirty="0" smtClean="0"/>
              <a:t>반환형</a:t>
            </a:r>
            <a:r>
              <a:rPr lang="en-US" altLang="ko-KR" baseline="0" dirty="0" smtClean="0"/>
              <a:t>(7</a:t>
            </a:r>
            <a:r>
              <a:rPr lang="ko-KR" altLang="en-US" baseline="0" dirty="0" smtClean="0"/>
              <a:t>단원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처음부터 꼼꼼하게 이해하면서 공부하는 것은 매우 </a:t>
            </a:r>
            <a:r>
              <a:rPr lang="ko-KR" altLang="en-US" baseline="0" dirty="0" err="1" smtClean="0"/>
              <a:t>힘듬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4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문제를 해결하는 방법이나 절차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면접 때 라면을 끓이는 방법을 묻는 것도 알고리즘을 묻는 것</a:t>
            </a:r>
            <a:endParaRPr lang="en-US" altLang="ko-KR" dirty="0" smtClean="0"/>
          </a:p>
          <a:p>
            <a:r>
              <a:rPr lang="ko-KR" altLang="en-US" dirty="0" smtClean="0"/>
              <a:t>당장은 필요성을 느끼기 힘들겠지만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알고리즘을 제대로 구현하지 않으면 실제 개발에서 </a:t>
            </a:r>
            <a:r>
              <a:rPr lang="ko-KR" altLang="en-US" baseline="0" dirty="0" err="1" smtClean="0"/>
              <a:t>힘듬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6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소스 파일은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edit </a:t>
            </a:r>
            <a:r>
              <a:rPr lang="ko-KR" altLang="en-US" baseline="0" dirty="0" smtClean="0"/>
              <a:t>과정을 거쳐 프로그래머가 코딩을 하는 과정</a:t>
            </a:r>
            <a:endParaRPr lang="en-US" altLang="ko-KR" baseline="0" dirty="0" smtClean="0"/>
          </a:p>
          <a:p>
            <a:r>
              <a:rPr lang="ko-KR" altLang="en-US" baseline="0" dirty="0" smtClean="0"/>
              <a:t>오브젝트 파일은 컴파일 과정을 거쳐 기계어로 변환하는 과정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실행 파일은 여러 개의 </a:t>
            </a:r>
            <a:r>
              <a:rPr lang="en-US" altLang="ko-KR" baseline="0" dirty="0" smtClean="0"/>
              <a:t>.c, .</a:t>
            </a:r>
            <a:r>
              <a:rPr lang="en-US" altLang="ko-KR" baseline="0" dirty="0" err="1" smtClean="0"/>
              <a:t>obj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파일들을 하나로 묶어 실제로 사용할 수 있도록 변환하는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1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살펴본 복잡한 과정들을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가 한 번에 해줌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Visual studio</a:t>
            </a:r>
            <a:r>
              <a:rPr lang="ko-KR" altLang="en-US" baseline="0" dirty="0" smtClean="0"/>
              <a:t> 같은 것들을 </a:t>
            </a:r>
            <a:r>
              <a:rPr lang="en-US" altLang="ko-KR" baseline="0" dirty="0" smtClean="0"/>
              <a:t>IDE</a:t>
            </a:r>
            <a:r>
              <a:rPr lang="ko-KR" altLang="en-US" baseline="0" dirty="0" smtClean="0"/>
              <a:t>라고 지칭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-----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Visual Studio 2015 Community </a:t>
            </a:r>
            <a:r>
              <a:rPr lang="ko-KR" altLang="en-US" baseline="0" dirty="0" smtClean="0"/>
              <a:t>기준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줄 번호 표시</a:t>
            </a:r>
            <a:endParaRPr lang="en-US" altLang="ko-KR" baseline="0" dirty="0" smtClean="0"/>
          </a:p>
          <a:p>
            <a:r>
              <a:rPr lang="ko-KR" altLang="en-US" baseline="0" dirty="0" smtClean="0"/>
              <a:t>글꼴</a:t>
            </a:r>
            <a:r>
              <a:rPr lang="en-US" altLang="ko-KR" baseline="0" dirty="0" smtClean="0"/>
              <a:t>(D2Coding) </a:t>
            </a:r>
            <a:r>
              <a:rPr lang="ko-KR" altLang="en-US" baseline="0" dirty="0" smtClean="0"/>
              <a:t>설정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네이버에서</a:t>
            </a:r>
            <a:r>
              <a:rPr lang="ko-KR" altLang="en-US" baseline="0" dirty="0" smtClean="0"/>
              <a:t> 배포하는 무료 저작물이므로 </a:t>
            </a:r>
            <a:r>
              <a:rPr lang="ko-KR" altLang="en-US" baseline="0" dirty="0" err="1" smtClean="0"/>
              <a:t>재배포해도</a:t>
            </a:r>
            <a:r>
              <a:rPr lang="ko-KR" altLang="en-US" baseline="0" dirty="0" smtClean="0"/>
              <a:t> 상관없음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5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6C04-5B6E-406D-AA53-DABAE1952579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39236" y="1304395"/>
            <a:ext cx="698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1 </a:t>
            </a:r>
            <a:r>
              <a:rPr lang="ko-KR" altLang="en-US" sz="6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프로그래밍 소개</a:t>
            </a:r>
            <a:endParaRPr lang="en-US" altLang="ko-KR" sz="60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070746" y="1380032"/>
            <a:ext cx="780394" cy="1015182"/>
          </a:xfrm>
          <a:prstGeom prst="chevron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 rot="5400000">
            <a:off x="8327601" y="5369571"/>
            <a:ext cx="626473" cy="222530"/>
          </a:xfrm>
          <a:prstGeom prst="flowChartTerminator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961573" y="5216183"/>
            <a:ext cx="1983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2016.04.04</a:t>
            </a:r>
            <a:endParaRPr lang="en-US" altLang="ko-KR" sz="25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개요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1970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Dennis Richie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의하여 개발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언어 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-&gt; C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언어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91" y="608460"/>
            <a:ext cx="8890418" cy="56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특징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이식성이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높음 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임베디드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시스템 및 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UNIX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사용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C++, C#, Objective-C</a:t>
            </a:r>
            <a:r>
              <a:rPr lang="ko-KR" altLang="en-US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의 기반이 됨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6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특징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배우기가 어렵다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84" y="1505342"/>
            <a:ext cx="8169107" cy="39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96501" y="2728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알고리즘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문제를 해결하는 절차나 방법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순서도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(Flow Chart)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602" y="1266035"/>
            <a:ext cx="6151377" cy="504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10740" y="272887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개발 과정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337630464"/>
              </p:ext>
            </p:extLst>
          </p:nvPr>
        </p:nvGraphicFramePr>
        <p:xfrm>
          <a:off x="2672235" y="1798967"/>
          <a:ext cx="7390672" cy="4492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59996" y="284979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컴파일</a:t>
            </a:r>
            <a:endParaRPr lang="ko-KR" altLang="en-US" sz="25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5189" y="4421779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링크</a:t>
            </a:r>
            <a:endParaRPr lang="ko-KR" altLang="en-US" sz="25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오른쪽 대괄호 3"/>
          <p:cNvSpPr/>
          <p:nvPr/>
        </p:nvSpPr>
        <p:spPr>
          <a:xfrm>
            <a:off x="10451314" y="3033457"/>
            <a:ext cx="304497" cy="1611695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92387" y="360077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빌드</a:t>
            </a:r>
            <a:endParaRPr lang="ko-KR" altLang="en-US" sz="25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5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5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03237" y="272887"/>
            <a:ext cx="1023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IDE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8949" y="2312127"/>
            <a:ext cx="621161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통합 개발 환경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에디터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컴파일러</a:t>
            </a:r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4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디버거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5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ex) Visual Studio, Dev </a:t>
            </a:r>
            <a:r>
              <a:rPr lang="ko-KR" altLang="en-US" sz="35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</a:t>
            </a:r>
            <a:endParaRPr lang="en-US" altLang="ko-KR" sz="35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1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412</Words>
  <Application>Microsoft Office PowerPoint</Application>
  <PresentationFormat>와이드스크린</PresentationFormat>
  <Paragraphs>98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D2Coding</vt:lpstr>
      <vt:lpstr>HY동녘B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유석환</dc:creator>
  <cp:lastModifiedBy>유석환</cp:lastModifiedBy>
  <cp:revision>62</cp:revision>
  <dcterms:created xsi:type="dcterms:W3CDTF">2016-03-26T13:58:33Z</dcterms:created>
  <dcterms:modified xsi:type="dcterms:W3CDTF">2016-04-04T06:42:27Z</dcterms:modified>
  <cp:contentStatus/>
</cp:coreProperties>
</file>