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74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73" r:id="rId20"/>
    <p:sldId id="290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609355-1222-48DE-9FF3-1DEF05FC60AB}">
          <p14:sldIdLst>
            <p14:sldId id="256"/>
            <p14:sldId id="258"/>
            <p14:sldId id="259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73"/>
            <p14:sldId id="290"/>
          </p14:sldIdLst>
        </p14:section>
        <p14:section name="부록" id="{05DD6BAA-3E1C-458F-BD38-4CAD2792E93E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석환" initials="유" lastIdx="1" clrIdx="0">
    <p:extLst>
      <p:ext uri="{19B8F6BF-5375-455C-9EA6-DF929625EA0E}">
        <p15:presenceInfo xmlns:p15="http://schemas.microsoft.com/office/powerpoint/2012/main" userId="c2c32fad2f8cbe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7511" autoAdjust="0"/>
  </p:normalViewPr>
  <p:slideViewPr>
    <p:cSldViewPr snapToGrid="0">
      <p:cViewPr varScale="1">
        <p:scale>
          <a:sx n="47" d="100"/>
          <a:sy n="47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65A92-2AB8-47E2-A958-004C5791F83D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25F22-2FF2-4BD9-9F12-0846EC08B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1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단원과 </a:t>
            </a:r>
            <a:r>
              <a:rPr lang="en-US" altLang="ko-KR" smtClean="0"/>
              <a:t>4</a:t>
            </a:r>
            <a:r>
              <a:rPr lang="ko-KR" altLang="en-US" smtClean="0"/>
              <a:t>단원의 내용들은 암기할 내용이 많음</a:t>
            </a:r>
            <a:endParaRPr lang="en-US" altLang="ko-KR" smtClean="0"/>
          </a:p>
          <a:p>
            <a:r>
              <a:rPr lang="ko-KR" altLang="en-US" smtClean="0"/>
              <a:t>들을 땐 이해가 가더라도 막상 사용하려면 막히는 부분이 있을 텐데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혼자</a:t>
            </a:r>
            <a:r>
              <a:rPr lang="ko-KR" altLang="en-US" baseline="0" smtClean="0"/>
              <a:t> 코딩해보면서 익숙해지는 방법 밖에 없음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64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간단하게 예시로만 설명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int</a:t>
            </a:r>
            <a:r>
              <a:rPr lang="ko-KR" altLang="en-US" baseline="0" dirty="0" smtClean="0"/>
              <a:t>형의 최댓값 </a:t>
            </a:r>
            <a:r>
              <a:rPr lang="en-US" altLang="ko-KR" baseline="0" dirty="0" smtClean="0"/>
              <a:t>+ 1 == </a:t>
            </a:r>
            <a:r>
              <a:rPr lang="en-US" altLang="ko-KR" baseline="0" dirty="0" err="1" smtClean="0"/>
              <a:t>int</a:t>
            </a:r>
            <a:r>
              <a:rPr lang="ko-KR" altLang="en-US" baseline="0" dirty="0" smtClean="0"/>
              <a:t>형의 최솟값</a:t>
            </a:r>
            <a:endParaRPr lang="en-US" altLang="ko-KR" baseline="0" dirty="0" smtClean="0"/>
          </a:p>
          <a:p>
            <a:r>
              <a:rPr lang="en-US" altLang="ko-KR" baseline="0" dirty="0" smtClean="0"/>
              <a:t>(unsigned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질문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에서는 문법 오류가 아닌 논리 오류이기 때문에 </a:t>
            </a:r>
            <a:r>
              <a:rPr lang="ko-KR" altLang="en-US" baseline="0" dirty="0" err="1" smtClean="0"/>
              <a:t>자료형</a:t>
            </a:r>
            <a:r>
              <a:rPr lang="ko-KR" altLang="en-US" baseline="0" dirty="0" smtClean="0"/>
              <a:t> 선택을 잘해야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언더플로우는</a:t>
            </a:r>
            <a:r>
              <a:rPr lang="ko-KR" altLang="en-US" baseline="0" dirty="0" smtClean="0"/>
              <a:t> 그 반대 개념이다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2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93p </a:t>
            </a:r>
            <a:r>
              <a:rPr lang="ko-KR" altLang="en-US" baseline="0" dirty="0" err="1" smtClean="0"/>
              <a:t>리터설</a:t>
            </a:r>
            <a:r>
              <a:rPr lang="ko-KR" altLang="en-US" baseline="0" dirty="0" smtClean="0"/>
              <a:t> 상수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기호 상수 용어는 시험 전에 공부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사용 이유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프로그램의 </a:t>
            </a:r>
            <a:r>
              <a:rPr lang="ko-KR" altLang="en-US" baseline="0" dirty="0" err="1" smtClean="0"/>
              <a:t>가독성이</a:t>
            </a:r>
            <a:r>
              <a:rPr lang="ko-KR" altLang="en-US" baseline="0" dirty="0" smtClean="0"/>
              <a:t> 좋아진다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이해하기 편함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수정이 용이하다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기호 상수를 선언하는 방법은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가지가 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#define PI 3.14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baseline="0" dirty="0" err="1" smtClean="0"/>
              <a:t>전처리기를</a:t>
            </a:r>
            <a:r>
              <a:rPr lang="ko-KR" altLang="en-US" baseline="0" dirty="0" smtClean="0"/>
              <a:t> 통한 정의 </a:t>
            </a:r>
            <a:r>
              <a:rPr lang="en-US" altLang="ko-KR" baseline="0" dirty="0" smtClean="0"/>
              <a:t>(=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;</a:t>
            </a:r>
            <a:r>
              <a:rPr lang="ko-KR" altLang="en-US" baseline="0" dirty="0" smtClean="0"/>
              <a:t>를 쓰지않는 것 주의</a:t>
            </a:r>
            <a:r>
              <a:rPr lang="en-US" altLang="ko-KR" baseline="0" dirty="0" smtClean="0"/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baseline="0" dirty="0" smtClean="0"/>
              <a:t>2. </a:t>
            </a:r>
            <a:r>
              <a:rPr lang="en-US" altLang="ko-KR" baseline="0" dirty="0" err="1" smtClean="0"/>
              <a:t>const</a:t>
            </a:r>
            <a:r>
              <a:rPr lang="en-US" altLang="ko-KR" baseline="0" dirty="0" smtClean="0"/>
              <a:t> double PI=3.14;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baseline="0" dirty="0" smtClean="0"/>
              <a:t>변수 선언할 때 </a:t>
            </a:r>
            <a:r>
              <a:rPr lang="en-US" altLang="ko-KR" baseline="0" dirty="0" err="1" smtClean="0"/>
              <a:t>const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키워드 사용</a:t>
            </a:r>
            <a:endParaRPr lang="en-US" altLang="ko-KR" baseline="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baseline="0" dirty="0" smtClean="0"/>
              <a:t>상수는 한 번 선언되면 이후에 변경할 수 없다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9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aseline="0" dirty="0" smtClean="0"/>
              <a:t>각각의 사용 방법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42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BCD -&gt; EBCDIC -&gt; ASCII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aseline="0" dirty="0" err="1" smtClean="0"/>
              <a:t>cf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유니코드</a:t>
            </a:r>
            <a:endParaRPr lang="en-US" altLang="ko-K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aseline="0" dirty="0" smtClean="0"/>
              <a:t>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문자를 </a:t>
            </a:r>
            <a:r>
              <a:rPr lang="ko-KR" altLang="en-US" baseline="0" dirty="0" err="1" smtClean="0"/>
              <a:t>코드화시켜서</a:t>
            </a:r>
            <a:r>
              <a:rPr lang="ko-KR" altLang="en-US" baseline="0" dirty="0" smtClean="0"/>
              <a:t> 숫자로 표현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48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aseline="0" dirty="0" smtClean="0"/>
              <a:t>꼭 외워야 할 것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‘A’ == 65(10</a:t>
            </a:r>
            <a:r>
              <a:rPr lang="ko-KR" altLang="en-US" baseline="0" dirty="0" smtClean="0"/>
              <a:t>진수</a:t>
            </a:r>
            <a:r>
              <a:rPr lang="en-US" altLang="ko-KR" baseline="0" dirty="0" smtClean="0"/>
              <a:t>) == 01000001(2</a:t>
            </a:r>
            <a:r>
              <a:rPr lang="ko-KR" altLang="en-US" baseline="0" dirty="0" smtClean="0"/>
              <a:t>진수</a:t>
            </a:r>
            <a:r>
              <a:rPr lang="en-US" altLang="ko-KR" baseline="0" dirty="0" smtClean="0"/>
              <a:t>)</a:t>
            </a:r>
          </a:p>
          <a:p>
            <a:pPr marL="0" indent="0">
              <a:buNone/>
            </a:pPr>
            <a:r>
              <a:rPr lang="en-US" altLang="ko-KR" baseline="0" dirty="0" smtClean="0"/>
              <a:t>‘a’ == 97(10</a:t>
            </a:r>
            <a:r>
              <a:rPr lang="ko-KR" altLang="en-US" baseline="0" dirty="0" smtClean="0"/>
              <a:t>진수</a:t>
            </a:r>
            <a:r>
              <a:rPr lang="en-US" altLang="ko-KR" baseline="0" dirty="0" smtClean="0"/>
              <a:t>)</a:t>
            </a:r>
          </a:p>
          <a:p>
            <a:pPr marL="0" indent="0">
              <a:buNone/>
            </a:pPr>
            <a:r>
              <a:rPr lang="ko-KR" altLang="en-US" baseline="0" dirty="0" smtClean="0"/>
              <a:t>소문자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대문자 </a:t>
            </a:r>
            <a:r>
              <a:rPr lang="en-US" altLang="ko-KR" baseline="0" dirty="0" smtClean="0"/>
              <a:t>== 32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7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259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aseline="0" dirty="0" smtClean="0"/>
              <a:t>아스키 코드를 이용해서 </a:t>
            </a:r>
            <a:r>
              <a:rPr lang="en-US" altLang="ko-KR" baseline="0" dirty="0" err="1" smtClean="0"/>
              <a:t>int</a:t>
            </a:r>
            <a:r>
              <a:rPr lang="ko-KR" altLang="en-US" baseline="0" dirty="0" smtClean="0"/>
              <a:t>형과 </a:t>
            </a:r>
            <a:r>
              <a:rPr lang="en-US" altLang="ko-KR" baseline="0" dirty="0" smtClean="0"/>
              <a:t>char</a:t>
            </a:r>
            <a:r>
              <a:rPr lang="ko-KR" altLang="en-US" baseline="0" dirty="0" smtClean="0"/>
              <a:t>형을 자유자재로 다룰 수 있어야 함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15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23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aseline="0" dirty="0" smtClean="0"/>
              <a:t>책에 있는 나머지 내용은 시험 전에 공부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17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main( 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("\"Hello World!\"\n");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318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변수와 상수 모두 메모리</a:t>
            </a:r>
            <a:r>
              <a:rPr lang="en-US" altLang="ko-KR" dirty="0" smtClean="0"/>
              <a:t>(RAM)</a:t>
            </a:r>
            <a:r>
              <a:rPr lang="ko-KR" altLang="en-US" dirty="0" smtClean="0"/>
              <a:t>에 저장되고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가진다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65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main( 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아스키 코드 값 입력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&amp;input);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해당하는 문자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%c\n", input);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53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6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78p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circle_area.c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4,</a:t>
            </a:r>
            <a:r>
              <a:rPr lang="en-US" altLang="ko-KR" baseline="0" dirty="0" smtClean="0"/>
              <a:t> 5: radius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area</a:t>
            </a:r>
            <a:r>
              <a:rPr lang="ko-KR" altLang="en-US" baseline="0" dirty="0" smtClean="0"/>
              <a:t>는 변수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8: radius</a:t>
            </a:r>
            <a:r>
              <a:rPr lang="ko-KR" altLang="en-US" baseline="0" dirty="0" smtClean="0"/>
              <a:t>는 변수이기 때문에 사용자가 입력한 값에 따라 변한다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10: 3.141592</a:t>
            </a:r>
            <a:r>
              <a:rPr lang="ko-KR" altLang="en-US" baseline="0" dirty="0" smtClean="0"/>
              <a:t>는 상수이기 때문에 절대 변경되지 않는다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7, 11: “</a:t>
            </a:r>
            <a:r>
              <a:rPr lang="ko-KR" altLang="en-US" baseline="0" dirty="0" smtClean="0"/>
              <a:t>원의 면적을 </a:t>
            </a:r>
            <a:r>
              <a:rPr lang="ko-KR" altLang="en-US" baseline="0" dirty="0" err="1" smtClean="0"/>
              <a:t>입력하시오</a:t>
            </a:r>
            <a:r>
              <a:rPr lang="en-US" altLang="ko-KR" baseline="0" dirty="0" smtClean="0"/>
              <a:t>: “, “</a:t>
            </a:r>
            <a:r>
              <a:rPr lang="ko-KR" altLang="en-US" baseline="0" dirty="0" smtClean="0"/>
              <a:t>원의 면적</a:t>
            </a:r>
            <a:r>
              <a:rPr lang="en-US" altLang="ko-KR" baseline="0" dirty="0" smtClean="0"/>
              <a:t>: %f/n”</a:t>
            </a:r>
            <a:r>
              <a:rPr lang="ko-KR" altLang="en-US" baseline="0" dirty="0" smtClean="0"/>
              <a:t>도 상수이다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6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79p [</a:t>
            </a:r>
            <a:r>
              <a:rPr lang="ko-KR" altLang="en-US" baseline="0" dirty="0" smtClean="0"/>
              <a:t>그림 </a:t>
            </a:r>
            <a:r>
              <a:rPr lang="en-US" altLang="ko-KR" baseline="0" dirty="0" smtClean="0"/>
              <a:t>3-5] </a:t>
            </a:r>
            <a:r>
              <a:rPr lang="ko-KR" altLang="en-US" baseline="0" dirty="0" smtClean="0"/>
              <a:t>참조</a:t>
            </a:r>
            <a:endParaRPr lang="en-US" altLang="ko-KR" baseline="0" dirty="0" smtClean="0"/>
          </a:p>
          <a:p>
            <a:r>
              <a:rPr lang="ko-KR" altLang="en-US" baseline="0" dirty="0" smtClean="0"/>
              <a:t>적절한 </a:t>
            </a:r>
            <a:r>
              <a:rPr lang="ko-KR" altLang="en-US" baseline="0" dirty="0" err="1" smtClean="0"/>
              <a:t>자료형을</a:t>
            </a:r>
            <a:r>
              <a:rPr lang="ko-KR" altLang="en-US" baseline="0" dirty="0" smtClean="0"/>
              <a:t> 사용해야 메모리를 절약하고 실행 속도를 빠르게 할 수 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부동소수점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== </a:t>
            </a:r>
            <a:r>
              <a:rPr lang="ko-KR" altLang="en-US" baseline="0" dirty="0" err="1" smtClean="0"/>
              <a:t>실수형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언어에는 책에 나온 자료형외에도 상당히 많은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있다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long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long</a:t>
            </a:r>
            <a:r>
              <a:rPr lang="en-US" altLang="ko-KR" baseline="0" dirty="0" smtClean="0"/>
              <a:t>, long double, __int64, bool </a:t>
            </a:r>
            <a:r>
              <a:rPr lang="ko-KR" altLang="en-US" baseline="0" dirty="0" smtClean="0"/>
              <a:t>등</a:t>
            </a: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빨간색 글씨는 무조건 암기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나머지 부분은 시험 전에 공부</a:t>
            </a:r>
            <a:r>
              <a:rPr lang="en-US" altLang="ko-KR" baseline="0" dirty="0" smtClean="0"/>
              <a:t>)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1 byte == 8 bit</a:t>
            </a:r>
          </a:p>
          <a:p>
            <a:pPr marL="0" indent="0">
              <a:buNone/>
            </a:pPr>
            <a:r>
              <a:rPr lang="ko-KR" altLang="en-US" baseline="0" dirty="0" smtClean="0"/>
              <a:t>범위 외우려고 하지 말고 </a:t>
            </a:r>
            <a:r>
              <a:rPr lang="en-US" altLang="ko-KR" baseline="0" dirty="0" smtClean="0"/>
              <a:t>bit </a:t>
            </a:r>
            <a:r>
              <a:rPr lang="ko-KR" altLang="en-US" baseline="0" dirty="0" smtClean="0"/>
              <a:t>수 통해서 이해</a:t>
            </a: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err="1" smtClean="0"/>
              <a:t>int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long</a:t>
            </a:r>
            <a:r>
              <a:rPr lang="ko-KR" altLang="en-US" baseline="0" dirty="0" smtClean="0"/>
              <a:t>의 차이점</a:t>
            </a:r>
            <a:endParaRPr lang="en-US" altLang="ko-K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프로세서에 따라 유동적이다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aseline="0" dirty="0" smtClean="0"/>
              <a:t>long: </a:t>
            </a:r>
            <a:r>
              <a:rPr lang="ko-KR" altLang="en-US" baseline="0" dirty="0" smtClean="0"/>
              <a:t>무조건 </a:t>
            </a:r>
            <a:r>
              <a:rPr lang="en-US" altLang="ko-KR" baseline="0" dirty="0" smtClean="0"/>
              <a:t>4byte</a:t>
            </a:r>
            <a:r>
              <a:rPr lang="ko-KR" altLang="en-US" baseline="0" dirty="0" smtClean="0"/>
              <a:t>로 고정되어 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baseline="0" dirty="0" err="1" smtClean="0"/>
              <a:t>int</a:t>
            </a:r>
            <a:r>
              <a:rPr lang="ko-KR" altLang="en-US" baseline="0" dirty="0" smtClean="0"/>
              <a:t>는 대부분 </a:t>
            </a:r>
            <a:r>
              <a:rPr lang="en-US" altLang="ko-KR" baseline="0" dirty="0" smtClean="0"/>
              <a:t>4byte</a:t>
            </a:r>
            <a:r>
              <a:rPr lang="ko-KR" altLang="en-US" baseline="0" dirty="0" smtClean="0"/>
              <a:t>라고 생각하면 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객관식으로 무조건 </a:t>
            </a:r>
            <a:r>
              <a:rPr lang="en-US" altLang="ko-KR" baseline="0" dirty="0" smtClean="0"/>
              <a:t>4byte</a:t>
            </a:r>
            <a:r>
              <a:rPr lang="ko-KR" altLang="en-US" baseline="0" dirty="0" smtClean="0"/>
              <a:t>냐고 묻는 질문이 있다면 </a:t>
            </a:r>
            <a:r>
              <a:rPr lang="en-US" altLang="ko-KR" baseline="0" dirty="0" smtClean="0"/>
              <a:t>False</a:t>
            </a:r>
            <a:r>
              <a:rPr lang="ko-KR" altLang="en-US" baseline="0" dirty="0" smtClean="0"/>
              <a:t>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baseline="0" dirty="0" smtClean="0"/>
              <a:t>자세한 사항은 </a:t>
            </a:r>
            <a:r>
              <a:rPr lang="en-US" altLang="ko-KR" baseline="0" dirty="0" smtClean="0"/>
              <a:t>“</a:t>
            </a:r>
            <a:r>
              <a:rPr lang="en-US" altLang="ko-KR" baseline="0" dirty="0" err="1" smtClean="0"/>
              <a:t>int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long</a:t>
            </a:r>
            <a:r>
              <a:rPr lang="ko-KR" altLang="en-US" baseline="0" dirty="0" smtClean="0"/>
              <a:t>의 차이점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 참고</a:t>
            </a: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스터디 때는 건너뜀</a:t>
            </a:r>
            <a:r>
              <a:rPr lang="en-US" altLang="ko-KR" baseline="0" dirty="0" smtClean="0"/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baseline="0" dirty="0" smtClean="0"/>
              <a:t>sign == </a:t>
            </a:r>
            <a:r>
              <a:rPr lang="ko-KR" altLang="en-US" baseline="0" dirty="0" smtClean="0"/>
              <a:t>부호</a:t>
            </a: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baseline="0" dirty="0" smtClean="0"/>
              <a:t>signed == </a:t>
            </a:r>
            <a:r>
              <a:rPr lang="ko-KR" altLang="en-US" baseline="0" dirty="0" smtClean="0"/>
              <a:t>부호가 있는</a:t>
            </a: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baseline="0" dirty="0" smtClean="0"/>
              <a:t>unsigned == </a:t>
            </a:r>
            <a:r>
              <a:rPr lang="ko-KR" altLang="en-US" baseline="0" dirty="0" smtClean="0"/>
              <a:t>부호가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없는</a:t>
            </a: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부호가 없기 때문에 양수의 범위가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배 늘어난다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baseline="0" dirty="0" smtClean="0"/>
              <a:t>ex) unsigned </a:t>
            </a:r>
            <a:r>
              <a:rPr lang="en-US" altLang="ko-KR" baseline="0" dirty="0" err="1" smtClean="0"/>
              <a:t>int</a:t>
            </a: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baseline="0" dirty="0" smtClean="0"/>
              <a:t>위와 같이 앞에 붙여서 사용한다</a:t>
            </a:r>
            <a:r>
              <a:rPr lang="en-US" altLang="ko-KR" baseline="0" dirty="0" smtClean="0"/>
              <a:t>. (</a:t>
            </a:r>
            <a:r>
              <a:rPr lang="ko-KR" altLang="en-US" baseline="0" dirty="0" err="1" smtClean="0"/>
              <a:t>실수형에는</a:t>
            </a:r>
            <a:r>
              <a:rPr lang="ko-KR" altLang="en-US" baseline="0" dirty="0" smtClean="0"/>
              <a:t> 사용 불가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4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 smtClean="0"/>
              <a:t>sizeof</a:t>
            </a:r>
            <a:r>
              <a:rPr lang="en-US" altLang="ko-KR" baseline="0" dirty="0" smtClean="0"/>
              <a:t>( )</a:t>
            </a:r>
            <a:r>
              <a:rPr lang="ko-KR" altLang="en-US" baseline="0" dirty="0" smtClean="0"/>
              <a:t>로 각종 </a:t>
            </a:r>
            <a:r>
              <a:rPr lang="ko-KR" altLang="en-US" baseline="0" dirty="0" err="1" smtClean="0"/>
              <a:t>자료형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상수의 크기를 확인할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앞서 </a:t>
            </a:r>
            <a:r>
              <a:rPr lang="en-US" altLang="ko-KR" baseline="0" dirty="0" err="1" smtClean="0"/>
              <a:t>int</a:t>
            </a:r>
            <a:r>
              <a:rPr lang="ko-KR" altLang="en-US" baseline="0" dirty="0" smtClean="0"/>
              <a:t>의 크기는 유동적일 수 있다고 설명했는데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sizeof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연산자를 이용하여 값을 미리 확인해보고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프로그래밍을 진행하면 좀 더 좋은 프로그래밍을 할 수 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1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aseline="0" dirty="0" smtClean="0"/>
              <a:t>컴파일러는 </a:t>
            </a:r>
            <a:r>
              <a:rPr lang="ko-KR" altLang="en-US" baseline="0" dirty="0" err="1" smtClean="0"/>
              <a:t>정수형일</a:t>
            </a:r>
            <a:r>
              <a:rPr lang="ko-KR" altLang="en-US" baseline="0" dirty="0" smtClean="0"/>
              <a:t> 땐 </a:t>
            </a:r>
            <a:r>
              <a:rPr lang="en-US" altLang="ko-KR" baseline="0" dirty="0" err="1" smtClean="0"/>
              <a:t>int</a:t>
            </a:r>
            <a:r>
              <a:rPr lang="ko-KR" altLang="en-US" baseline="0" dirty="0" smtClean="0"/>
              <a:t>를 기본 </a:t>
            </a:r>
            <a:r>
              <a:rPr lang="ko-KR" altLang="en-US" baseline="0" dirty="0" err="1" smtClean="0"/>
              <a:t>자료형으로</a:t>
            </a:r>
            <a:r>
              <a:rPr lang="en-US" altLang="ko-KR" baseline="0" dirty="0" smtClean="0"/>
              <a:t>,</a:t>
            </a:r>
          </a:p>
          <a:p>
            <a:pPr marL="0" indent="0">
              <a:buNone/>
            </a:pPr>
            <a:r>
              <a:rPr lang="ko-KR" altLang="en-US" baseline="0" dirty="0" err="1" smtClean="0"/>
              <a:t>실수형일</a:t>
            </a:r>
            <a:r>
              <a:rPr lang="ko-KR" altLang="en-US" baseline="0" dirty="0" smtClean="0"/>
              <a:t> 땐 </a:t>
            </a:r>
            <a:r>
              <a:rPr lang="en-US" altLang="ko-KR" baseline="0" dirty="0" smtClean="0"/>
              <a:t>double</a:t>
            </a:r>
            <a:r>
              <a:rPr lang="ko-KR" altLang="en-US" baseline="0" dirty="0" smtClean="0"/>
              <a:t>을 기본 </a:t>
            </a:r>
            <a:r>
              <a:rPr lang="ko-KR" altLang="en-US" baseline="0" dirty="0" err="1" smtClean="0"/>
              <a:t>자료형으로</a:t>
            </a:r>
            <a:r>
              <a:rPr lang="ko-KR" altLang="en-US" baseline="0" dirty="0" smtClean="0"/>
              <a:t> 지정하고 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baseline="0" dirty="0" err="1" smtClean="0"/>
              <a:t>자료형을</a:t>
            </a:r>
            <a:r>
              <a:rPr lang="ko-KR" altLang="en-US" baseline="0" dirty="0" smtClean="0"/>
              <a:t> 생략하면 각각 자동으로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, double</a:t>
            </a:r>
            <a:r>
              <a:rPr lang="ko-KR" altLang="en-US" baseline="0" dirty="0" smtClean="0"/>
              <a:t>로 선언된다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aseline="0" dirty="0" smtClean="0"/>
              <a:t>&lt;</a:t>
            </a:r>
            <a:r>
              <a:rPr lang="ko-KR" altLang="en-US" baseline="0" dirty="0" smtClean="0"/>
              <a:t>문제 </a:t>
            </a:r>
            <a:r>
              <a:rPr lang="en-US" altLang="ko-KR" baseline="0" dirty="0" smtClean="0"/>
              <a:t>1&gt;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b = </a:t>
            </a:r>
            <a:r>
              <a:rPr lang="en-US" altLang="ko-KR" baseline="0" dirty="0" err="1" smtClean="0"/>
              <a:t>sizeof</a:t>
            </a:r>
            <a:r>
              <a:rPr lang="en-US" altLang="ko-KR" baseline="0" dirty="0" smtClean="0"/>
              <a:t>(a)+1;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에 할당되는 값은</a:t>
            </a:r>
            <a:r>
              <a:rPr lang="en-US" altLang="ko-KR" baseline="0" dirty="0" smtClean="0"/>
              <a:t>? 5</a:t>
            </a:r>
            <a:br>
              <a:rPr lang="en-US" altLang="ko-KR" baseline="0" dirty="0" smtClean="0"/>
            </a:b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>&lt;</a:t>
            </a:r>
            <a:r>
              <a:rPr lang="ko-KR" altLang="en-US" baseline="0" dirty="0" smtClean="0"/>
              <a:t>문제 </a:t>
            </a:r>
            <a:r>
              <a:rPr lang="en-US" altLang="ko-KR" baseline="0" dirty="0" smtClean="0"/>
              <a:t>2&gt;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aseline="0" dirty="0" err="1" smtClean="0"/>
              <a:t>자료형을</a:t>
            </a:r>
            <a:r>
              <a:rPr lang="ko-KR" altLang="en-US" baseline="0" dirty="0" smtClean="0"/>
              <a:t> 선언할 때</a:t>
            </a:r>
            <a:endParaRPr lang="en-US" altLang="ko-K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aseline="0" dirty="0" smtClean="0"/>
              <a:t>그냥 </a:t>
            </a:r>
            <a:r>
              <a:rPr lang="en-US" altLang="ko-KR" baseline="0" dirty="0" err="1" smtClean="0"/>
              <a:t>unsgined</a:t>
            </a:r>
            <a:r>
              <a:rPr lang="ko-KR" altLang="en-US" baseline="0" dirty="0" smtClean="0"/>
              <a:t>라고 선언하면 몇 </a:t>
            </a:r>
            <a:r>
              <a:rPr lang="en-US" altLang="ko-KR" baseline="0" dirty="0" smtClean="0"/>
              <a:t>byte</a:t>
            </a:r>
            <a:r>
              <a:rPr lang="ko-KR" altLang="en-US" baseline="0" dirty="0" smtClean="0"/>
              <a:t>가 되는가</a:t>
            </a:r>
            <a:r>
              <a:rPr lang="en-US" altLang="ko-KR" baseline="0" dirty="0" smtClean="0"/>
              <a:t>? 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7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쉽게 말하면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num</a:t>
            </a:r>
            <a:r>
              <a:rPr lang="en-US" altLang="ko-KR" baseline="0" dirty="0" smtClean="0"/>
              <a:t>;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num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식별자이다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5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규칙들은 시험 직전에 완벽히 암기할 수 있도록 하는 것이 좋다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(82p </a:t>
            </a:r>
            <a:r>
              <a:rPr lang="ko-KR" altLang="en-US" baseline="0" dirty="0" smtClean="0"/>
              <a:t>참고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err="1" smtClean="0"/>
              <a:t>키워드란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이미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언어에서 사용하고 있는 고유의 단어이다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ex) double, return, for </a:t>
            </a:r>
            <a:r>
              <a:rPr lang="ko-KR" altLang="en-US" baseline="0" dirty="0" smtClean="0"/>
              <a:t>등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단어들은 사용이 불가능하다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(82p </a:t>
            </a:r>
            <a:r>
              <a:rPr lang="ko-KR" altLang="en-US" baseline="0" dirty="0" smtClean="0"/>
              <a:t>참고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82p</a:t>
            </a:r>
            <a:r>
              <a:rPr lang="ko-KR" altLang="en-US" baseline="0" dirty="0" smtClean="0"/>
              <a:t>에 기술된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좋은 변수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이름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에 대해서는 실습하면서 계속 알려주도록 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83p 3.4 </a:t>
            </a:r>
            <a:r>
              <a:rPr lang="ko-KR" altLang="en-US" baseline="0" dirty="0" smtClean="0"/>
              <a:t>변수 선언과 사용 부분은 책으로만 간단하게 언급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8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2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3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9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4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4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6C04-5B6E-406D-AA53-DABAE195257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51924" y="1187944"/>
            <a:ext cx="5769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3 </a:t>
            </a:r>
            <a:r>
              <a:rPr lang="ko-KR" altLang="en-US" sz="6000" smtClean="0">
                <a:latin typeface="HY동녘B" panose="02030600000101010101" pitchFamily="18" charset="-127"/>
                <a:ea typeface="HY동녘B" panose="02030600000101010101" pitchFamily="18" charset="-127"/>
              </a:rPr>
              <a:t>변수와 자료형</a:t>
            </a:r>
            <a:endParaRPr lang="en-US" altLang="ko-KR" sz="60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2683433" y="1263581"/>
            <a:ext cx="780394" cy="1015182"/>
          </a:xfrm>
          <a:prstGeom prst="chevron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수행의 시작/종료 24"/>
          <p:cNvSpPr/>
          <p:nvPr/>
        </p:nvSpPr>
        <p:spPr>
          <a:xfrm rot="5400000">
            <a:off x="8327601" y="5369571"/>
            <a:ext cx="626473" cy="222530"/>
          </a:xfrm>
          <a:prstGeom prst="flowChartTerminator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961573" y="5216183"/>
            <a:ext cx="19832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2016.04.11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5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40020" y="27288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오버플로우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9" y="2312127"/>
            <a:ext cx="6211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메모리 용량을 넘어선 값이 들어갈 때 생기는 오류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63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6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0740" y="272887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상수 정의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9" y="2312127"/>
            <a:ext cx="6211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#define PI 3.14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double PI=3.14;</a:t>
            </a:r>
          </a:p>
        </p:txBody>
      </p:sp>
    </p:spTree>
    <p:extLst>
      <p:ext uri="{BB962C8B-B14F-4D97-AF65-F5344CB8AC3E}">
        <p14:creationId xmlns:p14="http://schemas.microsoft.com/office/powerpoint/2010/main" val="34526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39" y="756908"/>
            <a:ext cx="4313750" cy="34305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889" y="2648631"/>
            <a:ext cx="4313750" cy="33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7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54260" y="274004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아스키 코드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609" y="2007327"/>
            <a:ext cx="64702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American Standard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문자를 숫자로 나타내는 규격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비트 체계 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(0 ~ 127)</a:t>
            </a:r>
          </a:p>
        </p:txBody>
      </p:sp>
    </p:spTree>
    <p:extLst>
      <p:ext uri="{BB962C8B-B14F-4D97-AF65-F5344CB8AC3E}">
        <p14:creationId xmlns:p14="http://schemas.microsoft.com/office/powerpoint/2010/main" val="21336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64" y="1019625"/>
            <a:ext cx="2196625" cy="44053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64" y="836573"/>
            <a:ext cx="2196625" cy="1830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306" y="836573"/>
            <a:ext cx="2196625" cy="554092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22" y="1544920"/>
            <a:ext cx="2196626" cy="48325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61630" y="887083"/>
            <a:ext cx="228940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smtClean="0"/>
              <a:t>&lt;ASCII </a:t>
            </a:r>
            <a:r>
              <a:rPr lang="ko-KR" altLang="en-US" sz="2300" dirty="0" err="1" smtClean="0"/>
              <a:t>코드표</a:t>
            </a:r>
            <a:r>
              <a:rPr lang="en-US" altLang="ko-KR" sz="2300" dirty="0" smtClean="0"/>
              <a:t>&gt;</a:t>
            </a:r>
            <a:endParaRPr lang="ko-KR" altLang="en-US" sz="23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26" y="5392927"/>
            <a:ext cx="2196463" cy="10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21" y="750167"/>
            <a:ext cx="5939883" cy="3400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96" y="4213659"/>
            <a:ext cx="6497968" cy="20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5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53" y="730752"/>
            <a:ext cx="6455357" cy="34638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96" y="4228955"/>
            <a:ext cx="6497968" cy="21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8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0739" y="272887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제어 문자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608" y="2312127"/>
            <a:ext cx="6470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 Escape Sequence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콘솔을 제어하는 문자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3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39913"/>
              </p:ext>
            </p:extLst>
          </p:nvPr>
        </p:nvGraphicFramePr>
        <p:xfrm>
          <a:off x="1739761" y="1461280"/>
          <a:ext cx="8128000" cy="3935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1221">
                  <a:extLst>
                    <a:ext uri="{9D8B030D-6E8A-4147-A177-3AD203B41FA5}">
                      <a16:colId xmlns="" xmlns:a16="http://schemas.microsoft.com/office/drawing/2014/main" val="3823770584"/>
                    </a:ext>
                  </a:extLst>
                </a:gridCol>
                <a:gridCol w="705853">
                  <a:extLst>
                    <a:ext uri="{9D8B030D-6E8A-4147-A177-3AD203B41FA5}">
                      <a16:colId xmlns="" xmlns:a16="http://schemas.microsoft.com/office/drawing/2014/main" val="2723770957"/>
                    </a:ext>
                  </a:extLst>
                </a:gridCol>
                <a:gridCol w="1748589">
                  <a:extLst>
                    <a:ext uri="{9D8B030D-6E8A-4147-A177-3AD203B41FA5}">
                      <a16:colId xmlns="" xmlns:a16="http://schemas.microsoft.com/office/drawing/2014/main" val="2831741947"/>
                    </a:ext>
                  </a:extLst>
                </a:gridCol>
                <a:gridCol w="4192337">
                  <a:extLst>
                    <a:ext uri="{9D8B030D-6E8A-4147-A177-3AD203B41FA5}">
                      <a16:colId xmlns="" xmlns:a16="http://schemas.microsoft.com/office/drawing/2014/main" val="3140195785"/>
                    </a:ext>
                  </a:extLst>
                </a:gridCol>
              </a:tblGrid>
              <a:tr h="491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표기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1696431"/>
                  </a:ext>
                </a:extLst>
              </a:tr>
              <a:tr h="491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강제 </a:t>
                      </a:r>
                      <a:r>
                        <a:rPr lang="ko-KR" altLang="en-US" dirty="0" err="1" smtClean="0"/>
                        <a:t>개행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\n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</a:t>
                      </a:r>
                      <a:r>
                        <a:rPr lang="en-US" altLang="ko-KR" baseline="0" dirty="0" smtClean="0"/>
                        <a:t> 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Enter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역할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9450312"/>
                  </a:ext>
                </a:extLst>
              </a:tr>
              <a:tr h="491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백스페이스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\b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backspace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커서를 한</a:t>
                      </a:r>
                      <a:r>
                        <a:rPr lang="ko-KR" altLang="en-US" baseline="0" dirty="0" smtClean="0"/>
                        <a:t> 칸 앞으로 옮김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38748262"/>
                  </a:ext>
                </a:extLst>
              </a:tr>
              <a:tr h="491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수평 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\t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horizontal</a:t>
                      </a:r>
                      <a:r>
                        <a:rPr lang="en-US" altLang="ko-KR" baseline="0" dirty="0" smtClean="0"/>
                        <a:t> tab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아래 줄과 간격을 맞춤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46359059"/>
                  </a:ext>
                </a:extLst>
              </a:tr>
              <a:tr h="491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\a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alarm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경고음 발생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23101137"/>
                  </a:ext>
                </a:extLst>
              </a:tr>
              <a:tr h="491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큰 따옴표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\”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큰 따옴표</a:t>
                      </a:r>
                      <a:r>
                        <a:rPr lang="en-US" altLang="ko-KR" dirty="0" smtClean="0"/>
                        <a:t>(“)</a:t>
                      </a:r>
                      <a:r>
                        <a:rPr lang="ko-KR" altLang="en-US" dirty="0" smtClean="0"/>
                        <a:t> 출력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67881140"/>
                  </a:ext>
                </a:extLst>
              </a:tr>
              <a:tr h="491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작은 따옴표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\’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작은 따옴표</a:t>
                      </a:r>
                      <a:r>
                        <a:rPr lang="en-US" altLang="ko-KR" dirty="0" smtClean="0"/>
                        <a:t>(‘)</a:t>
                      </a:r>
                      <a:r>
                        <a:rPr lang="ko-KR" altLang="en-US" dirty="0" smtClean="0"/>
                        <a:t> 출력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34257712"/>
                  </a:ext>
                </a:extLst>
              </a:tr>
              <a:tr h="491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 슬래시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\\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 슬래시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출력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092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5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50570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90705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4274" y="1916460"/>
            <a:ext cx="7834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다음과 같이 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“Hello World!”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4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출력하시오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41" y="3798539"/>
            <a:ext cx="7278704" cy="21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54260" y="272887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변수와 상수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9" y="2312127"/>
            <a:ext cx="62116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변수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저장된 값의 변경이 가능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상수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저장된 값의 변경이 불가능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6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50570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90705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8679" y="1712666"/>
            <a:ext cx="7834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아스키 코드를 입력하면 그 코드에 해당하는 문자를 출력하는 프로그램을 </a:t>
            </a:r>
            <a:r>
              <a:rPr lang="ko-KR" altLang="en-US" sz="4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구현하시오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44" y="3840507"/>
            <a:ext cx="7278704" cy="23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850570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6794" y="302651"/>
            <a:ext cx="4958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int</a:t>
            </a:r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와 </a:t>
            </a:r>
            <a:r>
              <a:rPr lang="en-US" altLang="ko-KR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long</a:t>
            </a:r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의 차이점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2850" y="1780673"/>
            <a:ext cx="78646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레지스터의 크기에 따라서 </a:t>
            </a:r>
            <a:r>
              <a:rPr lang="en-US" altLang="ko-KR" dirty="0"/>
              <a:t>CPU</a:t>
            </a:r>
            <a:r>
              <a:rPr lang="ko-KR" altLang="en-US" dirty="0"/>
              <a:t>의 </a:t>
            </a:r>
            <a:r>
              <a:rPr lang="en-US" altLang="ko-KR" dirty="0"/>
              <a:t>bit </a:t>
            </a:r>
            <a:r>
              <a:rPr lang="ko-KR" altLang="en-US" dirty="0"/>
              <a:t>수를 결정한다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레지스터가 </a:t>
            </a:r>
            <a:r>
              <a:rPr lang="en-US" altLang="ko-KR" dirty="0"/>
              <a:t>32bit</a:t>
            </a:r>
            <a:r>
              <a:rPr lang="ko-KR" altLang="en-US" dirty="0"/>
              <a:t>면 </a:t>
            </a:r>
            <a:r>
              <a:rPr lang="en-US" altLang="ko-KR" dirty="0"/>
              <a:t>32bit </a:t>
            </a:r>
            <a:r>
              <a:rPr lang="ko-KR" altLang="en-US" dirty="0"/>
              <a:t>컴퓨터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레지스터가 </a:t>
            </a:r>
            <a:r>
              <a:rPr lang="en-US" altLang="ko-KR" dirty="0"/>
              <a:t>64bit</a:t>
            </a:r>
            <a:r>
              <a:rPr lang="ko-KR" altLang="en-US" dirty="0"/>
              <a:t>면 </a:t>
            </a:r>
            <a:r>
              <a:rPr lang="en-US" altLang="ko-KR" dirty="0"/>
              <a:t>64bit </a:t>
            </a:r>
            <a:r>
              <a:rPr lang="ko-KR" altLang="en-US" dirty="0"/>
              <a:t>컴퓨터가 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ko-KR" altLang="en-US" dirty="0"/>
              <a:t>형은 </a:t>
            </a:r>
            <a:r>
              <a:rPr lang="en-US" altLang="ko-KR" dirty="0"/>
              <a:t>"CPU</a:t>
            </a:r>
            <a:r>
              <a:rPr lang="ko-KR" altLang="en-US" dirty="0"/>
              <a:t>가 가장 효율적으로 다룰 수 있는 정수형</a:t>
            </a:r>
            <a:r>
              <a:rPr lang="en-US" altLang="ko-KR" dirty="0"/>
              <a:t>"</a:t>
            </a:r>
            <a:r>
              <a:rPr lang="ko-KR" altLang="en-US" dirty="0"/>
              <a:t>으로 정의되어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그렇기에 </a:t>
            </a:r>
            <a:r>
              <a:rPr lang="en-US" altLang="ko-KR" dirty="0"/>
              <a:t>32bit </a:t>
            </a:r>
            <a:r>
              <a:rPr lang="ko-KR" altLang="en-US" dirty="0"/>
              <a:t>운영체제에서 </a:t>
            </a:r>
            <a:r>
              <a:rPr lang="en-US" altLang="ko-KR" dirty="0" err="1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32bit</a:t>
            </a:r>
            <a:r>
              <a:rPr lang="ko-KR" altLang="en-US" dirty="0"/>
              <a:t>이고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64bit </a:t>
            </a:r>
            <a:r>
              <a:rPr lang="ko-KR" altLang="en-US" dirty="0"/>
              <a:t>운영체제에서 </a:t>
            </a:r>
            <a:r>
              <a:rPr lang="en-US" altLang="ko-KR" dirty="0" err="1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64bit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 </a:t>
            </a:r>
            <a:r>
              <a:rPr lang="en-US" altLang="ko-KR" dirty="0"/>
              <a:t>long</a:t>
            </a:r>
            <a:r>
              <a:rPr lang="ko-KR" altLang="en-US" dirty="0"/>
              <a:t>은 무조건 </a:t>
            </a:r>
            <a:r>
              <a:rPr lang="en-US" altLang="ko-KR" dirty="0"/>
              <a:t>4byte</a:t>
            </a:r>
            <a:r>
              <a:rPr lang="ko-KR" altLang="en-US" dirty="0"/>
              <a:t>로 고정되어있다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시스템 창에서 운영체제의 </a:t>
            </a:r>
            <a:r>
              <a:rPr lang="en-US" altLang="ko-KR" dirty="0"/>
              <a:t>bit </a:t>
            </a:r>
            <a:r>
              <a:rPr lang="ko-KR" altLang="en-US" dirty="0"/>
              <a:t>수를 확인해보거나</a:t>
            </a:r>
          </a:p>
          <a:p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/>
              <a:t>bit </a:t>
            </a:r>
            <a:r>
              <a:rPr lang="ko-KR" altLang="en-US" dirty="0"/>
              <a:t>수를 확인해본다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컴파일러가 </a:t>
            </a:r>
            <a:r>
              <a:rPr lang="en-US" altLang="ko-KR" dirty="0"/>
              <a:t>Program Files (x86) </a:t>
            </a:r>
            <a:r>
              <a:rPr lang="ko-KR" altLang="en-US" dirty="0"/>
              <a:t>폴더에 </a:t>
            </a:r>
            <a:r>
              <a:rPr lang="ko-KR" altLang="en-US" dirty="0" smtClean="0"/>
              <a:t>저장되어 있다면</a:t>
            </a:r>
            <a:endParaRPr lang="en-US" altLang="ko-KR" dirty="0"/>
          </a:p>
          <a:p>
            <a:r>
              <a:rPr lang="en-US" altLang="ko-KR" dirty="0"/>
              <a:t>64bit </a:t>
            </a:r>
            <a:r>
              <a:rPr lang="ko-KR" altLang="en-US" dirty="0"/>
              <a:t>운영체제인데도 </a:t>
            </a:r>
            <a:r>
              <a:rPr lang="en-US" altLang="ko-KR" dirty="0" err="1"/>
              <a:t>int</a:t>
            </a:r>
            <a:r>
              <a:rPr lang="ko-KR" altLang="en-US" dirty="0"/>
              <a:t>가 </a:t>
            </a:r>
            <a:r>
              <a:rPr lang="en-US" altLang="ko-KR" dirty="0"/>
              <a:t>32bit</a:t>
            </a:r>
            <a:r>
              <a:rPr lang="ko-KR" altLang="en-US" dirty="0"/>
              <a:t>로 </a:t>
            </a:r>
            <a:r>
              <a:rPr lang="ko-KR" altLang="en-US" dirty="0" smtClean="0"/>
              <a:t>정의될 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대각선 방향의 모서리가 잘린 사각형 7">
            <a:hlinkClick r:id="rId3" action="ppaction://hlinksldjump"/>
          </p:cNvPr>
          <p:cNvSpPr/>
          <p:nvPr/>
        </p:nvSpPr>
        <p:spPr>
          <a:xfrm>
            <a:off x="10044366" y="6027990"/>
            <a:ext cx="1363579" cy="481263"/>
          </a:xfrm>
          <a:prstGeom prst="snip2DiagRect">
            <a:avLst>
              <a:gd name="adj1" fmla="val 50000"/>
              <a:gd name="adj2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돌아가기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11" name="직각 삼각형 10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126960" y="228973"/>
            <a:ext cx="1262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r>
              <a:rPr lang="en-US" altLang="ko-KR" sz="25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-1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4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03" y="750666"/>
            <a:ext cx="6971455" cy="544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52981" y="27288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자료형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9" y="2312127"/>
            <a:ext cx="62116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데이터의 종류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ex) </a:t>
            </a:r>
            <a:r>
              <a:rPr lang="en-US" altLang="ko-KR" sz="4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double 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등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0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91222"/>
                  </p:ext>
                </p:extLst>
              </p:nvPr>
            </p:nvGraphicFramePr>
            <p:xfrm>
              <a:off x="1439389" y="596455"/>
              <a:ext cx="8748296" cy="508532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386887">
                      <a:extLst>
                        <a:ext uri="{9D8B030D-6E8A-4147-A177-3AD203B41FA5}">
                          <a16:colId xmlns="" xmlns:a16="http://schemas.microsoft.com/office/drawing/2014/main" val="1063879937"/>
                        </a:ext>
                      </a:extLst>
                    </a:gridCol>
                    <a:gridCol w="2504273">
                      <a:extLst>
                        <a:ext uri="{9D8B030D-6E8A-4147-A177-3AD203B41FA5}">
                          <a16:colId xmlns="" xmlns:a16="http://schemas.microsoft.com/office/drawing/2014/main" val="3403712516"/>
                        </a:ext>
                      </a:extLst>
                    </a:gridCol>
                    <a:gridCol w="965976">
                      <a:extLst>
                        <a:ext uri="{9D8B030D-6E8A-4147-A177-3AD203B41FA5}">
                          <a16:colId xmlns="" xmlns:a16="http://schemas.microsoft.com/office/drawing/2014/main" val="1799480744"/>
                        </a:ext>
                      </a:extLst>
                    </a:gridCol>
                    <a:gridCol w="965976">
                      <a:extLst>
                        <a:ext uri="{9D8B030D-6E8A-4147-A177-3AD203B41FA5}">
                          <a16:colId xmlns="" xmlns:a16="http://schemas.microsoft.com/office/drawing/2014/main" val="2318825478"/>
                        </a:ext>
                      </a:extLst>
                    </a:gridCol>
                    <a:gridCol w="2925184">
                      <a:extLst>
                        <a:ext uri="{9D8B030D-6E8A-4147-A177-3AD203B41FA5}">
                          <a16:colId xmlns="" xmlns:a16="http://schemas.microsoft.com/office/drawing/2014/main" val="4065340242"/>
                        </a:ext>
                      </a:extLst>
                    </a:gridCol>
                  </a:tblGrid>
                  <a:tr h="62803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2500" dirty="0" err="1" smtClean="0"/>
                            <a:t>자료형</a:t>
                          </a:r>
                          <a:endParaRPr lang="ko-KR" altLang="en-US" sz="25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/>
                            <a:t>byte</a:t>
                          </a:r>
                          <a:endParaRPr lang="ko-KR" altLang="en-US" sz="2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/>
                            <a:t>bit</a:t>
                          </a:r>
                          <a:endParaRPr lang="ko-KR" altLang="en-US" sz="2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500" dirty="0" smtClean="0"/>
                            <a:t>범위</a:t>
                          </a:r>
                          <a:endParaRPr lang="ko-KR" altLang="en-US" sz="25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966193560"/>
                      </a:ext>
                    </a:extLst>
                  </a:tr>
                  <a:tr h="636756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500" dirty="0" smtClean="0"/>
                            <a:t>정수형</a:t>
                          </a:r>
                          <a:endParaRPr lang="ko-KR" altLang="en-US" sz="2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5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 ~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5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5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25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-1)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176945631"/>
                      </a:ext>
                    </a:extLst>
                  </a:tr>
                  <a:tr h="63675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err="1" smtClean="0">
                              <a:solidFill>
                                <a:srgbClr val="FF0000"/>
                              </a:solidFill>
                            </a:rPr>
                            <a:t>int</a:t>
                          </a:r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5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2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5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ko-KR" sz="2500" dirty="0" smtClean="0">
                              <a:solidFill>
                                <a:srgbClr val="FF0000"/>
                              </a:solidFill>
                            </a:rPr>
                            <a:t>~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5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2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500" dirty="0" smtClean="0">
                              <a:solidFill>
                                <a:srgbClr val="FF0000"/>
                              </a:solidFill>
                            </a:rPr>
                            <a:t>-1)</a:t>
                          </a:r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270013383"/>
                      </a:ext>
                    </a:extLst>
                  </a:tr>
                  <a:tr h="63675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5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5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~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5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-1)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108169774"/>
                      </a:ext>
                    </a:extLst>
                  </a:tr>
                  <a:tr h="636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500" dirty="0" smtClean="0"/>
                            <a:t>문자형</a:t>
                          </a:r>
                          <a:endParaRPr lang="ko-KR" altLang="en-US" sz="2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rgbClr val="FF0000"/>
                              </a:solidFill>
                            </a:rPr>
                            <a:t>char</a:t>
                          </a:r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5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~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5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-1)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558705771"/>
                      </a:ext>
                    </a:extLst>
                  </a:tr>
                  <a:tr h="63675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500" dirty="0" err="1" smtClean="0"/>
                            <a:t>실수형</a:t>
                          </a:r>
                          <a:endParaRPr lang="en-US" altLang="ko-KR" sz="25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5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1.2</m:t>
                                  </m:r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 ~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5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3.4</m:t>
                                  </m:r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38</m:t>
                                  </m:r>
                                </m:sup>
                              </m:sSup>
                            </m:oMath>
                          </a14:m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426346482"/>
                      </a:ext>
                    </a:extLst>
                  </a:tr>
                  <a:tr h="63675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rgbClr val="FF0000"/>
                              </a:solidFill>
                            </a:rPr>
                            <a:t>double</a:t>
                          </a:r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64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5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2.2</m:t>
                                  </m:r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−308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5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~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5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1.8</m:t>
                                  </m:r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ko-KR" sz="25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308</m:t>
                                  </m:r>
                                </m:sup>
                              </m:sSup>
                            </m:oMath>
                          </a14:m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199399506"/>
                      </a:ext>
                    </a:extLst>
                  </a:tr>
                  <a:tr h="636756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err="1" smtClean="0"/>
                            <a:t>cf</a:t>
                          </a:r>
                          <a:r>
                            <a:rPr lang="en-US" altLang="ko-KR" sz="2500" dirty="0" smtClean="0"/>
                            <a:t>) </a:t>
                          </a:r>
                          <a:r>
                            <a:rPr lang="en-US" altLang="ko-KR" sz="2500" dirty="0" smtClean="0">
                              <a:solidFill>
                                <a:srgbClr val="FF0000"/>
                              </a:solidFill>
                            </a:rPr>
                            <a:t>unsigned </a:t>
                          </a:r>
                          <a:r>
                            <a:rPr lang="ko-KR" altLang="en-US" sz="2500" dirty="0" err="1" smtClean="0">
                              <a:solidFill>
                                <a:srgbClr val="FF0000"/>
                              </a:solidFill>
                            </a:rPr>
                            <a:t>자료형</a:t>
                          </a:r>
                          <a:endParaRPr lang="en-US" altLang="ko-KR" sz="25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90557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91222"/>
                  </p:ext>
                </p:extLst>
              </p:nvPr>
            </p:nvGraphicFramePr>
            <p:xfrm>
              <a:off x="1439389" y="596455"/>
              <a:ext cx="8748296" cy="508532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386887">
                      <a:extLst>
                        <a:ext uri="{9D8B030D-6E8A-4147-A177-3AD203B41FA5}">
                          <a16:colId xmlns:a16="http://schemas.microsoft.com/office/drawing/2014/main" val="1063879937"/>
                        </a:ext>
                      </a:extLst>
                    </a:gridCol>
                    <a:gridCol w="2504273">
                      <a:extLst>
                        <a:ext uri="{9D8B030D-6E8A-4147-A177-3AD203B41FA5}">
                          <a16:colId xmlns:a16="http://schemas.microsoft.com/office/drawing/2014/main" val="3403712516"/>
                        </a:ext>
                      </a:extLst>
                    </a:gridCol>
                    <a:gridCol w="965976">
                      <a:extLst>
                        <a:ext uri="{9D8B030D-6E8A-4147-A177-3AD203B41FA5}">
                          <a16:colId xmlns:a16="http://schemas.microsoft.com/office/drawing/2014/main" val="1799480744"/>
                        </a:ext>
                      </a:extLst>
                    </a:gridCol>
                    <a:gridCol w="965976">
                      <a:extLst>
                        <a:ext uri="{9D8B030D-6E8A-4147-A177-3AD203B41FA5}">
                          <a16:colId xmlns:a16="http://schemas.microsoft.com/office/drawing/2014/main" val="2318825478"/>
                        </a:ext>
                      </a:extLst>
                    </a:gridCol>
                    <a:gridCol w="2925184">
                      <a:extLst>
                        <a:ext uri="{9D8B030D-6E8A-4147-A177-3AD203B41FA5}">
                          <a16:colId xmlns:a16="http://schemas.microsoft.com/office/drawing/2014/main" val="4065340242"/>
                        </a:ext>
                      </a:extLst>
                    </a:gridCol>
                  </a:tblGrid>
                  <a:tr h="62803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2500" dirty="0" err="1" smtClean="0"/>
                            <a:t>자료형</a:t>
                          </a:r>
                          <a:endParaRPr lang="ko-KR" altLang="en-US" sz="25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/>
                            <a:t>byte</a:t>
                          </a:r>
                          <a:endParaRPr lang="ko-KR" altLang="en-US" sz="2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/>
                            <a:t>bit</a:t>
                          </a:r>
                          <a:endParaRPr lang="ko-KR" altLang="en-US" sz="2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500" dirty="0" smtClean="0"/>
                            <a:t>범위</a:t>
                          </a:r>
                          <a:endParaRPr lang="ko-KR" altLang="en-US" sz="25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6193560"/>
                      </a:ext>
                    </a:extLst>
                  </a:tr>
                  <a:tr h="636756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500" dirty="0" smtClean="0"/>
                            <a:t>정수형</a:t>
                          </a:r>
                          <a:endParaRPr lang="ko-KR" altLang="en-US" sz="2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375" t="-99048" r="-833" b="-60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945631"/>
                      </a:ext>
                    </a:extLst>
                  </a:tr>
                  <a:tr h="63675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err="1" smtClean="0">
                              <a:solidFill>
                                <a:srgbClr val="FF0000"/>
                              </a:solidFill>
                            </a:rPr>
                            <a:t>int</a:t>
                          </a:r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375" t="-199048" r="-833" b="-50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0013383"/>
                      </a:ext>
                    </a:extLst>
                  </a:tr>
                  <a:tr h="63675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375" t="-301923" r="-833" b="-4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8169774"/>
                      </a:ext>
                    </a:extLst>
                  </a:tr>
                  <a:tr h="636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500" dirty="0" smtClean="0"/>
                            <a:t>문자형</a:t>
                          </a:r>
                          <a:endParaRPr lang="ko-KR" altLang="en-US" sz="2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rgbClr val="FF0000"/>
                              </a:solidFill>
                            </a:rPr>
                            <a:t>char</a:t>
                          </a:r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375" t="-398095" r="-833" b="-3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705771"/>
                      </a:ext>
                    </a:extLst>
                  </a:tr>
                  <a:tr h="63675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500" dirty="0" err="1" smtClean="0"/>
                            <a:t>실수형</a:t>
                          </a:r>
                          <a:endParaRPr lang="en-US" altLang="ko-KR" sz="25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375" t="-498095" r="-833" b="-2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346482"/>
                      </a:ext>
                    </a:extLst>
                  </a:tr>
                  <a:tr h="63675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rgbClr val="FF0000"/>
                              </a:solidFill>
                            </a:rPr>
                            <a:t>double</a:t>
                          </a:r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smtClean="0">
                              <a:solidFill>
                                <a:schemeClr val="tx1"/>
                              </a:solidFill>
                            </a:rPr>
                            <a:t>64</a:t>
                          </a:r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375" t="-603846" r="-833" b="-110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399506"/>
                      </a:ext>
                    </a:extLst>
                  </a:tr>
                  <a:tr h="636756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500" dirty="0" err="1" smtClean="0"/>
                            <a:t>cf</a:t>
                          </a:r>
                          <a:r>
                            <a:rPr lang="en-US" altLang="ko-KR" sz="2500" dirty="0" smtClean="0"/>
                            <a:t>) </a:t>
                          </a:r>
                          <a:r>
                            <a:rPr lang="en-US" altLang="ko-KR" sz="2500" dirty="0" smtClean="0">
                              <a:solidFill>
                                <a:srgbClr val="FF0000"/>
                              </a:solidFill>
                            </a:rPr>
                            <a:t>unsigned </a:t>
                          </a:r>
                          <a:r>
                            <a:rPr lang="ko-KR" altLang="en-US" sz="2500" dirty="0" err="1" smtClean="0">
                              <a:solidFill>
                                <a:srgbClr val="FF0000"/>
                              </a:solidFill>
                            </a:rPr>
                            <a:t>자료형</a:t>
                          </a:r>
                          <a:endParaRPr lang="en-US" altLang="ko-KR" sz="25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5579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대각선 방향의 모서리가 잘린 사각형 1">
            <a:hlinkClick r:id="rId5" action="ppaction://hlinksldjump"/>
          </p:cNvPr>
          <p:cNvSpPr/>
          <p:nvPr/>
        </p:nvSpPr>
        <p:spPr>
          <a:xfrm>
            <a:off x="7235938" y="5810117"/>
            <a:ext cx="2951747" cy="481263"/>
          </a:xfrm>
          <a:prstGeom prst="snip2DiagRect">
            <a:avLst>
              <a:gd name="adj1" fmla="val 50000"/>
              <a:gd name="adj2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long</a:t>
            </a:r>
            <a:r>
              <a:rPr lang="ko-KR" altLang="en-US" dirty="0" smtClean="0"/>
              <a:t>의 차이점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2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3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74962" y="272887"/>
            <a:ext cx="3879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sizeof</a:t>
            </a:r>
            <a:r>
              <a:rPr lang="en-US" altLang="ko-KR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 ) </a:t>
            </a:r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연산자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9" y="2312127"/>
            <a:ext cx="6211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자료형의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크기를 확인하는 연산자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3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10" y="518495"/>
            <a:ext cx="6630411" cy="31893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16" y="3856096"/>
            <a:ext cx="5761081" cy="24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4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52981" y="27288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식별자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9" y="2312127"/>
            <a:ext cx="62116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변수 이름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함수 이름 등에 사용되어서 다른 것들과 식별할 수 있게 해주는 것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5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4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52981" y="27288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식별자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8" y="1959201"/>
            <a:ext cx="6211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알파벳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숫자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_(</a:t>
            </a:r>
            <a:r>
              <a:rPr lang="ko-KR" altLang="en-US" sz="4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언더바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구성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공백 금지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숫자로 시작 불가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대소문자 구별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키워드와 중복 금지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70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1004</Words>
  <Application>Microsoft Office PowerPoint</Application>
  <PresentationFormat>와이드스크린</PresentationFormat>
  <Paragraphs>263</Paragraphs>
  <Slides>21</Slides>
  <Notes>21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D2Coding</vt:lpstr>
      <vt:lpstr>HY동녘B</vt:lpstr>
      <vt:lpstr>맑은 고딕</vt:lpstr>
      <vt:lpstr>Arial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유석환</dc:creator>
  <cp:lastModifiedBy>유석환</cp:lastModifiedBy>
  <cp:revision>191</cp:revision>
  <dcterms:created xsi:type="dcterms:W3CDTF">2016-03-26T13:58:33Z</dcterms:created>
  <dcterms:modified xsi:type="dcterms:W3CDTF">2016-04-11T06:50:51Z</dcterms:modified>
</cp:coreProperties>
</file>