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>
    <p:restoredLeft sz="15620"/>
    <p:restoredTop sz="94791"/>
  </p:normalViewPr>
  <p:slideViewPr>
    <p:cSldViewPr>
      <p:cViewPr>
        <p:scale>
          <a:sx n="75" d="100"/>
          <a:sy n="75" d="100"/>
        </p:scale>
        <p:origin x="-2676" y="-76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11D2E89-2AF8-4AD2-A754-85E9CF8DA316}" type="datetime1">
              <a:rPr lang="ko-KR" altLang="en-US"/>
              <a:pPr lvl="0">
                <a:defRPr lang="ko-KR" altLang="en-US"/>
              </a:pPr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2B6F1ED-2123-4984-A90C-7A1D58678F1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B6F1ED-2123-4984-A90C-7A1D58678F1A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HY견고딕"/>
                <a:ea typeface="HY견고딕"/>
              </a:rPr>
              <a:t>조원 </a:t>
            </a:r>
            <a:r>
              <a:rPr lang="en-US" altLang="ko-KR">
                <a:solidFill>
                  <a:schemeClr val="tx1"/>
                </a:solidFill>
                <a:latin typeface="HY견고딕"/>
                <a:ea typeface="HY견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HY견고딕"/>
                <a:ea typeface="HY견고딕"/>
              </a:rPr>
              <a:t> 박영민(201432099), 연제성(201334746), 허용재(201334394), 이병우(201434232), 최인호(201433233)</a:t>
            </a:r>
            <a:r>
              <a:rPr lang="en-US" altLang="ko-KR">
                <a:solidFill>
                  <a:schemeClr val="tx1"/>
                </a:solidFill>
                <a:latin typeface="HY견고딕"/>
                <a:ea typeface="HY견고딕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HY견고딕"/>
                <a:ea typeface="HY견고딕"/>
              </a:rPr>
              <a:t> </a:t>
            </a:r>
            <a:endParaRPr lang="ko-KR" altLang="en-US">
              <a:solidFill>
                <a:schemeClr val="tx1"/>
              </a:solidFill>
              <a:latin typeface="HY견고딕"/>
              <a:ea typeface="HY견고딕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7503" y="476671"/>
          <a:ext cx="8924346" cy="6640502"/>
        </p:xfrm>
        <a:graphic>
          <a:graphicData uri="http://schemas.openxmlformats.org/drawingml/2006/table">
            <a:tbl>
              <a:tblPr firstRow="1" bandRow="1"/>
              <a:tblGrid>
                <a:gridCol w="2801772"/>
                <a:gridCol w="3025527"/>
                <a:gridCol w="3097047"/>
              </a:tblGrid>
              <a:tr h="487829">
                <a:tc rowSpan="2">
                  <a:txBody>
                    <a:bodyPr vert="horz" lIns="57861" tIns="15997" rIns="57861" bIns="1599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32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  <a:endParaRPr lang="en-US" sz="32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기업명</a:t>
                      </a:r>
                      <a:r>
                        <a:rPr lang="en-US" altLang="ko-KR" sz="14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: 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제일기획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)</a:t>
                      </a:r>
                      <a:endParaRPr lang="en-US" altLang="ko-KR" sz="20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57861" tIns="15997" rIns="57861" bIns="1599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57861" tIns="15997" rIns="57861" bIns="1599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72214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57861" tIns="15997" rIns="57861" bIns="15997" anchor="ctr" anchorCtr="0"/>
                    <a:p>
                      <a:pPr marL="0" indent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1.글로벌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m&amp;a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를 통한 광고기회의 증가, 2.디지털플랫폼의 증가로 사업영역확장가능성, 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3.해외기업과 파트너쉽을 통한 기회확보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57861" tIns="15997" rIns="57861" bIns="15997" anchor="ctr" anchorCtr="0"/>
                    <a:p>
                      <a:pPr marL="228600" indent="-22860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탈광고화, 탈중개화(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SNS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광고)가속으로 인한 전통적 광고회사의 입지 감소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indent="-22860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국내 경기침체로 인한 광고시장의 낮은 성장세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79094">
                <a:tc>
                  <a:txBody>
                    <a:bodyPr vert="horz" lIns="57861" tIns="15997" rIns="57861" bIns="1599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 vert="horz" lIns="57861" tIns="15997" rIns="57861" bIns="1599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 b="0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해외시장의 확대와 삼성전자의 영업이익 상승을 토대로 </a:t>
                      </a:r>
                      <a:r>
                        <a:rPr lang="en-US" altLang="ko-KR" sz="1300" b="0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m&amp;a</a:t>
                      </a:r>
                      <a:r>
                        <a:rPr lang="ko-KR" altLang="en-US" sz="1300" b="0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확장, 리테일마케팅의 강화와 중남미 비지니스의 지속적 확대</a:t>
                      </a:r>
                      <a:endParaRPr lang="ko-KR" altLang="en-US" sz="1300" b="0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rowSpan="2">
                  <a:txBody>
                    <a:bodyPr vert="horz" lIns="57861" tIns="15997" rIns="57861" bIns="1599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 b="0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탈광고화, 탈중개화의 현실을 직시하고 업계 1위의 소비자 분석능력, 마케팅 커뮤니케이션 실행능력을 기반으로 새로운 비즈니스 모델 구축</a:t>
                      </a:r>
                      <a:endParaRPr lang="ko-KR" altLang="en-US" sz="1300" b="0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1647025">
                <a:tc>
                  <a:txBody>
                    <a:bodyPr vert="horz" lIns="57861" tIns="15997" rIns="57861" bIns="1599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1. 동종업계 선두 매출(영업이익)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2. 삼성그룹 계열사라는 탄탄한 기반 3. 중남미 시장 개척 호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4. 삼성전자 영업실적 호조로 영업이익 상승 전망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66891">
                <a:tc>
                  <a:txBody>
                    <a:bodyPr vert="horz" lIns="57861" tIns="15997" rIns="57861" bIns="1599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 vert="horz" lIns="57861" tIns="15997" rIns="57861" bIns="1599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 b="0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삼성이 타격을 입는다면 제일기획도 같이 타격을 입는다. 삼성을 벗어나고 회사의 안정을 위해서 사업의 다각화가 필요</a:t>
                      </a:r>
                      <a:endParaRPr lang="ko-KR" altLang="en-US" sz="1300" b="0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rowSpan="2">
                  <a:txBody>
                    <a:bodyPr vert="horz" lIns="57861" tIns="15997" rIns="57861" bIns="1599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 b="0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국내 동종업계 2위 이노션 월드와이드가 해외시장 진출 성공으로 인한 상대적 어려움, 매체 다양화 부재, 경쟁사의 콘텐츠 사업 진출에 대한 대응전략 필요</a:t>
                      </a:r>
                      <a:endParaRPr lang="ko-KR" altLang="en-US" sz="1300" b="0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1711644">
                <a:tc>
                  <a:txBody>
                    <a:bodyPr vert="horz" lIns="57861" tIns="15997" rIns="57861" bIns="1599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1. 국외법인 실적 기대이하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2. 중견 직원들의 높은 이직률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3. 삼성계열사에 대한 높은 의존도(삼성의 국내외 광고와 마케팅 전략에 따라 제일기획의 실적이 요동치는 구조적 한계)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147</ep:Words>
  <ep:PresentationFormat>화면 슬라이드 쇼(4:3)</ep:PresentationFormat>
  <ep:Paragraphs>8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2016-07-14T02:11:20.000</dcterms:created>
  <dc:creator>가족</dc:creator>
  <cp:lastModifiedBy>YJS</cp:lastModifiedBy>
  <dcterms:modified xsi:type="dcterms:W3CDTF">2019-05-28T03:23:46.578</dcterms:modified>
  <cp:revision>27</cp:revision>
  <dc:title>슬라이드 1</dc:title>
  <cp:version>0906.0100.01</cp:version>
</cp:coreProperties>
</file>