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2" r:id="rId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1566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D2E89-2AF8-4AD2-A754-85E9CF8DA31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6F1ED-2123-4984-A90C-7A1D58678F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9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6F1ED-2123-4984-A90C-7A1D58678F1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조원 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201432809 </a:t>
            </a:r>
            <a:r>
              <a:rPr lang="ko-KR" altLang="en-US" sz="10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최수원</a:t>
            </a:r>
            <a:r>
              <a:rPr lang="en-US" altLang="ko-KR" sz="1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,201432798 </a:t>
            </a:r>
            <a:r>
              <a:rPr lang="ko-KR" altLang="en-US" sz="1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이정수</a:t>
            </a:r>
            <a:r>
              <a:rPr lang="en-US" altLang="ko-KR" sz="1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,201432793 </a:t>
            </a:r>
            <a:r>
              <a:rPr lang="ko-KR" altLang="en-US" sz="1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이정수</a:t>
            </a:r>
            <a:r>
              <a:rPr lang="en-US" altLang="ko-KR" sz="1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201332442 </a:t>
            </a:r>
            <a:r>
              <a:rPr lang="ko-KR" altLang="en-US" sz="1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강승호</a:t>
            </a:r>
            <a:r>
              <a:rPr lang="en-US" altLang="ko-KR" sz="1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201731906 </a:t>
            </a:r>
            <a:r>
              <a:rPr lang="ko-KR" altLang="en-US" sz="1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김민주</a:t>
            </a:r>
            <a:r>
              <a:rPr lang="en-US" altLang="ko-KR" sz="1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201532331 </a:t>
            </a:r>
            <a:r>
              <a:rPr lang="ko-KR" altLang="en-US" sz="10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지혜원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735324"/>
              </p:ext>
            </p:extLst>
          </p:nvPr>
        </p:nvGraphicFramePr>
        <p:xfrm>
          <a:off x="107503" y="476671"/>
          <a:ext cx="8928992" cy="6264697"/>
        </p:xfrm>
        <a:graphic>
          <a:graphicData uri="http://schemas.openxmlformats.org/drawingml/2006/table">
            <a:tbl>
              <a:tblPr/>
              <a:tblGrid>
                <a:gridCol w="2804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5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82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S.W.O.T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기업명</a:t>
                      </a:r>
                      <a:r>
                        <a:rPr lang="en-US" altLang="ko-KR" sz="1400" b="1" kern="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: </a:t>
                      </a:r>
                      <a:r>
                        <a:rPr lang="ko-KR" altLang="en-US" sz="1400" b="1" kern="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한화건설</a:t>
                      </a:r>
                      <a:endParaRPr lang="ko-KR" altLang="en-US" sz="2000" b="1" kern="0" spc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기회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위기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22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1.</a:t>
                      </a:r>
                      <a:r>
                        <a:rPr lang="en-US" altLang="ko-KR" sz="1000" b="1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1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계속된 해외건설 수주를 통한 한국형 신도시 건설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다양한 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IT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업체와의 협약</a:t>
                      </a:r>
                      <a:endParaRPr lang="en-US" altLang="ko-KR" sz="1000" b="1" kern="0" spc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불안전한 해외 플랜트사업</a:t>
                      </a:r>
                      <a:endParaRPr lang="en-US" altLang="ko-KR" sz="1000" b="1" kern="0" spc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국내 주택시장의</a:t>
                      </a:r>
                      <a:r>
                        <a:rPr lang="ko-KR" altLang="en-US" sz="1000" b="1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포화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0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강점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1.</a:t>
                      </a:r>
                      <a:r>
                        <a:rPr lang="en-US" altLang="ko-KR" sz="1000" b="1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1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사우디에 </a:t>
                      </a:r>
                      <a:r>
                        <a:rPr lang="ko-KR" altLang="en-US" sz="1000" b="1" kern="0" spc="0" baseline="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분당급</a:t>
                      </a:r>
                      <a:r>
                        <a:rPr lang="ko-KR" altLang="en-US" sz="1000" b="1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00" b="1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000" b="1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배 규모의 신도시 수출</a:t>
                      </a:r>
                      <a:endParaRPr lang="en-US" altLang="ko-KR" sz="1000" b="1" kern="0" spc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2. KT,</a:t>
                      </a:r>
                      <a:r>
                        <a:rPr lang="en-US" altLang="ko-KR" sz="1000" b="1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1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럭스로보와의  </a:t>
                      </a:r>
                      <a:r>
                        <a:rPr lang="en-US" altLang="ko-KR" sz="1000" b="1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MOU </a:t>
                      </a:r>
                      <a:r>
                        <a:rPr lang="ko-KR" altLang="en-US" sz="1000" b="1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협약을 통한 </a:t>
                      </a:r>
                      <a:r>
                        <a:rPr lang="en-US" altLang="ko-KR" sz="1000" b="1" kern="0" spc="0" baseline="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IoT</a:t>
                      </a:r>
                      <a:r>
                        <a:rPr lang="en-US" altLang="ko-KR" sz="1000" b="1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00" b="1" kern="0" spc="0" baseline="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사물인터넷</a:t>
                      </a:r>
                      <a:r>
                        <a:rPr lang="en-US" altLang="ko-KR" sz="1000" b="1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), AI</a:t>
                      </a:r>
                      <a:r>
                        <a:rPr lang="ko-KR" altLang="en-US" sz="1000" b="1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를 건설사업에 적용</a:t>
                      </a:r>
                      <a:endParaRPr lang="en-US" altLang="ko-KR" sz="1000" b="1" kern="0" spc="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이라크 신도시 건설사업 투자를</a:t>
                      </a:r>
                      <a:r>
                        <a:rPr lang="ko-KR" altLang="en-US" sz="1000" b="1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통한 해외 건설사업 진출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7025">
                <a:tc>
                  <a:txBody>
                    <a:bodyPr/>
                    <a:lstStyle/>
                    <a:p>
                      <a:pPr marL="228600" marR="0" indent="-2286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해외 건설업계 진출 안정화</a:t>
                      </a:r>
                      <a:endParaRPr lang="en-US" altLang="ko-KR" sz="1000" b="1" kern="0" spc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228600" marR="0" indent="-2286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000" b="1" kern="0" spc="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차산업을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대비한 기반산업 대비</a:t>
                      </a:r>
                      <a:endParaRPr lang="en-US" altLang="ko-KR" sz="1000" b="1" kern="0" spc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8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약점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1.</a:t>
                      </a:r>
                      <a:r>
                        <a:rPr lang="en-US" altLang="ko-KR" sz="1000" b="1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1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신도시 주거단지의 수요와 공급의 불일치에 의한 적자 발생 가능</a:t>
                      </a:r>
                      <a:endParaRPr lang="en-US" altLang="ko-KR" sz="1000" b="1" kern="0" spc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전력공급의 문제점과 </a:t>
                      </a:r>
                      <a:r>
                        <a:rPr lang="ko-KR" altLang="en-US" sz="1000" b="1" kern="0" spc="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전자폐기물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발생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228600" marR="0" indent="-22860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곳에 해외 플랜트 건설사업에서</a:t>
                      </a:r>
                      <a:r>
                        <a:rPr lang="ko-KR" altLang="en-US" sz="1000" b="1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2000</a:t>
                      </a:r>
                      <a:r>
                        <a:rPr lang="ko-KR" altLang="en-US" sz="1000" b="1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억원에 달하는 </a:t>
                      </a:r>
                      <a:r>
                        <a:rPr lang="ko-KR" altLang="en-US" sz="1000" b="1" kern="0" spc="0" baseline="0" dirty="0" err="1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적자발생</a:t>
                      </a:r>
                      <a:r>
                        <a:rPr lang="en-US" altLang="ko-KR" sz="1000" b="1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0" spc="0" baseline="0" dirty="0" err="1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아람코에</a:t>
                      </a:r>
                      <a:r>
                        <a:rPr lang="ko-KR" altLang="en-US" sz="1000" b="1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1" kern="0" spc="0" baseline="0" dirty="0" err="1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저가발주</a:t>
                      </a:r>
                      <a:endParaRPr lang="ko-KR" altLang="en-US" sz="1000" b="1" kern="0" spc="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1644">
                <a:tc>
                  <a:txBody>
                    <a:bodyPr/>
                    <a:lstStyle/>
                    <a:p>
                      <a:pPr marL="228600" marR="0" indent="-2286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부채비율의증가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sz="1000" b="1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자기자본의 감소</a:t>
                      </a:r>
                      <a:endParaRPr lang="en-US" altLang="ko-KR" sz="1000" b="1" kern="0" spc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228600" marR="0" indent="-2286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내수시장에서의 약세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130</Words>
  <Application>Microsoft Office PowerPoint</Application>
  <PresentationFormat>화면 슬라이드 쇼(4:3)</PresentationFormat>
  <Paragraphs>22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HY견고딕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가족</dc:creator>
  <cp:lastModifiedBy>jgan96@gmail.com</cp:lastModifiedBy>
  <cp:revision>28</cp:revision>
  <cp:lastPrinted>2019-05-12T23:54:42Z</cp:lastPrinted>
  <dcterms:created xsi:type="dcterms:W3CDTF">2016-07-14T02:11:20Z</dcterms:created>
  <dcterms:modified xsi:type="dcterms:W3CDTF">2019-05-28T03:20:50Z</dcterms:modified>
</cp:coreProperties>
</file>