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85" r:id="rId2"/>
    <p:sldId id="471" r:id="rId3"/>
    <p:sldId id="501" r:id="rId4"/>
    <p:sldId id="502" r:id="rId5"/>
    <p:sldId id="503" r:id="rId6"/>
    <p:sldId id="516" r:id="rId7"/>
    <p:sldId id="517" r:id="rId8"/>
    <p:sldId id="498" r:id="rId9"/>
    <p:sldId id="497" r:id="rId10"/>
    <p:sldId id="496" r:id="rId11"/>
    <p:sldId id="519" r:id="rId12"/>
    <p:sldId id="520" r:id="rId13"/>
    <p:sldId id="521" r:id="rId1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1D7"/>
    <a:srgbClr val="3C479D"/>
    <a:srgbClr val="C6D9F1"/>
    <a:srgbClr val="A9DBA9"/>
    <a:srgbClr val="F0FAF0"/>
    <a:srgbClr val="D3EDD3"/>
    <a:srgbClr val="F1F3F4"/>
    <a:srgbClr val="9BD09B"/>
    <a:srgbClr val="00E668"/>
    <a:srgbClr val="717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1" autoAdjust="0"/>
    <p:restoredTop sz="91860" autoAdjust="0"/>
  </p:normalViewPr>
  <p:slideViewPr>
    <p:cSldViewPr>
      <p:cViewPr varScale="1">
        <p:scale>
          <a:sx n="95" d="100"/>
          <a:sy n="95" d="100"/>
        </p:scale>
        <p:origin x="876" y="9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iapen.com/news/view/113795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xuip.bwg.co.kr/3.0/#/intro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http://www.mediapen.com/news/view/113795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80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https://bxuip.bwg.co.kr/3.0/#/intro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08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95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903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446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770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1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7" y="260648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44270"/>
            <a:ext cx="6225699" cy="202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05" y="431800"/>
            <a:ext cx="4766675" cy="326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2019-12-08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7" r:id="rId2"/>
    <p:sldLayoutId id="2147483679" r:id="rId3"/>
    <p:sldLayoutId id="2147483680" r:id="rId4"/>
    <p:sldLayoutId id="2147483686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jpe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jpe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jpe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4.png"/><Relationship Id="rId3" Type="http://schemas.openxmlformats.org/officeDocument/2006/relationships/image" Target="../media/image37.png"/><Relationship Id="rId7" Type="http://schemas.openxmlformats.org/officeDocument/2006/relationships/image" Target="../media/image41.jpeg"/><Relationship Id="rId12" Type="http://schemas.openxmlformats.org/officeDocument/2006/relationships/image" Target="../media/image46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51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jp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/>
          <p:nvPr/>
        </p:nvSpPr>
        <p:spPr>
          <a:xfrm>
            <a:off x="1378768" y="1844824"/>
            <a:ext cx="6372200" cy="109906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10000"/>
          </a:bodyPr>
          <a:lstStyle/>
          <a:p>
            <a:pPr algn="ctr"/>
            <a:r>
              <a:rPr lang="ko-KR" altLang="en-US" sz="3600" b="1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 ExtraBold" charset="-127"/>
              </a:rPr>
              <a:t>신용 첫걸음</a:t>
            </a:r>
            <a:endParaRPr lang="en-US" altLang="ko-KR" sz="3600" b="1" dirty="0">
              <a:latin typeface="Nanum Gothic" panose="020D0604000000000000" pitchFamily="34" charset="-127"/>
              <a:ea typeface="Nanum Gothic" panose="020D0604000000000000" pitchFamily="34" charset="-127"/>
              <a:cs typeface="Nanum Gothic ExtraBold" charset="-127"/>
            </a:endParaRPr>
          </a:p>
          <a:p>
            <a:pPr algn="ctr"/>
            <a:endParaRPr lang="en-US" sz="2000" b="1" dirty="0">
              <a:latin typeface="Nanum Gothic" panose="020D0604000000000000" pitchFamily="34" charset="-127"/>
              <a:ea typeface="Nanum Gothic" panose="020D0604000000000000" pitchFamily="34" charset="-127"/>
              <a:cs typeface="Nanum Gothic ExtraBold" charset="-127"/>
            </a:endParaRPr>
          </a:p>
          <a:p>
            <a:pPr algn="ctr"/>
            <a:r>
              <a:rPr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 ExtraBold" charset="-127"/>
              </a:rPr>
              <a:t>비금융정보를 활용한 대학생 신용등급 예측</a:t>
            </a:r>
            <a:r>
              <a:rPr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 ExtraBold" charset="-127"/>
              </a:rPr>
              <a:t>/</a:t>
            </a:r>
            <a:r>
              <a:rPr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 ExtraBold" charset="-127"/>
              </a:rPr>
              <a:t>관리 서비스</a:t>
            </a:r>
            <a:endParaRPr lang="en-US" sz="2000" dirty="0">
              <a:latin typeface="Nanum Gothic" panose="020D0604000000000000" pitchFamily="34" charset="-127"/>
              <a:ea typeface="Nanum Gothic" panose="020D0604000000000000" pitchFamily="34" charset="-127"/>
              <a:cs typeface="Nanum Gothic ExtraBold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398" y="0"/>
            <a:ext cx="519467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가천대학교 경기도형 대학생 취업브리지 </a:t>
            </a:r>
            <a:r>
              <a:rPr lang="en-US" altLang="ko-KR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–</a:t>
            </a:r>
            <a:r>
              <a:rPr lang="ko-KR" altLang="en-US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과정</a:t>
            </a:r>
            <a:r>
              <a:rPr lang="en-US" altLang="ko-KR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1</a:t>
            </a:r>
            <a:endParaRPr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32040" y="4797152"/>
            <a:ext cx="4106386" cy="1150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현장실습 기업</a:t>
            </a:r>
            <a:r>
              <a:rPr lang="en-US" altLang="ko-KR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 err="1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뱅크웨어글로벌</a:t>
            </a:r>
            <a:r>
              <a:rPr lang="ko-KR" altLang="en-US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㈜</a:t>
            </a:r>
            <a:endParaRPr lang="en-US" altLang="ko-KR" sz="1600" b="1" dirty="0">
              <a:solidFill>
                <a:srgbClr val="3C479D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이름</a:t>
            </a:r>
            <a:r>
              <a:rPr lang="en-US" altLang="ko-KR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유석환</a:t>
            </a:r>
            <a:endParaRPr lang="en-US" altLang="ko-KR" sz="1600" b="1" dirty="0">
              <a:solidFill>
                <a:srgbClr val="3C479D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지도교수</a:t>
            </a:r>
            <a:r>
              <a:rPr lang="en-US" altLang="ko-KR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lang="ko-KR" altLang="en-US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황희정</a:t>
            </a:r>
            <a:endParaRPr lang="en-US" altLang="ko-KR" sz="1600" b="1" dirty="0">
              <a:solidFill>
                <a:srgbClr val="3C479D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6030" y="3995772"/>
            <a:ext cx="1931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 ExtraBold" charset="-127"/>
              </a:rPr>
              <a:t>2019.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 ExtraBold" charset="-127"/>
              </a:rPr>
              <a:t> 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 ExtraBold" charset="-127"/>
              </a:rPr>
              <a:t>12.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 ExtraBold" charset="-127"/>
              </a:rPr>
              <a:t> 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 ExtraBold" charset="-127"/>
              </a:rPr>
              <a:t>07(</a:t>
            </a:r>
            <a:r>
              <a:rPr lang="ko-KR" altLang="en-US" b="1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 ExtraBold" charset="-127"/>
              </a:rPr>
              <a:t>토</a:t>
            </a:r>
            <a:r>
              <a:rPr lang="en-US" altLang="ko-KR" b="1" dirty="0">
                <a:latin typeface="Nanum Gothic" panose="020D0604000000000000" pitchFamily="34" charset="-127"/>
                <a:ea typeface="Nanum Gothic" panose="020D0604000000000000" pitchFamily="34" charset="-127"/>
                <a:cs typeface="Nanum Gothic ExtraBold" charset="-127"/>
              </a:rPr>
              <a:t>)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4" y="6381328"/>
            <a:ext cx="1008112" cy="25202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740352" y="6325579"/>
            <a:ext cx="12980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Nanum Gothic ExtraBold" charset="-127"/>
              </a:rPr>
              <a:t>컴퓨터공학과</a:t>
            </a:r>
            <a:endParaRPr lang="en-US" altLang="ko-KR" sz="1400" dirty="0">
              <a:solidFill>
                <a:schemeClr val="bg1">
                  <a:lumMod val="85000"/>
                </a:schemeClr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05. </a:t>
            </a:r>
            <a:r>
              <a:rPr lang="ko-KR" altLang="en-US" dirty="0"/>
              <a:t>화면설계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F465599-2981-496C-941F-729B56F5138D}"/>
              </a:ext>
            </a:extLst>
          </p:cNvPr>
          <p:cNvGrpSpPr/>
          <p:nvPr/>
        </p:nvGrpSpPr>
        <p:grpSpPr>
          <a:xfrm>
            <a:off x="755576" y="1932189"/>
            <a:ext cx="4036410" cy="2715643"/>
            <a:chOff x="535590" y="1556792"/>
            <a:chExt cx="4036410" cy="2715643"/>
          </a:xfrm>
        </p:grpSpPr>
        <p:pic>
          <p:nvPicPr>
            <p:cNvPr id="11" name="그림 10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2E4F020C-2F18-47DD-AEF0-D29F5ACA7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79" y="1556792"/>
              <a:ext cx="3990721" cy="27134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7BF067-D4DD-4A7F-A93C-2700541CCFFF}"/>
                </a:ext>
              </a:extLst>
            </p:cNvPr>
            <p:cNvSpPr/>
            <p:nvPr/>
          </p:nvSpPr>
          <p:spPr>
            <a:xfrm>
              <a:off x="743279" y="1596003"/>
              <a:ext cx="6655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dirty="0">
                  <a:latin typeface="+mn-lt"/>
                  <a:ea typeface="Nanum Gothic" panose="020D0604000000000000" pitchFamily="34" charset="-127"/>
                </a:rPr>
                <a:t>신용 첫걸음</a:t>
              </a:r>
              <a:endParaRPr lang="en-US" altLang="ko-KR" sz="700" dirty="0">
                <a:latin typeface="+mn-lt"/>
                <a:ea typeface="Nanum Gothic" panose="020D0604000000000000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35B5D97-1F7C-4260-A55E-EF194151B50D}"/>
                </a:ext>
              </a:extLst>
            </p:cNvPr>
            <p:cNvSpPr/>
            <p:nvPr/>
          </p:nvSpPr>
          <p:spPr>
            <a:xfrm>
              <a:off x="678413" y="1647850"/>
              <a:ext cx="90000" cy="9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EFAEBA7-0171-41B5-AB45-71537699C839}"/>
                </a:ext>
              </a:extLst>
            </p:cNvPr>
            <p:cNvSpPr/>
            <p:nvPr/>
          </p:nvSpPr>
          <p:spPr>
            <a:xfrm>
              <a:off x="582478" y="1962719"/>
              <a:ext cx="608325" cy="2307558"/>
            </a:xfrm>
            <a:prstGeom prst="rect">
              <a:avLst/>
            </a:prstGeom>
            <a:solidFill>
              <a:srgbClr val="A9D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65F5788-6FD4-4255-8FFA-6A5AB0E1C519}"/>
                </a:ext>
              </a:extLst>
            </p:cNvPr>
            <p:cNvCxnSpPr/>
            <p:nvPr/>
          </p:nvCxnSpPr>
          <p:spPr>
            <a:xfrm>
              <a:off x="703873" y="2203326"/>
              <a:ext cx="350516" cy="0"/>
            </a:xfrm>
            <a:prstGeom prst="line">
              <a:avLst/>
            </a:prstGeom>
            <a:ln w="12700">
              <a:solidFill>
                <a:srgbClr val="9BD0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3E9B9A-3FDC-4001-A40B-FC5CCB89BAEC}"/>
                </a:ext>
              </a:extLst>
            </p:cNvPr>
            <p:cNvSpPr/>
            <p:nvPr/>
          </p:nvSpPr>
          <p:spPr>
            <a:xfrm>
              <a:off x="1190804" y="1962719"/>
              <a:ext cx="3381196" cy="200056"/>
            </a:xfrm>
            <a:prstGeom prst="rect">
              <a:avLst/>
            </a:prstGeom>
            <a:solidFill>
              <a:srgbClr val="D7F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EAD2045-3D3F-4583-81CE-933F492D5564}"/>
                </a:ext>
              </a:extLst>
            </p:cNvPr>
            <p:cNvSpPr/>
            <p:nvPr/>
          </p:nvSpPr>
          <p:spPr>
            <a:xfrm>
              <a:off x="646048" y="2582391"/>
              <a:ext cx="473940" cy="558579"/>
            </a:xfrm>
            <a:prstGeom prst="roundRect">
              <a:avLst/>
            </a:prstGeom>
            <a:solidFill>
              <a:srgbClr val="D3E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8C0DC91-7BBA-4712-9CAE-47EAE1EA6B79}"/>
                </a:ext>
              </a:extLst>
            </p:cNvPr>
            <p:cNvSpPr/>
            <p:nvPr/>
          </p:nvSpPr>
          <p:spPr>
            <a:xfrm>
              <a:off x="535590" y="2127703"/>
              <a:ext cx="672359" cy="1191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5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메인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lnSpc>
                  <a:spcPts val="65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lnSpc>
                  <a:spcPts val="65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정보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65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65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  신용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65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65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  신용등급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65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65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  비금융정보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lnSpc>
                  <a:spcPts val="65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BB06138-A21C-48C5-9771-6BD482C7B209}"/>
                </a:ext>
              </a:extLst>
            </p:cNvPr>
            <p:cNvCxnSpPr/>
            <p:nvPr/>
          </p:nvCxnSpPr>
          <p:spPr>
            <a:xfrm>
              <a:off x="696511" y="3201164"/>
              <a:ext cx="350516" cy="0"/>
            </a:xfrm>
            <a:prstGeom prst="line">
              <a:avLst/>
            </a:prstGeom>
            <a:ln w="12700">
              <a:solidFill>
                <a:srgbClr val="9BD0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42A382D-9A3C-46B6-A69B-060D42C3E237}"/>
                </a:ext>
              </a:extLst>
            </p:cNvPr>
            <p:cNvSpPr/>
            <p:nvPr/>
          </p:nvSpPr>
          <p:spPr>
            <a:xfrm>
              <a:off x="656574" y="1986205"/>
              <a:ext cx="444364" cy="200056"/>
            </a:xfrm>
            <a:prstGeom prst="rect">
              <a:avLst/>
            </a:prstGeom>
            <a:solidFill>
              <a:srgbClr val="A9D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Logo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2F54108-7148-4113-AA7B-3804A71E62EF}"/>
                </a:ext>
              </a:extLst>
            </p:cNvPr>
            <p:cNvSpPr/>
            <p:nvPr/>
          </p:nvSpPr>
          <p:spPr>
            <a:xfrm>
              <a:off x="1190803" y="4068382"/>
              <a:ext cx="3381196" cy="200056"/>
            </a:xfrm>
            <a:prstGeom prst="rect">
              <a:avLst/>
            </a:prstGeom>
            <a:solidFill>
              <a:srgbClr val="D7F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3F429C-BC7E-49DA-9D87-157376794A68}"/>
                </a:ext>
              </a:extLst>
            </p:cNvPr>
            <p:cNvSpPr/>
            <p:nvPr/>
          </p:nvSpPr>
          <p:spPr>
            <a:xfrm>
              <a:off x="1428541" y="1835629"/>
              <a:ext cx="592897" cy="65129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/>
                  </a:solidFill>
                </a:rPr>
                <a:t>credit.com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557DA70-638A-49FA-9DC9-9A6B46E5F6AE}"/>
                </a:ext>
              </a:extLst>
            </p:cNvPr>
            <p:cNvSpPr/>
            <p:nvPr/>
          </p:nvSpPr>
          <p:spPr>
            <a:xfrm>
              <a:off x="641869" y="3389105"/>
              <a:ext cx="473940" cy="558579"/>
            </a:xfrm>
            <a:prstGeom prst="roundRect">
              <a:avLst/>
            </a:prstGeom>
            <a:solidFill>
              <a:srgbClr val="D3E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8E75B6-B67C-4DE0-B6C7-8638A4D79F17}"/>
                </a:ext>
              </a:extLst>
            </p:cNvPr>
            <p:cNvSpPr/>
            <p:nvPr/>
          </p:nvSpPr>
          <p:spPr>
            <a:xfrm>
              <a:off x="550461" y="3080467"/>
              <a:ext cx="672359" cy="1191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내 신용등급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70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70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  조회하기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70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70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  결과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70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70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  통계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lnSpc>
                  <a:spcPts val="70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lnSpc>
                  <a:spcPts val="70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전략</a:t>
              </a: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8F7788B-616D-4EAF-81DE-44A8CCFDAF30}"/>
                </a:ext>
              </a:extLst>
            </p:cNvPr>
            <p:cNvSpPr/>
            <p:nvPr/>
          </p:nvSpPr>
          <p:spPr>
            <a:xfrm>
              <a:off x="1478834" y="2005611"/>
              <a:ext cx="1329515" cy="114272"/>
            </a:xfrm>
            <a:prstGeom prst="roundRect">
              <a:avLst/>
            </a:prstGeom>
            <a:solidFill>
              <a:srgbClr val="F0FA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669477D-CA14-44DF-A4FE-CE0008370483}"/>
                </a:ext>
              </a:extLst>
            </p:cNvPr>
            <p:cNvSpPr/>
            <p:nvPr/>
          </p:nvSpPr>
          <p:spPr>
            <a:xfrm>
              <a:off x="1300903" y="2020707"/>
              <a:ext cx="690218" cy="73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search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C5B1150-AE3E-456A-AB2E-90BE08240B5C}"/>
                </a:ext>
              </a:extLst>
            </p:cNvPr>
            <p:cNvSpPr/>
            <p:nvPr/>
          </p:nvSpPr>
          <p:spPr>
            <a:xfrm>
              <a:off x="2627784" y="2003719"/>
              <a:ext cx="180565" cy="114272"/>
            </a:xfrm>
            <a:prstGeom prst="roundRect">
              <a:avLst/>
            </a:prstGeom>
            <a:solidFill>
              <a:srgbClr val="F0FAF0"/>
            </a:solidFill>
            <a:ln w="9525">
              <a:solidFill>
                <a:srgbClr val="A9D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77269FED-9F22-4E19-8B88-AE588407B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2164" y="2036075"/>
              <a:ext cx="51803" cy="5180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4FF3DAA-6784-4EC5-BCDB-96AD80AD5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6574" y="2012265"/>
              <a:ext cx="106069" cy="106069"/>
            </a:xfrm>
            <a:prstGeom prst="rect">
              <a:avLst/>
            </a:prstGeom>
          </p:spPr>
        </p:pic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6B1DD5B-FF62-4205-A431-1C9F4E72818D}"/>
                </a:ext>
              </a:extLst>
            </p:cNvPr>
            <p:cNvSpPr/>
            <p:nvPr/>
          </p:nvSpPr>
          <p:spPr>
            <a:xfrm>
              <a:off x="4093562" y="2003719"/>
              <a:ext cx="377380" cy="114272"/>
            </a:xfrm>
            <a:prstGeom prst="roundRect">
              <a:avLst/>
            </a:prstGeom>
            <a:solidFill>
              <a:srgbClr val="F0FAF0"/>
            </a:solidFill>
            <a:ln w="9525">
              <a:solidFill>
                <a:srgbClr val="A9D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login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50922C7-2804-4D7E-8925-2AB84C90A938}"/>
                </a:ext>
              </a:extLst>
            </p:cNvPr>
            <p:cNvSpPr/>
            <p:nvPr/>
          </p:nvSpPr>
          <p:spPr>
            <a:xfrm>
              <a:off x="2160277" y="4131437"/>
              <a:ext cx="1296144" cy="73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copyright © site 2019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내용 개체 틀 2">
            <a:extLst>
              <a:ext uri="{FF2B5EF4-FFF2-40B4-BE49-F238E27FC236}">
                <a16:creationId xmlns:a16="http://schemas.microsoft.com/office/drawing/2014/main" id="{C13CE9C6-29AE-4AA8-AFAA-F6D979C4AC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2088232" cy="474464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메인 화면</a:t>
            </a:r>
            <a:r>
              <a:rPr lang="en-US" altLang="ko-KR" dirty="0"/>
              <a:t>(1/4)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1F9CEC3-BED6-42DA-A663-00AD4C387644}"/>
              </a:ext>
            </a:extLst>
          </p:cNvPr>
          <p:cNvSpPr/>
          <p:nvPr/>
        </p:nvSpPr>
        <p:spPr>
          <a:xfrm>
            <a:off x="768964" y="5149451"/>
            <a:ext cx="3990721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lt"/>
                <a:ea typeface="Nanum Gothic" panose="020D0604000000000000" pitchFamily="34" charset="-127"/>
              </a:rPr>
              <a:t>-</a:t>
            </a:r>
            <a:r>
              <a:rPr lang="ko-KR" altLang="en-US" sz="1200" dirty="0">
                <a:latin typeface="+mn-lt"/>
                <a:ea typeface="Nanum Gothic" panose="020D0604000000000000" pitchFamily="34" charset="-127"/>
              </a:rPr>
              <a:t> 세부 메뉴는 아코디언 방식으로 확장</a:t>
            </a:r>
            <a:endParaRPr lang="en-US" altLang="ko-KR" sz="1200" dirty="0">
              <a:latin typeface="+mn-lt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lt"/>
                <a:ea typeface="Nanum Gothic" panose="020D0604000000000000" pitchFamily="34" charset="-127"/>
              </a:rPr>
              <a:t>-</a:t>
            </a:r>
            <a:r>
              <a:rPr lang="ko-KR" altLang="en-US" sz="1200" dirty="0">
                <a:latin typeface="+mn-lt"/>
                <a:ea typeface="Nanum Gothic" panose="020D0604000000000000" pitchFamily="34" charset="-127"/>
              </a:rPr>
              <a:t> 메뉴 아이콘을 통해 </a:t>
            </a:r>
            <a:r>
              <a:rPr lang="en-US" altLang="ko-KR" sz="1200" dirty="0">
                <a:latin typeface="+mn-lt"/>
                <a:ea typeface="Nanum Gothic" panose="020D0604000000000000" pitchFamily="34" charset="-127"/>
              </a:rPr>
              <a:t>sidebar </a:t>
            </a:r>
            <a:r>
              <a:rPr lang="ko-KR" altLang="en-US" sz="1200" dirty="0" err="1">
                <a:latin typeface="+mn-lt"/>
                <a:ea typeface="Nanum Gothic" panose="020D0604000000000000" pitchFamily="34" charset="-127"/>
              </a:rPr>
              <a:t>토글</a:t>
            </a:r>
            <a:endParaRPr lang="en-US" altLang="ko-KR" sz="1200" dirty="0">
              <a:latin typeface="+mn-lt"/>
              <a:ea typeface="Nanum Gothic" panose="020D0604000000000000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B6EFB0-2F92-4853-9128-B8AE84BF9449}"/>
              </a:ext>
            </a:extLst>
          </p:cNvPr>
          <p:cNvSpPr/>
          <p:nvPr/>
        </p:nvSpPr>
        <p:spPr>
          <a:xfrm>
            <a:off x="5619576" y="4266808"/>
            <a:ext cx="6044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lt"/>
                <a:ea typeface="Nanum Gothic" panose="020D0604000000000000" pitchFamily="34" charset="-127"/>
              </a:rPr>
              <a:t>footer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7D67B96-4AC5-4793-95CE-16D701007610}"/>
              </a:ext>
            </a:extLst>
          </p:cNvPr>
          <p:cNvSpPr/>
          <p:nvPr/>
        </p:nvSpPr>
        <p:spPr>
          <a:xfrm>
            <a:off x="5528651" y="2290562"/>
            <a:ext cx="657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lt"/>
                <a:ea typeface="Nanum Gothic" panose="020D0604000000000000" pitchFamily="34" charset="-127"/>
              </a:rPr>
              <a:t>navbar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4C9357-3350-4C6D-9A99-5E8F872B6441}"/>
              </a:ext>
            </a:extLst>
          </p:cNvPr>
          <p:cNvSpPr/>
          <p:nvPr/>
        </p:nvSpPr>
        <p:spPr>
          <a:xfrm>
            <a:off x="5576482" y="4682307"/>
            <a:ext cx="690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+mn-lt"/>
                <a:ea typeface="Nanum Gothic" panose="020D0604000000000000" pitchFamily="34" charset="-127"/>
              </a:rPr>
              <a:t>sidebar</a:t>
            </a: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A773480B-3778-4A71-A257-F9DEE40FBD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75" y="2403169"/>
            <a:ext cx="90000" cy="90000"/>
          </a:xfrm>
          <a:prstGeom prst="rect">
            <a:avLst/>
          </a:prstGeom>
        </p:spPr>
      </p:pic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717BF1C0-92A0-4081-9A8C-61A6E2606A5A}"/>
              </a:ext>
            </a:extLst>
          </p:cNvPr>
          <p:cNvGrpSpPr/>
          <p:nvPr/>
        </p:nvGrpSpPr>
        <p:grpSpPr>
          <a:xfrm>
            <a:off x="6839259" y="1909571"/>
            <a:ext cx="1577154" cy="2764652"/>
            <a:chOff x="6551227" y="1750198"/>
            <a:chExt cx="1577154" cy="2764652"/>
          </a:xfrm>
        </p:grpSpPr>
        <p:pic>
          <p:nvPicPr>
            <p:cNvPr id="84" name="그림 8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B9082BA6-2D61-4E65-80B2-994D902D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1227" y="1750198"/>
              <a:ext cx="1532340" cy="27646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6B77121-4801-460B-9467-9DF55D49F76E}"/>
                </a:ext>
              </a:extLst>
            </p:cNvPr>
            <p:cNvSpPr/>
            <p:nvPr/>
          </p:nvSpPr>
          <p:spPr>
            <a:xfrm>
              <a:off x="6568373" y="2169661"/>
              <a:ext cx="308677" cy="2088014"/>
            </a:xfrm>
            <a:prstGeom prst="rect">
              <a:avLst/>
            </a:prstGeom>
            <a:solidFill>
              <a:srgbClr val="A9D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8063789-7FC9-44B8-83F9-BFBA2ED58386}"/>
                </a:ext>
              </a:extLst>
            </p:cNvPr>
            <p:cNvSpPr/>
            <p:nvPr/>
          </p:nvSpPr>
          <p:spPr>
            <a:xfrm>
              <a:off x="6871577" y="2169661"/>
              <a:ext cx="1201941" cy="200056"/>
            </a:xfrm>
            <a:prstGeom prst="rect">
              <a:avLst/>
            </a:prstGeom>
            <a:solidFill>
              <a:srgbClr val="D7F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511A08E-56E1-4EEE-9944-A35FF42B6361}"/>
                </a:ext>
              </a:extLst>
            </p:cNvPr>
            <p:cNvSpPr/>
            <p:nvPr/>
          </p:nvSpPr>
          <p:spPr>
            <a:xfrm>
              <a:off x="6871577" y="4057619"/>
              <a:ext cx="1201941" cy="200056"/>
            </a:xfrm>
            <a:prstGeom prst="rect">
              <a:avLst/>
            </a:prstGeom>
            <a:solidFill>
              <a:srgbClr val="D7F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32D84E3-14D2-4C57-A511-786FC7A12C82}"/>
                </a:ext>
              </a:extLst>
            </p:cNvPr>
            <p:cNvSpPr/>
            <p:nvPr/>
          </p:nvSpPr>
          <p:spPr>
            <a:xfrm>
              <a:off x="6832237" y="4120674"/>
              <a:ext cx="1296144" cy="73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copyright © site 2019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D27970CE-7542-4604-BAE1-889369291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153" y="2247221"/>
              <a:ext cx="181536" cy="181536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11114B9E-5FEC-43C0-999F-50A7570CD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89" y="2480320"/>
              <a:ext cx="180000" cy="180000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62E993CC-16ED-47F1-B127-EFA563037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631" y="2711883"/>
              <a:ext cx="180000" cy="180000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B5FF7B00-4103-4123-B2EF-1F162E95A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89" y="2970979"/>
              <a:ext cx="180000" cy="180000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E849C9C6-451D-4A54-A838-73784BDBF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89" y="3230075"/>
              <a:ext cx="180000" cy="180000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4ABE5466-6E68-4322-BC80-B4D93C872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168" y="2236731"/>
              <a:ext cx="72000" cy="72000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3C0FF779-1FF4-4534-BAB3-F9F77CE38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2166" y="2236731"/>
              <a:ext cx="72000" cy="72000"/>
            </a:xfrm>
            <a:prstGeom prst="rect">
              <a:avLst/>
            </a:prstGeom>
          </p:spPr>
        </p:pic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5BE5009E-BA32-4171-B1B1-D35424E20688}"/>
                </a:ext>
              </a:extLst>
            </p:cNvPr>
            <p:cNvSpPr/>
            <p:nvPr/>
          </p:nvSpPr>
          <p:spPr>
            <a:xfrm>
              <a:off x="7096811" y="2221416"/>
              <a:ext cx="764120" cy="114272"/>
            </a:xfrm>
            <a:prstGeom prst="roundRect">
              <a:avLst/>
            </a:prstGeom>
            <a:solidFill>
              <a:srgbClr val="F0FA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4DD7CCB-BDBF-4D34-9C4B-80125B2188BE}"/>
                </a:ext>
              </a:extLst>
            </p:cNvPr>
            <p:cNvSpPr/>
            <p:nvPr/>
          </p:nvSpPr>
          <p:spPr>
            <a:xfrm>
              <a:off x="6925766" y="2243688"/>
              <a:ext cx="690218" cy="73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search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BD3707A8-A488-406D-BE6E-AF890B90C755}"/>
                </a:ext>
              </a:extLst>
            </p:cNvPr>
            <p:cNvSpPr/>
            <p:nvPr/>
          </p:nvSpPr>
          <p:spPr>
            <a:xfrm>
              <a:off x="7680366" y="2219524"/>
              <a:ext cx="180565" cy="114272"/>
            </a:xfrm>
            <a:prstGeom prst="roundRect">
              <a:avLst/>
            </a:prstGeom>
            <a:solidFill>
              <a:srgbClr val="F0FAF0"/>
            </a:solidFill>
            <a:ln w="9525">
              <a:solidFill>
                <a:srgbClr val="A9D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A8F541DE-BD2D-4BB0-8361-D7D746EC6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746" y="2257038"/>
              <a:ext cx="51803" cy="51803"/>
            </a:xfrm>
            <a:prstGeom prst="rect">
              <a:avLst/>
            </a:prstGeom>
          </p:spPr>
        </p:pic>
      </p:grpSp>
      <p:pic>
        <p:nvPicPr>
          <p:cNvPr id="113" name="그림 112">
            <a:extLst>
              <a:ext uri="{FF2B5EF4-FFF2-40B4-BE49-F238E27FC236}">
                <a16:creationId xmlns:a16="http://schemas.microsoft.com/office/drawing/2014/main" id="{08C4116F-ABA8-4C4F-AFBE-EA939544252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39" y="2962765"/>
            <a:ext cx="1125117" cy="1125117"/>
          </a:xfrm>
          <a:prstGeom prst="rect">
            <a:avLst/>
          </a:prstGeom>
        </p:spPr>
      </p:pic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3D9AEFCC-5E73-4651-B8A0-624CC22AC2F8}"/>
              </a:ext>
            </a:extLst>
          </p:cNvPr>
          <p:cNvCxnSpPr>
            <a:cxnSpLocks/>
            <a:stCxn id="53" idx="3"/>
            <a:endCxn id="86" idx="1"/>
          </p:cNvCxnSpPr>
          <p:nvPr/>
        </p:nvCxnSpPr>
        <p:spPr>
          <a:xfrm>
            <a:off x="6186603" y="2429062"/>
            <a:ext cx="973006" cy="0"/>
          </a:xfrm>
          <a:prstGeom prst="straightConnector1">
            <a:avLst/>
          </a:prstGeom>
          <a:ln>
            <a:solidFill>
              <a:srgbClr val="3C47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DBFF948C-E428-4794-B3E1-4DBD5AE2377C}"/>
              </a:ext>
            </a:extLst>
          </p:cNvPr>
          <p:cNvCxnSpPr>
            <a:cxnSpLocks/>
            <a:stCxn id="53" idx="1"/>
            <a:endCxn id="18" idx="3"/>
          </p:cNvCxnSpPr>
          <p:nvPr/>
        </p:nvCxnSpPr>
        <p:spPr>
          <a:xfrm flipH="1">
            <a:off x="4791986" y="2429062"/>
            <a:ext cx="736665" cy="9082"/>
          </a:xfrm>
          <a:prstGeom prst="straightConnector1">
            <a:avLst/>
          </a:prstGeom>
          <a:ln>
            <a:solidFill>
              <a:srgbClr val="3C47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477DB1C-F46D-49DA-B54A-134A436B7439}"/>
              </a:ext>
            </a:extLst>
          </p:cNvPr>
          <p:cNvCxnSpPr>
            <a:cxnSpLocks/>
            <a:stCxn id="52" idx="1"/>
            <a:endCxn id="23" idx="3"/>
          </p:cNvCxnSpPr>
          <p:nvPr/>
        </p:nvCxnSpPr>
        <p:spPr>
          <a:xfrm flipH="1">
            <a:off x="4791985" y="4405308"/>
            <a:ext cx="827591" cy="138499"/>
          </a:xfrm>
          <a:prstGeom prst="straightConnector1">
            <a:avLst/>
          </a:prstGeom>
          <a:ln>
            <a:solidFill>
              <a:srgbClr val="3C47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05D77F7-D5E1-4644-A8DE-6B04B645FB35}"/>
              </a:ext>
            </a:extLst>
          </p:cNvPr>
          <p:cNvCxnSpPr>
            <a:cxnSpLocks/>
            <a:stCxn id="52" idx="3"/>
            <a:endCxn id="88" idx="1"/>
          </p:cNvCxnSpPr>
          <p:nvPr/>
        </p:nvCxnSpPr>
        <p:spPr>
          <a:xfrm flipV="1">
            <a:off x="6224026" y="4317020"/>
            <a:ext cx="896243" cy="88288"/>
          </a:xfrm>
          <a:prstGeom prst="straightConnector1">
            <a:avLst/>
          </a:prstGeom>
          <a:ln>
            <a:solidFill>
              <a:srgbClr val="3C47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5353A960-6938-48B7-BE63-D53391070481}"/>
              </a:ext>
            </a:extLst>
          </p:cNvPr>
          <p:cNvCxnSpPr>
            <a:stCxn id="54" idx="1"/>
            <a:endCxn id="27" idx="2"/>
          </p:cNvCxnSpPr>
          <p:nvPr/>
        </p:nvCxnSpPr>
        <p:spPr>
          <a:xfrm rot="10800000">
            <a:off x="1106628" y="4647833"/>
            <a:ext cx="4469855" cy="172975"/>
          </a:xfrm>
          <a:prstGeom prst="bentConnector2">
            <a:avLst/>
          </a:prstGeom>
          <a:ln>
            <a:solidFill>
              <a:srgbClr val="3C47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5D4746A6-8638-4273-88B8-C38F45FD2E74}"/>
              </a:ext>
            </a:extLst>
          </p:cNvPr>
          <p:cNvCxnSpPr>
            <a:cxnSpLocks/>
            <a:stCxn id="54" idx="3"/>
            <a:endCxn id="84" idx="1"/>
          </p:cNvCxnSpPr>
          <p:nvPr/>
        </p:nvCxnSpPr>
        <p:spPr>
          <a:xfrm flipV="1">
            <a:off x="6267120" y="3291897"/>
            <a:ext cx="572139" cy="1528910"/>
          </a:xfrm>
          <a:prstGeom prst="bentConnector3">
            <a:avLst>
              <a:gd name="adj1" fmla="val 50000"/>
            </a:avLst>
          </a:prstGeom>
          <a:ln>
            <a:solidFill>
              <a:srgbClr val="3C47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B6598439-8008-4E05-970C-9444A67CD1FD}"/>
              </a:ext>
            </a:extLst>
          </p:cNvPr>
          <p:cNvSpPr/>
          <p:nvPr/>
        </p:nvSpPr>
        <p:spPr>
          <a:xfrm>
            <a:off x="2845657" y="2675011"/>
            <a:ext cx="1818205" cy="602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신용 첫걸음</a:t>
            </a:r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9A07430F-3D8F-4278-98D8-7F899BF95DE3}"/>
              </a:ext>
            </a:extLst>
          </p:cNvPr>
          <p:cNvSpPr/>
          <p:nvPr/>
        </p:nvSpPr>
        <p:spPr>
          <a:xfrm>
            <a:off x="3146685" y="3327565"/>
            <a:ext cx="1216150" cy="325123"/>
          </a:xfrm>
          <a:prstGeom prst="roundRect">
            <a:avLst/>
          </a:prstGeom>
          <a:solidFill>
            <a:srgbClr val="F0FAF0"/>
          </a:solidFill>
          <a:ln w="9525">
            <a:solidFill>
              <a:srgbClr val="A9D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내 신용등급 조회</a:t>
            </a:r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3F95DD22-8471-4C39-8E9F-01AD34DE1CB7}"/>
              </a:ext>
            </a:extLst>
          </p:cNvPr>
          <p:cNvSpPr/>
          <p:nvPr/>
        </p:nvSpPr>
        <p:spPr>
          <a:xfrm>
            <a:off x="3146971" y="3761522"/>
            <a:ext cx="1216150" cy="325123"/>
          </a:xfrm>
          <a:prstGeom prst="roundRect">
            <a:avLst/>
          </a:prstGeom>
          <a:solidFill>
            <a:srgbClr val="F0FAF0"/>
          </a:solidFill>
          <a:ln w="9525">
            <a:solidFill>
              <a:srgbClr val="A9D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신용이란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71" name="그림 170">
            <a:extLst>
              <a:ext uri="{FF2B5EF4-FFF2-40B4-BE49-F238E27FC236}">
                <a16:creationId xmlns:a16="http://schemas.microsoft.com/office/drawing/2014/main" id="{4D65CF50-91DA-46DC-BC0F-601919B3362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396" y="2653794"/>
            <a:ext cx="562296" cy="562296"/>
          </a:xfrm>
          <a:prstGeom prst="rect">
            <a:avLst/>
          </a:prstGeom>
        </p:spPr>
      </p:pic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191989F8-3660-4E16-A8F4-D8777C69EE25}"/>
              </a:ext>
            </a:extLst>
          </p:cNvPr>
          <p:cNvSpPr/>
          <p:nvPr/>
        </p:nvSpPr>
        <p:spPr>
          <a:xfrm>
            <a:off x="7247691" y="3674881"/>
            <a:ext cx="1002998" cy="186147"/>
          </a:xfrm>
          <a:prstGeom prst="roundRect">
            <a:avLst/>
          </a:prstGeom>
          <a:solidFill>
            <a:srgbClr val="F0FAF0"/>
          </a:solidFill>
          <a:ln w="9525">
            <a:solidFill>
              <a:srgbClr val="A9D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내 신용등급 조회</a:t>
            </a: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DF7F6C63-70EB-435C-9C14-26DB0BE9446C}"/>
              </a:ext>
            </a:extLst>
          </p:cNvPr>
          <p:cNvSpPr/>
          <p:nvPr/>
        </p:nvSpPr>
        <p:spPr>
          <a:xfrm>
            <a:off x="7259080" y="3924083"/>
            <a:ext cx="1002998" cy="186147"/>
          </a:xfrm>
          <a:prstGeom prst="roundRect">
            <a:avLst/>
          </a:prstGeom>
          <a:solidFill>
            <a:srgbClr val="F0FAF0"/>
          </a:solidFill>
          <a:ln w="9525">
            <a:solidFill>
              <a:srgbClr val="A9DB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신용이란</a:t>
            </a:r>
            <a:r>
              <a:rPr lang="en-US" altLang="ko-KR" sz="800" dirty="0">
                <a:solidFill>
                  <a:schemeClr val="tx1"/>
                </a:solidFill>
              </a:rPr>
              <a:t>?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F1C9F66-C542-4A29-B7A9-A1CE0A437CDB}"/>
              </a:ext>
            </a:extLst>
          </p:cNvPr>
          <p:cNvSpPr/>
          <p:nvPr/>
        </p:nvSpPr>
        <p:spPr>
          <a:xfrm>
            <a:off x="7122890" y="3238152"/>
            <a:ext cx="1290014" cy="354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신용 첫걸음</a:t>
            </a:r>
          </a:p>
        </p:txBody>
      </p:sp>
    </p:spTree>
    <p:extLst>
      <p:ext uri="{BB962C8B-B14F-4D97-AF65-F5344CB8AC3E}">
        <p14:creationId xmlns:p14="http://schemas.microsoft.com/office/powerpoint/2010/main" val="168900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05. </a:t>
            </a:r>
            <a:r>
              <a:rPr lang="ko-KR" altLang="en-US" dirty="0"/>
              <a:t>화면설계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F465599-2981-496C-941F-729B56F5138D}"/>
              </a:ext>
            </a:extLst>
          </p:cNvPr>
          <p:cNvGrpSpPr/>
          <p:nvPr/>
        </p:nvGrpSpPr>
        <p:grpSpPr>
          <a:xfrm>
            <a:off x="1157509" y="1932870"/>
            <a:ext cx="4036410" cy="2715643"/>
            <a:chOff x="535590" y="1556792"/>
            <a:chExt cx="4036410" cy="2715643"/>
          </a:xfrm>
        </p:grpSpPr>
        <p:pic>
          <p:nvPicPr>
            <p:cNvPr id="11" name="그림 10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2E4F020C-2F18-47DD-AEF0-D29F5ACA7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79" y="1556792"/>
              <a:ext cx="3990721" cy="27134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7BF067-D4DD-4A7F-A93C-2700541CCFFF}"/>
                </a:ext>
              </a:extLst>
            </p:cNvPr>
            <p:cNvSpPr/>
            <p:nvPr/>
          </p:nvSpPr>
          <p:spPr>
            <a:xfrm>
              <a:off x="743279" y="1596003"/>
              <a:ext cx="6655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dirty="0">
                  <a:latin typeface="+mn-lt"/>
                  <a:ea typeface="Nanum Gothic" panose="020D0604000000000000" pitchFamily="34" charset="-127"/>
                </a:rPr>
                <a:t>신용 첫걸음</a:t>
              </a:r>
              <a:endParaRPr lang="en-US" altLang="ko-KR" sz="700" dirty="0">
                <a:latin typeface="+mn-lt"/>
                <a:ea typeface="Nanum Gothic" panose="020D0604000000000000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35B5D97-1F7C-4260-A55E-EF194151B50D}"/>
                </a:ext>
              </a:extLst>
            </p:cNvPr>
            <p:cNvSpPr/>
            <p:nvPr/>
          </p:nvSpPr>
          <p:spPr>
            <a:xfrm>
              <a:off x="678413" y="1647850"/>
              <a:ext cx="90000" cy="9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EFAEBA7-0171-41B5-AB45-71537699C839}"/>
                </a:ext>
              </a:extLst>
            </p:cNvPr>
            <p:cNvSpPr/>
            <p:nvPr/>
          </p:nvSpPr>
          <p:spPr>
            <a:xfrm>
              <a:off x="582478" y="1962719"/>
              <a:ext cx="608325" cy="2307558"/>
            </a:xfrm>
            <a:prstGeom prst="rect">
              <a:avLst/>
            </a:prstGeom>
            <a:solidFill>
              <a:srgbClr val="A9D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65F5788-6FD4-4255-8FFA-6A5AB0E1C519}"/>
                </a:ext>
              </a:extLst>
            </p:cNvPr>
            <p:cNvCxnSpPr/>
            <p:nvPr/>
          </p:nvCxnSpPr>
          <p:spPr>
            <a:xfrm>
              <a:off x="703873" y="2203326"/>
              <a:ext cx="350516" cy="0"/>
            </a:xfrm>
            <a:prstGeom prst="line">
              <a:avLst/>
            </a:prstGeom>
            <a:ln w="12700">
              <a:solidFill>
                <a:srgbClr val="9BD0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3E9B9A-3FDC-4001-A40B-FC5CCB89BAEC}"/>
                </a:ext>
              </a:extLst>
            </p:cNvPr>
            <p:cNvSpPr/>
            <p:nvPr/>
          </p:nvSpPr>
          <p:spPr>
            <a:xfrm>
              <a:off x="1190804" y="1962719"/>
              <a:ext cx="3381196" cy="200056"/>
            </a:xfrm>
            <a:prstGeom prst="rect">
              <a:avLst/>
            </a:prstGeom>
            <a:solidFill>
              <a:srgbClr val="D7F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EAD2045-3D3F-4583-81CE-933F492D5564}"/>
                </a:ext>
              </a:extLst>
            </p:cNvPr>
            <p:cNvSpPr/>
            <p:nvPr/>
          </p:nvSpPr>
          <p:spPr>
            <a:xfrm>
              <a:off x="646048" y="2582391"/>
              <a:ext cx="473940" cy="558579"/>
            </a:xfrm>
            <a:prstGeom prst="roundRect">
              <a:avLst/>
            </a:prstGeom>
            <a:solidFill>
              <a:srgbClr val="D3E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8C0DC91-7BBA-4712-9CAE-47EAE1EA6B79}"/>
                </a:ext>
              </a:extLst>
            </p:cNvPr>
            <p:cNvSpPr/>
            <p:nvPr/>
          </p:nvSpPr>
          <p:spPr>
            <a:xfrm>
              <a:off x="535590" y="2127703"/>
              <a:ext cx="672359" cy="1191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5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메인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lnSpc>
                  <a:spcPts val="65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lnSpc>
                  <a:spcPts val="65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정보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65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65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  신용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65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65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  신용등급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65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65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  비금융정보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lnSpc>
                  <a:spcPts val="65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BB06138-A21C-48C5-9771-6BD482C7B209}"/>
                </a:ext>
              </a:extLst>
            </p:cNvPr>
            <p:cNvCxnSpPr/>
            <p:nvPr/>
          </p:nvCxnSpPr>
          <p:spPr>
            <a:xfrm>
              <a:off x="696511" y="3201164"/>
              <a:ext cx="350516" cy="0"/>
            </a:xfrm>
            <a:prstGeom prst="line">
              <a:avLst/>
            </a:prstGeom>
            <a:ln w="12700">
              <a:solidFill>
                <a:srgbClr val="9BD0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42A382D-9A3C-46B6-A69B-060D42C3E237}"/>
                </a:ext>
              </a:extLst>
            </p:cNvPr>
            <p:cNvSpPr/>
            <p:nvPr/>
          </p:nvSpPr>
          <p:spPr>
            <a:xfrm>
              <a:off x="656574" y="1986205"/>
              <a:ext cx="444364" cy="200056"/>
            </a:xfrm>
            <a:prstGeom prst="rect">
              <a:avLst/>
            </a:prstGeom>
            <a:solidFill>
              <a:srgbClr val="A9D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Logo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2F54108-7148-4113-AA7B-3804A71E62EF}"/>
                </a:ext>
              </a:extLst>
            </p:cNvPr>
            <p:cNvSpPr/>
            <p:nvPr/>
          </p:nvSpPr>
          <p:spPr>
            <a:xfrm>
              <a:off x="1190803" y="4068382"/>
              <a:ext cx="3381196" cy="200056"/>
            </a:xfrm>
            <a:prstGeom prst="rect">
              <a:avLst/>
            </a:prstGeom>
            <a:solidFill>
              <a:srgbClr val="D7F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3F429C-BC7E-49DA-9D87-157376794A68}"/>
                </a:ext>
              </a:extLst>
            </p:cNvPr>
            <p:cNvSpPr/>
            <p:nvPr/>
          </p:nvSpPr>
          <p:spPr>
            <a:xfrm>
              <a:off x="1428541" y="1835629"/>
              <a:ext cx="592897" cy="65129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/>
                  </a:solidFill>
                </a:rPr>
                <a:t>credit.com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557DA70-638A-49FA-9DC9-9A6B46E5F6AE}"/>
                </a:ext>
              </a:extLst>
            </p:cNvPr>
            <p:cNvSpPr/>
            <p:nvPr/>
          </p:nvSpPr>
          <p:spPr>
            <a:xfrm>
              <a:off x="641869" y="3389105"/>
              <a:ext cx="473940" cy="558579"/>
            </a:xfrm>
            <a:prstGeom prst="roundRect">
              <a:avLst/>
            </a:prstGeom>
            <a:solidFill>
              <a:srgbClr val="D3E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8E75B6-B67C-4DE0-B6C7-8638A4D79F17}"/>
                </a:ext>
              </a:extLst>
            </p:cNvPr>
            <p:cNvSpPr/>
            <p:nvPr/>
          </p:nvSpPr>
          <p:spPr>
            <a:xfrm>
              <a:off x="550461" y="3080467"/>
              <a:ext cx="672359" cy="1191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내 신용등급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70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70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  조회하기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70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70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  결과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70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70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  통계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lnSpc>
                  <a:spcPts val="70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lnSpc>
                  <a:spcPts val="70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전략</a:t>
              </a: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8F7788B-616D-4EAF-81DE-44A8CCFDAF30}"/>
                </a:ext>
              </a:extLst>
            </p:cNvPr>
            <p:cNvSpPr/>
            <p:nvPr/>
          </p:nvSpPr>
          <p:spPr>
            <a:xfrm>
              <a:off x="1478834" y="2005611"/>
              <a:ext cx="1329515" cy="114272"/>
            </a:xfrm>
            <a:prstGeom prst="roundRect">
              <a:avLst/>
            </a:prstGeom>
            <a:solidFill>
              <a:srgbClr val="F0FA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669477D-CA14-44DF-A4FE-CE0008370483}"/>
                </a:ext>
              </a:extLst>
            </p:cNvPr>
            <p:cNvSpPr/>
            <p:nvPr/>
          </p:nvSpPr>
          <p:spPr>
            <a:xfrm>
              <a:off x="1300903" y="2020707"/>
              <a:ext cx="690218" cy="73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search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C5B1150-AE3E-456A-AB2E-90BE08240B5C}"/>
                </a:ext>
              </a:extLst>
            </p:cNvPr>
            <p:cNvSpPr/>
            <p:nvPr/>
          </p:nvSpPr>
          <p:spPr>
            <a:xfrm>
              <a:off x="2627784" y="2003719"/>
              <a:ext cx="180565" cy="114272"/>
            </a:xfrm>
            <a:prstGeom prst="roundRect">
              <a:avLst/>
            </a:prstGeom>
            <a:solidFill>
              <a:srgbClr val="F0FAF0"/>
            </a:solidFill>
            <a:ln w="9525">
              <a:solidFill>
                <a:srgbClr val="A9D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77269FED-9F22-4E19-8B88-AE588407B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2164" y="2036075"/>
              <a:ext cx="51803" cy="5180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4FF3DAA-6784-4EC5-BCDB-96AD80AD5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6574" y="2012265"/>
              <a:ext cx="106069" cy="106069"/>
            </a:xfrm>
            <a:prstGeom prst="rect">
              <a:avLst/>
            </a:prstGeom>
          </p:spPr>
        </p:pic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6B1DD5B-FF62-4205-A431-1C9F4E72818D}"/>
                </a:ext>
              </a:extLst>
            </p:cNvPr>
            <p:cNvSpPr/>
            <p:nvPr/>
          </p:nvSpPr>
          <p:spPr>
            <a:xfrm>
              <a:off x="4093562" y="2003719"/>
              <a:ext cx="377380" cy="114272"/>
            </a:xfrm>
            <a:prstGeom prst="roundRect">
              <a:avLst/>
            </a:prstGeom>
            <a:solidFill>
              <a:srgbClr val="F0FAF0"/>
            </a:solidFill>
            <a:ln w="9525">
              <a:solidFill>
                <a:srgbClr val="A9D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login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50922C7-2804-4D7E-8925-2AB84C90A938}"/>
                </a:ext>
              </a:extLst>
            </p:cNvPr>
            <p:cNvSpPr/>
            <p:nvPr/>
          </p:nvSpPr>
          <p:spPr>
            <a:xfrm>
              <a:off x="2160277" y="4131437"/>
              <a:ext cx="1296144" cy="73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copyright © site 2019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내용 개체 틀 2">
            <a:extLst>
              <a:ext uri="{FF2B5EF4-FFF2-40B4-BE49-F238E27FC236}">
                <a16:creationId xmlns:a16="http://schemas.microsoft.com/office/drawing/2014/main" id="{C13CE9C6-29AE-4AA8-AFAA-F6D979C4AC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2356602" cy="474464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정보제공 화면</a:t>
            </a:r>
            <a:r>
              <a:rPr lang="en-US" altLang="ko-KR" dirty="0"/>
              <a:t>(2/4)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1F9CEC3-BED6-42DA-A663-00AD4C387644}"/>
              </a:ext>
            </a:extLst>
          </p:cNvPr>
          <p:cNvSpPr/>
          <p:nvPr/>
        </p:nvSpPr>
        <p:spPr>
          <a:xfrm>
            <a:off x="768964" y="5149451"/>
            <a:ext cx="399072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lt"/>
                <a:ea typeface="Nanum Gothic" panose="020D0604000000000000" pitchFamily="34" charset="-127"/>
              </a:rPr>
              <a:t>-</a:t>
            </a:r>
            <a:r>
              <a:rPr lang="ko-KR" altLang="en-US" sz="1200" dirty="0">
                <a:latin typeface="+mn-lt"/>
                <a:ea typeface="Nanum Gothic" panose="020D0604000000000000" pitchFamily="34" charset="-127"/>
              </a:rPr>
              <a:t> 각 키워드에 대한 타이틀 및 설명</a:t>
            </a:r>
            <a:endParaRPr lang="en-US" altLang="ko-KR" sz="1200" dirty="0">
              <a:latin typeface="+mn-lt"/>
              <a:ea typeface="Nanum Gothic" panose="020D0604000000000000" pitchFamily="34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A773480B-3778-4A71-A257-F9DEE40FBD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08" y="2403850"/>
            <a:ext cx="90000" cy="90000"/>
          </a:xfrm>
          <a:prstGeom prst="rect">
            <a:avLst/>
          </a:prstGeom>
        </p:spPr>
      </p:pic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717BF1C0-92A0-4081-9A8C-61A6E2606A5A}"/>
              </a:ext>
            </a:extLst>
          </p:cNvPr>
          <p:cNvGrpSpPr/>
          <p:nvPr/>
        </p:nvGrpSpPr>
        <p:grpSpPr>
          <a:xfrm>
            <a:off x="6276554" y="1910252"/>
            <a:ext cx="1577154" cy="2764652"/>
            <a:chOff x="6551227" y="1750198"/>
            <a:chExt cx="1577154" cy="2764652"/>
          </a:xfrm>
        </p:grpSpPr>
        <p:pic>
          <p:nvPicPr>
            <p:cNvPr id="84" name="그림 8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B9082BA6-2D61-4E65-80B2-994D902D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1227" y="1750198"/>
              <a:ext cx="1532340" cy="27646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6B77121-4801-460B-9467-9DF55D49F76E}"/>
                </a:ext>
              </a:extLst>
            </p:cNvPr>
            <p:cNvSpPr/>
            <p:nvPr/>
          </p:nvSpPr>
          <p:spPr>
            <a:xfrm>
              <a:off x="6568373" y="2169661"/>
              <a:ext cx="308677" cy="2088014"/>
            </a:xfrm>
            <a:prstGeom prst="rect">
              <a:avLst/>
            </a:prstGeom>
            <a:solidFill>
              <a:srgbClr val="A9D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8063789-7FC9-44B8-83F9-BFBA2ED58386}"/>
                </a:ext>
              </a:extLst>
            </p:cNvPr>
            <p:cNvSpPr/>
            <p:nvPr/>
          </p:nvSpPr>
          <p:spPr>
            <a:xfrm>
              <a:off x="6871577" y="2169661"/>
              <a:ext cx="1201941" cy="200056"/>
            </a:xfrm>
            <a:prstGeom prst="rect">
              <a:avLst/>
            </a:prstGeom>
            <a:solidFill>
              <a:srgbClr val="D7F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511A08E-56E1-4EEE-9944-A35FF42B6361}"/>
                </a:ext>
              </a:extLst>
            </p:cNvPr>
            <p:cNvSpPr/>
            <p:nvPr/>
          </p:nvSpPr>
          <p:spPr>
            <a:xfrm>
              <a:off x="6871577" y="4057619"/>
              <a:ext cx="1201941" cy="200056"/>
            </a:xfrm>
            <a:prstGeom prst="rect">
              <a:avLst/>
            </a:prstGeom>
            <a:solidFill>
              <a:srgbClr val="D7F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32D84E3-14D2-4C57-A511-786FC7A12C82}"/>
                </a:ext>
              </a:extLst>
            </p:cNvPr>
            <p:cNvSpPr/>
            <p:nvPr/>
          </p:nvSpPr>
          <p:spPr>
            <a:xfrm>
              <a:off x="6832237" y="4120674"/>
              <a:ext cx="1296144" cy="73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copyright © site 2019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D27970CE-7542-4604-BAE1-889369291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153" y="2247221"/>
              <a:ext cx="181536" cy="181536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11114B9E-5FEC-43C0-999F-50A7570CD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89" y="2480320"/>
              <a:ext cx="180000" cy="180000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62E993CC-16ED-47F1-B127-EFA563037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631" y="2711883"/>
              <a:ext cx="180000" cy="180000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B5FF7B00-4103-4123-B2EF-1F162E95A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89" y="2970979"/>
              <a:ext cx="180000" cy="180000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E849C9C6-451D-4A54-A838-73784BDBF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89" y="3230075"/>
              <a:ext cx="180000" cy="180000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4ABE5466-6E68-4322-BC80-B4D93C872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168" y="2236731"/>
              <a:ext cx="72000" cy="72000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3C0FF779-1FF4-4534-BAB3-F9F77CE38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2166" y="2236731"/>
              <a:ext cx="72000" cy="72000"/>
            </a:xfrm>
            <a:prstGeom prst="rect">
              <a:avLst/>
            </a:prstGeom>
          </p:spPr>
        </p:pic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5BE5009E-BA32-4171-B1B1-D35424E20688}"/>
                </a:ext>
              </a:extLst>
            </p:cNvPr>
            <p:cNvSpPr/>
            <p:nvPr/>
          </p:nvSpPr>
          <p:spPr>
            <a:xfrm>
              <a:off x="7096811" y="2221416"/>
              <a:ext cx="764120" cy="114272"/>
            </a:xfrm>
            <a:prstGeom prst="roundRect">
              <a:avLst/>
            </a:prstGeom>
            <a:solidFill>
              <a:srgbClr val="F0FA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4DD7CCB-BDBF-4D34-9C4B-80125B2188BE}"/>
                </a:ext>
              </a:extLst>
            </p:cNvPr>
            <p:cNvSpPr/>
            <p:nvPr/>
          </p:nvSpPr>
          <p:spPr>
            <a:xfrm>
              <a:off x="6925766" y="2243688"/>
              <a:ext cx="690218" cy="73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search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BD3707A8-A488-406D-BE6E-AF890B90C755}"/>
                </a:ext>
              </a:extLst>
            </p:cNvPr>
            <p:cNvSpPr/>
            <p:nvPr/>
          </p:nvSpPr>
          <p:spPr>
            <a:xfrm>
              <a:off x="7680366" y="2219524"/>
              <a:ext cx="180565" cy="114272"/>
            </a:xfrm>
            <a:prstGeom prst="roundRect">
              <a:avLst/>
            </a:prstGeom>
            <a:solidFill>
              <a:srgbClr val="F0FAF0"/>
            </a:solidFill>
            <a:ln w="9525">
              <a:solidFill>
                <a:srgbClr val="A9D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A8F541DE-BD2D-4BB0-8361-D7D746EC6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746" y="2257038"/>
              <a:ext cx="51803" cy="51803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284E24-8105-48AF-953B-89FFCBDE097E}"/>
              </a:ext>
            </a:extLst>
          </p:cNvPr>
          <p:cNvSpPr/>
          <p:nvPr/>
        </p:nvSpPr>
        <p:spPr>
          <a:xfrm>
            <a:off x="1960050" y="2646497"/>
            <a:ext cx="936104" cy="200056"/>
          </a:xfrm>
          <a:prstGeom prst="rect">
            <a:avLst/>
          </a:prstGeom>
          <a:noFill/>
          <a:ln>
            <a:solidFill>
              <a:srgbClr val="D7F1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주제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D29F595-2895-4D92-B81C-FB1672C9B8CE}"/>
              </a:ext>
            </a:extLst>
          </p:cNvPr>
          <p:cNvSpPr/>
          <p:nvPr/>
        </p:nvSpPr>
        <p:spPr>
          <a:xfrm>
            <a:off x="1960049" y="2932980"/>
            <a:ext cx="3013883" cy="1347748"/>
          </a:xfrm>
          <a:prstGeom prst="rect">
            <a:avLst/>
          </a:prstGeom>
          <a:noFill/>
          <a:ln>
            <a:solidFill>
              <a:srgbClr val="D7F1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설명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2D57D6-1F4D-48C7-A214-A29E268AF18A}"/>
              </a:ext>
            </a:extLst>
          </p:cNvPr>
          <p:cNvSpPr/>
          <p:nvPr/>
        </p:nvSpPr>
        <p:spPr>
          <a:xfrm>
            <a:off x="6746495" y="2620318"/>
            <a:ext cx="936104" cy="200056"/>
          </a:xfrm>
          <a:prstGeom prst="rect">
            <a:avLst/>
          </a:prstGeom>
          <a:noFill/>
          <a:ln>
            <a:solidFill>
              <a:srgbClr val="D7F1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주제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6682BF6-A844-477C-9816-A3043945A897}"/>
              </a:ext>
            </a:extLst>
          </p:cNvPr>
          <p:cNvSpPr/>
          <p:nvPr/>
        </p:nvSpPr>
        <p:spPr>
          <a:xfrm>
            <a:off x="6746495" y="2920201"/>
            <a:ext cx="930998" cy="1234418"/>
          </a:xfrm>
          <a:prstGeom prst="rect">
            <a:avLst/>
          </a:prstGeom>
          <a:noFill/>
          <a:ln>
            <a:solidFill>
              <a:srgbClr val="D7F1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262740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05. </a:t>
            </a:r>
            <a:r>
              <a:rPr lang="ko-KR" altLang="en-US" dirty="0"/>
              <a:t>화면설계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F465599-2981-496C-941F-729B56F5138D}"/>
              </a:ext>
            </a:extLst>
          </p:cNvPr>
          <p:cNvGrpSpPr/>
          <p:nvPr/>
        </p:nvGrpSpPr>
        <p:grpSpPr>
          <a:xfrm>
            <a:off x="1157509" y="1932870"/>
            <a:ext cx="4036410" cy="2715643"/>
            <a:chOff x="535590" y="1556792"/>
            <a:chExt cx="4036410" cy="2715643"/>
          </a:xfrm>
        </p:grpSpPr>
        <p:pic>
          <p:nvPicPr>
            <p:cNvPr id="11" name="그림 10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2E4F020C-2F18-47DD-AEF0-D29F5ACA7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79" y="1556792"/>
              <a:ext cx="3990721" cy="27134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7BF067-D4DD-4A7F-A93C-2700541CCFFF}"/>
                </a:ext>
              </a:extLst>
            </p:cNvPr>
            <p:cNvSpPr/>
            <p:nvPr/>
          </p:nvSpPr>
          <p:spPr>
            <a:xfrm>
              <a:off x="743279" y="1596003"/>
              <a:ext cx="6655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dirty="0">
                  <a:latin typeface="+mn-lt"/>
                  <a:ea typeface="Nanum Gothic" panose="020D0604000000000000" pitchFamily="34" charset="-127"/>
                </a:rPr>
                <a:t>신용 첫걸음</a:t>
              </a:r>
              <a:endParaRPr lang="en-US" altLang="ko-KR" sz="700" dirty="0">
                <a:latin typeface="+mn-lt"/>
                <a:ea typeface="Nanum Gothic" panose="020D0604000000000000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35B5D97-1F7C-4260-A55E-EF194151B50D}"/>
                </a:ext>
              </a:extLst>
            </p:cNvPr>
            <p:cNvSpPr/>
            <p:nvPr/>
          </p:nvSpPr>
          <p:spPr>
            <a:xfrm>
              <a:off x="678413" y="1647850"/>
              <a:ext cx="90000" cy="9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EFAEBA7-0171-41B5-AB45-71537699C839}"/>
                </a:ext>
              </a:extLst>
            </p:cNvPr>
            <p:cNvSpPr/>
            <p:nvPr/>
          </p:nvSpPr>
          <p:spPr>
            <a:xfrm>
              <a:off x="582478" y="1962719"/>
              <a:ext cx="608325" cy="2307558"/>
            </a:xfrm>
            <a:prstGeom prst="rect">
              <a:avLst/>
            </a:prstGeom>
            <a:solidFill>
              <a:srgbClr val="A9D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65F5788-6FD4-4255-8FFA-6A5AB0E1C519}"/>
                </a:ext>
              </a:extLst>
            </p:cNvPr>
            <p:cNvCxnSpPr/>
            <p:nvPr/>
          </p:nvCxnSpPr>
          <p:spPr>
            <a:xfrm>
              <a:off x="703873" y="2203326"/>
              <a:ext cx="350516" cy="0"/>
            </a:xfrm>
            <a:prstGeom prst="line">
              <a:avLst/>
            </a:prstGeom>
            <a:ln w="12700">
              <a:solidFill>
                <a:srgbClr val="9BD0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3E9B9A-3FDC-4001-A40B-FC5CCB89BAEC}"/>
                </a:ext>
              </a:extLst>
            </p:cNvPr>
            <p:cNvSpPr/>
            <p:nvPr/>
          </p:nvSpPr>
          <p:spPr>
            <a:xfrm>
              <a:off x="1190804" y="1962719"/>
              <a:ext cx="3381196" cy="200056"/>
            </a:xfrm>
            <a:prstGeom prst="rect">
              <a:avLst/>
            </a:prstGeom>
            <a:solidFill>
              <a:srgbClr val="D7F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EAD2045-3D3F-4583-81CE-933F492D5564}"/>
                </a:ext>
              </a:extLst>
            </p:cNvPr>
            <p:cNvSpPr/>
            <p:nvPr/>
          </p:nvSpPr>
          <p:spPr>
            <a:xfrm>
              <a:off x="646048" y="2582391"/>
              <a:ext cx="473940" cy="558579"/>
            </a:xfrm>
            <a:prstGeom prst="roundRect">
              <a:avLst/>
            </a:prstGeom>
            <a:solidFill>
              <a:srgbClr val="D3E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8C0DC91-7BBA-4712-9CAE-47EAE1EA6B79}"/>
                </a:ext>
              </a:extLst>
            </p:cNvPr>
            <p:cNvSpPr/>
            <p:nvPr/>
          </p:nvSpPr>
          <p:spPr>
            <a:xfrm>
              <a:off x="535590" y="2127703"/>
              <a:ext cx="672359" cy="1191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5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메인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lnSpc>
                  <a:spcPts val="65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lnSpc>
                  <a:spcPts val="65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정보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65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65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  신용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65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65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  신용등급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65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65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  비금융정보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lnSpc>
                  <a:spcPts val="65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BB06138-A21C-48C5-9771-6BD482C7B209}"/>
                </a:ext>
              </a:extLst>
            </p:cNvPr>
            <p:cNvCxnSpPr/>
            <p:nvPr/>
          </p:nvCxnSpPr>
          <p:spPr>
            <a:xfrm>
              <a:off x="696511" y="3201164"/>
              <a:ext cx="350516" cy="0"/>
            </a:xfrm>
            <a:prstGeom prst="line">
              <a:avLst/>
            </a:prstGeom>
            <a:ln w="12700">
              <a:solidFill>
                <a:srgbClr val="9BD0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42A382D-9A3C-46B6-A69B-060D42C3E237}"/>
                </a:ext>
              </a:extLst>
            </p:cNvPr>
            <p:cNvSpPr/>
            <p:nvPr/>
          </p:nvSpPr>
          <p:spPr>
            <a:xfrm>
              <a:off x="656574" y="1986205"/>
              <a:ext cx="444364" cy="200056"/>
            </a:xfrm>
            <a:prstGeom prst="rect">
              <a:avLst/>
            </a:prstGeom>
            <a:solidFill>
              <a:srgbClr val="A9D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Logo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2F54108-7148-4113-AA7B-3804A71E62EF}"/>
                </a:ext>
              </a:extLst>
            </p:cNvPr>
            <p:cNvSpPr/>
            <p:nvPr/>
          </p:nvSpPr>
          <p:spPr>
            <a:xfrm>
              <a:off x="1190803" y="4068382"/>
              <a:ext cx="3381196" cy="200056"/>
            </a:xfrm>
            <a:prstGeom prst="rect">
              <a:avLst/>
            </a:prstGeom>
            <a:solidFill>
              <a:srgbClr val="D7F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3F429C-BC7E-49DA-9D87-157376794A68}"/>
                </a:ext>
              </a:extLst>
            </p:cNvPr>
            <p:cNvSpPr/>
            <p:nvPr/>
          </p:nvSpPr>
          <p:spPr>
            <a:xfrm>
              <a:off x="1428541" y="1835629"/>
              <a:ext cx="592897" cy="65129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/>
                  </a:solidFill>
                </a:rPr>
                <a:t>credit.com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557DA70-638A-49FA-9DC9-9A6B46E5F6AE}"/>
                </a:ext>
              </a:extLst>
            </p:cNvPr>
            <p:cNvSpPr/>
            <p:nvPr/>
          </p:nvSpPr>
          <p:spPr>
            <a:xfrm>
              <a:off x="641869" y="3389105"/>
              <a:ext cx="473940" cy="558579"/>
            </a:xfrm>
            <a:prstGeom prst="roundRect">
              <a:avLst/>
            </a:prstGeom>
            <a:solidFill>
              <a:srgbClr val="D3E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8E75B6-B67C-4DE0-B6C7-8638A4D79F17}"/>
                </a:ext>
              </a:extLst>
            </p:cNvPr>
            <p:cNvSpPr/>
            <p:nvPr/>
          </p:nvSpPr>
          <p:spPr>
            <a:xfrm>
              <a:off x="550461" y="3080467"/>
              <a:ext cx="672359" cy="1191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내 신용등급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70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70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  조회하기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70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70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  결과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70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70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  통계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lnSpc>
                  <a:spcPts val="70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lnSpc>
                  <a:spcPts val="70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전략</a:t>
              </a: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8F7788B-616D-4EAF-81DE-44A8CCFDAF30}"/>
                </a:ext>
              </a:extLst>
            </p:cNvPr>
            <p:cNvSpPr/>
            <p:nvPr/>
          </p:nvSpPr>
          <p:spPr>
            <a:xfrm>
              <a:off x="1478834" y="2005611"/>
              <a:ext cx="1329515" cy="114272"/>
            </a:xfrm>
            <a:prstGeom prst="roundRect">
              <a:avLst/>
            </a:prstGeom>
            <a:solidFill>
              <a:srgbClr val="F0FA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669477D-CA14-44DF-A4FE-CE0008370483}"/>
                </a:ext>
              </a:extLst>
            </p:cNvPr>
            <p:cNvSpPr/>
            <p:nvPr/>
          </p:nvSpPr>
          <p:spPr>
            <a:xfrm>
              <a:off x="1300903" y="2020707"/>
              <a:ext cx="690218" cy="73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search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C5B1150-AE3E-456A-AB2E-90BE08240B5C}"/>
                </a:ext>
              </a:extLst>
            </p:cNvPr>
            <p:cNvSpPr/>
            <p:nvPr/>
          </p:nvSpPr>
          <p:spPr>
            <a:xfrm>
              <a:off x="2627784" y="2003719"/>
              <a:ext cx="180565" cy="114272"/>
            </a:xfrm>
            <a:prstGeom prst="roundRect">
              <a:avLst/>
            </a:prstGeom>
            <a:solidFill>
              <a:srgbClr val="F0FAF0"/>
            </a:solidFill>
            <a:ln w="9525">
              <a:solidFill>
                <a:srgbClr val="A9D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77269FED-9F22-4E19-8B88-AE588407B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2164" y="2036075"/>
              <a:ext cx="51803" cy="5180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4FF3DAA-6784-4EC5-BCDB-96AD80AD5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6574" y="2012265"/>
              <a:ext cx="106069" cy="106069"/>
            </a:xfrm>
            <a:prstGeom prst="rect">
              <a:avLst/>
            </a:prstGeom>
          </p:spPr>
        </p:pic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6B1DD5B-FF62-4205-A431-1C9F4E72818D}"/>
                </a:ext>
              </a:extLst>
            </p:cNvPr>
            <p:cNvSpPr/>
            <p:nvPr/>
          </p:nvSpPr>
          <p:spPr>
            <a:xfrm>
              <a:off x="4093562" y="2003719"/>
              <a:ext cx="377380" cy="114272"/>
            </a:xfrm>
            <a:prstGeom prst="roundRect">
              <a:avLst/>
            </a:prstGeom>
            <a:solidFill>
              <a:srgbClr val="F0FAF0"/>
            </a:solidFill>
            <a:ln w="9525">
              <a:solidFill>
                <a:srgbClr val="A9D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login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50922C7-2804-4D7E-8925-2AB84C90A938}"/>
                </a:ext>
              </a:extLst>
            </p:cNvPr>
            <p:cNvSpPr/>
            <p:nvPr/>
          </p:nvSpPr>
          <p:spPr>
            <a:xfrm>
              <a:off x="2160277" y="4131437"/>
              <a:ext cx="1296144" cy="73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copyright © site 2019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내용 개체 틀 2">
            <a:extLst>
              <a:ext uri="{FF2B5EF4-FFF2-40B4-BE49-F238E27FC236}">
                <a16:creationId xmlns:a16="http://schemas.microsoft.com/office/drawing/2014/main" id="{C13CE9C6-29AE-4AA8-AFAA-F6D979C4AC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2826334" cy="474464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신용등급 조회 화면</a:t>
            </a:r>
            <a:r>
              <a:rPr lang="en-US" altLang="ko-KR" dirty="0"/>
              <a:t>(3/4)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1F9CEC3-BED6-42DA-A663-00AD4C387644}"/>
              </a:ext>
            </a:extLst>
          </p:cNvPr>
          <p:cNvSpPr/>
          <p:nvPr/>
        </p:nvSpPr>
        <p:spPr>
          <a:xfrm>
            <a:off x="768964" y="5149451"/>
            <a:ext cx="3990721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lt"/>
                <a:ea typeface="Nanum Gothic" panose="020D0604000000000000" pitchFamily="34" charset="-127"/>
              </a:rPr>
              <a:t>-</a:t>
            </a:r>
            <a:r>
              <a:rPr lang="ko-KR" altLang="en-US" sz="1200" dirty="0">
                <a:latin typeface="+mn-lt"/>
                <a:ea typeface="Nanum Gothic" panose="020D0604000000000000" pitchFamily="34" charset="-127"/>
              </a:rPr>
              <a:t> </a:t>
            </a:r>
            <a:r>
              <a:rPr lang="en-US" altLang="ko-KR" sz="1200" dirty="0">
                <a:latin typeface="+mn-lt"/>
                <a:ea typeface="Nanum Gothic" panose="020D0604000000000000" pitchFamily="34" charset="-127"/>
              </a:rPr>
              <a:t>content </a:t>
            </a:r>
            <a:r>
              <a:rPr lang="ko-KR" altLang="en-US" sz="1200" dirty="0">
                <a:latin typeface="+mn-lt"/>
                <a:ea typeface="Nanum Gothic" panose="020D0604000000000000" pitchFamily="34" charset="-127"/>
              </a:rPr>
              <a:t>부분에서 사용자의 비금융정보를 수집</a:t>
            </a:r>
            <a:endParaRPr lang="en-US" altLang="ko-KR" sz="1200" dirty="0">
              <a:latin typeface="+mn-lt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lt"/>
                <a:ea typeface="Nanum Gothic" panose="020D0604000000000000" pitchFamily="34" charset="-127"/>
              </a:rPr>
              <a:t>- </a:t>
            </a:r>
            <a:r>
              <a:rPr lang="ko-KR" altLang="en-US" sz="1200" dirty="0">
                <a:latin typeface="+mn-lt"/>
                <a:ea typeface="Nanum Gothic" panose="020D0604000000000000" pitchFamily="34" charset="-127"/>
              </a:rPr>
              <a:t>상단에 </a:t>
            </a:r>
            <a:r>
              <a:rPr lang="en-US" altLang="ko-KR" sz="1200" dirty="0">
                <a:latin typeface="+mn-lt"/>
                <a:ea typeface="Nanum Gothic" panose="020D0604000000000000" pitchFamily="34" charset="-127"/>
              </a:rPr>
              <a:t>progress</a:t>
            </a:r>
            <a:r>
              <a:rPr lang="ko-KR" altLang="en-US" sz="1200" dirty="0">
                <a:latin typeface="+mn-lt"/>
                <a:ea typeface="Nanum Gothic" panose="020D0604000000000000" pitchFamily="34" charset="-127"/>
              </a:rPr>
              <a:t> </a:t>
            </a:r>
            <a:r>
              <a:rPr lang="en-US" altLang="ko-KR" sz="1200" dirty="0">
                <a:latin typeface="+mn-lt"/>
                <a:ea typeface="Nanum Gothic" panose="020D0604000000000000" pitchFamily="34" charset="-127"/>
              </a:rPr>
              <a:t>bar</a:t>
            </a:r>
            <a:r>
              <a:rPr lang="ko-KR" altLang="en-US" sz="1200" dirty="0">
                <a:latin typeface="+mn-lt"/>
                <a:ea typeface="Nanum Gothic" panose="020D0604000000000000" pitchFamily="34" charset="-127"/>
              </a:rPr>
              <a:t>로 진행률 표시</a:t>
            </a:r>
            <a:endParaRPr lang="en-US" altLang="ko-KR" sz="1200" dirty="0">
              <a:latin typeface="+mn-lt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lt"/>
                <a:ea typeface="Nanum Gothic" panose="020D0604000000000000" pitchFamily="34" charset="-127"/>
              </a:rPr>
              <a:t>- </a:t>
            </a:r>
            <a:r>
              <a:rPr lang="ko-KR" altLang="en-US" sz="1200" dirty="0">
                <a:latin typeface="+mn-lt"/>
                <a:ea typeface="Nanum Gothic" panose="020D0604000000000000" pitchFamily="34" charset="-127"/>
              </a:rPr>
              <a:t>수집이 끝나면 분석 후 결과 출력</a:t>
            </a:r>
            <a:endParaRPr lang="en-US" altLang="ko-KR" sz="1200" dirty="0">
              <a:latin typeface="+mn-lt"/>
              <a:ea typeface="Nanum Gothic" panose="020D0604000000000000" pitchFamily="34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A773480B-3778-4A71-A257-F9DEE40FBD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08" y="2403850"/>
            <a:ext cx="90000" cy="90000"/>
          </a:xfrm>
          <a:prstGeom prst="rect">
            <a:avLst/>
          </a:prstGeom>
        </p:spPr>
      </p:pic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717BF1C0-92A0-4081-9A8C-61A6E2606A5A}"/>
              </a:ext>
            </a:extLst>
          </p:cNvPr>
          <p:cNvGrpSpPr/>
          <p:nvPr/>
        </p:nvGrpSpPr>
        <p:grpSpPr>
          <a:xfrm>
            <a:off x="6276554" y="1910252"/>
            <a:ext cx="1577154" cy="2764652"/>
            <a:chOff x="6551227" y="1750198"/>
            <a:chExt cx="1577154" cy="2764652"/>
          </a:xfrm>
        </p:grpSpPr>
        <p:pic>
          <p:nvPicPr>
            <p:cNvPr id="84" name="그림 8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B9082BA6-2D61-4E65-80B2-994D902D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1227" y="1750198"/>
              <a:ext cx="1532340" cy="27646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6B77121-4801-460B-9467-9DF55D49F76E}"/>
                </a:ext>
              </a:extLst>
            </p:cNvPr>
            <p:cNvSpPr/>
            <p:nvPr/>
          </p:nvSpPr>
          <p:spPr>
            <a:xfrm>
              <a:off x="6568373" y="2169661"/>
              <a:ext cx="308677" cy="2088014"/>
            </a:xfrm>
            <a:prstGeom prst="rect">
              <a:avLst/>
            </a:prstGeom>
            <a:solidFill>
              <a:srgbClr val="A9D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8063789-7FC9-44B8-83F9-BFBA2ED58386}"/>
                </a:ext>
              </a:extLst>
            </p:cNvPr>
            <p:cNvSpPr/>
            <p:nvPr/>
          </p:nvSpPr>
          <p:spPr>
            <a:xfrm>
              <a:off x="6871577" y="2169661"/>
              <a:ext cx="1201941" cy="200056"/>
            </a:xfrm>
            <a:prstGeom prst="rect">
              <a:avLst/>
            </a:prstGeom>
            <a:solidFill>
              <a:srgbClr val="D7F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511A08E-56E1-4EEE-9944-A35FF42B6361}"/>
                </a:ext>
              </a:extLst>
            </p:cNvPr>
            <p:cNvSpPr/>
            <p:nvPr/>
          </p:nvSpPr>
          <p:spPr>
            <a:xfrm>
              <a:off x="6871577" y="4057619"/>
              <a:ext cx="1201941" cy="200056"/>
            </a:xfrm>
            <a:prstGeom prst="rect">
              <a:avLst/>
            </a:prstGeom>
            <a:solidFill>
              <a:srgbClr val="D7F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32D84E3-14D2-4C57-A511-786FC7A12C82}"/>
                </a:ext>
              </a:extLst>
            </p:cNvPr>
            <p:cNvSpPr/>
            <p:nvPr/>
          </p:nvSpPr>
          <p:spPr>
            <a:xfrm>
              <a:off x="6832237" y="4120674"/>
              <a:ext cx="1296144" cy="73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copyright © site 2019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D27970CE-7542-4604-BAE1-889369291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153" y="2247221"/>
              <a:ext cx="181536" cy="181536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11114B9E-5FEC-43C0-999F-50A7570CD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89" y="2480320"/>
              <a:ext cx="180000" cy="180000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62E993CC-16ED-47F1-B127-EFA563037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631" y="2711883"/>
              <a:ext cx="180000" cy="180000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B5FF7B00-4103-4123-B2EF-1F162E95A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89" y="2970979"/>
              <a:ext cx="180000" cy="180000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E849C9C6-451D-4A54-A838-73784BDBF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89" y="3230075"/>
              <a:ext cx="180000" cy="180000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4ABE5466-6E68-4322-BC80-B4D93C872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168" y="2236731"/>
              <a:ext cx="72000" cy="72000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3C0FF779-1FF4-4534-BAB3-F9F77CE38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2166" y="2236731"/>
              <a:ext cx="72000" cy="72000"/>
            </a:xfrm>
            <a:prstGeom prst="rect">
              <a:avLst/>
            </a:prstGeom>
          </p:spPr>
        </p:pic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5BE5009E-BA32-4171-B1B1-D35424E20688}"/>
                </a:ext>
              </a:extLst>
            </p:cNvPr>
            <p:cNvSpPr/>
            <p:nvPr/>
          </p:nvSpPr>
          <p:spPr>
            <a:xfrm>
              <a:off x="7096811" y="2221416"/>
              <a:ext cx="764120" cy="114272"/>
            </a:xfrm>
            <a:prstGeom prst="roundRect">
              <a:avLst/>
            </a:prstGeom>
            <a:solidFill>
              <a:srgbClr val="F0FA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4DD7CCB-BDBF-4D34-9C4B-80125B2188BE}"/>
                </a:ext>
              </a:extLst>
            </p:cNvPr>
            <p:cNvSpPr/>
            <p:nvPr/>
          </p:nvSpPr>
          <p:spPr>
            <a:xfrm>
              <a:off x="6925766" y="2243688"/>
              <a:ext cx="690218" cy="73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search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BD3707A8-A488-406D-BE6E-AF890B90C755}"/>
                </a:ext>
              </a:extLst>
            </p:cNvPr>
            <p:cNvSpPr/>
            <p:nvPr/>
          </p:nvSpPr>
          <p:spPr>
            <a:xfrm>
              <a:off x="7680366" y="2219524"/>
              <a:ext cx="180565" cy="114272"/>
            </a:xfrm>
            <a:prstGeom prst="roundRect">
              <a:avLst/>
            </a:prstGeom>
            <a:solidFill>
              <a:srgbClr val="F0FAF0"/>
            </a:solidFill>
            <a:ln w="9525">
              <a:solidFill>
                <a:srgbClr val="A9D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A8F541DE-BD2D-4BB0-8361-D7D746EC6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746" y="2257038"/>
              <a:ext cx="51803" cy="51803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284E24-8105-48AF-953B-89FFCBDE097E}"/>
              </a:ext>
            </a:extLst>
          </p:cNvPr>
          <p:cNvSpPr/>
          <p:nvPr/>
        </p:nvSpPr>
        <p:spPr>
          <a:xfrm>
            <a:off x="1960050" y="2646497"/>
            <a:ext cx="1099782" cy="200056"/>
          </a:xfrm>
          <a:prstGeom prst="rect">
            <a:avLst/>
          </a:prstGeom>
          <a:noFill/>
          <a:ln>
            <a:solidFill>
              <a:srgbClr val="D7F1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신용등급 조회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D29F595-2895-4D92-B81C-FB1672C9B8CE}"/>
              </a:ext>
            </a:extLst>
          </p:cNvPr>
          <p:cNvSpPr/>
          <p:nvPr/>
        </p:nvSpPr>
        <p:spPr>
          <a:xfrm>
            <a:off x="1960049" y="2932980"/>
            <a:ext cx="3013883" cy="1347748"/>
          </a:xfrm>
          <a:prstGeom prst="rect">
            <a:avLst/>
          </a:prstGeom>
          <a:noFill/>
          <a:ln>
            <a:solidFill>
              <a:srgbClr val="D7F1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content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2D57D6-1F4D-48C7-A214-A29E268AF18A}"/>
              </a:ext>
            </a:extLst>
          </p:cNvPr>
          <p:cNvSpPr/>
          <p:nvPr/>
        </p:nvSpPr>
        <p:spPr>
          <a:xfrm>
            <a:off x="6746495" y="2620318"/>
            <a:ext cx="936104" cy="200056"/>
          </a:xfrm>
          <a:prstGeom prst="rect">
            <a:avLst/>
          </a:prstGeom>
          <a:noFill/>
          <a:ln>
            <a:solidFill>
              <a:srgbClr val="D7F1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신용등급 조회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6682BF6-A844-477C-9816-A3043945A897}"/>
              </a:ext>
            </a:extLst>
          </p:cNvPr>
          <p:cNvSpPr/>
          <p:nvPr/>
        </p:nvSpPr>
        <p:spPr>
          <a:xfrm>
            <a:off x="6746495" y="2973976"/>
            <a:ext cx="930998" cy="1180643"/>
          </a:xfrm>
          <a:prstGeom prst="rect">
            <a:avLst/>
          </a:prstGeom>
          <a:noFill/>
          <a:ln>
            <a:solidFill>
              <a:srgbClr val="D7F1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content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B184F92-8659-47CB-BADF-E8D28F95AEA4}"/>
              </a:ext>
            </a:extLst>
          </p:cNvPr>
          <p:cNvSpPr/>
          <p:nvPr/>
        </p:nvSpPr>
        <p:spPr>
          <a:xfrm>
            <a:off x="3532290" y="2701964"/>
            <a:ext cx="1189170" cy="9107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74A330D-9064-4B25-A267-4137082551D5}"/>
              </a:ext>
            </a:extLst>
          </p:cNvPr>
          <p:cNvSpPr/>
          <p:nvPr/>
        </p:nvSpPr>
        <p:spPr>
          <a:xfrm>
            <a:off x="3532290" y="2701964"/>
            <a:ext cx="391638" cy="91078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66623CB-8827-49EC-AE0B-302103F27360}"/>
              </a:ext>
            </a:extLst>
          </p:cNvPr>
          <p:cNvSpPr/>
          <p:nvPr/>
        </p:nvSpPr>
        <p:spPr>
          <a:xfrm>
            <a:off x="6746495" y="2871984"/>
            <a:ext cx="930998" cy="50842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769047F-5604-4702-A107-495CFB447D6A}"/>
              </a:ext>
            </a:extLst>
          </p:cNvPr>
          <p:cNvSpPr/>
          <p:nvPr/>
        </p:nvSpPr>
        <p:spPr>
          <a:xfrm>
            <a:off x="6746495" y="2871984"/>
            <a:ext cx="306612" cy="50842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97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05. </a:t>
            </a:r>
            <a:r>
              <a:rPr lang="ko-KR" altLang="en-US" dirty="0"/>
              <a:t>화면설계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F465599-2981-496C-941F-729B56F5138D}"/>
              </a:ext>
            </a:extLst>
          </p:cNvPr>
          <p:cNvGrpSpPr/>
          <p:nvPr/>
        </p:nvGrpSpPr>
        <p:grpSpPr>
          <a:xfrm>
            <a:off x="1157509" y="1932870"/>
            <a:ext cx="4036410" cy="2715643"/>
            <a:chOff x="535590" y="1556792"/>
            <a:chExt cx="4036410" cy="2715643"/>
          </a:xfrm>
        </p:grpSpPr>
        <p:pic>
          <p:nvPicPr>
            <p:cNvPr id="11" name="그림 10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2E4F020C-2F18-47DD-AEF0-D29F5ACA7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79" y="1556792"/>
              <a:ext cx="3990721" cy="27134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7BF067-D4DD-4A7F-A93C-2700541CCFFF}"/>
                </a:ext>
              </a:extLst>
            </p:cNvPr>
            <p:cNvSpPr/>
            <p:nvPr/>
          </p:nvSpPr>
          <p:spPr>
            <a:xfrm>
              <a:off x="743279" y="1596003"/>
              <a:ext cx="665567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dirty="0">
                  <a:latin typeface="+mn-lt"/>
                  <a:ea typeface="Nanum Gothic" panose="020D0604000000000000" pitchFamily="34" charset="-127"/>
                </a:rPr>
                <a:t>신용 첫걸음</a:t>
              </a:r>
              <a:endParaRPr lang="en-US" altLang="ko-KR" sz="700" dirty="0">
                <a:latin typeface="+mn-lt"/>
                <a:ea typeface="Nanum Gothic" panose="020D0604000000000000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35B5D97-1F7C-4260-A55E-EF194151B50D}"/>
                </a:ext>
              </a:extLst>
            </p:cNvPr>
            <p:cNvSpPr/>
            <p:nvPr/>
          </p:nvSpPr>
          <p:spPr>
            <a:xfrm>
              <a:off x="678413" y="1647850"/>
              <a:ext cx="90000" cy="9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EFAEBA7-0171-41B5-AB45-71537699C839}"/>
                </a:ext>
              </a:extLst>
            </p:cNvPr>
            <p:cNvSpPr/>
            <p:nvPr/>
          </p:nvSpPr>
          <p:spPr>
            <a:xfrm>
              <a:off x="582478" y="1962719"/>
              <a:ext cx="608325" cy="2307558"/>
            </a:xfrm>
            <a:prstGeom prst="rect">
              <a:avLst/>
            </a:prstGeom>
            <a:solidFill>
              <a:srgbClr val="A9D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65F5788-6FD4-4255-8FFA-6A5AB0E1C519}"/>
                </a:ext>
              </a:extLst>
            </p:cNvPr>
            <p:cNvCxnSpPr/>
            <p:nvPr/>
          </p:nvCxnSpPr>
          <p:spPr>
            <a:xfrm>
              <a:off x="703873" y="2203326"/>
              <a:ext cx="350516" cy="0"/>
            </a:xfrm>
            <a:prstGeom prst="line">
              <a:avLst/>
            </a:prstGeom>
            <a:ln w="12700">
              <a:solidFill>
                <a:srgbClr val="9BD0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3E9B9A-3FDC-4001-A40B-FC5CCB89BAEC}"/>
                </a:ext>
              </a:extLst>
            </p:cNvPr>
            <p:cNvSpPr/>
            <p:nvPr/>
          </p:nvSpPr>
          <p:spPr>
            <a:xfrm>
              <a:off x="1190804" y="1962719"/>
              <a:ext cx="3381196" cy="200056"/>
            </a:xfrm>
            <a:prstGeom prst="rect">
              <a:avLst/>
            </a:prstGeom>
            <a:solidFill>
              <a:srgbClr val="D7F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EAD2045-3D3F-4583-81CE-933F492D5564}"/>
                </a:ext>
              </a:extLst>
            </p:cNvPr>
            <p:cNvSpPr/>
            <p:nvPr/>
          </p:nvSpPr>
          <p:spPr>
            <a:xfrm>
              <a:off x="646048" y="2582391"/>
              <a:ext cx="473940" cy="558579"/>
            </a:xfrm>
            <a:prstGeom prst="roundRect">
              <a:avLst/>
            </a:prstGeom>
            <a:solidFill>
              <a:srgbClr val="D3E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8C0DC91-7BBA-4712-9CAE-47EAE1EA6B79}"/>
                </a:ext>
              </a:extLst>
            </p:cNvPr>
            <p:cNvSpPr/>
            <p:nvPr/>
          </p:nvSpPr>
          <p:spPr>
            <a:xfrm>
              <a:off x="535590" y="2127703"/>
              <a:ext cx="672359" cy="1191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65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메인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lnSpc>
                  <a:spcPts val="65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lnSpc>
                  <a:spcPts val="65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정보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65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65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  신용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65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65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  신용등급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65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65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  비금융정보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lnSpc>
                  <a:spcPts val="65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BB06138-A21C-48C5-9771-6BD482C7B209}"/>
                </a:ext>
              </a:extLst>
            </p:cNvPr>
            <p:cNvCxnSpPr/>
            <p:nvPr/>
          </p:nvCxnSpPr>
          <p:spPr>
            <a:xfrm>
              <a:off x="696511" y="3201164"/>
              <a:ext cx="350516" cy="0"/>
            </a:xfrm>
            <a:prstGeom prst="line">
              <a:avLst/>
            </a:prstGeom>
            <a:ln w="12700">
              <a:solidFill>
                <a:srgbClr val="9BD0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42A382D-9A3C-46B6-A69B-060D42C3E237}"/>
                </a:ext>
              </a:extLst>
            </p:cNvPr>
            <p:cNvSpPr/>
            <p:nvPr/>
          </p:nvSpPr>
          <p:spPr>
            <a:xfrm>
              <a:off x="656574" y="1986205"/>
              <a:ext cx="444364" cy="200056"/>
            </a:xfrm>
            <a:prstGeom prst="rect">
              <a:avLst/>
            </a:prstGeom>
            <a:solidFill>
              <a:srgbClr val="A9D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Logo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2F54108-7148-4113-AA7B-3804A71E62EF}"/>
                </a:ext>
              </a:extLst>
            </p:cNvPr>
            <p:cNvSpPr/>
            <p:nvPr/>
          </p:nvSpPr>
          <p:spPr>
            <a:xfrm>
              <a:off x="1190803" y="4068382"/>
              <a:ext cx="3381196" cy="200056"/>
            </a:xfrm>
            <a:prstGeom prst="rect">
              <a:avLst/>
            </a:prstGeom>
            <a:solidFill>
              <a:srgbClr val="D7F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3F429C-BC7E-49DA-9D87-157376794A68}"/>
                </a:ext>
              </a:extLst>
            </p:cNvPr>
            <p:cNvSpPr/>
            <p:nvPr/>
          </p:nvSpPr>
          <p:spPr>
            <a:xfrm>
              <a:off x="1428541" y="1835629"/>
              <a:ext cx="592897" cy="65129"/>
            </a:xfrm>
            <a:prstGeom prst="rect">
              <a:avLst/>
            </a:prstGeom>
            <a:solidFill>
              <a:srgbClr val="F1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solidFill>
                    <a:schemeClr val="tx1"/>
                  </a:solidFill>
                </a:rPr>
                <a:t>credit.com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557DA70-638A-49FA-9DC9-9A6B46E5F6AE}"/>
                </a:ext>
              </a:extLst>
            </p:cNvPr>
            <p:cNvSpPr/>
            <p:nvPr/>
          </p:nvSpPr>
          <p:spPr>
            <a:xfrm>
              <a:off x="641869" y="3389105"/>
              <a:ext cx="473940" cy="558579"/>
            </a:xfrm>
            <a:prstGeom prst="roundRect">
              <a:avLst/>
            </a:prstGeom>
            <a:solidFill>
              <a:srgbClr val="D3ED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8E75B6-B67C-4DE0-B6C7-8638A4D79F17}"/>
                </a:ext>
              </a:extLst>
            </p:cNvPr>
            <p:cNvSpPr/>
            <p:nvPr/>
          </p:nvSpPr>
          <p:spPr>
            <a:xfrm>
              <a:off x="550461" y="3080467"/>
              <a:ext cx="672359" cy="1191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70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내 신용등급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70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70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  조회하기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70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70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  결과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70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>
                <a:lnSpc>
                  <a:spcPts val="70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  통계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lnSpc>
                  <a:spcPts val="700"/>
                </a:lnSpc>
              </a:pPr>
              <a:endParaRPr lang="en-US" altLang="ko-KR" sz="600" dirty="0">
                <a:solidFill>
                  <a:schemeClr val="tx1"/>
                </a:solidFill>
              </a:endParaRPr>
            </a:p>
            <a:p>
              <a:pPr algn="ctr">
                <a:lnSpc>
                  <a:spcPts val="700"/>
                </a:lnSpc>
              </a:pPr>
              <a:r>
                <a:rPr lang="ko-KR" altLang="en-US" sz="600" dirty="0">
                  <a:solidFill>
                    <a:schemeClr val="tx1"/>
                  </a:solidFill>
                </a:rPr>
                <a:t>전략</a:t>
              </a: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C8F7788B-616D-4EAF-81DE-44A8CCFDAF30}"/>
                </a:ext>
              </a:extLst>
            </p:cNvPr>
            <p:cNvSpPr/>
            <p:nvPr/>
          </p:nvSpPr>
          <p:spPr>
            <a:xfrm>
              <a:off x="1478834" y="2005611"/>
              <a:ext cx="1329515" cy="114272"/>
            </a:xfrm>
            <a:prstGeom prst="roundRect">
              <a:avLst/>
            </a:prstGeom>
            <a:solidFill>
              <a:srgbClr val="F0FA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669477D-CA14-44DF-A4FE-CE0008370483}"/>
                </a:ext>
              </a:extLst>
            </p:cNvPr>
            <p:cNvSpPr/>
            <p:nvPr/>
          </p:nvSpPr>
          <p:spPr>
            <a:xfrm>
              <a:off x="1300903" y="2020707"/>
              <a:ext cx="690218" cy="73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search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C5B1150-AE3E-456A-AB2E-90BE08240B5C}"/>
                </a:ext>
              </a:extLst>
            </p:cNvPr>
            <p:cNvSpPr/>
            <p:nvPr/>
          </p:nvSpPr>
          <p:spPr>
            <a:xfrm>
              <a:off x="2627784" y="2003719"/>
              <a:ext cx="180565" cy="114272"/>
            </a:xfrm>
            <a:prstGeom prst="roundRect">
              <a:avLst/>
            </a:prstGeom>
            <a:solidFill>
              <a:srgbClr val="F0FAF0"/>
            </a:solidFill>
            <a:ln w="9525">
              <a:solidFill>
                <a:srgbClr val="A9D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77269FED-9F22-4E19-8B88-AE588407B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2164" y="2036075"/>
              <a:ext cx="51803" cy="5180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4FF3DAA-6784-4EC5-BCDB-96AD80AD5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6574" y="2012265"/>
              <a:ext cx="106069" cy="106069"/>
            </a:xfrm>
            <a:prstGeom prst="rect">
              <a:avLst/>
            </a:prstGeom>
          </p:spPr>
        </p:pic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A6B1DD5B-FF62-4205-A431-1C9F4E72818D}"/>
                </a:ext>
              </a:extLst>
            </p:cNvPr>
            <p:cNvSpPr/>
            <p:nvPr/>
          </p:nvSpPr>
          <p:spPr>
            <a:xfrm>
              <a:off x="4093562" y="2003719"/>
              <a:ext cx="377380" cy="114272"/>
            </a:xfrm>
            <a:prstGeom prst="roundRect">
              <a:avLst/>
            </a:prstGeom>
            <a:solidFill>
              <a:srgbClr val="F0FAF0"/>
            </a:solidFill>
            <a:ln w="9525">
              <a:solidFill>
                <a:srgbClr val="A9D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login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50922C7-2804-4D7E-8925-2AB84C90A938}"/>
                </a:ext>
              </a:extLst>
            </p:cNvPr>
            <p:cNvSpPr/>
            <p:nvPr/>
          </p:nvSpPr>
          <p:spPr>
            <a:xfrm>
              <a:off x="2160277" y="4131437"/>
              <a:ext cx="1296144" cy="73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copyright © site 2019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내용 개체 틀 2">
            <a:extLst>
              <a:ext uri="{FF2B5EF4-FFF2-40B4-BE49-F238E27FC236}">
                <a16:creationId xmlns:a16="http://schemas.microsoft.com/office/drawing/2014/main" id="{C13CE9C6-29AE-4AA8-AFAA-F6D979C4AC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2826334" cy="474464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전략 화면</a:t>
            </a:r>
            <a:r>
              <a:rPr lang="en-US" altLang="ko-KR" dirty="0"/>
              <a:t>(4/4)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1F9CEC3-BED6-42DA-A663-00AD4C387644}"/>
              </a:ext>
            </a:extLst>
          </p:cNvPr>
          <p:cNvSpPr/>
          <p:nvPr/>
        </p:nvSpPr>
        <p:spPr>
          <a:xfrm>
            <a:off x="768964" y="5149451"/>
            <a:ext cx="3990721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+mn-lt"/>
                <a:ea typeface="Nanum Gothic" panose="020D0604000000000000" pitchFamily="34" charset="-127"/>
              </a:rPr>
              <a:t>-</a:t>
            </a:r>
            <a:r>
              <a:rPr lang="ko-KR" altLang="en-US" sz="1200" dirty="0">
                <a:latin typeface="+mn-lt"/>
                <a:ea typeface="Nanum Gothic" panose="020D0604000000000000" pitchFamily="34" charset="-127"/>
              </a:rPr>
              <a:t> 기간 별 신용등급의 변화를 그래프로 출력</a:t>
            </a:r>
            <a:endParaRPr lang="en-US" altLang="ko-KR" sz="1200" dirty="0">
              <a:latin typeface="+mn-lt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lt"/>
                <a:ea typeface="Nanum Gothic" panose="020D0604000000000000" pitchFamily="34" charset="-127"/>
              </a:rPr>
              <a:t>- content</a:t>
            </a:r>
            <a:r>
              <a:rPr lang="ko-KR" altLang="en-US" sz="1200" dirty="0">
                <a:latin typeface="+mn-lt"/>
                <a:ea typeface="Nanum Gothic" panose="020D0604000000000000" pitchFamily="34" charset="-127"/>
              </a:rPr>
              <a:t> 부분에 신용등급 상승을 위한 정보 출력</a:t>
            </a:r>
            <a:endParaRPr lang="en-US" altLang="ko-KR" sz="1200" dirty="0">
              <a:latin typeface="+mn-lt"/>
              <a:ea typeface="Nanum Gothic" panose="020D0604000000000000" pitchFamily="34" charset="-127"/>
            </a:endParaRP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A773480B-3778-4A71-A257-F9DEE40FBD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08" y="2403850"/>
            <a:ext cx="90000" cy="90000"/>
          </a:xfrm>
          <a:prstGeom prst="rect">
            <a:avLst/>
          </a:prstGeom>
        </p:spPr>
      </p:pic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717BF1C0-92A0-4081-9A8C-61A6E2606A5A}"/>
              </a:ext>
            </a:extLst>
          </p:cNvPr>
          <p:cNvGrpSpPr/>
          <p:nvPr/>
        </p:nvGrpSpPr>
        <p:grpSpPr>
          <a:xfrm>
            <a:off x="6276554" y="1910252"/>
            <a:ext cx="1577154" cy="2764652"/>
            <a:chOff x="6551227" y="1750198"/>
            <a:chExt cx="1577154" cy="2764652"/>
          </a:xfrm>
        </p:grpSpPr>
        <p:pic>
          <p:nvPicPr>
            <p:cNvPr id="84" name="그림 83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B9082BA6-2D61-4E65-80B2-994D902D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1227" y="1750198"/>
              <a:ext cx="1532340" cy="27646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6B77121-4801-460B-9467-9DF55D49F76E}"/>
                </a:ext>
              </a:extLst>
            </p:cNvPr>
            <p:cNvSpPr/>
            <p:nvPr/>
          </p:nvSpPr>
          <p:spPr>
            <a:xfrm>
              <a:off x="6568373" y="2169661"/>
              <a:ext cx="308677" cy="2088014"/>
            </a:xfrm>
            <a:prstGeom prst="rect">
              <a:avLst/>
            </a:prstGeom>
            <a:solidFill>
              <a:srgbClr val="A9DB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8063789-7FC9-44B8-83F9-BFBA2ED58386}"/>
                </a:ext>
              </a:extLst>
            </p:cNvPr>
            <p:cNvSpPr/>
            <p:nvPr/>
          </p:nvSpPr>
          <p:spPr>
            <a:xfrm>
              <a:off x="6871577" y="2169661"/>
              <a:ext cx="1201941" cy="200056"/>
            </a:xfrm>
            <a:prstGeom prst="rect">
              <a:avLst/>
            </a:prstGeom>
            <a:solidFill>
              <a:srgbClr val="D7F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511A08E-56E1-4EEE-9944-A35FF42B6361}"/>
                </a:ext>
              </a:extLst>
            </p:cNvPr>
            <p:cNvSpPr/>
            <p:nvPr/>
          </p:nvSpPr>
          <p:spPr>
            <a:xfrm>
              <a:off x="6871577" y="4057619"/>
              <a:ext cx="1201941" cy="200056"/>
            </a:xfrm>
            <a:prstGeom prst="rect">
              <a:avLst/>
            </a:prstGeom>
            <a:solidFill>
              <a:srgbClr val="D7F1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32D84E3-14D2-4C57-A511-786FC7A12C82}"/>
                </a:ext>
              </a:extLst>
            </p:cNvPr>
            <p:cNvSpPr/>
            <p:nvPr/>
          </p:nvSpPr>
          <p:spPr>
            <a:xfrm>
              <a:off x="6832237" y="4120674"/>
              <a:ext cx="1296144" cy="73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copyright © site 2019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D27970CE-7542-4604-BAE1-889369291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153" y="2247221"/>
              <a:ext cx="181536" cy="181536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11114B9E-5FEC-43C0-999F-50A7570CD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89" y="2480320"/>
              <a:ext cx="180000" cy="180000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62E993CC-16ED-47F1-B127-EFA563037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631" y="2711883"/>
              <a:ext cx="180000" cy="180000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B5FF7B00-4103-4123-B2EF-1F162E95A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89" y="2970979"/>
              <a:ext cx="180000" cy="180000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E849C9C6-451D-4A54-A838-73784BDBF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8689" y="3230075"/>
              <a:ext cx="180000" cy="180000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4ABE5466-6E68-4322-BC80-B4D93C872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168" y="2236731"/>
              <a:ext cx="72000" cy="72000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3C0FF779-1FF4-4534-BAB3-F9F77CE38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2166" y="2236731"/>
              <a:ext cx="72000" cy="72000"/>
            </a:xfrm>
            <a:prstGeom prst="rect">
              <a:avLst/>
            </a:prstGeom>
          </p:spPr>
        </p:pic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5BE5009E-BA32-4171-B1B1-D35424E20688}"/>
                </a:ext>
              </a:extLst>
            </p:cNvPr>
            <p:cNvSpPr/>
            <p:nvPr/>
          </p:nvSpPr>
          <p:spPr>
            <a:xfrm>
              <a:off x="7096811" y="2221416"/>
              <a:ext cx="764120" cy="114272"/>
            </a:xfrm>
            <a:prstGeom prst="roundRect">
              <a:avLst/>
            </a:prstGeom>
            <a:solidFill>
              <a:srgbClr val="F0FA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4DD7CCB-BDBF-4D34-9C4B-80125B2188BE}"/>
                </a:ext>
              </a:extLst>
            </p:cNvPr>
            <p:cNvSpPr/>
            <p:nvPr/>
          </p:nvSpPr>
          <p:spPr>
            <a:xfrm>
              <a:off x="6925766" y="2243688"/>
              <a:ext cx="690218" cy="739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search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BD3707A8-A488-406D-BE6E-AF890B90C755}"/>
                </a:ext>
              </a:extLst>
            </p:cNvPr>
            <p:cNvSpPr/>
            <p:nvPr/>
          </p:nvSpPr>
          <p:spPr>
            <a:xfrm>
              <a:off x="7680366" y="2219524"/>
              <a:ext cx="180565" cy="114272"/>
            </a:xfrm>
            <a:prstGeom prst="roundRect">
              <a:avLst/>
            </a:prstGeom>
            <a:solidFill>
              <a:srgbClr val="F0FAF0"/>
            </a:solidFill>
            <a:ln w="9525">
              <a:solidFill>
                <a:srgbClr val="A9DB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A8F541DE-BD2D-4BB0-8361-D7D746EC6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746" y="2257038"/>
              <a:ext cx="51803" cy="51803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284E24-8105-48AF-953B-89FFCBDE097E}"/>
              </a:ext>
            </a:extLst>
          </p:cNvPr>
          <p:cNvSpPr/>
          <p:nvPr/>
        </p:nvSpPr>
        <p:spPr>
          <a:xfrm>
            <a:off x="1960050" y="2646497"/>
            <a:ext cx="523718" cy="200056"/>
          </a:xfrm>
          <a:prstGeom prst="rect">
            <a:avLst/>
          </a:prstGeom>
          <a:noFill/>
          <a:ln>
            <a:solidFill>
              <a:srgbClr val="D7F1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전략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D29F595-2895-4D92-B81C-FB1672C9B8CE}"/>
              </a:ext>
            </a:extLst>
          </p:cNvPr>
          <p:cNvSpPr/>
          <p:nvPr/>
        </p:nvSpPr>
        <p:spPr>
          <a:xfrm>
            <a:off x="2746789" y="2932980"/>
            <a:ext cx="2227143" cy="1347748"/>
          </a:xfrm>
          <a:prstGeom prst="rect">
            <a:avLst/>
          </a:prstGeom>
          <a:noFill/>
          <a:ln>
            <a:solidFill>
              <a:srgbClr val="D7F1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content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2D57D6-1F4D-48C7-A214-A29E268AF18A}"/>
              </a:ext>
            </a:extLst>
          </p:cNvPr>
          <p:cNvSpPr/>
          <p:nvPr/>
        </p:nvSpPr>
        <p:spPr>
          <a:xfrm>
            <a:off x="6746495" y="2620318"/>
            <a:ext cx="936104" cy="200056"/>
          </a:xfrm>
          <a:prstGeom prst="rect">
            <a:avLst/>
          </a:prstGeom>
          <a:noFill/>
          <a:ln>
            <a:solidFill>
              <a:srgbClr val="D7F1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전략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6682BF6-A844-477C-9816-A3043945A897}"/>
              </a:ext>
            </a:extLst>
          </p:cNvPr>
          <p:cNvSpPr/>
          <p:nvPr/>
        </p:nvSpPr>
        <p:spPr>
          <a:xfrm>
            <a:off x="6746495" y="3390129"/>
            <a:ext cx="930998" cy="774015"/>
          </a:xfrm>
          <a:prstGeom prst="rect">
            <a:avLst/>
          </a:prstGeom>
          <a:noFill/>
          <a:ln>
            <a:solidFill>
              <a:srgbClr val="D7F1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content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4EED50-35F3-4D32-BA63-A9405F2F44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79" y="2971669"/>
            <a:ext cx="555099" cy="5550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90CCE0-07E5-4609-B822-5FC1905108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79" y="3664164"/>
            <a:ext cx="554400" cy="5544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C53A3FD-D0E3-4548-9271-283BCC2665E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202" y="2910921"/>
            <a:ext cx="360000" cy="360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25B85FE5-C08F-4348-A09A-8F1D2BACCBB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651" y="2910921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0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292" y="3645024"/>
            <a:ext cx="2664296" cy="259228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01</a:t>
            </a:r>
            <a:r>
              <a:rPr lang="en-US" altLang="ko-KR" sz="1600" b="1" dirty="0">
                <a:solidFill>
                  <a:srgbClr val="EF364A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프로젝트 개요</a:t>
            </a:r>
            <a:endParaRPr lang="en-US" altLang="ko-KR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02</a:t>
            </a:r>
            <a:r>
              <a:rPr lang="en-US" altLang="ko-KR" sz="1600" b="1" dirty="0">
                <a:solidFill>
                  <a:srgbClr val="EF364A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시나리오</a:t>
            </a:r>
            <a:endParaRPr lang="en-US" altLang="ko-KR" sz="1600" b="1" dirty="0" err="1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03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기능요구사항</a:t>
            </a:r>
            <a:endParaRPr lang="en-US" altLang="ko-KR" sz="1600" b="1" dirty="0">
              <a:solidFill>
                <a:srgbClr val="3C479D"/>
              </a:solidFill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04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시스템 구성</a:t>
            </a:r>
            <a:endParaRPr lang="en-US" altLang="ko-KR" sz="1600" b="1" dirty="0" err="1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C479D"/>
                </a:solidFill>
                <a:latin typeface="Nanum Gothic" panose="020D0604000000000000" pitchFamily="34" charset="-127"/>
                <a:ea typeface="Nanum Gothic" panose="020D0604000000000000" pitchFamily="34" charset="-127"/>
              </a:rPr>
              <a:t>05</a:t>
            </a:r>
            <a:r>
              <a:rPr lang="en-US" altLang="ko-KR" sz="1600" b="1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sz="1600" b="1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화면설계</a:t>
            </a:r>
            <a:endParaRPr lang="en-US" altLang="ko-KR" sz="1600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63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프로젝트 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08912" cy="5476503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en-US" altLang="ko-KR" dirty="0"/>
              <a:t>‘</a:t>
            </a:r>
            <a:r>
              <a:rPr lang="ko-KR" altLang="en-US" dirty="0"/>
              <a:t>신용</a:t>
            </a:r>
            <a:r>
              <a:rPr lang="en-US" altLang="ko-KR" dirty="0"/>
              <a:t>’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buClr>
                <a:srgbClr val="3C479D"/>
              </a:buClr>
            </a:pPr>
            <a:r>
              <a:rPr lang="ko-KR" altLang="en-US" dirty="0"/>
              <a:t>경제적 채무를 정해진 기간 내에 상환</a:t>
            </a:r>
            <a:r>
              <a:rPr lang="en-US" altLang="ko-KR" dirty="0"/>
              <a:t>, </a:t>
            </a:r>
            <a:r>
              <a:rPr lang="ko-KR" altLang="en-US" dirty="0"/>
              <a:t>지불할 수 있는 능력</a:t>
            </a:r>
            <a:endParaRPr lang="en-US" altLang="ko-KR" dirty="0"/>
          </a:p>
          <a:p>
            <a:pPr lvl="1">
              <a:buClr>
                <a:srgbClr val="3C479D"/>
              </a:buClr>
            </a:pPr>
            <a:r>
              <a:rPr lang="ko-KR" altLang="en-US" dirty="0"/>
              <a:t>쉽게 표현하면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00A4E6"/>
                </a:solidFill>
              </a:rPr>
              <a:t>빌린 돈을 잘 갚을 수 있는가</a:t>
            </a:r>
            <a:r>
              <a:rPr lang="ko-KR" altLang="en-US" dirty="0"/>
              <a:t>를 나타내는 척도</a:t>
            </a:r>
            <a:endParaRPr lang="en-US" altLang="ko-KR" dirty="0"/>
          </a:p>
          <a:p>
            <a:pPr lvl="1">
              <a:buClr>
                <a:srgbClr val="3C479D"/>
              </a:buClr>
            </a:pPr>
            <a:r>
              <a:rPr lang="ko-KR" altLang="en-US" dirty="0"/>
              <a:t>채무상환 이력</a:t>
            </a:r>
            <a:r>
              <a:rPr lang="en-US" altLang="ko-KR" dirty="0"/>
              <a:t>, </a:t>
            </a:r>
            <a:r>
              <a:rPr lang="ko-KR" altLang="en-US" dirty="0"/>
              <a:t>부채</a:t>
            </a:r>
            <a:r>
              <a:rPr lang="en-US" altLang="ko-KR" dirty="0"/>
              <a:t>, </a:t>
            </a:r>
            <a:r>
              <a:rPr lang="ko-KR" altLang="en-US" dirty="0"/>
              <a:t>보증</a:t>
            </a:r>
            <a:r>
              <a:rPr lang="en-US" altLang="ko-KR" dirty="0"/>
              <a:t>, </a:t>
            </a:r>
            <a:r>
              <a:rPr lang="ko-KR" altLang="en-US" dirty="0"/>
              <a:t>과거 신용거래 등으로 판단</a:t>
            </a:r>
            <a:endParaRPr lang="en-US" altLang="ko-KR" dirty="0"/>
          </a:p>
          <a:p>
            <a:pPr lvl="1">
              <a:buClr>
                <a:srgbClr val="3C479D"/>
              </a:buClr>
            </a:pPr>
            <a:endParaRPr lang="en-US" altLang="ko-KR" dirty="0"/>
          </a:p>
          <a:p>
            <a:pPr>
              <a:buClr>
                <a:srgbClr val="3C479D"/>
              </a:buClr>
            </a:pPr>
            <a:r>
              <a:rPr lang="ko-KR" altLang="en-US" dirty="0"/>
              <a:t>신용의 중요성</a:t>
            </a:r>
          </a:p>
          <a:p>
            <a:pPr lvl="1">
              <a:buClr>
                <a:srgbClr val="3C479D"/>
              </a:buClr>
            </a:pPr>
            <a:r>
              <a:rPr lang="ko-KR" altLang="en-US" dirty="0"/>
              <a:t>등급에 따라 금리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이자가 천차만별</a:t>
            </a:r>
            <a:endParaRPr lang="en-US" altLang="ko-KR" dirty="0"/>
          </a:p>
          <a:p>
            <a:pPr lvl="1">
              <a:buClr>
                <a:srgbClr val="3C479D"/>
              </a:buClr>
            </a:pPr>
            <a:r>
              <a:rPr lang="en-US" altLang="ko-KR" dirty="0"/>
              <a:t>6</a:t>
            </a:r>
            <a:r>
              <a:rPr lang="ko-KR" altLang="en-US" dirty="0"/>
              <a:t>등급 미만일 경우 제</a:t>
            </a:r>
            <a:r>
              <a:rPr lang="en-US" altLang="ko-KR" dirty="0"/>
              <a:t>1</a:t>
            </a:r>
            <a:r>
              <a:rPr lang="ko-KR" altLang="en-US" dirty="0"/>
              <a:t>금융권 이용이 쉽지 않고</a:t>
            </a:r>
            <a:r>
              <a:rPr lang="en-US" altLang="ko-KR" dirty="0"/>
              <a:t>,</a:t>
            </a:r>
          </a:p>
          <a:p>
            <a:pPr marL="266700" lvl="1" indent="0">
              <a:buClr>
                <a:srgbClr val="3C479D"/>
              </a:buClr>
              <a:buNone/>
            </a:pPr>
            <a:r>
              <a:rPr lang="ko-KR" altLang="en-US" dirty="0"/>
              <a:t>   대출 및 신용카드 발급을 거절당할 수 있음</a:t>
            </a:r>
            <a:endParaRPr lang="en-US" altLang="ko-KR" dirty="0"/>
          </a:p>
          <a:p>
            <a:pPr lvl="1">
              <a:buClr>
                <a:srgbClr val="3C479D"/>
              </a:buClr>
            </a:pPr>
            <a:endParaRPr lang="en-US" altLang="ko-KR" dirty="0"/>
          </a:p>
          <a:p>
            <a:pPr>
              <a:buClr>
                <a:srgbClr val="3C479D"/>
              </a:buClr>
            </a:pPr>
            <a:r>
              <a:rPr lang="en-US" altLang="ko-KR" dirty="0"/>
              <a:t>‘</a:t>
            </a:r>
            <a:r>
              <a:rPr lang="ko-KR" altLang="en-US" dirty="0"/>
              <a:t>신용등급</a:t>
            </a:r>
            <a:r>
              <a:rPr lang="en-US" altLang="ko-KR" dirty="0"/>
              <a:t>’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buClr>
                <a:srgbClr val="3C479D"/>
              </a:buClr>
            </a:pPr>
            <a:r>
              <a:rPr lang="ko-KR" altLang="en-US" dirty="0"/>
              <a:t>신용을 총 </a:t>
            </a:r>
            <a:r>
              <a:rPr lang="en-US" altLang="ko-KR" dirty="0"/>
              <a:t>10</a:t>
            </a:r>
            <a:r>
              <a:rPr lang="ko-KR" altLang="en-US" dirty="0"/>
              <a:t>등급 및 </a:t>
            </a:r>
            <a:r>
              <a:rPr lang="en-US" altLang="ko-KR" dirty="0"/>
              <a:t>1000</a:t>
            </a:r>
            <a:r>
              <a:rPr lang="ko-KR" altLang="en-US" dirty="0"/>
              <a:t>점 만점의 점수로 나타낸 것</a:t>
            </a:r>
            <a:endParaRPr lang="en-US" altLang="ko-KR" dirty="0"/>
          </a:p>
          <a:p>
            <a:pPr lvl="1">
              <a:buClr>
                <a:srgbClr val="3C479D"/>
              </a:buClr>
            </a:pPr>
            <a:r>
              <a:rPr lang="en-US" altLang="ko-KR" dirty="0"/>
              <a:t>1</a:t>
            </a:r>
            <a:r>
              <a:rPr lang="ko-KR" altLang="en-US" dirty="0"/>
              <a:t>등급으로 갈수록 좋은 신용이며</a:t>
            </a:r>
            <a:r>
              <a:rPr lang="en-US" altLang="ko-KR" dirty="0"/>
              <a:t>, </a:t>
            </a:r>
            <a:r>
              <a:rPr lang="ko-KR" altLang="en-US" dirty="0"/>
              <a:t>보통 </a:t>
            </a:r>
            <a:r>
              <a:rPr lang="en-US" altLang="ko-KR" dirty="0"/>
              <a:t>3~6</a:t>
            </a:r>
            <a:r>
              <a:rPr lang="ko-KR" altLang="en-US" dirty="0"/>
              <a:t>등급이 일반적</a:t>
            </a:r>
            <a:endParaRPr lang="en-US" altLang="ko-KR" dirty="0"/>
          </a:p>
          <a:p>
            <a:pPr lvl="1">
              <a:buClr>
                <a:srgbClr val="3C479D"/>
              </a:buClr>
            </a:pPr>
            <a:r>
              <a:rPr lang="ko-KR" altLang="en-US" dirty="0"/>
              <a:t>신용평가회사</a:t>
            </a:r>
            <a:r>
              <a:rPr lang="en-US" altLang="ko-KR" sz="900" dirty="0"/>
              <a:t>(NICE</a:t>
            </a:r>
            <a:r>
              <a:rPr lang="ko-KR" altLang="en-US" sz="900" dirty="0" err="1"/>
              <a:t>지키미</a:t>
            </a:r>
            <a:r>
              <a:rPr lang="en-US" altLang="ko-KR" sz="900" dirty="0"/>
              <a:t>,</a:t>
            </a:r>
            <a:r>
              <a:rPr lang="ko-KR" altLang="en-US" sz="900" dirty="0"/>
              <a:t> </a:t>
            </a:r>
            <a:r>
              <a:rPr lang="ko-KR" altLang="en-US" sz="900" dirty="0" err="1"/>
              <a:t>올크레딧</a:t>
            </a:r>
            <a:r>
              <a:rPr lang="en-US" altLang="ko-KR" sz="900" dirty="0"/>
              <a:t>)</a:t>
            </a:r>
            <a:r>
              <a:rPr lang="ko-KR" altLang="en-US" dirty="0"/>
              <a:t>에서 평가</a:t>
            </a:r>
            <a:endParaRPr lang="en-US" altLang="ko-KR" dirty="0"/>
          </a:p>
          <a:p>
            <a:pPr lvl="1">
              <a:buClr>
                <a:srgbClr val="3C479D"/>
              </a:buClr>
            </a:pPr>
            <a:r>
              <a:rPr lang="ko-KR" altLang="en-US" dirty="0"/>
              <a:t>최근엔 </a:t>
            </a:r>
            <a:r>
              <a:rPr lang="en-US" altLang="ko-KR" dirty="0"/>
              <a:t>Toss, </a:t>
            </a:r>
            <a:r>
              <a:rPr lang="ko-KR" altLang="en-US" dirty="0"/>
              <a:t>카카오</a:t>
            </a:r>
            <a:r>
              <a:rPr lang="en-US" altLang="ko-KR" dirty="0"/>
              <a:t>, </a:t>
            </a:r>
            <a:r>
              <a:rPr lang="ko-KR" altLang="en-US" dirty="0"/>
              <a:t>뱅크샐러드 등에서 간편하게 신용 정보 제공</a:t>
            </a:r>
            <a:endParaRPr lang="en-US" altLang="ko-KR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F6C557CC-C6F8-417D-A9B4-0BD0FC2ED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49284"/>
              </p:ext>
            </p:extLst>
          </p:nvPr>
        </p:nvGraphicFramePr>
        <p:xfrm>
          <a:off x="5940152" y="2271511"/>
          <a:ext cx="2604120" cy="4079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43880">
                  <a:extLst>
                    <a:ext uri="{9D8B030D-6E8A-4147-A177-3AD203B41FA5}">
                      <a16:colId xmlns:a16="http://schemas.microsoft.com/office/drawing/2014/main" val="242797082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31919421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77539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나이스지키미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올크레딧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43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900</a:t>
                      </a:r>
                      <a:r>
                        <a:rPr lang="ko-KR" altLang="en-US" sz="1000" dirty="0"/>
                        <a:t>점</a:t>
                      </a:r>
                      <a:r>
                        <a:rPr lang="en-US" altLang="ko-KR" sz="1000" dirty="0"/>
                        <a:t>~1000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942</a:t>
                      </a:r>
                      <a:r>
                        <a:rPr lang="ko-KR" altLang="en-US" sz="1000" dirty="0"/>
                        <a:t>점</a:t>
                      </a:r>
                      <a:r>
                        <a:rPr lang="en-US" altLang="ko-KR" sz="1000" dirty="0"/>
                        <a:t>~1000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43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870</a:t>
                      </a:r>
                      <a:r>
                        <a:rPr lang="ko-KR" altLang="en-US" sz="1000" dirty="0"/>
                        <a:t>점</a:t>
                      </a:r>
                      <a:r>
                        <a:rPr lang="en-US" altLang="ko-KR" sz="1000" dirty="0"/>
                        <a:t>~899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891</a:t>
                      </a:r>
                      <a:r>
                        <a:rPr lang="ko-KR" altLang="en-US" sz="1000" dirty="0"/>
                        <a:t>점</a:t>
                      </a:r>
                      <a:r>
                        <a:rPr lang="en-US" altLang="ko-KR" sz="1000" dirty="0"/>
                        <a:t>~941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70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840</a:t>
                      </a:r>
                      <a:r>
                        <a:rPr lang="ko-KR" altLang="en-US" sz="1000" dirty="0"/>
                        <a:t>점</a:t>
                      </a:r>
                      <a:r>
                        <a:rPr lang="en-US" altLang="ko-KR" sz="1000" dirty="0"/>
                        <a:t>~869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832</a:t>
                      </a:r>
                      <a:r>
                        <a:rPr lang="ko-KR" altLang="en-US" sz="1000" dirty="0"/>
                        <a:t>점</a:t>
                      </a:r>
                      <a:r>
                        <a:rPr lang="en-US" altLang="ko-KR" sz="1000" dirty="0"/>
                        <a:t>~890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3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805</a:t>
                      </a:r>
                      <a:r>
                        <a:rPr lang="ko-KR" altLang="en-US" sz="1000" dirty="0"/>
                        <a:t>점</a:t>
                      </a:r>
                      <a:r>
                        <a:rPr lang="en-US" altLang="ko-KR" sz="1000" dirty="0"/>
                        <a:t>~839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768</a:t>
                      </a:r>
                      <a:r>
                        <a:rPr lang="ko-KR" altLang="en-US" sz="1000" dirty="0"/>
                        <a:t>점</a:t>
                      </a:r>
                      <a:r>
                        <a:rPr lang="en-US" altLang="ko-KR" sz="1000" dirty="0"/>
                        <a:t>~831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224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750</a:t>
                      </a:r>
                      <a:r>
                        <a:rPr lang="ko-KR" altLang="en-US" sz="1000" dirty="0"/>
                        <a:t>점</a:t>
                      </a:r>
                      <a:r>
                        <a:rPr lang="en-US" altLang="ko-KR" sz="1000" dirty="0"/>
                        <a:t>~804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698</a:t>
                      </a:r>
                      <a:r>
                        <a:rPr lang="ko-KR" altLang="en-US" sz="1000" dirty="0"/>
                        <a:t>점</a:t>
                      </a:r>
                      <a:r>
                        <a:rPr lang="en-US" altLang="ko-KR" sz="1000" dirty="0"/>
                        <a:t>~767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14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665</a:t>
                      </a:r>
                      <a:r>
                        <a:rPr lang="ko-KR" altLang="en-US" sz="1000" dirty="0"/>
                        <a:t>점</a:t>
                      </a:r>
                      <a:r>
                        <a:rPr lang="en-US" altLang="ko-KR" sz="1000" dirty="0"/>
                        <a:t>~749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630</a:t>
                      </a:r>
                      <a:r>
                        <a:rPr lang="ko-KR" altLang="en-US" sz="1000" dirty="0"/>
                        <a:t>점</a:t>
                      </a:r>
                      <a:r>
                        <a:rPr lang="en-US" altLang="ko-KR" sz="1000" dirty="0"/>
                        <a:t>~697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55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600</a:t>
                      </a:r>
                      <a:r>
                        <a:rPr lang="ko-KR" altLang="en-US" sz="1000" dirty="0"/>
                        <a:t>점</a:t>
                      </a:r>
                      <a:r>
                        <a:rPr lang="en-US" altLang="ko-KR" sz="1000" dirty="0"/>
                        <a:t>~664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530</a:t>
                      </a:r>
                      <a:r>
                        <a:rPr lang="ko-KR" altLang="en-US" sz="1000" dirty="0"/>
                        <a:t>점</a:t>
                      </a:r>
                      <a:r>
                        <a:rPr lang="en-US" altLang="ko-KR" sz="1000" dirty="0"/>
                        <a:t>~629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08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8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515</a:t>
                      </a:r>
                      <a:r>
                        <a:rPr lang="ko-KR" altLang="en-US" sz="1000" dirty="0"/>
                        <a:t>점</a:t>
                      </a:r>
                      <a:r>
                        <a:rPr lang="en-US" altLang="ko-KR" sz="1000" dirty="0"/>
                        <a:t>~599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454</a:t>
                      </a:r>
                      <a:r>
                        <a:rPr lang="ko-KR" altLang="en-US" sz="1000" dirty="0"/>
                        <a:t>점</a:t>
                      </a:r>
                      <a:r>
                        <a:rPr lang="en-US" altLang="ko-KR" sz="1000" dirty="0"/>
                        <a:t>~529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949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9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445</a:t>
                      </a:r>
                      <a:r>
                        <a:rPr lang="ko-KR" altLang="en-US" sz="1000" dirty="0"/>
                        <a:t>점</a:t>
                      </a:r>
                      <a:r>
                        <a:rPr lang="en-US" altLang="ko-KR" sz="1000" dirty="0"/>
                        <a:t>~514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335</a:t>
                      </a:r>
                      <a:r>
                        <a:rPr lang="ko-KR" altLang="en-US" sz="1000" dirty="0"/>
                        <a:t>점</a:t>
                      </a:r>
                      <a:r>
                        <a:rPr lang="en-US" altLang="ko-KR" sz="1000" dirty="0"/>
                        <a:t>~453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63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10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r>
                        <a:rPr lang="ko-KR" altLang="en-US" sz="1000" dirty="0"/>
                        <a:t>점</a:t>
                      </a:r>
                      <a:r>
                        <a:rPr lang="en-US" altLang="ko-KR" sz="1000" dirty="0"/>
                        <a:t>~444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r>
                        <a:rPr lang="ko-KR" altLang="en-US" sz="1000" dirty="0"/>
                        <a:t>점</a:t>
                      </a:r>
                      <a:r>
                        <a:rPr lang="en-US" altLang="ko-KR" sz="1000" dirty="0"/>
                        <a:t>~334</a:t>
                      </a:r>
                      <a:r>
                        <a:rPr lang="ko-KR" altLang="en-US" sz="1000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0654199"/>
                  </a:ext>
                </a:extLst>
              </a:tr>
            </a:tbl>
          </a:graphicData>
        </a:graphic>
      </p:graphicFrame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74448BF6-59C0-4E80-B6D7-974F126CE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230" y="1412776"/>
            <a:ext cx="1188000" cy="612758"/>
          </a:xfrm>
          <a:prstGeom prst="rect">
            <a:avLst/>
          </a:prstGeom>
        </p:spPr>
      </p:pic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545596AC-6F0B-44D3-A334-D7B20B354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70" y="1474470"/>
            <a:ext cx="1188000" cy="4068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10AF432-B11E-43A8-B6BC-1BBC18D48A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60" y="5841328"/>
            <a:ext cx="540000" cy="540000"/>
          </a:xfrm>
          <a:custGeom>
            <a:avLst/>
            <a:gdLst>
              <a:gd name="connsiteX0" fmla="*/ 0 w 540000"/>
              <a:gd name="connsiteY0" fmla="*/ 0 h 540000"/>
              <a:gd name="connsiteX1" fmla="*/ 540000 w 540000"/>
              <a:gd name="connsiteY1" fmla="*/ 0 h 540000"/>
              <a:gd name="connsiteX2" fmla="*/ 540000 w 540000"/>
              <a:gd name="connsiteY2" fmla="*/ 540000 h 540000"/>
              <a:gd name="connsiteX3" fmla="*/ 0 w 540000"/>
              <a:gd name="connsiteY3" fmla="*/ 540000 h 540000"/>
              <a:gd name="connsiteX4" fmla="*/ 0 w 540000"/>
              <a:gd name="connsiteY4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0" h="540000" fill="none" extrusionOk="0">
                <a:moveTo>
                  <a:pt x="0" y="0"/>
                </a:moveTo>
                <a:cubicBezTo>
                  <a:pt x="210287" y="17873"/>
                  <a:pt x="290818" y="-5511"/>
                  <a:pt x="540000" y="0"/>
                </a:cubicBezTo>
                <a:cubicBezTo>
                  <a:pt x="528800" y="164685"/>
                  <a:pt x="547742" y="384773"/>
                  <a:pt x="540000" y="540000"/>
                </a:cubicBezTo>
                <a:cubicBezTo>
                  <a:pt x="390390" y="542353"/>
                  <a:pt x="121563" y="523409"/>
                  <a:pt x="0" y="540000"/>
                </a:cubicBezTo>
                <a:cubicBezTo>
                  <a:pt x="-3093" y="296561"/>
                  <a:pt x="-20254" y="262568"/>
                  <a:pt x="0" y="0"/>
                </a:cubicBezTo>
                <a:close/>
              </a:path>
              <a:path w="540000" h="540000" stroke="0" extrusionOk="0">
                <a:moveTo>
                  <a:pt x="0" y="0"/>
                </a:moveTo>
                <a:cubicBezTo>
                  <a:pt x="240436" y="-24777"/>
                  <a:pt x="359441" y="5376"/>
                  <a:pt x="540000" y="0"/>
                </a:cubicBezTo>
                <a:cubicBezTo>
                  <a:pt x="513643" y="149009"/>
                  <a:pt x="565821" y="336260"/>
                  <a:pt x="540000" y="540000"/>
                </a:cubicBezTo>
                <a:cubicBezTo>
                  <a:pt x="390972" y="566103"/>
                  <a:pt x="178590" y="550813"/>
                  <a:pt x="0" y="540000"/>
                </a:cubicBezTo>
                <a:cubicBezTo>
                  <a:pt x="-16860" y="355180"/>
                  <a:pt x="-2540" y="21903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5061232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7" name="그림 16" descr="그리기이(가) 표시된 사진&#10;&#10;자동 생성된 설명">
            <a:extLst>
              <a:ext uri="{FF2B5EF4-FFF2-40B4-BE49-F238E27FC236}">
                <a16:creationId xmlns:a16="http://schemas.microsoft.com/office/drawing/2014/main" id="{4B897761-4E58-4216-811D-DAB651C7CA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238" y="5841328"/>
            <a:ext cx="540000" cy="540000"/>
          </a:xfrm>
          <a:custGeom>
            <a:avLst/>
            <a:gdLst>
              <a:gd name="connsiteX0" fmla="*/ 0 w 540000"/>
              <a:gd name="connsiteY0" fmla="*/ 0 h 540000"/>
              <a:gd name="connsiteX1" fmla="*/ 540000 w 540000"/>
              <a:gd name="connsiteY1" fmla="*/ 0 h 540000"/>
              <a:gd name="connsiteX2" fmla="*/ 540000 w 540000"/>
              <a:gd name="connsiteY2" fmla="*/ 540000 h 540000"/>
              <a:gd name="connsiteX3" fmla="*/ 0 w 540000"/>
              <a:gd name="connsiteY3" fmla="*/ 540000 h 540000"/>
              <a:gd name="connsiteX4" fmla="*/ 0 w 540000"/>
              <a:gd name="connsiteY4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0" h="540000" fill="none" extrusionOk="0">
                <a:moveTo>
                  <a:pt x="0" y="0"/>
                </a:moveTo>
                <a:cubicBezTo>
                  <a:pt x="234739" y="-26247"/>
                  <a:pt x="409096" y="3773"/>
                  <a:pt x="540000" y="0"/>
                </a:cubicBezTo>
                <a:cubicBezTo>
                  <a:pt x="545595" y="111857"/>
                  <a:pt x="536029" y="368360"/>
                  <a:pt x="540000" y="540000"/>
                </a:cubicBezTo>
                <a:cubicBezTo>
                  <a:pt x="412925" y="544018"/>
                  <a:pt x="185278" y="543293"/>
                  <a:pt x="0" y="540000"/>
                </a:cubicBezTo>
                <a:cubicBezTo>
                  <a:pt x="18912" y="295915"/>
                  <a:pt x="7440" y="178822"/>
                  <a:pt x="0" y="0"/>
                </a:cubicBezTo>
                <a:close/>
              </a:path>
              <a:path w="540000" h="540000" stroke="0" extrusionOk="0">
                <a:moveTo>
                  <a:pt x="0" y="0"/>
                </a:moveTo>
                <a:cubicBezTo>
                  <a:pt x="117219" y="-12026"/>
                  <a:pt x="360688" y="-11454"/>
                  <a:pt x="540000" y="0"/>
                </a:cubicBezTo>
                <a:cubicBezTo>
                  <a:pt x="528889" y="230736"/>
                  <a:pt x="528114" y="302221"/>
                  <a:pt x="540000" y="540000"/>
                </a:cubicBezTo>
                <a:cubicBezTo>
                  <a:pt x="289263" y="529211"/>
                  <a:pt x="194687" y="521985"/>
                  <a:pt x="0" y="540000"/>
                </a:cubicBezTo>
                <a:cubicBezTo>
                  <a:pt x="-11337" y="379017"/>
                  <a:pt x="15735" y="24302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4329842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9" name="그림 18" descr="그리기이(가) 표시된 사진&#10;&#10;자동 생성된 설명">
            <a:extLst>
              <a:ext uri="{FF2B5EF4-FFF2-40B4-BE49-F238E27FC236}">
                <a16:creationId xmlns:a16="http://schemas.microsoft.com/office/drawing/2014/main" id="{5886B9C5-C999-4181-9FB2-54C75C9459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5841328"/>
            <a:ext cx="540000" cy="540000"/>
          </a:xfrm>
          <a:custGeom>
            <a:avLst/>
            <a:gdLst>
              <a:gd name="connsiteX0" fmla="*/ 0 w 540000"/>
              <a:gd name="connsiteY0" fmla="*/ 0 h 540000"/>
              <a:gd name="connsiteX1" fmla="*/ 540000 w 540000"/>
              <a:gd name="connsiteY1" fmla="*/ 0 h 540000"/>
              <a:gd name="connsiteX2" fmla="*/ 540000 w 540000"/>
              <a:gd name="connsiteY2" fmla="*/ 540000 h 540000"/>
              <a:gd name="connsiteX3" fmla="*/ 0 w 540000"/>
              <a:gd name="connsiteY3" fmla="*/ 540000 h 540000"/>
              <a:gd name="connsiteX4" fmla="*/ 0 w 540000"/>
              <a:gd name="connsiteY4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0" h="540000" fill="none" extrusionOk="0">
                <a:moveTo>
                  <a:pt x="0" y="0"/>
                </a:moveTo>
                <a:cubicBezTo>
                  <a:pt x="179284" y="14607"/>
                  <a:pt x="321163" y="11489"/>
                  <a:pt x="540000" y="0"/>
                </a:cubicBezTo>
                <a:cubicBezTo>
                  <a:pt x="533973" y="206996"/>
                  <a:pt x="550524" y="300682"/>
                  <a:pt x="540000" y="540000"/>
                </a:cubicBezTo>
                <a:cubicBezTo>
                  <a:pt x="288358" y="536030"/>
                  <a:pt x="135631" y="522667"/>
                  <a:pt x="0" y="540000"/>
                </a:cubicBezTo>
                <a:cubicBezTo>
                  <a:pt x="26690" y="303656"/>
                  <a:pt x="18364" y="187739"/>
                  <a:pt x="0" y="0"/>
                </a:cubicBezTo>
                <a:close/>
              </a:path>
              <a:path w="540000" h="540000" stroke="0" extrusionOk="0">
                <a:moveTo>
                  <a:pt x="0" y="0"/>
                </a:moveTo>
                <a:cubicBezTo>
                  <a:pt x="142397" y="-25201"/>
                  <a:pt x="293304" y="26031"/>
                  <a:pt x="540000" y="0"/>
                </a:cubicBezTo>
                <a:cubicBezTo>
                  <a:pt x="518308" y="247253"/>
                  <a:pt x="536684" y="342463"/>
                  <a:pt x="540000" y="540000"/>
                </a:cubicBezTo>
                <a:cubicBezTo>
                  <a:pt x="278201" y="566205"/>
                  <a:pt x="219275" y="534267"/>
                  <a:pt x="0" y="540000"/>
                </a:cubicBezTo>
                <a:cubicBezTo>
                  <a:pt x="16884" y="285132"/>
                  <a:pt x="-20721" y="22513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6008385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1" name="그림 20" descr="그리기이(가) 표시된 사진&#10;&#10;자동 생성된 설명">
            <a:extLst>
              <a:ext uri="{FF2B5EF4-FFF2-40B4-BE49-F238E27FC236}">
                <a16:creationId xmlns:a16="http://schemas.microsoft.com/office/drawing/2014/main" id="{30DB8931-51BD-4182-89A4-5757456361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394" y="5841328"/>
            <a:ext cx="540000" cy="540000"/>
          </a:xfrm>
          <a:custGeom>
            <a:avLst/>
            <a:gdLst>
              <a:gd name="connsiteX0" fmla="*/ 0 w 540000"/>
              <a:gd name="connsiteY0" fmla="*/ 0 h 540000"/>
              <a:gd name="connsiteX1" fmla="*/ 540000 w 540000"/>
              <a:gd name="connsiteY1" fmla="*/ 0 h 540000"/>
              <a:gd name="connsiteX2" fmla="*/ 540000 w 540000"/>
              <a:gd name="connsiteY2" fmla="*/ 540000 h 540000"/>
              <a:gd name="connsiteX3" fmla="*/ 0 w 540000"/>
              <a:gd name="connsiteY3" fmla="*/ 540000 h 540000"/>
              <a:gd name="connsiteX4" fmla="*/ 0 w 540000"/>
              <a:gd name="connsiteY4" fmla="*/ 0 h 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0" h="540000" fill="none" extrusionOk="0">
                <a:moveTo>
                  <a:pt x="0" y="0"/>
                </a:moveTo>
                <a:cubicBezTo>
                  <a:pt x="240407" y="16591"/>
                  <a:pt x="328260" y="-8030"/>
                  <a:pt x="540000" y="0"/>
                </a:cubicBezTo>
                <a:cubicBezTo>
                  <a:pt x="566654" y="172718"/>
                  <a:pt x="548384" y="283593"/>
                  <a:pt x="540000" y="540000"/>
                </a:cubicBezTo>
                <a:cubicBezTo>
                  <a:pt x="341276" y="551612"/>
                  <a:pt x="228707" y="555522"/>
                  <a:pt x="0" y="540000"/>
                </a:cubicBezTo>
                <a:cubicBezTo>
                  <a:pt x="8026" y="328717"/>
                  <a:pt x="186" y="258023"/>
                  <a:pt x="0" y="0"/>
                </a:cubicBezTo>
                <a:close/>
              </a:path>
              <a:path w="540000" h="540000" stroke="0" extrusionOk="0">
                <a:moveTo>
                  <a:pt x="0" y="0"/>
                </a:moveTo>
                <a:cubicBezTo>
                  <a:pt x="190018" y="-22109"/>
                  <a:pt x="275029" y="-1623"/>
                  <a:pt x="540000" y="0"/>
                </a:cubicBezTo>
                <a:cubicBezTo>
                  <a:pt x="525418" y="181126"/>
                  <a:pt x="564346" y="338282"/>
                  <a:pt x="540000" y="540000"/>
                </a:cubicBezTo>
                <a:cubicBezTo>
                  <a:pt x="387097" y="514504"/>
                  <a:pt x="133304" y="517575"/>
                  <a:pt x="0" y="540000"/>
                </a:cubicBezTo>
                <a:cubicBezTo>
                  <a:pt x="-5873" y="416393"/>
                  <a:pt x="26986" y="264665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6283565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65727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프로젝트 개요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08912" cy="5476503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대학생 및 사회초년생</a:t>
            </a:r>
          </a:p>
          <a:p>
            <a:pPr lvl="1">
              <a:buClr>
                <a:srgbClr val="3C479D"/>
              </a:buClr>
            </a:pPr>
            <a:r>
              <a:rPr lang="ko-KR" altLang="en-US" dirty="0"/>
              <a:t>금융실적이 거의 없는 사람들을 보통 </a:t>
            </a:r>
            <a:r>
              <a:rPr lang="en-US" altLang="ko-KR" dirty="0"/>
              <a:t>3~6</a:t>
            </a:r>
            <a:r>
              <a:rPr lang="ko-KR" altLang="en-US" dirty="0"/>
              <a:t>등급의 신용등급을 받음</a:t>
            </a:r>
            <a:endParaRPr lang="en-US" altLang="ko-KR" dirty="0"/>
          </a:p>
          <a:p>
            <a:pPr lvl="1">
              <a:buClr>
                <a:srgbClr val="3C479D"/>
              </a:buClr>
            </a:pPr>
            <a:r>
              <a:rPr lang="ko-KR" altLang="en-US" b="1" dirty="0">
                <a:solidFill>
                  <a:srgbClr val="00A4E6"/>
                </a:solidFill>
              </a:rPr>
              <a:t>학자금대출 외에 별다른 행위를 하지 않더라도</a:t>
            </a:r>
            <a:endParaRPr lang="en-US" altLang="ko-KR" b="1" dirty="0">
              <a:solidFill>
                <a:srgbClr val="00A4E6"/>
              </a:solidFill>
            </a:endParaRPr>
          </a:p>
          <a:p>
            <a:pPr marL="266700" lvl="1" indent="0">
              <a:buClr>
                <a:srgbClr val="3C479D"/>
              </a:buClr>
              <a:buNone/>
            </a:pPr>
            <a:r>
              <a:rPr lang="ko-KR" altLang="en-US" dirty="0"/>
              <a:t>   고신용자에 비해 낮은 금리의 대출을 이용하기 힘들고</a:t>
            </a:r>
            <a:r>
              <a:rPr lang="en-US" altLang="ko-KR" dirty="0"/>
              <a:t>, </a:t>
            </a:r>
            <a:r>
              <a:rPr lang="ko-KR" altLang="en-US" dirty="0"/>
              <a:t>신용카드 발급 절차가 복잡함</a:t>
            </a:r>
            <a:endParaRPr lang="en-US" altLang="ko-KR" dirty="0"/>
          </a:p>
          <a:p>
            <a:pPr lvl="1">
              <a:buClr>
                <a:srgbClr val="3C479D"/>
              </a:buClr>
            </a:pPr>
            <a:endParaRPr lang="en-US" altLang="ko-KR" dirty="0"/>
          </a:p>
          <a:p>
            <a:pPr>
              <a:buClr>
                <a:srgbClr val="3C479D"/>
              </a:buClr>
            </a:pPr>
            <a:r>
              <a:rPr lang="ko-KR" altLang="en-US" dirty="0"/>
              <a:t>신용평가 방식의 변화</a:t>
            </a:r>
          </a:p>
          <a:p>
            <a:pPr lvl="1">
              <a:buClr>
                <a:srgbClr val="3C479D"/>
              </a:buClr>
            </a:pPr>
            <a:r>
              <a:rPr lang="ko-KR" altLang="en-US" dirty="0"/>
              <a:t>이러한 문제를 해결하기 위해 최근 </a:t>
            </a:r>
            <a:r>
              <a:rPr lang="ko-KR" altLang="en-US" b="1" dirty="0">
                <a:solidFill>
                  <a:srgbClr val="00A4E6"/>
                </a:solidFill>
              </a:rPr>
              <a:t>비금융정보</a:t>
            </a:r>
            <a:r>
              <a:rPr lang="ko-KR" altLang="en-US" dirty="0"/>
              <a:t>를 활용한 새로운 평가 방식 논의</a:t>
            </a:r>
            <a:endParaRPr lang="en-US" altLang="ko-KR" dirty="0"/>
          </a:p>
          <a:p>
            <a:pPr lvl="1">
              <a:buClr>
                <a:srgbClr val="3C479D"/>
              </a:buClr>
            </a:pPr>
            <a:r>
              <a:rPr lang="en-US" altLang="ko-KR" dirty="0"/>
              <a:t>SNS </a:t>
            </a:r>
            <a:r>
              <a:rPr lang="ko-KR" altLang="en-US" dirty="0"/>
              <a:t>라이프스타일 분석</a:t>
            </a:r>
            <a:r>
              <a:rPr lang="en-US" altLang="ko-KR" dirty="0"/>
              <a:t>, </a:t>
            </a:r>
            <a:r>
              <a:rPr lang="ko-KR" altLang="en-US" dirty="0"/>
              <a:t>이용약관을 읽는 시간</a:t>
            </a:r>
            <a:r>
              <a:rPr lang="en-US" altLang="ko-KR" dirty="0"/>
              <a:t>, </a:t>
            </a:r>
            <a:r>
              <a:rPr lang="ko-KR" altLang="en-US" dirty="0"/>
              <a:t>심리분석</a:t>
            </a:r>
            <a:r>
              <a:rPr lang="en-US" altLang="ko-KR" dirty="0"/>
              <a:t>, </a:t>
            </a:r>
            <a:r>
              <a:rPr lang="ko-KR" altLang="en-US" dirty="0"/>
              <a:t>통신료 납부 내역 등을</a:t>
            </a:r>
            <a:endParaRPr lang="en-US" altLang="ko-KR" dirty="0"/>
          </a:p>
          <a:p>
            <a:pPr marL="266700" lvl="1" indent="0">
              <a:buClr>
                <a:srgbClr val="3C479D"/>
              </a:buClr>
              <a:buNone/>
            </a:pPr>
            <a:r>
              <a:rPr lang="en-US" altLang="ko-KR" dirty="0"/>
              <a:t>   </a:t>
            </a:r>
            <a:r>
              <a:rPr lang="ko-KR" altLang="en-US" dirty="0"/>
              <a:t>빅데이터</a:t>
            </a:r>
            <a:r>
              <a:rPr lang="en-US" altLang="ko-KR" dirty="0"/>
              <a:t>, </a:t>
            </a:r>
            <a:r>
              <a:rPr lang="ko-KR" altLang="en-US" dirty="0" err="1"/>
              <a:t>머신러닝을</a:t>
            </a:r>
            <a:r>
              <a:rPr lang="ko-KR" altLang="en-US" dirty="0"/>
              <a:t> 통해 분석하여 반영</a:t>
            </a:r>
            <a:endParaRPr lang="en-US" altLang="ko-KR" dirty="0"/>
          </a:p>
          <a:p>
            <a:pPr lvl="1">
              <a:buClr>
                <a:srgbClr val="3C479D"/>
              </a:buClr>
            </a:pPr>
            <a:r>
              <a:rPr lang="en-US" altLang="ko-KR" dirty="0" err="1"/>
              <a:t>LenddoEFL</a:t>
            </a:r>
            <a:r>
              <a:rPr lang="en-US" altLang="ko-KR" dirty="0"/>
              <a:t>, Kreditech </a:t>
            </a:r>
            <a:r>
              <a:rPr lang="ko-KR" altLang="en-US" dirty="0"/>
              <a:t>등 해외 </a:t>
            </a:r>
            <a:r>
              <a:rPr lang="ko-KR" altLang="en-US" dirty="0" err="1"/>
              <a:t>핀테크</a:t>
            </a:r>
            <a:r>
              <a:rPr lang="ko-KR" altLang="en-US" dirty="0"/>
              <a:t> 기업들은 이미 해당 알고리즘을 적용</a:t>
            </a:r>
            <a:endParaRPr lang="en-US" altLang="ko-KR" dirty="0"/>
          </a:p>
          <a:p>
            <a:pPr lvl="1">
              <a:buClr>
                <a:srgbClr val="3C479D"/>
              </a:buClr>
            </a:pPr>
            <a:endParaRPr lang="en-US" altLang="ko-KR" dirty="0"/>
          </a:p>
          <a:p>
            <a:pPr>
              <a:buClr>
                <a:srgbClr val="3C479D"/>
              </a:buClr>
            </a:pPr>
            <a:r>
              <a:rPr lang="en-US" altLang="ko-KR" dirty="0"/>
              <a:t>‘</a:t>
            </a:r>
            <a:r>
              <a:rPr lang="ko-KR" altLang="en-US" dirty="0"/>
              <a:t>신용 첫걸음</a:t>
            </a:r>
            <a:r>
              <a:rPr lang="en-US" altLang="ko-KR" dirty="0"/>
              <a:t>’</a:t>
            </a:r>
            <a:r>
              <a:rPr lang="ko-KR" altLang="en-US" dirty="0"/>
              <a:t> 프로젝트는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buClr>
                <a:srgbClr val="3C479D"/>
              </a:buClr>
            </a:pPr>
            <a:r>
              <a:rPr lang="ko-KR" altLang="en-US" b="1" dirty="0">
                <a:solidFill>
                  <a:srgbClr val="00A4E6"/>
                </a:solidFill>
              </a:rPr>
              <a:t>대학생에 초점</a:t>
            </a:r>
            <a:r>
              <a:rPr lang="ko-KR" altLang="en-US" dirty="0"/>
              <a:t>을 맞추어 효율적인 비금융정보를 동의 하에 수집</a:t>
            </a:r>
            <a:endParaRPr lang="en-US" altLang="ko-KR" dirty="0"/>
          </a:p>
          <a:p>
            <a:pPr lvl="1">
              <a:buClr>
                <a:srgbClr val="3C479D"/>
              </a:buClr>
            </a:pPr>
            <a:r>
              <a:rPr lang="ko-KR" altLang="en-US" dirty="0"/>
              <a:t>수집된 정보를 바탕으로 </a:t>
            </a:r>
            <a:r>
              <a:rPr lang="ko-KR" altLang="en-US" b="1" dirty="0">
                <a:solidFill>
                  <a:srgbClr val="00A4E6"/>
                </a:solidFill>
              </a:rPr>
              <a:t>간접적인 신용등급 및 점수 산출</a:t>
            </a:r>
            <a:endParaRPr lang="en-US" altLang="ko-KR" b="1" dirty="0">
              <a:solidFill>
                <a:srgbClr val="00A4E6"/>
              </a:solidFill>
            </a:endParaRPr>
          </a:p>
          <a:p>
            <a:pPr lvl="1">
              <a:buClr>
                <a:srgbClr val="3C479D"/>
              </a:buClr>
            </a:pPr>
            <a:r>
              <a:rPr lang="ko-KR" altLang="en-US" dirty="0"/>
              <a:t>아울러</a:t>
            </a:r>
            <a:r>
              <a:rPr lang="en-US" altLang="ko-KR" dirty="0"/>
              <a:t> </a:t>
            </a:r>
            <a:r>
              <a:rPr lang="ko-KR" altLang="en-US" dirty="0"/>
              <a:t>금융 지식</a:t>
            </a:r>
            <a:r>
              <a:rPr lang="en-US" altLang="ko-KR" dirty="0"/>
              <a:t> </a:t>
            </a:r>
            <a:r>
              <a:rPr lang="ko-KR" altLang="en-US" dirty="0"/>
              <a:t>및 경험이 부족한 대학생들에게</a:t>
            </a:r>
            <a:endParaRPr lang="en-US" altLang="ko-KR" dirty="0"/>
          </a:p>
          <a:p>
            <a:pPr marL="266700" lvl="1" indent="0">
              <a:buClr>
                <a:srgbClr val="3C479D"/>
              </a:buClr>
              <a:buNone/>
            </a:pPr>
            <a:r>
              <a:rPr lang="en-US" altLang="ko-KR" dirty="0"/>
              <a:t>   </a:t>
            </a:r>
            <a:r>
              <a:rPr lang="ko-KR" altLang="en-US" dirty="0"/>
              <a:t>향후 신용 관리를 어떻게 하면 좋을지 정보 제공</a:t>
            </a:r>
            <a:r>
              <a:rPr lang="en-US" altLang="ko-KR" dirty="0"/>
              <a:t>, </a:t>
            </a:r>
            <a:r>
              <a:rPr lang="ko-KR" altLang="en-US" dirty="0"/>
              <a:t>전략 제안</a:t>
            </a:r>
            <a:endParaRPr lang="en-US" altLang="ko-KR" dirty="0"/>
          </a:p>
        </p:txBody>
      </p:sp>
      <p:pic>
        <p:nvPicPr>
          <p:cNvPr id="6" name="그림 5" descr="그리기, 공, 게임이(가) 표시된 사진&#10;&#10;자동 생성된 설명">
            <a:extLst>
              <a:ext uri="{FF2B5EF4-FFF2-40B4-BE49-F238E27FC236}">
                <a16:creationId xmlns:a16="http://schemas.microsoft.com/office/drawing/2014/main" id="{2CE3C16B-5714-4934-BF3D-43DB4BFC6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647460"/>
            <a:ext cx="1620000" cy="12123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1C6FADF-F4B4-4A39-B4A8-EC8688AA1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126" y="4011538"/>
            <a:ext cx="14382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9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01. </a:t>
            </a:r>
            <a:r>
              <a:rPr lang="ko-KR" altLang="en-US" dirty="0"/>
              <a:t>프로젝트 개요 </a:t>
            </a:r>
            <a:r>
              <a:rPr lang="en-US" altLang="ko-KR" dirty="0"/>
              <a:t>– </a:t>
            </a:r>
            <a:r>
              <a:rPr lang="ko-KR" altLang="en-US" dirty="0"/>
              <a:t>활용 기술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1B7F01C-B2FE-4DEA-BEA7-4F798788BCFF}"/>
              </a:ext>
            </a:extLst>
          </p:cNvPr>
          <p:cNvGrpSpPr/>
          <p:nvPr/>
        </p:nvGrpSpPr>
        <p:grpSpPr>
          <a:xfrm>
            <a:off x="408586" y="1300619"/>
            <a:ext cx="5243534" cy="1296144"/>
            <a:chOff x="493650" y="1412776"/>
            <a:chExt cx="5243534" cy="129614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005D7E5-2A0F-47F6-A829-88ADB93BAF5E}"/>
                </a:ext>
              </a:extLst>
            </p:cNvPr>
            <p:cNvSpPr/>
            <p:nvPr/>
          </p:nvSpPr>
          <p:spPr>
            <a:xfrm>
              <a:off x="827584" y="1412776"/>
              <a:ext cx="4909600" cy="1296144"/>
            </a:xfrm>
            <a:prstGeom prst="roundRect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4E6"/>
                </a:solidFill>
              </a:endParaRPr>
            </a:p>
          </p:txBody>
        </p:sp>
        <p:pic>
          <p:nvPicPr>
            <p:cNvPr id="7" name="그림 6" descr="그리기, 음식, 표지판이(가) 표시된 사진&#10;&#10;자동 생성된 설명">
              <a:extLst>
                <a:ext uri="{FF2B5EF4-FFF2-40B4-BE49-F238E27FC236}">
                  <a16:creationId xmlns:a16="http://schemas.microsoft.com/office/drawing/2014/main" id="{ED732B13-A453-442D-98A8-F5090F9AB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650" y="1689052"/>
              <a:ext cx="1440000" cy="757162"/>
            </a:xfrm>
            <a:prstGeom prst="rect">
              <a:avLst/>
            </a:prstGeom>
          </p:spPr>
        </p:pic>
        <p:pic>
          <p:nvPicPr>
            <p:cNvPr id="9" name="그림 8" descr="옅은, 그리기이(가) 표시된 사진&#10;&#10;자동 생성된 설명">
              <a:extLst>
                <a:ext uri="{FF2B5EF4-FFF2-40B4-BE49-F238E27FC236}">
                  <a16:creationId xmlns:a16="http://schemas.microsoft.com/office/drawing/2014/main" id="{DBC2779B-D336-4C3B-97D1-0AB4F1CDF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9605" y="1762306"/>
              <a:ext cx="1249307" cy="646126"/>
            </a:xfrm>
            <a:prstGeom prst="rect">
              <a:avLst/>
            </a:prstGeom>
          </p:spPr>
        </p:pic>
        <p:pic>
          <p:nvPicPr>
            <p:cNvPr id="19" name="그림 18" descr="그리기이(가) 표시된 사진&#10;&#10;자동 생성된 설명">
              <a:extLst>
                <a:ext uri="{FF2B5EF4-FFF2-40B4-BE49-F238E27FC236}">
                  <a16:creationId xmlns:a16="http://schemas.microsoft.com/office/drawing/2014/main" id="{C5853D39-B105-40CF-9230-C5475F8AC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47" y="1663294"/>
              <a:ext cx="844150" cy="844150"/>
            </a:xfrm>
            <a:prstGeom prst="rect">
              <a:avLst/>
            </a:prstGeom>
          </p:spPr>
        </p:pic>
        <p:pic>
          <p:nvPicPr>
            <p:cNvPr id="21" name="그림 20" descr="그리기이(가) 표시된 사진&#10;&#10;자동 생성된 설명">
              <a:extLst>
                <a:ext uri="{FF2B5EF4-FFF2-40B4-BE49-F238E27FC236}">
                  <a16:creationId xmlns:a16="http://schemas.microsoft.com/office/drawing/2014/main" id="{EDBC1BE8-233E-4968-B425-D27BCE6F3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9072" y="1663294"/>
              <a:ext cx="846000" cy="846000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A401B27-4F7C-43FB-84A2-6369B73E9872}"/>
              </a:ext>
            </a:extLst>
          </p:cNvPr>
          <p:cNvGrpSpPr/>
          <p:nvPr/>
        </p:nvGrpSpPr>
        <p:grpSpPr>
          <a:xfrm>
            <a:off x="2574123" y="2983134"/>
            <a:ext cx="6120677" cy="1296144"/>
            <a:chOff x="359534" y="3086099"/>
            <a:chExt cx="6120677" cy="129614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62789F1-2611-4397-BD8D-A57E50BF6DC9}"/>
                </a:ext>
              </a:extLst>
            </p:cNvPr>
            <p:cNvSpPr/>
            <p:nvPr/>
          </p:nvSpPr>
          <p:spPr>
            <a:xfrm>
              <a:off x="827584" y="3086099"/>
              <a:ext cx="5652627" cy="1296144"/>
            </a:xfrm>
            <a:prstGeom prst="round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A4E6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2A18AD4-E6FA-40B1-A59C-1572E78469FF}"/>
                </a:ext>
              </a:extLst>
            </p:cNvPr>
            <p:cNvSpPr/>
            <p:nvPr/>
          </p:nvSpPr>
          <p:spPr>
            <a:xfrm>
              <a:off x="359534" y="3356171"/>
              <a:ext cx="1440000" cy="75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 descr="그리기이(가) 표시된 사진&#10;&#10;자동 생성된 설명">
              <a:extLst>
                <a:ext uri="{FF2B5EF4-FFF2-40B4-BE49-F238E27FC236}">
                  <a16:creationId xmlns:a16="http://schemas.microsoft.com/office/drawing/2014/main" id="{4ABC9456-02EB-4E05-99CC-A3058B6F2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3521651"/>
              <a:ext cx="1211200" cy="425039"/>
            </a:xfrm>
            <a:prstGeom prst="rect">
              <a:avLst/>
            </a:prstGeom>
          </p:spPr>
        </p:pic>
        <p:pic>
          <p:nvPicPr>
            <p:cNvPr id="17" name="그림 16" descr="텍스트, 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0D4DB715-0960-4114-89EE-5472849580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16" b="18216"/>
            <a:stretch/>
          </p:blipFill>
          <p:spPr>
            <a:xfrm>
              <a:off x="3313022" y="3322334"/>
              <a:ext cx="2898889" cy="898549"/>
            </a:xfrm>
            <a:prstGeom prst="rect">
              <a:avLst/>
            </a:prstGeom>
          </p:spPr>
        </p:pic>
        <p:pic>
          <p:nvPicPr>
            <p:cNvPr id="25" name="그림 24" descr="그리기, 시계, 표지판이(가) 표시된 사진&#10;&#10;자동 생성된 설명">
              <a:extLst>
                <a:ext uri="{FF2B5EF4-FFF2-40B4-BE49-F238E27FC236}">
                  <a16:creationId xmlns:a16="http://schemas.microsoft.com/office/drawing/2014/main" id="{6F71A99E-FC2C-4A22-88C5-B73692E1D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456" y="3411886"/>
              <a:ext cx="644567" cy="64456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635DE00-5549-4B96-8106-910AD0003F5F}"/>
              </a:ext>
            </a:extLst>
          </p:cNvPr>
          <p:cNvSpPr/>
          <p:nvPr/>
        </p:nvSpPr>
        <p:spPr>
          <a:xfrm>
            <a:off x="742520" y="4665649"/>
            <a:ext cx="6709800" cy="1787687"/>
          </a:xfrm>
          <a:prstGeom prst="round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4E6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2819D5-1058-4917-B672-D52345CEBFF5}"/>
              </a:ext>
            </a:extLst>
          </p:cNvPr>
          <p:cNvSpPr/>
          <p:nvPr/>
        </p:nvSpPr>
        <p:spPr>
          <a:xfrm>
            <a:off x="127420" y="5081607"/>
            <a:ext cx="1440000" cy="955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 descr="그리기, 시계, 표지판이(가) 표시된 사진&#10;&#10;자동 생성된 설명">
            <a:extLst>
              <a:ext uri="{FF2B5EF4-FFF2-40B4-BE49-F238E27FC236}">
                <a16:creationId xmlns:a16="http://schemas.microsoft.com/office/drawing/2014/main" id="{85F5766B-0387-42D0-BBF4-C5133A4F167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19" y="5237208"/>
            <a:ext cx="644567" cy="644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4" name="내용 개체 틀 2">
            <a:extLst>
              <a:ext uri="{FF2B5EF4-FFF2-40B4-BE49-F238E27FC236}">
                <a16:creationId xmlns:a16="http://schemas.microsoft.com/office/drawing/2014/main" id="{01A8CB39-E7A9-44E7-9E57-CF7FC78E1D9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67665" y="4748217"/>
            <a:ext cx="5636759" cy="1622550"/>
          </a:xfrm>
        </p:spPr>
        <p:txBody>
          <a:bodyPr/>
          <a:lstStyle/>
          <a:p>
            <a:pPr marL="0" indent="0">
              <a:buClr>
                <a:srgbClr val="3C479D"/>
              </a:buClr>
              <a:buNone/>
            </a:pPr>
            <a:r>
              <a:rPr lang="en-US" altLang="ko-KR" dirty="0"/>
              <a:t>BXUIP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200" b="0" dirty="0"/>
              <a:t>- </a:t>
            </a:r>
            <a:r>
              <a:rPr lang="ko-KR" altLang="en-US" sz="1200" dirty="0" err="1">
                <a:solidFill>
                  <a:srgbClr val="7030A0"/>
                </a:solidFill>
              </a:rPr>
              <a:t>뱅크웨어글로벌㈜</a:t>
            </a:r>
            <a:r>
              <a:rPr lang="ko-KR" altLang="en-US" sz="1200" b="0" dirty="0" err="1"/>
              <a:t>에서</a:t>
            </a:r>
            <a:r>
              <a:rPr lang="ko-KR" altLang="en-US" sz="1200" b="0" dirty="0"/>
              <a:t> 제공하는 </a:t>
            </a:r>
            <a:r>
              <a:rPr lang="en-US" altLang="ko-KR" sz="1200" b="0" dirty="0"/>
              <a:t>HTML5 </a:t>
            </a:r>
            <a:r>
              <a:rPr lang="ko-KR" altLang="en-US" sz="1200" b="0" dirty="0"/>
              <a:t>기반의 </a:t>
            </a:r>
            <a:r>
              <a:rPr lang="en-US" altLang="ko-KR" sz="1200" b="0" dirty="0"/>
              <a:t>UI </a:t>
            </a:r>
            <a:r>
              <a:rPr lang="ko-KR" altLang="en-US" sz="1200" b="0" dirty="0"/>
              <a:t>프레임워크</a:t>
            </a:r>
            <a:endParaRPr lang="en-US" altLang="ko-KR" sz="1200" b="0" dirty="0"/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200" b="0" dirty="0"/>
              <a:t>- Angular, React,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Ionic</a:t>
            </a:r>
            <a:r>
              <a:rPr lang="ko-KR" altLang="en-US" sz="1200" b="0" dirty="0"/>
              <a:t>으로 제공</a:t>
            </a:r>
            <a:endParaRPr lang="en-US" altLang="ko-KR" sz="1200" b="0" dirty="0"/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200" b="0" dirty="0"/>
              <a:t>- </a:t>
            </a:r>
            <a:r>
              <a:rPr lang="ko-KR" altLang="en-US" sz="1200" dirty="0">
                <a:solidFill>
                  <a:srgbClr val="7030A0"/>
                </a:solidFill>
              </a:rPr>
              <a:t>조원</a:t>
            </a:r>
            <a:r>
              <a:rPr lang="en-US" altLang="ko-KR" sz="1200" dirty="0">
                <a:solidFill>
                  <a:srgbClr val="7030A0"/>
                </a:solidFill>
              </a:rPr>
              <a:t>(</a:t>
            </a:r>
            <a:r>
              <a:rPr lang="ko-KR" altLang="en-US" sz="1200" dirty="0" err="1">
                <a:solidFill>
                  <a:srgbClr val="7030A0"/>
                </a:solidFill>
              </a:rPr>
              <a:t>최장훈</a:t>
            </a:r>
            <a:r>
              <a:rPr lang="en-US" altLang="ko-KR" sz="1200" dirty="0">
                <a:solidFill>
                  <a:srgbClr val="7030A0"/>
                </a:solidFill>
              </a:rPr>
              <a:t>, </a:t>
            </a:r>
            <a:r>
              <a:rPr lang="ko-KR" altLang="en-US" sz="1200" dirty="0" err="1">
                <a:solidFill>
                  <a:srgbClr val="7030A0"/>
                </a:solidFill>
              </a:rPr>
              <a:t>신윤재</a:t>
            </a:r>
            <a:r>
              <a:rPr lang="en-US" altLang="ko-KR" sz="1200" dirty="0">
                <a:solidFill>
                  <a:srgbClr val="7030A0"/>
                </a:solidFill>
              </a:rPr>
              <a:t>)</a:t>
            </a:r>
            <a:r>
              <a:rPr lang="ko-KR" altLang="en-US" sz="1200" dirty="0">
                <a:solidFill>
                  <a:srgbClr val="7030A0"/>
                </a:solidFill>
              </a:rPr>
              <a:t>들과 함께 </a:t>
            </a:r>
            <a:r>
              <a:rPr lang="en-US" altLang="ko-KR" sz="1200" dirty="0">
                <a:solidFill>
                  <a:srgbClr val="7030A0"/>
                </a:solidFill>
              </a:rPr>
              <a:t>Vue.js </a:t>
            </a:r>
            <a:r>
              <a:rPr lang="ko-KR" altLang="en-US" sz="1200" dirty="0">
                <a:solidFill>
                  <a:srgbClr val="7030A0"/>
                </a:solidFill>
              </a:rPr>
              <a:t>기반으로 컴포넌트 재구성</a:t>
            </a:r>
            <a:r>
              <a:rPr lang="en-US" altLang="ko-KR" sz="1200" dirty="0">
                <a:solidFill>
                  <a:srgbClr val="7030A0"/>
                </a:solidFill>
              </a:rPr>
              <a:t>(</a:t>
            </a:r>
            <a:r>
              <a:rPr lang="ko-KR" altLang="en-US" sz="1200" dirty="0">
                <a:solidFill>
                  <a:srgbClr val="7030A0"/>
                </a:solidFill>
              </a:rPr>
              <a:t>클론 코딩</a:t>
            </a:r>
            <a:r>
              <a:rPr lang="en-US" altLang="ko-KR" sz="1200" dirty="0">
                <a:solidFill>
                  <a:srgbClr val="7030A0"/>
                </a:solidFill>
              </a:rPr>
              <a:t>)</a:t>
            </a:r>
          </a:p>
          <a:p>
            <a:pPr marL="0" indent="0">
              <a:buClr>
                <a:srgbClr val="3C479D"/>
              </a:buClr>
              <a:buNone/>
            </a:pPr>
            <a:r>
              <a:rPr lang="en-US" altLang="ko-KR" sz="1200" b="0" dirty="0"/>
              <a:t>- </a:t>
            </a:r>
            <a:r>
              <a:rPr lang="ko-KR" altLang="en-US" sz="1200" b="0" dirty="0"/>
              <a:t>재구성한 </a:t>
            </a:r>
            <a:r>
              <a:rPr lang="en-US" altLang="ko-KR" sz="1200" b="0" dirty="0"/>
              <a:t>BXUIP</a:t>
            </a:r>
            <a:r>
              <a:rPr lang="ko-KR" altLang="en-US" sz="1200" b="0" dirty="0"/>
              <a:t>를 이용하여 </a:t>
            </a:r>
            <a:r>
              <a:rPr lang="en-US" altLang="ko-KR" sz="1200" b="0" dirty="0"/>
              <a:t>UI/UX </a:t>
            </a:r>
            <a:r>
              <a:rPr lang="ko-KR" altLang="en-US" sz="1200" b="0" dirty="0"/>
              <a:t>디자인</a:t>
            </a:r>
            <a:endParaRPr lang="en-US" altLang="ko-KR" sz="1200" b="0" dirty="0"/>
          </a:p>
          <a:p>
            <a:pPr marL="0" indent="0">
              <a:buClr>
                <a:srgbClr val="3C479D"/>
              </a:buClr>
              <a:buNone/>
            </a:pPr>
            <a:endParaRPr lang="en-US" altLang="ko-KR" sz="1200" b="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63B21EE-CCC6-4CFD-AA84-04C5F8AE01C4}"/>
              </a:ext>
            </a:extLst>
          </p:cNvPr>
          <p:cNvSpPr/>
          <p:nvPr/>
        </p:nvSpPr>
        <p:spPr>
          <a:xfrm>
            <a:off x="4204189" y="3139869"/>
            <a:ext cx="992575" cy="98267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8CB5BC1B-762B-481D-8F3A-FEAC2D494D88}"/>
              </a:ext>
            </a:extLst>
          </p:cNvPr>
          <p:cNvSpPr/>
          <p:nvPr/>
        </p:nvSpPr>
        <p:spPr>
          <a:xfrm rot="1365393">
            <a:off x="3924101" y="4012459"/>
            <a:ext cx="492334" cy="1011964"/>
          </a:xfrm>
          <a:prstGeom prst="downArrow">
            <a:avLst>
              <a:gd name="adj1" fmla="val 45918"/>
              <a:gd name="adj2" fmla="val 7449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더하기 기호 55">
            <a:extLst>
              <a:ext uri="{FF2B5EF4-FFF2-40B4-BE49-F238E27FC236}">
                <a16:creationId xmlns:a16="http://schemas.microsoft.com/office/drawing/2014/main" id="{5947ACFE-3375-4CAC-9371-BA00B42F5500}"/>
              </a:ext>
            </a:extLst>
          </p:cNvPr>
          <p:cNvSpPr/>
          <p:nvPr/>
        </p:nvSpPr>
        <p:spPr>
          <a:xfrm>
            <a:off x="5758075" y="1660975"/>
            <a:ext cx="720080" cy="647954"/>
          </a:xfrm>
          <a:prstGeom prst="mathPlus">
            <a:avLst>
              <a:gd name="adj1" fmla="val 113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45697063-B107-4CBF-B457-1363E816251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3" t="17979" r="7809" b="14395"/>
          <a:stretch/>
        </p:blipFill>
        <p:spPr>
          <a:xfrm>
            <a:off x="7410146" y="2041048"/>
            <a:ext cx="1224136" cy="51764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9EF6D2E-1BE0-4EE5-9363-7F4D4EFD9B8A}"/>
              </a:ext>
            </a:extLst>
          </p:cNvPr>
          <p:cNvSpPr txBox="1"/>
          <p:nvPr/>
        </p:nvSpPr>
        <p:spPr>
          <a:xfrm>
            <a:off x="7452320" y="1805387"/>
            <a:ext cx="465820" cy="32711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dirty="0">
                <a:latin typeface="+mn-lt"/>
              </a:rPr>
              <a:t>or</a:t>
            </a:r>
            <a:endParaRPr lang="ko-KR" altLang="en-US" sz="1400" dirty="0">
              <a:latin typeface="+mn-lt"/>
            </a:endParaRPr>
          </a:p>
        </p:txBody>
      </p:sp>
      <p:pic>
        <p:nvPicPr>
          <p:cNvPr id="63" name="그림 62" descr="그리기이(가) 표시된 사진&#10;&#10;자동 생성된 설명">
            <a:extLst>
              <a:ext uri="{FF2B5EF4-FFF2-40B4-BE49-F238E27FC236}">
                <a16:creationId xmlns:a16="http://schemas.microsoft.com/office/drawing/2014/main" id="{B5C1BC9A-2C65-41F1-90BD-BC96E93ACFB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4" t="17625" r="27874" b="22920"/>
          <a:stretch/>
        </p:blipFill>
        <p:spPr>
          <a:xfrm>
            <a:off x="6704491" y="1385675"/>
            <a:ext cx="1042023" cy="419712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A0FD2E4-1521-4CC2-9B9F-0561E05764C4}"/>
              </a:ext>
            </a:extLst>
          </p:cNvPr>
          <p:cNvSpPr/>
          <p:nvPr/>
        </p:nvSpPr>
        <p:spPr>
          <a:xfrm>
            <a:off x="6584111" y="1295789"/>
            <a:ext cx="2110690" cy="1296144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A4E6"/>
              </a:solidFill>
            </a:endParaRPr>
          </a:p>
        </p:txBody>
      </p:sp>
      <p:sp>
        <p:nvSpPr>
          <p:cNvPr id="5" name="곱하기 4">
            <a:extLst>
              <a:ext uri="{FF2B5EF4-FFF2-40B4-BE49-F238E27FC236}">
                <a16:creationId xmlns:a16="http://schemas.microsoft.com/office/drawing/2014/main" id="{62AA4DA1-625F-714C-9995-78809820AA08}"/>
              </a:ext>
            </a:extLst>
          </p:cNvPr>
          <p:cNvSpPr/>
          <p:nvPr/>
        </p:nvSpPr>
        <p:spPr>
          <a:xfrm>
            <a:off x="-428777" y="1023922"/>
            <a:ext cx="10274209" cy="1809381"/>
          </a:xfrm>
          <a:prstGeom prst="mathMultiply">
            <a:avLst>
              <a:gd name="adj1" fmla="val 48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2C058-E846-D946-9F7A-6B29D18CA782}"/>
              </a:ext>
            </a:extLst>
          </p:cNvPr>
          <p:cNvSpPr txBox="1"/>
          <p:nvPr/>
        </p:nvSpPr>
        <p:spPr>
          <a:xfrm>
            <a:off x="1640910" y="3443562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25000" lnSpcReduction="20000"/>
          </a:bodyPr>
          <a:lstStyle/>
          <a:p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736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02. </a:t>
            </a:r>
            <a:r>
              <a:rPr lang="ko-KR" altLang="en-US" dirty="0"/>
              <a:t>시나리오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2EDEC8-4DFE-4399-B082-717758597575}"/>
              </a:ext>
            </a:extLst>
          </p:cNvPr>
          <p:cNvSpPr/>
          <p:nvPr/>
        </p:nvSpPr>
        <p:spPr>
          <a:xfrm>
            <a:off x="1547664" y="1268760"/>
            <a:ext cx="2088232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C4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E239BC-7FBF-44D5-ACBD-E152A15AF878}"/>
              </a:ext>
            </a:extLst>
          </p:cNvPr>
          <p:cNvSpPr/>
          <p:nvPr/>
        </p:nvSpPr>
        <p:spPr>
          <a:xfrm>
            <a:off x="5508106" y="1268760"/>
            <a:ext cx="2088232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C4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11BA66-1BB0-4C05-844F-7E989E4A6405}"/>
              </a:ext>
            </a:extLst>
          </p:cNvPr>
          <p:cNvSpPr/>
          <p:nvPr/>
        </p:nvSpPr>
        <p:spPr>
          <a:xfrm>
            <a:off x="1547664" y="3573016"/>
            <a:ext cx="2088232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C4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944DD5-71DE-4767-ADE8-7602D8A33E83}"/>
              </a:ext>
            </a:extLst>
          </p:cNvPr>
          <p:cNvSpPr/>
          <p:nvPr/>
        </p:nvSpPr>
        <p:spPr>
          <a:xfrm>
            <a:off x="5508106" y="3573016"/>
            <a:ext cx="2088232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C4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C7DCB92-3750-4F83-9ECB-30A9FA1F8778}"/>
              </a:ext>
            </a:extLst>
          </p:cNvPr>
          <p:cNvSpPr/>
          <p:nvPr/>
        </p:nvSpPr>
        <p:spPr>
          <a:xfrm>
            <a:off x="4072125" y="1916832"/>
            <a:ext cx="1080120" cy="360040"/>
          </a:xfrm>
          <a:prstGeom prst="rightArrow">
            <a:avLst>
              <a:gd name="adj1" fmla="val 38837"/>
              <a:gd name="adj2" fmla="val 7232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C4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150F54D-D7AB-4B41-BB6E-13C0828C14B0}"/>
              </a:ext>
            </a:extLst>
          </p:cNvPr>
          <p:cNvSpPr/>
          <p:nvPr/>
        </p:nvSpPr>
        <p:spPr>
          <a:xfrm rot="19904138" flipH="1">
            <a:off x="3977098" y="3068959"/>
            <a:ext cx="1142012" cy="360040"/>
          </a:xfrm>
          <a:prstGeom prst="rightArrow">
            <a:avLst>
              <a:gd name="adj1" fmla="val 38837"/>
              <a:gd name="adj2" fmla="val 7232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C4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FB6B4DE-A6D1-4F84-B34C-65B229F264B1}"/>
              </a:ext>
            </a:extLst>
          </p:cNvPr>
          <p:cNvSpPr/>
          <p:nvPr/>
        </p:nvSpPr>
        <p:spPr>
          <a:xfrm>
            <a:off x="4031941" y="4221088"/>
            <a:ext cx="1080120" cy="360040"/>
          </a:xfrm>
          <a:prstGeom prst="rightArrow">
            <a:avLst>
              <a:gd name="adj1" fmla="val 38837"/>
              <a:gd name="adj2" fmla="val 7232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3C4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88C2EE-2DD6-470D-8685-FB94D795B685}"/>
              </a:ext>
            </a:extLst>
          </p:cNvPr>
          <p:cNvSpPr/>
          <p:nvPr/>
        </p:nvSpPr>
        <p:spPr>
          <a:xfrm>
            <a:off x="1954272" y="3045378"/>
            <a:ext cx="1316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atin typeface="+mn-lt"/>
                <a:ea typeface="Nanum Gothic" panose="020D0604000000000000" pitchFamily="34" charset="-127"/>
              </a:rPr>
              <a:t>비금융정보 입력</a:t>
            </a:r>
            <a:endParaRPr lang="en-US" altLang="ko-KR" sz="1200" b="1" dirty="0">
              <a:latin typeface="+mn-lt"/>
              <a:ea typeface="Nanum Gothic" panose="020D0604000000000000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E63817-BC36-4419-AFCF-39BE63D8DB2A}"/>
              </a:ext>
            </a:extLst>
          </p:cNvPr>
          <p:cNvSpPr/>
          <p:nvPr/>
        </p:nvSpPr>
        <p:spPr>
          <a:xfrm>
            <a:off x="5654898" y="2988426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atin typeface="+mn-lt"/>
                <a:ea typeface="Nanum Gothic" panose="020D0604000000000000" pitchFamily="34" charset="-127"/>
              </a:rPr>
              <a:t>입력된 정보를 바탕으로</a:t>
            </a:r>
            <a:endParaRPr lang="en-US" altLang="ko-KR" sz="1200" b="1" dirty="0">
              <a:latin typeface="+mn-lt"/>
              <a:ea typeface="Nanum Gothic" panose="020D0604000000000000" pitchFamily="34" charset="-127"/>
            </a:endParaRPr>
          </a:p>
          <a:p>
            <a:pPr algn="ctr"/>
            <a:r>
              <a:rPr lang="ko-KR" altLang="en-US" sz="1200" b="1" dirty="0">
                <a:latin typeface="+mn-lt"/>
                <a:ea typeface="Nanum Gothic" panose="020D0604000000000000" pitchFamily="34" charset="-127"/>
              </a:rPr>
              <a:t>신용 점수 및 등급 분석</a:t>
            </a:r>
            <a:endParaRPr lang="en-US" altLang="ko-KR" sz="1200" b="1" dirty="0">
              <a:latin typeface="+mn-lt"/>
              <a:ea typeface="Nanum Gothic" panose="020D0604000000000000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EB8B2F-4197-4278-B391-49F1F070A10D}"/>
              </a:ext>
            </a:extLst>
          </p:cNvPr>
          <p:cNvSpPr/>
          <p:nvPr/>
        </p:nvSpPr>
        <p:spPr>
          <a:xfrm>
            <a:off x="1564742" y="5366739"/>
            <a:ext cx="2095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atin typeface="+mn-lt"/>
                <a:ea typeface="Nanum Gothic" panose="020D0604000000000000" pitchFamily="34" charset="-127"/>
              </a:rPr>
              <a:t>자신의 모의 신용등급 확인</a:t>
            </a:r>
            <a:endParaRPr lang="en-US" altLang="ko-KR" sz="1200" b="1" dirty="0">
              <a:latin typeface="+mn-lt"/>
              <a:ea typeface="Nanum Gothic" panose="020D0604000000000000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9074AB-C35B-4148-8D46-20AC9B69A216}"/>
              </a:ext>
            </a:extLst>
          </p:cNvPr>
          <p:cNvSpPr/>
          <p:nvPr/>
        </p:nvSpPr>
        <p:spPr>
          <a:xfrm>
            <a:off x="5508106" y="5292682"/>
            <a:ext cx="2149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atin typeface="+mn-lt"/>
                <a:ea typeface="Nanum Gothic" panose="020D0604000000000000" pitchFamily="34" charset="-127"/>
              </a:rPr>
              <a:t>향후 신용등급 상승</a:t>
            </a:r>
            <a:r>
              <a:rPr lang="en-US" altLang="ko-KR" sz="1200" b="1" dirty="0">
                <a:latin typeface="+mn-lt"/>
                <a:ea typeface="Nanum Gothic" panose="020D0604000000000000" pitchFamily="34" charset="-127"/>
              </a:rPr>
              <a:t>/</a:t>
            </a:r>
            <a:r>
              <a:rPr lang="ko-KR" altLang="en-US" sz="1200" b="1" dirty="0">
                <a:latin typeface="+mn-lt"/>
                <a:ea typeface="Nanum Gothic" panose="020D0604000000000000" pitchFamily="34" charset="-127"/>
              </a:rPr>
              <a:t>관리를</a:t>
            </a:r>
            <a:endParaRPr lang="en-US" altLang="ko-KR" sz="1200" b="1" dirty="0">
              <a:latin typeface="+mn-lt"/>
              <a:ea typeface="Nanum Gothic" panose="020D0604000000000000" pitchFamily="34" charset="-127"/>
            </a:endParaRPr>
          </a:p>
          <a:p>
            <a:pPr algn="ctr"/>
            <a:r>
              <a:rPr lang="ko-KR" altLang="en-US" sz="1200" b="1" dirty="0">
                <a:latin typeface="+mn-lt"/>
                <a:ea typeface="Nanum Gothic" panose="020D0604000000000000" pitchFamily="34" charset="-127"/>
              </a:rPr>
              <a:t>위한 정보 제공 및 전략 수립</a:t>
            </a:r>
            <a:endParaRPr lang="en-US" altLang="ko-KR" sz="1200" b="1" dirty="0">
              <a:latin typeface="+mn-lt"/>
              <a:ea typeface="Nanum Gothic" panose="020D0604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02C7EE-670C-458A-B7F7-0599C0F3920E}"/>
              </a:ext>
            </a:extLst>
          </p:cNvPr>
          <p:cNvSpPr/>
          <p:nvPr/>
        </p:nvSpPr>
        <p:spPr>
          <a:xfrm>
            <a:off x="2264465" y="6112504"/>
            <a:ext cx="4567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atin typeface="+mn-lt"/>
                <a:ea typeface="Nanum Gothic" panose="020D0604000000000000" pitchFamily="34" charset="-127"/>
              </a:rPr>
              <a:t>비금융정보가 보다 적극적이고</a:t>
            </a:r>
            <a:r>
              <a:rPr lang="en-US" altLang="ko-KR" sz="1200" b="1" dirty="0">
                <a:latin typeface="+mn-lt"/>
                <a:ea typeface="Nanum Gothic" panose="020D0604000000000000" pitchFamily="34" charset="-127"/>
              </a:rPr>
              <a:t>, </a:t>
            </a:r>
            <a:r>
              <a:rPr lang="ko-KR" altLang="en-US" sz="1200" b="1" dirty="0">
                <a:latin typeface="+mn-lt"/>
                <a:ea typeface="Nanum Gothic" panose="020D0604000000000000" pitchFamily="34" charset="-127"/>
              </a:rPr>
              <a:t>정확하게 반영될 수 있도록 기여</a:t>
            </a:r>
            <a:endParaRPr lang="en-US" altLang="ko-KR" sz="1200" b="1" dirty="0">
              <a:latin typeface="+mn-lt"/>
              <a:ea typeface="Nanum Gothic" panose="020D0604000000000000" pitchFamily="34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CDEFC2C-890A-4871-AB8C-F85869B513D1}"/>
              </a:ext>
            </a:extLst>
          </p:cNvPr>
          <p:cNvSpPr/>
          <p:nvPr/>
        </p:nvSpPr>
        <p:spPr>
          <a:xfrm>
            <a:off x="1745686" y="5976664"/>
            <a:ext cx="5652627" cy="548680"/>
          </a:xfrm>
          <a:prstGeom prst="roundRect">
            <a:avLst/>
          </a:prstGeom>
          <a:noFill/>
          <a:ln>
            <a:solidFill>
              <a:srgbClr val="3C479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4E6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54B7860-3E3A-4F7B-AAC5-8B7760B31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998" y="1431944"/>
            <a:ext cx="689564" cy="68956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369845E-0BBB-4231-8C73-8F846E8947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058" y="2210437"/>
            <a:ext cx="523444" cy="52344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B13EEB8-CCA4-454E-852B-68EA408E6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552" y="4098163"/>
            <a:ext cx="876379" cy="876379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0F3FD0C-76E1-4536-ACBB-D5857DA8A8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07" y="1877690"/>
            <a:ext cx="753540" cy="75354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4225298-C570-4149-8850-C80B80B3CC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123" y="1400261"/>
            <a:ext cx="429270" cy="429270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0DCF8E55-9113-432E-9821-F6D6AC0880A8}"/>
              </a:ext>
            </a:extLst>
          </p:cNvPr>
          <p:cNvGrpSpPr/>
          <p:nvPr/>
        </p:nvGrpSpPr>
        <p:grpSpPr>
          <a:xfrm>
            <a:off x="1745686" y="3785144"/>
            <a:ext cx="954106" cy="939999"/>
            <a:chOff x="2004408" y="3813736"/>
            <a:chExt cx="1174743" cy="1174743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D807FDE-8E5E-4652-B310-BE08555B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4408" y="3813736"/>
              <a:ext cx="1174743" cy="1174743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78129B5-352D-466D-8479-F7842E05D7B4}"/>
                </a:ext>
              </a:extLst>
            </p:cNvPr>
            <p:cNvSpPr txBox="1"/>
            <p:nvPr/>
          </p:nvSpPr>
          <p:spPr>
            <a:xfrm>
              <a:off x="2566273" y="3938952"/>
              <a:ext cx="542803" cy="560547"/>
            </a:xfrm>
            <a:prstGeom prst="rect">
              <a:avLst/>
            </a:prstGeom>
            <a:solidFill>
              <a:srgbClr val="C6D9F1"/>
            </a:solidFill>
            <a:ln>
              <a:noFill/>
            </a:ln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pPr algn="ctr"/>
              <a:r>
                <a:rPr lang="en-US" altLang="ko-KR" sz="2500" dirty="0">
                  <a:solidFill>
                    <a:srgbClr val="FF0000"/>
                  </a:solidFill>
                </a:rPr>
                <a:t>7</a:t>
              </a:r>
              <a:endParaRPr lang="ko-KR" altLang="en-US" sz="25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1B24005F-FD9B-481D-9941-79E1D9D06E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92" y="4511678"/>
            <a:ext cx="523444" cy="523444"/>
          </a:xfrm>
          <a:prstGeom prst="rect">
            <a:avLst/>
          </a:prstGeom>
        </p:spPr>
      </p:pic>
      <p:pic>
        <p:nvPicPr>
          <p:cNvPr id="48" name="그림 47" descr="그리기, 측정기이(가) 표시된 사진&#10;&#10;자동 생성된 설명">
            <a:extLst>
              <a:ext uri="{FF2B5EF4-FFF2-40B4-BE49-F238E27FC236}">
                <a16:creationId xmlns:a16="http://schemas.microsoft.com/office/drawing/2014/main" id="{63EB1742-865A-4BD9-91A2-8E14A11467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286" y="3923182"/>
            <a:ext cx="602744" cy="60274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A3DEC75B-DD94-4A04-9517-82CF6AD275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929" y="3883776"/>
            <a:ext cx="609524" cy="60952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BEF0B178-59C1-4607-8B97-FA8FD59668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009" y="1698318"/>
            <a:ext cx="686888" cy="68688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61E8B3E-7BA7-4BE0-9A64-1D1A575F1BAA}"/>
              </a:ext>
            </a:extLst>
          </p:cNvPr>
          <p:cNvSpPr txBox="1"/>
          <p:nvPr/>
        </p:nvSpPr>
        <p:spPr>
          <a:xfrm>
            <a:off x="6270474" y="2621040"/>
            <a:ext cx="1225786" cy="26632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i="1" dirty="0">
                <a:solidFill>
                  <a:srgbClr val="FF0000"/>
                </a:solidFill>
                <a:ea typeface="Nanum Gothic" panose="020D0604000000000000"/>
              </a:rPr>
              <a:t>※ </a:t>
            </a:r>
            <a:r>
              <a:rPr lang="ko-KR" altLang="en-US" sz="1000" i="1" dirty="0">
                <a:solidFill>
                  <a:srgbClr val="FF0000"/>
                </a:solidFill>
                <a:ea typeface="Nanum Gothic" panose="020D0604000000000000"/>
              </a:rPr>
              <a:t>모의 분석입니다</a:t>
            </a:r>
          </a:p>
        </p:txBody>
      </p:sp>
    </p:spTree>
    <p:extLst>
      <p:ext uri="{BB962C8B-B14F-4D97-AF65-F5344CB8AC3E}">
        <p14:creationId xmlns:p14="http://schemas.microsoft.com/office/powerpoint/2010/main" val="361003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03. </a:t>
            </a:r>
            <a:r>
              <a:rPr lang="ko-KR" altLang="en-US" dirty="0"/>
              <a:t>기능요구사항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45BEBD8-4214-42B3-B218-8C01ADA8E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965069"/>
              </p:ext>
            </p:extLst>
          </p:nvPr>
        </p:nvGraphicFramePr>
        <p:xfrm>
          <a:off x="539552" y="1185246"/>
          <a:ext cx="8063289" cy="546733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06506">
                  <a:extLst>
                    <a:ext uri="{9D8B030D-6E8A-4147-A177-3AD203B41FA5}">
                      <a16:colId xmlns:a16="http://schemas.microsoft.com/office/drawing/2014/main" val="143353032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584659436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320448735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1372129191"/>
                    </a:ext>
                  </a:extLst>
                </a:gridCol>
              </a:tblGrid>
              <a:tr h="415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구분</a:t>
                      </a:r>
                      <a:endParaRPr lang="ko-KR" altLang="en-US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요구사항 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  <a:endParaRPr lang="ko-KR" altLang="en-US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수용여부</a:t>
                      </a:r>
                      <a:endParaRPr lang="ko-KR" altLang="en-US" sz="12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660596"/>
                  </a:ext>
                </a:extLst>
              </a:tr>
              <a:tr h="4210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lt"/>
                        </a:rPr>
                        <a:t>UI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ui-01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lt"/>
                        </a:rPr>
                        <a:t>모든 요소는 반응형으로 동작해야 한다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OK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813848"/>
                  </a:ext>
                </a:extLst>
              </a:tr>
              <a:tr h="4210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ui-02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lt"/>
                        </a:rPr>
                        <a:t>화면 전환은 </a:t>
                      </a:r>
                      <a:r>
                        <a:rPr lang="ko-KR" altLang="en-US" sz="1100" dirty="0" err="1">
                          <a:latin typeface="+mn-lt"/>
                        </a:rPr>
                        <a:t>새로고침없이</a:t>
                      </a:r>
                      <a:r>
                        <a:rPr lang="ko-KR" altLang="en-US" sz="1100" dirty="0">
                          <a:latin typeface="+mn-lt"/>
                        </a:rPr>
                        <a:t> 이루어져야 한다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OK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478384"/>
                  </a:ext>
                </a:extLst>
              </a:tr>
              <a:tr h="42100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lt"/>
                        </a:rPr>
                        <a:t>좌측</a:t>
                      </a:r>
                      <a:endParaRPr lang="en-US" altLang="ko-KR" sz="1100" b="1" dirty="0">
                        <a:latin typeface="+mn-lt"/>
                      </a:endParaRPr>
                    </a:p>
                    <a:p>
                      <a:pPr algn="ctr" latinLnBrk="1"/>
                      <a:endParaRPr lang="en-US" altLang="ko-KR" sz="1100" b="1" dirty="0"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100" b="1" dirty="0">
                          <a:latin typeface="+mn-lt"/>
                        </a:rPr>
                        <a:t>Sidebar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ui-sidebar-01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lt"/>
                        </a:rPr>
                        <a:t>메인 로고를 클릭하면 메인 페이지로 이동할 수 있어야 한다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OK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806671"/>
                  </a:ext>
                </a:extLst>
              </a:tr>
              <a:tr h="4210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ui-sidebar-02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lt"/>
                        </a:rPr>
                        <a:t>세부 메뉴들은 아코디언 방식으로 확장되어 제공돼야 한다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OK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473725"/>
                  </a:ext>
                </a:extLst>
              </a:tr>
              <a:tr h="4210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ui-sidebar-03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‘</a:t>
                      </a:r>
                      <a:r>
                        <a:rPr lang="ko-KR" altLang="en-US" sz="1100" dirty="0">
                          <a:latin typeface="+mn-lt"/>
                        </a:rPr>
                        <a:t>신용 정보</a:t>
                      </a:r>
                      <a:r>
                        <a:rPr lang="en-US" altLang="ko-KR" sz="1100" dirty="0">
                          <a:latin typeface="+mn-lt"/>
                        </a:rPr>
                        <a:t>’</a:t>
                      </a:r>
                      <a:r>
                        <a:rPr lang="ko-KR" altLang="en-US" sz="1100" dirty="0">
                          <a:latin typeface="+mn-lt"/>
                        </a:rPr>
                        <a:t>를 클릭하면 관련된 정보를 제공할 수 있어야 한다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OK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079971"/>
                  </a:ext>
                </a:extLst>
              </a:tr>
              <a:tr h="4210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ui-sidebar-04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‘</a:t>
                      </a:r>
                      <a:r>
                        <a:rPr lang="ko-KR" altLang="en-US" sz="1100" dirty="0">
                          <a:latin typeface="+mn-lt"/>
                        </a:rPr>
                        <a:t>내 신용등급</a:t>
                      </a:r>
                      <a:r>
                        <a:rPr lang="en-US" altLang="ko-KR" sz="1100" dirty="0">
                          <a:latin typeface="+mn-lt"/>
                        </a:rPr>
                        <a:t>’</a:t>
                      </a:r>
                      <a:r>
                        <a:rPr lang="ko-KR" altLang="en-US" sz="1100" dirty="0">
                          <a:latin typeface="+mn-lt"/>
                        </a:rPr>
                        <a:t>을 클릭하면 신용등급 조회 기능을 제공해야 한다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OK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52602"/>
                  </a:ext>
                </a:extLst>
              </a:tr>
              <a:tr h="4210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ui-sidebar-05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>
                          <a:latin typeface="+mn-lt"/>
                        </a:rPr>
                        <a:t>‘</a:t>
                      </a:r>
                      <a:r>
                        <a:rPr lang="ko-KR" altLang="en-US" sz="1100" dirty="0">
                          <a:latin typeface="+mn-lt"/>
                        </a:rPr>
                        <a:t>전략</a:t>
                      </a:r>
                      <a:r>
                        <a:rPr lang="en-US" altLang="ko-KR" sz="1100" dirty="0">
                          <a:latin typeface="+mn-lt"/>
                        </a:rPr>
                        <a:t>’</a:t>
                      </a:r>
                      <a:r>
                        <a:rPr lang="ko-KR" altLang="en-US" sz="1100" dirty="0">
                          <a:latin typeface="+mn-lt"/>
                        </a:rPr>
                        <a:t>을 클릭하면 신용등급을 올리기 위한 방법 등을 제공해야 한다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OK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746941"/>
                  </a:ext>
                </a:extLst>
              </a:tr>
              <a:tr h="42100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n-lt"/>
                        </a:rPr>
                        <a:t>상단</a:t>
                      </a:r>
                      <a:endParaRPr lang="en-US" altLang="ko-KR" sz="1100" b="1" dirty="0">
                        <a:latin typeface="+mn-lt"/>
                      </a:endParaRPr>
                    </a:p>
                    <a:p>
                      <a:pPr algn="ctr" latinLnBrk="1"/>
                      <a:endParaRPr lang="en-US" altLang="ko-KR" sz="1100" b="1" dirty="0">
                        <a:latin typeface="+mn-lt"/>
                      </a:endParaRPr>
                    </a:p>
                    <a:p>
                      <a:pPr algn="ctr" latinLnBrk="1"/>
                      <a:r>
                        <a:rPr lang="en-US" altLang="ko-KR" sz="1100" b="1" dirty="0">
                          <a:latin typeface="+mn-lt"/>
                        </a:rPr>
                        <a:t>Navbar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ui-navbar-01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lt"/>
                        </a:rPr>
                        <a:t>메뉴 아이콘을 클릭하면 </a:t>
                      </a:r>
                      <a:r>
                        <a:rPr lang="en-US" altLang="ko-KR" sz="1100" dirty="0">
                          <a:latin typeface="+mn-lt"/>
                        </a:rPr>
                        <a:t>Sidebar</a:t>
                      </a:r>
                      <a:r>
                        <a:rPr lang="ko-KR" altLang="en-US" sz="1100" dirty="0">
                          <a:latin typeface="+mn-lt"/>
                        </a:rPr>
                        <a:t>가 </a:t>
                      </a:r>
                      <a:r>
                        <a:rPr lang="ko-KR" altLang="en-US" sz="1100" dirty="0" err="1">
                          <a:latin typeface="+mn-lt"/>
                        </a:rPr>
                        <a:t>토글되어야</a:t>
                      </a:r>
                      <a:r>
                        <a:rPr lang="ko-KR" altLang="en-US" sz="1100" dirty="0">
                          <a:latin typeface="+mn-lt"/>
                        </a:rPr>
                        <a:t> 한다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OK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729912"/>
                  </a:ext>
                </a:extLst>
              </a:tr>
              <a:tr h="4210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ui-navbar-02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lt"/>
                        </a:rPr>
                        <a:t>검색창을 통해 카테고리 등을 검색할 수 있어야 한다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lt"/>
                        </a:rPr>
                        <a:t>보류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028083"/>
                  </a:ext>
                </a:extLst>
              </a:tr>
              <a:tr h="4210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ui-navbar-03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lt"/>
                        </a:rPr>
                        <a:t>공유 아이콘을 누르면 </a:t>
                      </a:r>
                      <a:r>
                        <a:rPr lang="en-US" altLang="ko-KR" sz="1100" dirty="0">
                          <a:latin typeface="+mn-lt"/>
                        </a:rPr>
                        <a:t>SNS</a:t>
                      </a:r>
                      <a:r>
                        <a:rPr lang="ko-KR" altLang="en-US" sz="1100" dirty="0">
                          <a:latin typeface="+mn-lt"/>
                        </a:rPr>
                        <a:t>에 공유할 수 있는 기능을 제공해야 한다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lt"/>
                        </a:rPr>
                        <a:t>보류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02428"/>
                  </a:ext>
                </a:extLst>
              </a:tr>
              <a:tr h="4210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ui-navbar-04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lt"/>
                        </a:rPr>
                        <a:t>로그인</a:t>
                      </a:r>
                      <a:r>
                        <a:rPr lang="en-US" altLang="ko-KR" sz="1100" dirty="0">
                          <a:latin typeface="+mn-lt"/>
                        </a:rPr>
                        <a:t> </a:t>
                      </a:r>
                      <a:r>
                        <a:rPr lang="ko-KR" altLang="en-US" sz="1100" dirty="0">
                          <a:latin typeface="+mn-lt"/>
                        </a:rPr>
                        <a:t>및 회원가입 메뉴를 제공해야 한다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lt"/>
                        </a:rPr>
                        <a:t>보류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774231"/>
                  </a:ext>
                </a:extLst>
              </a:tr>
              <a:tr h="4210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n-lt"/>
                        </a:rPr>
                        <a:t>Footer</a:t>
                      </a:r>
                      <a:endParaRPr lang="ko-KR" altLang="en-US" sz="1100" b="1" dirty="0">
                        <a:latin typeface="+mn-lt"/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ui-footer-01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Copyright</a:t>
                      </a:r>
                      <a:r>
                        <a:rPr lang="ko-KR" altLang="en-US" sz="1100" dirty="0">
                          <a:latin typeface="+mn-lt"/>
                        </a:rPr>
                        <a:t> 및 관련 사이트 정보를 제공해야 한다</a:t>
                      </a:r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OK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29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49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04. </a:t>
            </a:r>
            <a:r>
              <a:rPr lang="ko-KR" altLang="en-US" dirty="0"/>
              <a:t>시스템 구성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13F01E-F219-4273-AAB0-EA19B60E0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04" y="3530215"/>
            <a:ext cx="997935" cy="99793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010B2A1-5097-4BA8-93FF-0C3354D617DB}"/>
              </a:ext>
            </a:extLst>
          </p:cNvPr>
          <p:cNvSpPr/>
          <p:nvPr/>
        </p:nvSpPr>
        <p:spPr>
          <a:xfrm>
            <a:off x="702618" y="4581128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latin typeface="+mn-lt"/>
                <a:ea typeface="Nanum Gothic" panose="020D0604000000000000" pitchFamily="34" charset="-127"/>
              </a:rPr>
              <a:t>클라이언트</a:t>
            </a:r>
            <a:endParaRPr lang="en-US" altLang="ko-KR" sz="1200" b="1" dirty="0">
              <a:latin typeface="+mn-lt"/>
              <a:ea typeface="Nanum Gothic" panose="020D0604000000000000" pitchFamily="34" charset="-127"/>
            </a:endParaRPr>
          </a:p>
          <a:p>
            <a:r>
              <a:rPr lang="en-US" altLang="ko-KR" sz="1200" dirty="0">
                <a:latin typeface="+mn-lt"/>
                <a:ea typeface="Nanum Gothic" panose="020D0604000000000000" pitchFamily="34" charset="-127"/>
              </a:rPr>
              <a:t>- </a:t>
            </a:r>
            <a:r>
              <a:rPr lang="ko-KR" altLang="en-US" sz="1200" dirty="0">
                <a:latin typeface="+mn-lt"/>
                <a:ea typeface="Nanum Gothic" panose="020D0604000000000000" pitchFamily="34" charset="-127"/>
              </a:rPr>
              <a:t>대학생</a:t>
            </a:r>
            <a:endParaRPr lang="en-US" altLang="ko-KR" sz="1200" dirty="0">
              <a:latin typeface="+mn-lt"/>
              <a:ea typeface="Nanum Gothic" panose="020D0604000000000000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955335-B125-478D-A540-0EAFCD4F4E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44" y="4839507"/>
            <a:ext cx="781911" cy="7819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9A61620-06D2-47D6-AACC-99CE7B9038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49" y="3709941"/>
            <a:ext cx="548680" cy="5486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BC16EA3-9EDE-4C8E-BCA3-7628D22CF2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67" y="3709941"/>
            <a:ext cx="548680" cy="54868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1D0B74-C338-43DF-A63A-04B2D9E6F971}"/>
              </a:ext>
            </a:extLst>
          </p:cNvPr>
          <p:cNvSpPr/>
          <p:nvPr/>
        </p:nvSpPr>
        <p:spPr>
          <a:xfrm>
            <a:off x="2555776" y="1969790"/>
            <a:ext cx="1296144" cy="4032448"/>
          </a:xfrm>
          <a:prstGeom prst="rect">
            <a:avLst/>
          </a:prstGeom>
          <a:noFill/>
          <a:ln>
            <a:solidFill>
              <a:srgbClr val="3C4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6F635F-B7C0-4C0F-A93D-799B6EA8F4D8}"/>
              </a:ext>
            </a:extLst>
          </p:cNvPr>
          <p:cNvSpPr/>
          <p:nvPr/>
        </p:nvSpPr>
        <p:spPr>
          <a:xfrm>
            <a:off x="2782872" y="6058592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lt"/>
                <a:ea typeface="Nanum Gothic" panose="020D0604000000000000" pitchFamily="34" charset="-127"/>
              </a:rPr>
              <a:t>반응형 웹</a:t>
            </a:r>
            <a:endParaRPr lang="en-US" altLang="ko-KR" sz="1200" dirty="0">
              <a:latin typeface="+mn-lt"/>
              <a:ea typeface="Nanum Gothic" panose="020D0604000000000000" pitchFamily="34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C3C29E7-11B9-4590-99BA-8FAD4E5479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14" y="3571630"/>
            <a:ext cx="781200" cy="7812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9B3F0B9-A5BD-4EC0-A8E1-371F7E3BA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99" y="2251121"/>
            <a:ext cx="781200" cy="78120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A4D45CE9-18E2-4595-8ED6-2E763D011444}"/>
              </a:ext>
            </a:extLst>
          </p:cNvPr>
          <p:cNvGrpSpPr/>
          <p:nvPr/>
        </p:nvGrpSpPr>
        <p:grpSpPr>
          <a:xfrm>
            <a:off x="4698614" y="1757219"/>
            <a:ext cx="3867110" cy="4245019"/>
            <a:chOff x="4678206" y="1624651"/>
            <a:chExt cx="3867110" cy="424501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5D2262A-F6BD-4FEF-87D0-04696FA24033}"/>
                </a:ext>
              </a:extLst>
            </p:cNvPr>
            <p:cNvSpPr/>
            <p:nvPr/>
          </p:nvSpPr>
          <p:spPr>
            <a:xfrm>
              <a:off x="4678206" y="1837222"/>
              <a:ext cx="3867110" cy="4032448"/>
            </a:xfrm>
            <a:prstGeom prst="rect">
              <a:avLst/>
            </a:prstGeom>
            <a:solidFill>
              <a:srgbClr val="C6D9F1"/>
            </a:solidFill>
            <a:ln>
              <a:solidFill>
                <a:srgbClr val="3C47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71CF897-77DA-40F2-B61F-DC86FFE0F64A}"/>
                </a:ext>
              </a:extLst>
            </p:cNvPr>
            <p:cNvSpPr/>
            <p:nvPr/>
          </p:nvSpPr>
          <p:spPr>
            <a:xfrm>
              <a:off x="5149222" y="1624651"/>
              <a:ext cx="2925077" cy="286851"/>
            </a:xfrm>
            <a:prstGeom prst="roundRect">
              <a:avLst>
                <a:gd name="adj" fmla="val 50000"/>
              </a:avLst>
            </a:prstGeom>
            <a:solidFill>
              <a:srgbClr val="E4EDF8"/>
            </a:solidFill>
            <a:ln>
              <a:solidFill>
                <a:srgbClr val="3C47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>
                  <a:solidFill>
                    <a:schemeClr val="tx1"/>
                  </a:solidFill>
                </a:rPr>
                <a:t>신용 첫걸음</a:t>
              </a: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4A60D543-9942-49B0-BC66-1E4E9A2F80FD}"/>
                </a:ext>
              </a:extLst>
            </p:cNvPr>
            <p:cNvGrpSpPr/>
            <p:nvPr/>
          </p:nvGrpSpPr>
          <p:grpSpPr>
            <a:xfrm>
              <a:off x="4983951" y="2119554"/>
              <a:ext cx="3257133" cy="1103351"/>
              <a:chOff x="4983951" y="2071929"/>
              <a:chExt cx="3257133" cy="110335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67D0B20-F8AC-4FE7-B233-515D3FAF2C91}"/>
                  </a:ext>
                </a:extLst>
              </p:cNvPr>
              <p:cNvSpPr/>
              <p:nvPr/>
            </p:nvSpPr>
            <p:spPr>
              <a:xfrm>
                <a:off x="4983951" y="2226288"/>
                <a:ext cx="3257133" cy="948992"/>
              </a:xfrm>
              <a:prstGeom prst="rect">
                <a:avLst/>
              </a:prstGeom>
              <a:solidFill>
                <a:srgbClr val="E4EDF8"/>
              </a:solidFill>
              <a:ln>
                <a:solidFill>
                  <a:srgbClr val="3C47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3B684969-A457-464E-AAB2-0B08B815A5FA}"/>
                  </a:ext>
                </a:extLst>
              </p:cNvPr>
              <p:cNvSpPr/>
              <p:nvPr/>
            </p:nvSpPr>
            <p:spPr>
              <a:xfrm>
                <a:off x="5137693" y="2071929"/>
                <a:ext cx="1594547" cy="208410"/>
              </a:xfrm>
              <a:prstGeom prst="roundRect">
                <a:avLst>
                  <a:gd name="adj" fmla="val 50000"/>
                </a:avLst>
              </a:prstGeom>
              <a:solidFill>
                <a:srgbClr val="3C479D"/>
              </a:solidFill>
              <a:ln>
                <a:solidFill>
                  <a:srgbClr val="3C47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신용등급 조회 기능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F29FC71-5836-4770-8014-C4060AA6E7A2}"/>
                  </a:ext>
                </a:extLst>
              </p:cNvPr>
              <p:cNvSpPr/>
              <p:nvPr/>
            </p:nvSpPr>
            <p:spPr>
              <a:xfrm>
                <a:off x="5137693" y="2380718"/>
                <a:ext cx="1408434" cy="277080"/>
              </a:xfrm>
              <a:prstGeom prst="rect">
                <a:avLst/>
              </a:prstGeom>
              <a:solidFill>
                <a:srgbClr val="E4EDF8"/>
              </a:solidFill>
              <a:ln>
                <a:solidFill>
                  <a:srgbClr val="3C47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신용등급 조회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3A60DFB-D8A9-41B4-B333-B3FE6729CFCF}"/>
                  </a:ext>
                </a:extLst>
              </p:cNvPr>
              <p:cNvSpPr/>
              <p:nvPr/>
            </p:nvSpPr>
            <p:spPr>
              <a:xfrm>
                <a:off x="6685964" y="2380718"/>
                <a:ext cx="1408434" cy="277080"/>
              </a:xfrm>
              <a:prstGeom prst="rect">
                <a:avLst/>
              </a:prstGeom>
              <a:solidFill>
                <a:srgbClr val="E4EDF8"/>
              </a:solidFill>
              <a:ln>
                <a:solidFill>
                  <a:srgbClr val="3C47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결과 출력</a:t>
                </a: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A463F07-CAB4-42B9-918C-7E90F60678AD}"/>
                  </a:ext>
                </a:extLst>
              </p:cNvPr>
              <p:cNvSpPr/>
              <p:nvPr/>
            </p:nvSpPr>
            <p:spPr>
              <a:xfrm>
                <a:off x="5137693" y="2776387"/>
                <a:ext cx="1408434" cy="277080"/>
              </a:xfrm>
              <a:prstGeom prst="rect">
                <a:avLst/>
              </a:prstGeom>
              <a:solidFill>
                <a:srgbClr val="E4EDF8"/>
              </a:solidFill>
              <a:ln>
                <a:solidFill>
                  <a:srgbClr val="3C47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통계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9E900969-DEAD-4392-B734-E8E09B1313B8}"/>
                </a:ext>
              </a:extLst>
            </p:cNvPr>
            <p:cNvGrpSpPr/>
            <p:nvPr/>
          </p:nvGrpSpPr>
          <p:grpSpPr>
            <a:xfrm>
              <a:off x="4970318" y="4602734"/>
              <a:ext cx="3257133" cy="1103351"/>
              <a:chOff x="4983951" y="2071929"/>
              <a:chExt cx="3257133" cy="1103351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CDFF2DBF-C807-4A40-A455-85E682A41D77}"/>
                  </a:ext>
                </a:extLst>
              </p:cNvPr>
              <p:cNvSpPr/>
              <p:nvPr/>
            </p:nvSpPr>
            <p:spPr>
              <a:xfrm>
                <a:off x="4983951" y="2226288"/>
                <a:ext cx="3257133" cy="948992"/>
              </a:xfrm>
              <a:prstGeom prst="rect">
                <a:avLst/>
              </a:prstGeom>
              <a:solidFill>
                <a:srgbClr val="E4EDF8"/>
              </a:solidFill>
              <a:ln>
                <a:solidFill>
                  <a:srgbClr val="3C47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787F67CA-02ED-42BC-A0ED-D931E15EFC67}"/>
                  </a:ext>
                </a:extLst>
              </p:cNvPr>
              <p:cNvSpPr/>
              <p:nvPr/>
            </p:nvSpPr>
            <p:spPr>
              <a:xfrm>
                <a:off x="5137694" y="2071929"/>
                <a:ext cx="960108" cy="208410"/>
              </a:xfrm>
              <a:prstGeom prst="roundRect">
                <a:avLst>
                  <a:gd name="adj" fmla="val 50000"/>
                </a:avLst>
              </a:prstGeom>
              <a:solidFill>
                <a:srgbClr val="3C479D"/>
              </a:solidFill>
              <a:ln>
                <a:solidFill>
                  <a:srgbClr val="3C47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유저 기능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ADD70A9-2DD2-47F2-ADC4-B48FF03649CB}"/>
                  </a:ext>
                </a:extLst>
              </p:cNvPr>
              <p:cNvSpPr/>
              <p:nvPr/>
            </p:nvSpPr>
            <p:spPr>
              <a:xfrm>
                <a:off x="5137693" y="2380718"/>
                <a:ext cx="1408434" cy="277080"/>
              </a:xfrm>
              <a:prstGeom prst="rect">
                <a:avLst/>
              </a:prstGeom>
              <a:solidFill>
                <a:srgbClr val="E4EDF8"/>
              </a:solidFill>
              <a:ln>
                <a:solidFill>
                  <a:srgbClr val="3C47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로그인</a:t>
                </a: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D8809E1D-9AF9-475B-B17B-6B3353ADE4F5}"/>
                  </a:ext>
                </a:extLst>
              </p:cNvPr>
              <p:cNvSpPr/>
              <p:nvPr/>
            </p:nvSpPr>
            <p:spPr>
              <a:xfrm>
                <a:off x="6685964" y="2380718"/>
                <a:ext cx="1408434" cy="277080"/>
              </a:xfrm>
              <a:prstGeom prst="rect">
                <a:avLst/>
              </a:prstGeom>
              <a:solidFill>
                <a:srgbClr val="E4EDF8"/>
              </a:solidFill>
              <a:ln>
                <a:solidFill>
                  <a:srgbClr val="3C47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로그아웃</a:t>
                </a: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0F17A20-81F1-4AD5-BA2D-33738974258D}"/>
                  </a:ext>
                </a:extLst>
              </p:cNvPr>
              <p:cNvSpPr/>
              <p:nvPr/>
            </p:nvSpPr>
            <p:spPr>
              <a:xfrm>
                <a:off x="5137693" y="2776387"/>
                <a:ext cx="1408434" cy="277080"/>
              </a:xfrm>
              <a:prstGeom prst="rect">
                <a:avLst/>
              </a:prstGeom>
              <a:solidFill>
                <a:srgbClr val="E4EDF8"/>
              </a:solidFill>
              <a:ln>
                <a:solidFill>
                  <a:srgbClr val="3C47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회원가입</a:t>
                </a: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FF10C31-FEA4-40FB-8D6F-F80216443D70}"/>
                  </a:ext>
                </a:extLst>
              </p:cNvPr>
              <p:cNvSpPr/>
              <p:nvPr/>
            </p:nvSpPr>
            <p:spPr>
              <a:xfrm>
                <a:off x="6685964" y="2776387"/>
                <a:ext cx="1408434" cy="277080"/>
              </a:xfrm>
              <a:prstGeom prst="rect">
                <a:avLst/>
              </a:prstGeom>
              <a:solidFill>
                <a:srgbClr val="E4EDF8"/>
              </a:solidFill>
              <a:ln>
                <a:solidFill>
                  <a:srgbClr val="3C47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SNS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 공유 기능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9F434C83-19E3-42C2-90B7-60DE9500D495}"/>
                </a:ext>
              </a:extLst>
            </p:cNvPr>
            <p:cNvGrpSpPr/>
            <p:nvPr/>
          </p:nvGrpSpPr>
          <p:grpSpPr>
            <a:xfrm>
              <a:off x="4983951" y="3377264"/>
              <a:ext cx="3257133" cy="1103351"/>
              <a:chOff x="4983951" y="2071929"/>
              <a:chExt cx="3257133" cy="110335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81FE08BB-622B-4D71-A59F-6EC2E3178F5D}"/>
                  </a:ext>
                </a:extLst>
              </p:cNvPr>
              <p:cNvSpPr/>
              <p:nvPr/>
            </p:nvSpPr>
            <p:spPr>
              <a:xfrm>
                <a:off x="4983951" y="2226288"/>
                <a:ext cx="3257133" cy="948992"/>
              </a:xfrm>
              <a:prstGeom prst="rect">
                <a:avLst/>
              </a:prstGeom>
              <a:solidFill>
                <a:srgbClr val="E4EDF8"/>
              </a:solidFill>
              <a:ln>
                <a:solidFill>
                  <a:srgbClr val="3C47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6A7B878D-66B4-4248-A257-79AAEDA07AC6}"/>
                  </a:ext>
                </a:extLst>
              </p:cNvPr>
              <p:cNvSpPr/>
              <p:nvPr/>
            </p:nvSpPr>
            <p:spPr>
              <a:xfrm>
                <a:off x="5137693" y="2071929"/>
                <a:ext cx="946475" cy="208410"/>
              </a:xfrm>
              <a:prstGeom prst="roundRect">
                <a:avLst>
                  <a:gd name="adj" fmla="val 50000"/>
                </a:avLst>
              </a:prstGeom>
              <a:solidFill>
                <a:srgbClr val="3C479D"/>
              </a:solidFill>
              <a:ln>
                <a:solidFill>
                  <a:srgbClr val="3C47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/>
                  <a:t>정보 제공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3DB55E53-EFCA-4F6E-A037-02ACF6B759F4}"/>
                  </a:ext>
                </a:extLst>
              </p:cNvPr>
              <p:cNvSpPr/>
              <p:nvPr/>
            </p:nvSpPr>
            <p:spPr>
              <a:xfrm>
                <a:off x="5137693" y="2380718"/>
                <a:ext cx="1408434" cy="277080"/>
              </a:xfrm>
              <a:prstGeom prst="rect">
                <a:avLst/>
              </a:prstGeom>
              <a:solidFill>
                <a:srgbClr val="E4EDF8"/>
              </a:solidFill>
              <a:ln>
                <a:solidFill>
                  <a:srgbClr val="3C47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신용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6D80698C-B461-49DD-B9C2-F9574DBA2942}"/>
                  </a:ext>
                </a:extLst>
              </p:cNvPr>
              <p:cNvSpPr/>
              <p:nvPr/>
            </p:nvSpPr>
            <p:spPr>
              <a:xfrm>
                <a:off x="6685964" y="2380718"/>
                <a:ext cx="1408434" cy="277080"/>
              </a:xfrm>
              <a:prstGeom prst="rect">
                <a:avLst/>
              </a:prstGeom>
              <a:solidFill>
                <a:srgbClr val="E4EDF8"/>
              </a:solidFill>
              <a:ln>
                <a:solidFill>
                  <a:srgbClr val="3C47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신용등급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CAC252F-02D8-4E8D-BC0E-8599B1F7E171}"/>
                  </a:ext>
                </a:extLst>
              </p:cNvPr>
              <p:cNvSpPr/>
              <p:nvPr/>
            </p:nvSpPr>
            <p:spPr>
              <a:xfrm>
                <a:off x="5137693" y="2776387"/>
                <a:ext cx="1408434" cy="277080"/>
              </a:xfrm>
              <a:prstGeom prst="rect">
                <a:avLst/>
              </a:prstGeom>
              <a:solidFill>
                <a:srgbClr val="E4EDF8"/>
              </a:solidFill>
              <a:ln>
                <a:solidFill>
                  <a:srgbClr val="3C47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비금융정보</a:t>
                </a:r>
              </a:p>
            </p:txBody>
          </p:sp>
        </p:grp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72D842D-8F59-4F75-9344-45D85193F633}"/>
              </a:ext>
            </a:extLst>
          </p:cNvPr>
          <p:cNvSpPr/>
          <p:nvPr/>
        </p:nvSpPr>
        <p:spPr>
          <a:xfrm>
            <a:off x="2878250" y="3051292"/>
            <a:ext cx="663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+mn-lt"/>
                <a:ea typeface="Nanum Gothic" panose="020D0604000000000000" pitchFamily="34" charset="-127"/>
              </a:rPr>
              <a:t>mobile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4156A69-D2E5-4617-857A-69A1DBBD2BF5}"/>
              </a:ext>
            </a:extLst>
          </p:cNvPr>
          <p:cNvSpPr/>
          <p:nvPr/>
        </p:nvSpPr>
        <p:spPr>
          <a:xfrm>
            <a:off x="2908544" y="4365931"/>
            <a:ext cx="583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+mn-lt"/>
                <a:ea typeface="Nanum Gothic" panose="020D0604000000000000" pitchFamily="34" charset="-127"/>
              </a:rPr>
              <a:t>tablet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BFBA6F7-65C7-4ED0-AEBF-0321EAA77030}"/>
              </a:ext>
            </a:extLst>
          </p:cNvPr>
          <p:cNvSpPr/>
          <p:nvPr/>
        </p:nvSpPr>
        <p:spPr>
          <a:xfrm>
            <a:off x="2829676" y="5532515"/>
            <a:ext cx="7415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+mn-lt"/>
                <a:ea typeface="Nanum Gothic" panose="020D0604000000000000" pitchFamily="34" charset="-127"/>
              </a:rPr>
              <a:t>desktop</a:t>
            </a:r>
          </a:p>
        </p:txBody>
      </p:sp>
      <p:sp>
        <p:nvSpPr>
          <p:cNvPr id="80" name="내용 개체 틀 2">
            <a:extLst>
              <a:ext uri="{FF2B5EF4-FFF2-40B4-BE49-F238E27FC236}">
                <a16:creationId xmlns:a16="http://schemas.microsoft.com/office/drawing/2014/main" id="{BE6D5032-2A42-4A67-BC46-0C9C9724041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1872208" cy="474464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시스템 개요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631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C479D"/>
                </a:solidFill>
              </a:rPr>
              <a:t>04. </a:t>
            </a:r>
            <a:r>
              <a:rPr lang="ko-KR" altLang="en-US" dirty="0"/>
              <a:t>시스템 구성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F56BBC7-4369-E04F-A7AB-68BF0F493FB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1872208" cy="474464"/>
          </a:xfrm>
        </p:spPr>
        <p:txBody>
          <a:bodyPr/>
          <a:lstStyle/>
          <a:p>
            <a:pPr>
              <a:buClr>
                <a:srgbClr val="3C479D"/>
              </a:buClr>
            </a:pPr>
            <a:r>
              <a:rPr lang="ko-KR" altLang="en-US" dirty="0"/>
              <a:t>서비스 흐름도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F4F26E1-2770-4149-9B25-BAA11A6A69A7}"/>
              </a:ext>
            </a:extLst>
          </p:cNvPr>
          <p:cNvSpPr/>
          <p:nvPr/>
        </p:nvSpPr>
        <p:spPr>
          <a:xfrm>
            <a:off x="711891" y="1844824"/>
            <a:ext cx="1080120" cy="391456"/>
          </a:xfrm>
          <a:prstGeom prst="roundRect">
            <a:avLst>
              <a:gd name="adj" fmla="val 12652"/>
            </a:avLst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Sidebar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D762923-E3BD-4D32-BD6E-C209AF9FAA0D}"/>
              </a:ext>
            </a:extLst>
          </p:cNvPr>
          <p:cNvSpPr/>
          <p:nvPr/>
        </p:nvSpPr>
        <p:spPr>
          <a:xfrm>
            <a:off x="2665899" y="3725008"/>
            <a:ext cx="1080120" cy="391456"/>
          </a:xfrm>
          <a:prstGeom prst="roundRect">
            <a:avLst>
              <a:gd name="adj" fmla="val 126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검색어 입력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D813F49-0E3D-4A81-8312-8165892B8111}"/>
              </a:ext>
            </a:extLst>
          </p:cNvPr>
          <p:cNvSpPr/>
          <p:nvPr/>
        </p:nvSpPr>
        <p:spPr>
          <a:xfrm>
            <a:off x="4096790" y="3721134"/>
            <a:ext cx="1080120" cy="391456"/>
          </a:xfrm>
          <a:prstGeom prst="roundRect">
            <a:avLst>
              <a:gd name="adj" fmla="val 126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공유 버튼 클릭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6E81D0C-8764-4714-85C7-2E62EE2AA6C8}"/>
              </a:ext>
            </a:extLst>
          </p:cNvPr>
          <p:cNvSpPr/>
          <p:nvPr/>
        </p:nvSpPr>
        <p:spPr>
          <a:xfrm>
            <a:off x="6952239" y="3716521"/>
            <a:ext cx="1080120" cy="391456"/>
          </a:xfrm>
          <a:prstGeom prst="roundRect">
            <a:avLst>
              <a:gd name="adj" fmla="val 126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FDCED5D-4B05-4717-97A9-055A0E14C7E5}"/>
              </a:ext>
            </a:extLst>
          </p:cNvPr>
          <p:cNvSpPr/>
          <p:nvPr/>
        </p:nvSpPr>
        <p:spPr>
          <a:xfrm>
            <a:off x="2665899" y="2235390"/>
            <a:ext cx="1080120" cy="391456"/>
          </a:xfrm>
          <a:prstGeom prst="roundRect">
            <a:avLst>
              <a:gd name="adj" fmla="val 126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메인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클릭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394F859-0B9C-4AB9-A4AC-C8026515FC8F}"/>
              </a:ext>
            </a:extLst>
          </p:cNvPr>
          <p:cNvSpPr/>
          <p:nvPr/>
        </p:nvSpPr>
        <p:spPr>
          <a:xfrm>
            <a:off x="2663788" y="5701840"/>
            <a:ext cx="1080120" cy="391456"/>
          </a:xfrm>
          <a:prstGeom prst="roundRect">
            <a:avLst>
              <a:gd name="adj" fmla="val 126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관련 사이트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배너 클릭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6333C1F-4EB9-4269-81F7-04725479698A}"/>
              </a:ext>
            </a:extLst>
          </p:cNvPr>
          <p:cNvSpPr/>
          <p:nvPr/>
        </p:nvSpPr>
        <p:spPr>
          <a:xfrm>
            <a:off x="4094679" y="2235454"/>
            <a:ext cx="1080120" cy="391456"/>
          </a:xfrm>
          <a:prstGeom prst="roundRect">
            <a:avLst>
              <a:gd name="adj" fmla="val 126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정보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클릭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293E8A7-2F8A-4F51-A27F-6EB3E89B1A8A}"/>
              </a:ext>
            </a:extLst>
          </p:cNvPr>
          <p:cNvSpPr/>
          <p:nvPr/>
        </p:nvSpPr>
        <p:spPr>
          <a:xfrm>
            <a:off x="5523459" y="2236280"/>
            <a:ext cx="1080120" cy="391456"/>
          </a:xfrm>
          <a:prstGeom prst="roundRect">
            <a:avLst>
              <a:gd name="adj" fmla="val 126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내 신용등급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 클릭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275354-520C-49A4-8FF1-C8FD7B8EBBAF}"/>
              </a:ext>
            </a:extLst>
          </p:cNvPr>
          <p:cNvSpPr/>
          <p:nvPr/>
        </p:nvSpPr>
        <p:spPr>
          <a:xfrm>
            <a:off x="6952239" y="2236280"/>
            <a:ext cx="1080120" cy="391456"/>
          </a:xfrm>
          <a:prstGeom prst="roundRect">
            <a:avLst>
              <a:gd name="adj" fmla="val 126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전략</a:t>
            </a:r>
            <a:r>
              <a:rPr lang="en-US" altLang="ko-KR" sz="1000" dirty="0">
                <a:solidFill>
                  <a:schemeClr val="tx1"/>
                </a:solidFill>
              </a:rPr>
              <a:t>’ </a:t>
            </a:r>
            <a:r>
              <a:rPr lang="ko-KR" altLang="en-US" sz="10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E4F419C-7762-44EE-BFF9-83B741536921}"/>
              </a:ext>
            </a:extLst>
          </p:cNvPr>
          <p:cNvSpPr/>
          <p:nvPr/>
        </p:nvSpPr>
        <p:spPr>
          <a:xfrm>
            <a:off x="711891" y="3334985"/>
            <a:ext cx="1080120" cy="391456"/>
          </a:xfrm>
          <a:prstGeom prst="roundRect">
            <a:avLst>
              <a:gd name="adj" fmla="val 12652"/>
            </a:avLst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Navbar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E173C16-EC25-4654-A044-B19448821EF4}"/>
              </a:ext>
            </a:extLst>
          </p:cNvPr>
          <p:cNvSpPr/>
          <p:nvPr/>
        </p:nvSpPr>
        <p:spPr>
          <a:xfrm>
            <a:off x="711891" y="5701840"/>
            <a:ext cx="1080120" cy="391456"/>
          </a:xfrm>
          <a:prstGeom prst="roundRect">
            <a:avLst>
              <a:gd name="adj" fmla="val 12652"/>
            </a:avLst>
          </a:prstGeom>
          <a:solidFill>
            <a:srgbClr val="3C4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Footer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54E6ED1-7B70-4940-8C53-CA4AB891827A}"/>
              </a:ext>
            </a:extLst>
          </p:cNvPr>
          <p:cNvCxnSpPr>
            <a:cxnSpLocks/>
          </p:cNvCxnSpPr>
          <p:nvPr/>
        </p:nvCxnSpPr>
        <p:spPr>
          <a:xfrm flipV="1">
            <a:off x="1771916" y="2027858"/>
            <a:ext cx="5761937" cy="12694"/>
          </a:xfrm>
          <a:prstGeom prst="line">
            <a:avLst/>
          </a:prstGeom>
          <a:ln w="19050">
            <a:solidFill>
              <a:srgbClr val="3C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24CD546-3F84-4994-8545-17236540838F}"/>
              </a:ext>
            </a:extLst>
          </p:cNvPr>
          <p:cNvCxnSpPr>
            <a:cxnSpLocks/>
          </p:cNvCxnSpPr>
          <p:nvPr/>
        </p:nvCxnSpPr>
        <p:spPr>
          <a:xfrm>
            <a:off x="3203848" y="2040552"/>
            <a:ext cx="0" cy="195728"/>
          </a:xfrm>
          <a:prstGeom prst="line">
            <a:avLst/>
          </a:prstGeom>
          <a:ln w="19050">
            <a:solidFill>
              <a:srgbClr val="3C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AA45210-6F4A-45CA-A1C4-AAD1EF9E7266}"/>
              </a:ext>
            </a:extLst>
          </p:cNvPr>
          <p:cNvCxnSpPr>
            <a:cxnSpLocks/>
          </p:cNvCxnSpPr>
          <p:nvPr/>
        </p:nvCxnSpPr>
        <p:spPr>
          <a:xfrm>
            <a:off x="4644008" y="2039662"/>
            <a:ext cx="0" cy="195728"/>
          </a:xfrm>
          <a:prstGeom prst="line">
            <a:avLst/>
          </a:prstGeom>
          <a:ln w="19050">
            <a:solidFill>
              <a:srgbClr val="3C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06B9AD5-73AF-48F0-9BB1-ADD6FDFF2B44}"/>
              </a:ext>
            </a:extLst>
          </p:cNvPr>
          <p:cNvCxnSpPr>
            <a:cxnSpLocks/>
          </p:cNvCxnSpPr>
          <p:nvPr/>
        </p:nvCxnSpPr>
        <p:spPr>
          <a:xfrm>
            <a:off x="6084168" y="2039662"/>
            <a:ext cx="0" cy="195728"/>
          </a:xfrm>
          <a:prstGeom prst="line">
            <a:avLst/>
          </a:prstGeom>
          <a:ln w="19050">
            <a:solidFill>
              <a:srgbClr val="3C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47CFB3A-0F0E-4008-913A-E77C5334A0FA}"/>
              </a:ext>
            </a:extLst>
          </p:cNvPr>
          <p:cNvCxnSpPr>
            <a:cxnSpLocks/>
          </p:cNvCxnSpPr>
          <p:nvPr/>
        </p:nvCxnSpPr>
        <p:spPr>
          <a:xfrm>
            <a:off x="7524328" y="2039662"/>
            <a:ext cx="0" cy="195728"/>
          </a:xfrm>
          <a:prstGeom prst="line">
            <a:avLst/>
          </a:prstGeom>
          <a:ln w="19050">
            <a:solidFill>
              <a:srgbClr val="3C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779E64A-8BF5-4821-8B76-5934828D0D83}"/>
              </a:ext>
            </a:extLst>
          </p:cNvPr>
          <p:cNvSpPr/>
          <p:nvPr/>
        </p:nvSpPr>
        <p:spPr>
          <a:xfrm>
            <a:off x="2663788" y="2821684"/>
            <a:ext cx="1080120" cy="391456"/>
          </a:xfrm>
          <a:prstGeom prst="roundRect">
            <a:avLst>
              <a:gd name="adj" fmla="val 12652"/>
            </a:avLst>
          </a:prstGeom>
          <a:solidFill>
            <a:srgbClr val="717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메인으로 이동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EB5ADDA-6340-4FCC-9AB5-C33BE49876F8}"/>
              </a:ext>
            </a:extLst>
          </p:cNvPr>
          <p:cNvSpPr/>
          <p:nvPr/>
        </p:nvSpPr>
        <p:spPr>
          <a:xfrm>
            <a:off x="4094679" y="2821684"/>
            <a:ext cx="1080120" cy="391456"/>
          </a:xfrm>
          <a:prstGeom prst="roundRect">
            <a:avLst>
              <a:gd name="adj" fmla="val 12652"/>
            </a:avLst>
          </a:prstGeom>
          <a:solidFill>
            <a:srgbClr val="717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신용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금융정보 제공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9861B41-5D69-4712-B5CC-1E61E60FB7FD}"/>
              </a:ext>
            </a:extLst>
          </p:cNvPr>
          <p:cNvSpPr/>
          <p:nvPr/>
        </p:nvSpPr>
        <p:spPr>
          <a:xfrm>
            <a:off x="5523459" y="2821684"/>
            <a:ext cx="1080120" cy="391456"/>
          </a:xfrm>
          <a:prstGeom prst="roundRect">
            <a:avLst>
              <a:gd name="adj" fmla="val 12652"/>
            </a:avLst>
          </a:prstGeom>
          <a:solidFill>
            <a:srgbClr val="717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모의 신용등급 조회</a:t>
            </a:r>
            <a:r>
              <a:rPr lang="en-US" altLang="ko-KR" sz="1000" dirty="0">
                <a:solidFill>
                  <a:schemeClr val="bg1"/>
                </a:solidFill>
              </a:rPr>
              <a:t>, </a:t>
            </a:r>
            <a:r>
              <a:rPr lang="ko-KR" altLang="en-US" sz="1000" dirty="0">
                <a:solidFill>
                  <a:schemeClr val="bg1"/>
                </a:solidFill>
              </a:rPr>
              <a:t>통계 등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2F3B1BB-6B88-4911-8F48-A07C1E1F4BA7}"/>
              </a:ext>
            </a:extLst>
          </p:cNvPr>
          <p:cNvSpPr/>
          <p:nvPr/>
        </p:nvSpPr>
        <p:spPr>
          <a:xfrm>
            <a:off x="6935496" y="2821684"/>
            <a:ext cx="1080120" cy="391456"/>
          </a:xfrm>
          <a:prstGeom prst="roundRect">
            <a:avLst>
              <a:gd name="adj" fmla="val 12652"/>
            </a:avLst>
          </a:prstGeom>
          <a:solidFill>
            <a:srgbClr val="717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등급 향상을 위한 전략 제공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BF16B16-A592-49BB-9185-2DCBAA8A0458}"/>
              </a:ext>
            </a:extLst>
          </p:cNvPr>
          <p:cNvCxnSpPr>
            <a:cxnSpLocks/>
          </p:cNvCxnSpPr>
          <p:nvPr/>
        </p:nvCxnSpPr>
        <p:spPr>
          <a:xfrm>
            <a:off x="3203848" y="2627736"/>
            <a:ext cx="0" cy="195728"/>
          </a:xfrm>
          <a:prstGeom prst="line">
            <a:avLst/>
          </a:prstGeom>
          <a:ln w="19050">
            <a:solidFill>
              <a:srgbClr val="3C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B74950E-E23C-4E45-A626-B7283E23BC3E}"/>
              </a:ext>
            </a:extLst>
          </p:cNvPr>
          <p:cNvCxnSpPr>
            <a:cxnSpLocks/>
          </p:cNvCxnSpPr>
          <p:nvPr/>
        </p:nvCxnSpPr>
        <p:spPr>
          <a:xfrm>
            <a:off x="4644008" y="2626846"/>
            <a:ext cx="0" cy="195728"/>
          </a:xfrm>
          <a:prstGeom prst="line">
            <a:avLst/>
          </a:prstGeom>
          <a:ln w="19050">
            <a:solidFill>
              <a:srgbClr val="3C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FDF89E4-70AF-4881-A980-116E5AE5CDC1}"/>
              </a:ext>
            </a:extLst>
          </p:cNvPr>
          <p:cNvCxnSpPr>
            <a:cxnSpLocks/>
          </p:cNvCxnSpPr>
          <p:nvPr/>
        </p:nvCxnSpPr>
        <p:spPr>
          <a:xfrm>
            <a:off x="6084168" y="2626846"/>
            <a:ext cx="0" cy="195728"/>
          </a:xfrm>
          <a:prstGeom prst="line">
            <a:avLst/>
          </a:prstGeom>
          <a:ln w="19050">
            <a:solidFill>
              <a:srgbClr val="3C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F70601A-E91E-40D8-B2B5-7F6B394D322F}"/>
              </a:ext>
            </a:extLst>
          </p:cNvPr>
          <p:cNvCxnSpPr>
            <a:cxnSpLocks/>
          </p:cNvCxnSpPr>
          <p:nvPr/>
        </p:nvCxnSpPr>
        <p:spPr>
          <a:xfrm>
            <a:off x="7524328" y="2626846"/>
            <a:ext cx="0" cy="195728"/>
          </a:xfrm>
          <a:prstGeom prst="line">
            <a:avLst/>
          </a:prstGeom>
          <a:ln w="19050">
            <a:solidFill>
              <a:srgbClr val="3C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16C2FAB-C4E1-428F-AE9E-61A3BCACB3F8}"/>
              </a:ext>
            </a:extLst>
          </p:cNvPr>
          <p:cNvSpPr/>
          <p:nvPr/>
        </p:nvSpPr>
        <p:spPr>
          <a:xfrm>
            <a:off x="5523459" y="3727531"/>
            <a:ext cx="1080120" cy="391456"/>
          </a:xfrm>
          <a:prstGeom prst="roundRect">
            <a:avLst>
              <a:gd name="adj" fmla="val 126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969F018-AE37-4AB6-BA44-FCB8B2ED162B}"/>
              </a:ext>
            </a:extLst>
          </p:cNvPr>
          <p:cNvSpPr/>
          <p:nvPr/>
        </p:nvSpPr>
        <p:spPr>
          <a:xfrm>
            <a:off x="5523459" y="4312653"/>
            <a:ext cx="1080120" cy="391456"/>
          </a:xfrm>
          <a:prstGeom prst="roundRect">
            <a:avLst>
              <a:gd name="adj" fmla="val 126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회원정보 입력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2ED123A-520B-4935-86DE-F972A99C9D39}"/>
              </a:ext>
            </a:extLst>
          </p:cNvPr>
          <p:cNvCxnSpPr>
            <a:cxnSpLocks/>
          </p:cNvCxnSpPr>
          <p:nvPr/>
        </p:nvCxnSpPr>
        <p:spPr>
          <a:xfrm flipV="1">
            <a:off x="1771916" y="3519109"/>
            <a:ext cx="5761937" cy="12694"/>
          </a:xfrm>
          <a:prstGeom prst="line">
            <a:avLst/>
          </a:prstGeom>
          <a:ln w="19050">
            <a:solidFill>
              <a:srgbClr val="3C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C49346EC-4500-44E7-BA87-823CBC9036C6}"/>
              </a:ext>
            </a:extLst>
          </p:cNvPr>
          <p:cNvCxnSpPr>
            <a:cxnSpLocks/>
          </p:cNvCxnSpPr>
          <p:nvPr/>
        </p:nvCxnSpPr>
        <p:spPr>
          <a:xfrm>
            <a:off x="3203848" y="3531803"/>
            <a:ext cx="0" cy="195728"/>
          </a:xfrm>
          <a:prstGeom prst="line">
            <a:avLst/>
          </a:prstGeom>
          <a:ln w="19050">
            <a:solidFill>
              <a:srgbClr val="3C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6BF268A-8EF5-4FAD-8364-54732CC577A1}"/>
              </a:ext>
            </a:extLst>
          </p:cNvPr>
          <p:cNvCxnSpPr>
            <a:cxnSpLocks/>
          </p:cNvCxnSpPr>
          <p:nvPr/>
        </p:nvCxnSpPr>
        <p:spPr>
          <a:xfrm>
            <a:off x="4644008" y="3530913"/>
            <a:ext cx="0" cy="195728"/>
          </a:xfrm>
          <a:prstGeom prst="line">
            <a:avLst/>
          </a:prstGeom>
          <a:ln w="19050">
            <a:solidFill>
              <a:srgbClr val="3C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C393943-C103-4BF2-9736-CC7506583DF2}"/>
              </a:ext>
            </a:extLst>
          </p:cNvPr>
          <p:cNvCxnSpPr>
            <a:cxnSpLocks/>
          </p:cNvCxnSpPr>
          <p:nvPr/>
        </p:nvCxnSpPr>
        <p:spPr>
          <a:xfrm>
            <a:off x="6084168" y="3530913"/>
            <a:ext cx="0" cy="195728"/>
          </a:xfrm>
          <a:prstGeom prst="line">
            <a:avLst/>
          </a:prstGeom>
          <a:ln w="19050">
            <a:solidFill>
              <a:srgbClr val="3C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CEF1101-8067-4255-99AE-BD6C601C54DE}"/>
              </a:ext>
            </a:extLst>
          </p:cNvPr>
          <p:cNvCxnSpPr>
            <a:cxnSpLocks/>
          </p:cNvCxnSpPr>
          <p:nvPr/>
        </p:nvCxnSpPr>
        <p:spPr>
          <a:xfrm>
            <a:off x="7524328" y="3510533"/>
            <a:ext cx="0" cy="195728"/>
          </a:xfrm>
          <a:prstGeom prst="line">
            <a:avLst/>
          </a:prstGeom>
          <a:ln w="19050">
            <a:solidFill>
              <a:srgbClr val="3C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CD58925-0F88-45B2-8BD2-746F851BCCC8}"/>
              </a:ext>
            </a:extLst>
          </p:cNvPr>
          <p:cNvCxnSpPr>
            <a:cxnSpLocks/>
          </p:cNvCxnSpPr>
          <p:nvPr/>
        </p:nvCxnSpPr>
        <p:spPr>
          <a:xfrm>
            <a:off x="3203848" y="4118987"/>
            <a:ext cx="0" cy="195728"/>
          </a:xfrm>
          <a:prstGeom prst="line">
            <a:avLst/>
          </a:prstGeom>
          <a:ln w="19050">
            <a:solidFill>
              <a:srgbClr val="3C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891794B-1AC3-498C-8B3E-320463531132}"/>
              </a:ext>
            </a:extLst>
          </p:cNvPr>
          <p:cNvCxnSpPr>
            <a:cxnSpLocks/>
          </p:cNvCxnSpPr>
          <p:nvPr/>
        </p:nvCxnSpPr>
        <p:spPr>
          <a:xfrm>
            <a:off x="4644008" y="4118097"/>
            <a:ext cx="0" cy="195728"/>
          </a:xfrm>
          <a:prstGeom prst="line">
            <a:avLst/>
          </a:prstGeom>
          <a:ln w="19050">
            <a:solidFill>
              <a:srgbClr val="3C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3B95EA0-866A-4035-92A4-527B8B958DC0}"/>
              </a:ext>
            </a:extLst>
          </p:cNvPr>
          <p:cNvCxnSpPr>
            <a:cxnSpLocks/>
          </p:cNvCxnSpPr>
          <p:nvPr/>
        </p:nvCxnSpPr>
        <p:spPr>
          <a:xfrm>
            <a:off x="6084168" y="4118097"/>
            <a:ext cx="0" cy="195728"/>
          </a:xfrm>
          <a:prstGeom prst="line">
            <a:avLst/>
          </a:prstGeom>
          <a:ln w="19050">
            <a:solidFill>
              <a:srgbClr val="3C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A68EC4D-DED3-4342-B64A-C9433463A169}"/>
              </a:ext>
            </a:extLst>
          </p:cNvPr>
          <p:cNvCxnSpPr>
            <a:cxnSpLocks/>
          </p:cNvCxnSpPr>
          <p:nvPr/>
        </p:nvCxnSpPr>
        <p:spPr>
          <a:xfrm>
            <a:off x="7524328" y="4127622"/>
            <a:ext cx="0" cy="195728"/>
          </a:xfrm>
          <a:prstGeom prst="line">
            <a:avLst/>
          </a:prstGeom>
          <a:ln w="19050">
            <a:solidFill>
              <a:srgbClr val="3C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A2315F1-DBE5-4CF6-B9CA-791781CBE6F5}"/>
              </a:ext>
            </a:extLst>
          </p:cNvPr>
          <p:cNvSpPr/>
          <p:nvPr/>
        </p:nvSpPr>
        <p:spPr>
          <a:xfrm>
            <a:off x="2663788" y="4317238"/>
            <a:ext cx="1080120" cy="391456"/>
          </a:xfrm>
          <a:prstGeom prst="roundRect">
            <a:avLst>
              <a:gd name="adj" fmla="val 12652"/>
            </a:avLst>
          </a:prstGeom>
          <a:solidFill>
            <a:srgbClr val="717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목록 출력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065BCAD-5988-4E09-8121-D5786B0F3F54}"/>
              </a:ext>
            </a:extLst>
          </p:cNvPr>
          <p:cNvSpPr/>
          <p:nvPr/>
        </p:nvSpPr>
        <p:spPr>
          <a:xfrm>
            <a:off x="4093623" y="4313825"/>
            <a:ext cx="1080120" cy="391456"/>
          </a:xfrm>
          <a:prstGeom prst="roundRect">
            <a:avLst>
              <a:gd name="adj" fmla="val 12652"/>
            </a:avLst>
          </a:prstGeom>
          <a:solidFill>
            <a:srgbClr val="717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SNS</a:t>
            </a:r>
            <a:r>
              <a:rPr lang="ko-KR" altLang="en-US" sz="1000" dirty="0">
                <a:solidFill>
                  <a:schemeClr val="bg1"/>
                </a:solidFill>
              </a:rPr>
              <a:t> 공유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6FCB4FE-D81C-4700-A2C0-BEE8F9C642D1}"/>
              </a:ext>
            </a:extLst>
          </p:cNvPr>
          <p:cNvSpPr/>
          <p:nvPr/>
        </p:nvSpPr>
        <p:spPr>
          <a:xfrm>
            <a:off x="5523459" y="4912496"/>
            <a:ext cx="1080120" cy="391456"/>
          </a:xfrm>
          <a:prstGeom prst="roundRect">
            <a:avLst>
              <a:gd name="adj" fmla="val 12652"/>
            </a:avLst>
          </a:prstGeom>
          <a:solidFill>
            <a:srgbClr val="717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회원가입 완료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21117ED-811D-4480-9496-F7D63918C283}"/>
              </a:ext>
            </a:extLst>
          </p:cNvPr>
          <p:cNvCxnSpPr>
            <a:cxnSpLocks/>
          </p:cNvCxnSpPr>
          <p:nvPr/>
        </p:nvCxnSpPr>
        <p:spPr>
          <a:xfrm>
            <a:off x="6084168" y="4716768"/>
            <a:ext cx="0" cy="195728"/>
          </a:xfrm>
          <a:prstGeom prst="line">
            <a:avLst/>
          </a:prstGeom>
          <a:ln w="19050">
            <a:solidFill>
              <a:srgbClr val="3C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720CD82-7D57-44A9-915C-ED0CA69622F8}"/>
              </a:ext>
            </a:extLst>
          </p:cNvPr>
          <p:cNvSpPr/>
          <p:nvPr/>
        </p:nvSpPr>
        <p:spPr>
          <a:xfrm>
            <a:off x="6969379" y="4322178"/>
            <a:ext cx="1080120" cy="391456"/>
          </a:xfrm>
          <a:prstGeom prst="roundRect">
            <a:avLst>
              <a:gd name="adj" fmla="val 126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ID, PW </a:t>
            </a:r>
            <a:r>
              <a:rPr lang="ko-KR" altLang="en-US" sz="100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B1094AC-92F0-439E-BB61-F2CACF271FDC}"/>
              </a:ext>
            </a:extLst>
          </p:cNvPr>
          <p:cNvSpPr/>
          <p:nvPr/>
        </p:nvSpPr>
        <p:spPr>
          <a:xfrm>
            <a:off x="6984268" y="4922021"/>
            <a:ext cx="1080120" cy="391456"/>
          </a:xfrm>
          <a:prstGeom prst="roundRect">
            <a:avLst>
              <a:gd name="adj" fmla="val 126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유효성 검사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67B14D1-D9FB-40CA-953B-D694D2A88179}"/>
              </a:ext>
            </a:extLst>
          </p:cNvPr>
          <p:cNvSpPr/>
          <p:nvPr/>
        </p:nvSpPr>
        <p:spPr>
          <a:xfrm>
            <a:off x="6993793" y="5521864"/>
            <a:ext cx="1080120" cy="391456"/>
          </a:xfrm>
          <a:prstGeom prst="roundRect">
            <a:avLst>
              <a:gd name="adj" fmla="val 12652"/>
            </a:avLst>
          </a:prstGeom>
          <a:solidFill>
            <a:srgbClr val="717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로그인 완료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81CEE41-2D10-49DE-AE13-7C9602215D92}"/>
              </a:ext>
            </a:extLst>
          </p:cNvPr>
          <p:cNvCxnSpPr>
            <a:cxnSpLocks/>
          </p:cNvCxnSpPr>
          <p:nvPr/>
        </p:nvCxnSpPr>
        <p:spPr>
          <a:xfrm>
            <a:off x="7524328" y="4713634"/>
            <a:ext cx="0" cy="195728"/>
          </a:xfrm>
          <a:prstGeom prst="line">
            <a:avLst/>
          </a:prstGeom>
          <a:ln w="19050">
            <a:solidFill>
              <a:srgbClr val="3C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2743B55-4C10-4221-B2A6-A9DBC41566AA}"/>
              </a:ext>
            </a:extLst>
          </p:cNvPr>
          <p:cNvCxnSpPr>
            <a:cxnSpLocks/>
          </p:cNvCxnSpPr>
          <p:nvPr/>
        </p:nvCxnSpPr>
        <p:spPr>
          <a:xfrm>
            <a:off x="7510927" y="5326136"/>
            <a:ext cx="0" cy="195728"/>
          </a:xfrm>
          <a:prstGeom prst="line">
            <a:avLst/>
          </a:prstGeom>
          <a:ln w="19050">
            <a:solidFill>
              <a:srgbClr val="3C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116FC85B-ECC7-4A05-B783-0A8E31BBFEB1}"/>
              </a:ext>
            </a:extLst>
          </p:cNvPr>
          <p:cNvSpPr/>
          <p:nvPr/>
        </p:nvSpPr>
        <p:spPr>
          <a:xfrm>
            <a:off x="4093623" y="5701840"/>
            <a:ext cx="1080120" cy="391456"/>
          </a:xfrm>
          <a:prstGeom prst="roundRect">
            <a:avLst>
              <a:gd name="adj" fmla="val 12652"/>
            </a:avLst>
          </a:prstGeom>
          <a:solidFill>
            <a:srgbClr val="717B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해당 사이트로 이동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000C702-DAD9-41B8-8386-CF432DB63F1B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>
            <a:off x="1792011" y="5897568"/>
            <a:ext cx="871777" cy="0"/>
          </a:xfrm>
          <a:prstGeom prst="line">
            <a:avLst/>
          </a:prstGeom>
          <a:ln w="19050">
            <a:solidFill>
              <a:srgbClr val="3C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05DD58B-B31F-4BA1-9AD7-BAF368EC3245}"/>
              </a:ext>
            </a:extLst>
          </p:cNvPr>
          <p:cNvCxnSpPr>
            <a:cxnSpLocks/>
            <a:stCxn id="20" idx="3"/>
            <a:endCxn id="69" idx="1"/>
          </p:cNvCxnSpPr>
          <p:nvPr/>
        </p:nvCxnSpPr>
        <p:spPr>
          <a:xfrm>
            <a:off x="3743908" y="5897568"/>
            <a:ext cx="349715" cy="0"/>
          </a:xfrm>
          <a:prstGeom prst="line">
            <a:avLst/>
          </a:prstGeom>
          <a:ln w="19050">
            <a:solidFill>
              <a:srgbClr val="3C47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65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9168</TotalTime>
  <Words>1041</Words>
  <Application>Microsoft Office PowerPoint</Application>
  <PresentationFormat>화면 슬라이드 쇼(4:3)</PresentationFormat>
  <Paragraphs>345</Paragraphs>
  <Slides>13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HY견고딕</vt:lpstr>
      <vt:lpstr>Nanum Gothic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01. 프로젝트 개요</vt:lpstr>
      <vt:lpstr>01. 프로젝트 개요</vt:lpstr>
      <vt:lpstr>01. 프로젝트 개요 – 활용 기술</vt:lpstr>
      <vt:lpstr>02. 시나리오</vt:lpstr>
      <vt:lpstr>03. 기능요구사항</vt:lpstr>
      <vt:lpstr>04. 시스템 구성</vt:lpstr>
      <vt:lpstr>04. 시스템 구성</vt:lpstr>
      <vt:lpstr>05. 화면설계</vt:lpstr>
      <vt:lpstr>05. 화면설계</vt:lpstr>
      <vt:lpstr>05. 화면설계</vt:lpstr>
      <vt:lpstr>05. 화면설계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우종정</dc:creator>
  <cp:lastModifiedBy>유석환</cp:lastModifiedBy>
  <cp:revision>897</cp:revision>
  <dcterms:created xsi:type="dcterms:W3CDTF">2012-07-11T10:23:22Z</dcterms:created>
  <dcterms:modified xsi:type="dcterms:W3CDTF">2019-12-08T13:14:12Z</dcterms:modified>
</cp:coreProperties>
</file>