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513" r:id="rId2"/>
    <p:sldId id="518" r:id="rId3"/>
    <p:sldId id="286" r:id="rId4"/>
    <p:sldId id="519" r:id="rId5"/>
    <p:sldId id="520" r:id="rId6"/>
    <p:sldId id="521" r:id="rId7"/>
    <p:sldId id="534" r:id="rId8"/>
    <p:sldId id="535" r:id="rId9"/>
    <p:sldId id="536" r:id="rId10"/>
    <p:sldId id="533" r:id="rId11"/>
    <p:sldId id="523" r:id="rId12"/>
    <p:sldId id="524" r:id="rId13"/>
    <p:sldId id="592" r:id="rId14"/>
    <p:sldId id="589" r:id="rId15"/>
    <p:sldId id="595" r:id="rId16"/>
    <p:sldId id="590" r:id="rId17"/>
    <p:sldId id="594" r:id="rId18"/>
    <p:sldId id="596" r:id="rId19"/>
    <p:sldId id="591" r:id="rId20"/>
    <p:sldId id="597" r:id="rId21"/>
    <p:sldId id="532" r:id="rId22"/>
    <p:sldId id="525" r:id="rId23"/>
    <p:sldId id="540" r:id="rId24"/>
    <p:sldId id="541" r:id="rId25"/>
    <p:sldId id="537" r:id="rId26"/>
    <p:sldId id="539" r:id="rId27"/>
    <p:sldId id="542" r:id="rId28"/>
    <p:sldId id="543" r:id="rId29"/>
    <p:sldId id="557" r:id="rId30"/>
    <p:sldId id="544" r:id="rId31"/>
    <p:sldId id="545" r:id="rId32"/>
    <p:sldId id="546" r:id="rId33"/>
    <p:sldId id="576" r:id="rId34"/>
    <p:sldId id="585" r:id="rId35"/>
    <p:sldId id="577" r:id="rId36"/>
    <p:sldId id="587" r:id="rId37"/>
    <p:sldId id="588" r:id="rId38"/>
    <p:sldId id="586" r:id="rId39"/>
    <p:sldId id="579" r:id="rId40"/>
    <p:sldId id="598" r:id="rId41"/>
    <p:sldId id="580" r:id="rId42"/>
    <p:sldId id="599" r:id="rId43"/>
    <p:sldId id="581" r:id="rId44"/>
    <p:sldId id="600" r:id="rId45"/>
    <p:sldId id="601" r:id="rId46"/>
    <p:sldId id="583" r:id="rId47"/>
    <p:sldId id="602" r:id="rId48"/>
    <p:sldId id="603" r:id="rId49"/>
    <p:sldId id="604" r:id="rId50"/>
    <p:sldId id="527" r:id="rId51"/>
    <p:sldId id="568" r:id="rId52"/>
    <p:sldId id="569" r:id="rId53"/>
    <p:sldId id="570" r:id="rId54"/>
    <p:sldId id="571" r:id="rId55"/>
    <p:sldId id="572" r:id="rId56"/>
    <p:sldId id="573" r:id="rId57"/>
    <p:sldId id="574" r:id="rId58"/>
    <p:sldId id="575" r:id="rId59"/>
    <p:sldId id="564" r:id="rId60"/>
    <p:sldId id="547" r:id="rId61"/>
    <p:sldId id="548" r:id="rId62"/>
    <p:sldId id="558" r:id="rId63"/>
    <p:sldId id="549" r:id="rId64"/>
    <p:sldId id="559" r:id="rId65"/>
    <p:sldId id="550" r:id="rId66"/>
    <p:sldId id="552" r:id="rId67"/>
    <p:sldId id="553" r:id="rId68"/>
    <p:sldId id="554" r:id="rId69"/>
    <p:sldId id="555" r:id="rId70"/>
    <p:sldId id="556" r:id="rId71"/>
    <p:sldId id="605" r:id="rId72"/>
    <p:sldId id="606" r:id="rId73"/>
    <p:sldId id="563" r:id="rId74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521415D9-36F7-43E2-AB2F-B90AF26B5E84}">
      <p14:sectionLst xmlns:p14="http://schemas.microsoft.com/office/powerpoint/2010/main">
        <p14:section name="HTML" id="{070BE7C1-53E5-485E-8639-1631EBD4E0F4}">
          <p14:sldIdLst>
            <p14:sldId id="513"/>
            <p14:sldId id="518"/>
            <p14:sldId id="286"/>
            <p14:sldId id="519"/>
            <p14:sldId id="520"/>
            <p14:sldId id="521"/>
            <p14:sldId id="534"/>
            <p14:sldId id="535"/>
            <p14:sldId id="536"/>
            <p14:sldId id="533"/>
            <p14:sldId id="523"/>
            <p14:sldId id="524"/>
            <p14:sldId id="592"/>
            <p14:sldId id="589"/>
            <p14:sldId id="595"/>
            <p14:sldId id="590"/>
            <p14:sldId id="594"/>
            <p14:sldId id="596"/>
            <p14:sldId id="591"/>
            <p14:sldId id="597"/>
            <p14:sldId id="532"/>
            <p14:sldId id="525"/>
            <p14:sldId id="540"/>
            <p14:sldId id="541"/>
            <p14:sldId id="537"/>
            <p14:sldId id="539"/>
            <p14:sldId id="542"/>
            <p14:sldId id="543"/>
            <p14:sldId id="557"/>
            <p14:sldId id="544"/>
            <p14:sldId id="545"/>
            <p14:sldId id="546"/>
            <p14:sldId id="576"/>
            <p14:sldId id="585"/>
            <p14:sldId id="577"/>
            <p14:sldId id="587"/>
            <p14:sldId id="588"/>
            <p14:sldId id="586"/>
            <p14:sldId id="579"/>
            <p14:sldId id="598"/>
            <p14:sldId id="580"/>
            <p14:sldId id="599"/>
            <p14:sldId id="581"/>
            <p14:sldId id="600"/>
            <p14:sldId id="601"/>
            <p14:sldId id="583"/>
            <p14:sldId id="602"/>
            <p14:sldId id="603"/>
            <p14:sldId id="604"/>
            <p14:sldId id="52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64"/>
            <p14:sldId id="547"/>
            <p14:sldId id="548"/>
            <p14:sldId id="558"/>
            <p14:sldId id="549"/>
            <p14:sldId id="559"/>
            <p14:sldId id="550"/>
            <p14:sldId id="552"/>
            <p14:sldId id="553"/>
            <p14:sldId id="554"/>
            <p14:sldId id="555"/>
            <p14:sldId id="556"/>
            <p14:sldId id="605"/>
            <p14:sldId id="606"/>
            <p14:sldId id="5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3197E1"/>
    <a:srgbClr val="007E2A"/>
    <a:srgbClr val="3483C9"/>
    <a:srgbClr val="6D9B3E"/>
    <a:srgbClr val="92D050"/>
    <a:srgbClr val="8A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 autoAdjust="0"/>
    <p:restoredTop sz="96067" autoAdjust="0"/>
  </p:normalViewPr>
  <p:slideViewPr>
    <p:cSldViewPr snapToGrid="0" snapToObjects="1">
      <p:cViewPr varScale="1">
        <p:scale>
          <a:sx n="142" d="100"/>
          <a:sy n="142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2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defRPr sz="1381">
        <a:latin typeface="Lucida Grande"/>
        <a:ea typeface="Lucida Grande"/>
        <a:cs typeface="Lucida Grande"/>
        <a:sym typeface="Lucida Grande"/>
      </a:defRPr>
    </a:lvl1pPr>
    <a:lvl2pPr indent="143492" defTabSz="286984" latinLnBrk="0">
      <a:defRPr sz="1381">
        <a:latin typeface="Lucida Grande"/>
        <a:ea typeface="Lucida Grande"/>
        <a:cs typeface="Lucida Grande"/>
        <a:sym typeface="Lucida Grande"/>
      </a:defRPr>
    </a:lvl2pPr>
    <a:lvl3pPr indent="286984" defTabSz="286984" latinLnBrk="0">
      <a:defRPr sz="1381">
        <a:latin typeface="Lucida Grande"/>
        <a:ea typeface="Lucida Grande"/>
        <a:cs typeface="Lucida Grande"/>
        <a:sym typeface="Lucida Grande"/>
      </a:defRPr>
    </a:lvl3pPr>
    <a:lvl4pPr indent="430477" defTabSz="286984" latinLnBrk="0">
      <a:defRPr sz="1381">
        <a:latin typeface="Lucida Grande"/>
        <a:ea typeface="Lucida Grande"/>
        <a:cs typeface="Lucida Grande"/>
        <a:sym typeface="Lucida Grande"/>
      </a:defRPr>
    </a:lvl4pPr>
    <a:lvl5pPr indent="573969" defTabSz="286984" latinLnBrk="0">
      <a:defRPr sz="1381">
        <a:latin typeface="Lucida Grande"/>
        <a:ea typeface="Lucida Grande"/>
        <a:cs typeface="Lucida Grande"/>
        <a:sym typeface="Lucida Grande"/>
      </a:defRPr>
    </a:lvl5pPr>
    <a:lvl6pPr indent="717461" defTabSz="286984" latinLnBrk="0">
      <a:defRPr sz="1381">
        <a:latin typeface="Lucida Grande"/>
        <a:ea typeface="Lucida Grande"/>
        <a:cs typeface="Lucida Grande"/>
        <a:sym typeface="Lucida Grande"/>
      </a:defRPr>
    </a:lvl6pPr>
    <a:lvl7pPr indent="860953" defTabSz="286984" latinLnBrk="0">
      <a:defRPr sz="1381">
        <a:latin typeface="Lucida Grande"/>
        <a:ea typeface="Lucida Grande"/>
        <a:cs typeface="Lucida Grande"/>
        <a:sym typeface="Lucida Grande"/>
      </a:defRPr>
    </a:lvl7pPr>
    <a:lvl8pPr indent="1004446" defTabSz="286984" latinLnBrk="0">
      <a:defRPr sz="1381">
        <a:latin typeface="Lucida Grande"/>
        <a:ea typeface="Lucida Grande"/>
        <a:cs typeface="Lucida Grande"/>
        <a:sym typeface="Lucida Grande"/>
      </a:defRPr>
    </a:lvl8pPr>
    <a:lvl9pPr indent="1147938" defTabSz="286984" latinLnBrk="0">
      <a:defRPr sz="1381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6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673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6653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44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289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256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4254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96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359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343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91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91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020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3301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531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658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9827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8967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3844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53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266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14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568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182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7759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0440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176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152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587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0255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23126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961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51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0486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412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4851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9306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73301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502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1760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24404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0230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737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05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1231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8798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77295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409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1144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84765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592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27118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67349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5273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227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04349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002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2308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42161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079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3281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203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6644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51643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3495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411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69819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37887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51143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5693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315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124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647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6643" y="118381"/>
            <a:ext cx="3610756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3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B807-553E-B644-B9BF-3E6397736E4E}"/>
              </a:ext>
            </a:extLst>
          </p:cNvPr>
          <p:cNvSpPr txBox="1"/>
          <p:nvPr userDrawn="1"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[STS 121]HTML 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11. jQuery </a:t>
            </a:r>
            <a:r>
              <a:rPr lang="ko-KR" altLang="en-US" dirty="0"/>
              <a:t>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90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969818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753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69965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ECEDE37-4A1A-6D4A-8565-D9080EC38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090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2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2501" y="4882306"/>
            <a:ext cx="250068" cy="2486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308049">
              <a:lnSpc>
                <a:spcPct val="100000"/>
              </a:lnSpc>
              <a:spcBef>
                <a:spcPts val="0"/>
              </a:spcBef>
              <a:defRPr sz="94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1" r:id="rId3"/>
    <p:sldLayoutId id="2147483652" r:id="rId4"/>
    <p:sldLayoutId id="2147483651" r:id="rId5"/>
  </p:sldLayoutIdLst>
  <p:transition spd="med"/>
  <p:txStyles>
    <p:title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20541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4108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6162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82163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602704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2324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4378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64326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EditTex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직사각형">
            <a:extLst>
              <a:ext uri="{FF2B5EF4-FFF2-40B4-BE49-F238E27FC236}">
                <a16:creationId xmlns:a16="http://schemas.microsoft.com/office/drawing/2014/main" id="{D958FB0C-DC6F-5D45-9668-A14901A4E50A}"/>
              </a:ext>
            </a:extLst>
          </p:cNvPr>
          <p:cNvSpPr/>
          <p:nvPr/>
        </p:nvSpPr>
        <p:spPr>
          <a:xfrm>
            <a:off x="0" y="4800636"/>
            <a:ext cx="9144000" cy="342865"/>
          </a:xfrm>
          <a:prstGeom prst="rect">
            <a:avLst/>
          </a:prstGeom>
          <a:solidFill>
            <a:srgbClr val="3197E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29CCB-4904-8A4E-B786-4B6BD7C2C55D}"/>
              </a:ext>
            </a:extLst>
          </p:cNvPr>
          <p:cNvSpPr txBox="1"/>
          <p:nvPr/>
        </p:nvSpPr>
        <p:spPr>
          <a:xfrm>
            <a:off x="93311" y="4793297"/>
            <a:ext cx="2176878" cy="330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457189">
              <a:lnSpc>
                <a:spcPct val="100000"/>
              </a:lnSpc>
              <a:spcBef>
                <a:spcPts val="100"/>
              </a:spcBef>
            </a:pPr>
            <a:r>
              <a:rPr lang="ko-KR" altLang="en-US" sz="1400" b="1">
                <a:solidFill>
                  <a:schemeClr val="bg1">
                    <a:lumMod val="95000"/>
                  </a:schemeClr>
                </a:solidFill>
              </a:rPr>
              <a:t>가천대학교 브릿지 사업단</a:t>
            </a:r>
            <a:endParaRPr lang="en-US" sz="1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5" name="Venenatis Aenean Justop"/>
          <p:cNvSpPr txBox="1"/>
          <p:nvPr/>
        </p:nvSpPr>
        <p:spPr>
          <a:xfrm>
            <a:off x="608399" y="3201808"/>
            <a:ext cx="4119295" cy="3061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>
              <a:lnSpc>
                <a:spcPct val="100000"/>
              </a:lnSpc>
              <a:defRPr sz="2500">
                <a:solidFill>
                  <a:srgbClr val="3197E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l"/>
            <a:r>
              <a:rPr lang="en-US" altLang="ko-KR" sz="1800" b="1"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r>
              <a:rPr lang="ko-KR" altLang="en-US" sz="1800" b="1">
                <a:latin typeface="Malgun Gothic" panose="020B0503020000020004" pitchFamily="34" charset="-127"/>
                <a:ea typeface="Malgun Gothic" panose="020B0503020000020004" pitchFamily="34" charset="-127"/>
              </a:rPr>
              <a:t>주차 </a:t>
            </a:r>
            <a:r>
              <a:rPr lang="en-US" altLang="ko-KR" sz="1800" b="1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800" b="1">
                <a:latin typeface="Malgun Gothic" panose="020B0503020000020004" pitchFamily="34" charset="-127"/>
                <a:ea typeface="Malgun Gothic" panose="020B0503020000020004" pitchFamily="34" charset="-127"/>
              </a:rPr>
              <a:t> 안드로이드 프로그래밍 기초</a:t>
            </a:r>
            <a:endParaRPr sz="18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Venenatis Elit">
            <a:extLst>
              <a:ext uri="{FF2B5EF4-FFF2-40B4-BE49-F238E27FC236}">
                <a16:creationId xmlns:a16="http://schemas.microsoft.com/office/drawing/2014/main" id="{0AB8B436-B6C7-D140-9895-C9755E342D9F}"/>
              </a:ext>
            </a:extLst>
          </p:cNvPr>
          <p:cNvSpPr txBox="1"/>
          <p:nvPr/>
        </p:nvSpPr>
        <p:spPr>
          <a:xfrm>
            <a:off x="608398" y="1473150"/>
            <a:ext cx="7986962" cy="87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>
              <a:lnSpc>
                <a:spcPct val="100000"/>
              </a:lnSpc>
              <a:defRPr sz="2500">
                <a:solidFill>
                  <a:srgbClr val="3483C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spcBef>
                <a:spcPts val="100"/>
              </a:spcBef>
            </a:pPr>
            <a:r>
              <a:rPr lang="en-US" altLang="ko-KR" sz="1400" b="1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400" b="1">
                <a:latin typeface="Malgun Gothic" panose="020B0503020000020004" pitchFamily="34" charset="-127"/>
                <a:ea typeface="Malgun Gothic" panose="020B0503020000020004" pitchFamily="34" charset="-127"/>
              </a:rPr>
              <a:t>경기도형 대학생 취업브리지 사업</a:t>
            </a:r>
            <a:r>
              <a:rPr lang="en-US" altLang="ko-KR" sz="1400" b="1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>
              <a:spcBef>
                <a:spcPts val="100"/>
              </a:spcBef>
            </a:pPr>
            <a:r>
              <a:rPr lang="ko-KR" altLang="en-US" sz="3200" b="1">
                <a:latin typeface="Malgun Gothic" panose="020B0503020000020004" pitchFamily="34" charset="-127"/>
                <a:ea typeface="Malgun Gothic" panose="020B0503020000020004" pitchFamily="34" charset="-127"/>
              </a:rPr>
              <a:t>과정</a:t>
            </a:r>
            <a:r>
              <a:rPr lang="en-US" altLang="ko-KR" sz="3200" b="1">
                <a:latin typeface="Malgun Gothic" panose="020B0503020000020004" pitchFamily="34" charset="-127"/>
                <a:ea typeface="Malgun Gothic" panose="020B0503020000020004" pitchFamily="34" charset="-127"/>
              </a:rPr>
              <a:t>1 : </a:t>
            </a:r>
            <a:r>
              <a:rPr lang="ko-KR" altLang="en-US" sz="3200" b="1">
                <a:latin typeface="Malgun Gothic" panose="020B0503020000020004" pitchFamily="34" charset="-127"/>
                <a:ea typeface="Malgun Gothic" panose="020B0503020000020004" pitchFamily="34" charset="-127"/>
              </a:rPr>
              <a:t>오픈소스 클라우드 기반 웹∙모바일 응용 </a:t>
            </a:r>
            <a:r>
              <a:rPr lang="en-US" altLang="ko-KR" sz="3200" b="1">
                <a:latin typeface="Malgun Gothic" panose="020B0503020000020004" pitchFamily="34" charset="-127"/>
                <a:ea typeface="Malgun Gothic" panose="020B0503020000020004" pitchFamily="34" charset="-127"/>
              </a:rPr>
              <a:t>SW</a:t>
            </a:r>
            <a:r>
              <a:rPr lang="ko-KR" altLang="en-US" sz="3200" b="1">
                <a:latin typeface="Malgun Gothic" panose="020B0503020000020004" pitchFamily="34" charset="-127"/>
                <a:ea typeface="Malgun Gothic" panose="020B0503020000020004" pitchFamily="34" charset="-127"/>
              </a:rPr>
              <a:t>개발</a:t>
            </a:r>
            <a:endParaRPr lang="en-US" altLang="ko-KR" sz="3200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8FF71EE-770F-6944-B0AB-6F679D4099FD}"/>
              </a:ext>
            </a:extLst>
          </p:cNvPr>
          <p:cNvGrpSpPr/>
          <p:nvPr/>
        </p:nvGrpSpPr>
        <p:grpSpPr>
          <a:xfrm>
            <a:off x="6515590" y="244501"/>
            <a:ext cx="2417952" cy="830997"/>
            <a:chOff x="6515590" y="244501"/>
            <a:chExt cx="2417952" cy="83099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0D7D3B-9856-5844-997D-2A2E2A137CD9}"/>
                </a:ext>
              </a:extLst>
            </p:cNvPr>
            <p:cNvSpPr/>
            <p:nvPr/>
          </p:nvSpPr>
          <p:spPr>
            <a:xfrm>
              <a:off x="6515590" y="244501"/>
              <a:ext cx="12314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GB</a:t>
              </a:r>
              <a:endParaRPr lang="ko-KR" altLang="en-US" sz="6000" b="1">
                <a:solidFill>
                  <a:srgbClr val="3197E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4D53DF-1F9A-B148-BCC0-380A2AC24ACA}"/>
                </a:ext>
              </a:extLst>
            </p:cNvPr>
            <p:cNvSpPr/>
            <p:nvPr/>
          </p:nvSpPr>
          <p:spPr>
            <a:xfrm>
              <a:off x="7610743" y="456781"/>
              <a:ext cx="1322799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b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ridge</a:t>
              </a:r>
              <a:endPara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6828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안드로이드 앱은 여러개의 액티비티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(Activity)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구성되어 있음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액티비티에는 여러개의 뷰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(View)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구성할 수 있음 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뷰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(View)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여러개의 레이아웃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(Layout)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위젯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(Widget)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구성됨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D4FAEE-E0EE-4736-8EB9-65369110B2F1}"/>
              </a:ext>
            </a:extLst>
          </p:cNvPr>
          <p:cNvGrpSpPr/>
          <p:nvPr/>
        </p:nvGrpSpPr>
        <p:grpSpPr>
          <a:xfrm>
            <a:off x="2765841" y="2308173"/>
            <a:ext cx="3438144" cy="2602720"/>
            <a:chOff x="3182112" y="1822928"/>
            <a:chExt cx="3438144" cy="2602720"/>
          </a:xfrm>
        </p:grpSpPr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08F55F98-FB93-4645-B168-4DFD2A84EC19}"/>
                </a:ext>
              </a:extLst>
            </p:cNvPr>
            <p:cNvSpPr/>
            <p:nvPr/>
          </p:nvSpPr>
          <p:spPr>
            <a:xfrm>
              <a:off x="3297936" y="2517648"/>
              <a:ext cx="3322320" cy="1908000"/>
            </a:xfrm>
            <a:prstGeom prst="parallelogram">
              <a:avLst>
                <a:gd name="adj" fmla="val 90682"/>
              </a:avLst>
            </a:prstGeom>
            <a:solidFill>
              <a:schemeClr val="bg1"/>
            </a:solidFill>
            <a:ln w="12700" cap="flat">
              <a:solidFill>
                <a:schemeClr val="bg2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337A27B-9671-41CF-8E8E-0DE0FDAEDB38}"/>
                </a:ext>
              </a:extLst>
            </p:cNvPr>
            <p:cNvCxnSpPr/>
            <p:nvPr/>
          </p:nvCxnSpPr>
          <p:spPr>
            <a:xfrm flipH="1">
              <a:off x="4901184" y="2517648"/>
              <a:ext cx="128016" cy="19080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20000"/>
                  <a:lumOff val="80000"/>
                </a:schemeClr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D3E98EF-6D9D-45B4-B3A9-C5A267BD7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936" y="2517648"/>
              <a:ext cx="3322320" cy="190800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20000"/>
                  <a:lumOff val="80000"/>
                </a:schemeClr>
              </a:solidFill>
              <a:prstDash val="sysDot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5EAC525-6C44-4958-B6DF-7594688A82B9}"/>
                </a:ext>
              </a:extLst>
            </p:cNvPr>
            <p:cNvSpPr/>
            <p:nvPr/>
          </p:nvSpPr>
          <p:spPr>
            <a:xfrm>
              <a:off x="3240024" y="2165426"/>
              <a:ext cx="3322320" cy="1908000"/>
            </a:xfrm>
            <a:prstGeom prst="parallelogram">
              <a:avLst>
                <a:gd name="adj" fmla="val 90682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3175" cap="flat">
              <a:solidFill>
                <a:srgbClr val="E6E6E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0B46D1E2-84B9-4C68-9562-25F22A5B8187}"/>
                </a:ext>
              </a:extLst>
            </p:cNvPr>
            <p:cNvSpPr/>
            <p:nvPr/>
          </p:nvSpPr>
          <p:spPr>
            <a:xfrm>
              <a:off x="3182112" y="1822928"/>
              <a:ext cx="3322320" cy="1908000"/>
            </a:xfrm>
            <a:prstGeom prst="parallelogram">
              <a:avLst>
                <a:gd name="adj" fmla="val 90682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 w="3175" cap="flat">
              <a:solidFill>
                <a:srgbClr val="E6E6E6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5DDA3D0B-90C0-478F-A265-F23AADE509C8}"/>
              </a:ext>
            </a:extLst>
          </p:cNvPr>
          <p:cNvSpPr/>
          <p:nvPr/>
        </p:nvSpPr>
        <p:spPr>
          <a:xfrm>
            <a:off x="4947772" y="4092800"/>
            <a:ext cx="130629" cy="13062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4914A6-79C2-4877-BA41-D83A732335DE}"/>
              </a:ext>
            </a:extLst>
          </p:cNvPr>
          <p:cNvSpPr/>
          <p:nvPr/>
        </p:nvSpPr>
        <p:spPr>
          <a:xfrm>
            <a:off x="3198801" y="3913348"/>
            <a:ext cx="130629" cy="13062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289AA7-20A0-4E27-A100-21B11C53B495}"/>
              </a:ext>
            </a:extLst>
          </p:cNvPr>
          <p:cNvSpPr/>
          <p:nvPr/>
        </p:nvSpPr>
        <p:spPr>
          <a:xfrm>
            <a:off x="3198800" y="4299379"/>
            <a:ext cx="130629" cy="13062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561C8-ACAF-4C83-88B9-2C78776C905C}"/>
              </a:ext>
            </a:extLst>
          </p:cNvPr>
          <p:cNvSpPr txBox="1"/>
          <p:nvPr/>
        </p:nvSpPr>
        <p:spPr>
          <a:xfrm>
            <a:off x="5962473" y="3977613"/>
            <a:ext cx="1378583" cy="378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액티비티</a:t>
            </a:r>
            <a:r>
              <a:rPr kumimoji="0" lang="en-US" altLang="ko-KR" sz="1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(Activity)</a:t>
            </a: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F9937-6438-42D0-9AFD-EB1597C0DC1F}"/>
              </a:ext>
            </a:extLst>
          </p:cNvPr>
          <p:cNvSpPr txBox="1"/>
          <p:nvPr/>
        </p:nvSpPr>
        <p:spPr>
          <a:xfrm>
            <a:off x="1699126" y="3903517"/>
            <a:ext cx="716543" cy="378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뷰</a:t>
            </a:r>
            <a:r>
              <a:rPr kumimoji="0" lang="en-US" altLang="ko-KR" sz="1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(View)</a:t>
            </a: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356D9307-9A28-44FA-B76A-779D8ACE1E5B}"/>
              </a:ext>
            </a:extLst>
          </p:cNvPr>
          <p:cNvSpPr/>
          <p:nvPr/>
        </p:nvSpPr>
        <p:spPr>
          <a:xfrm>
            <a:off x="3912385" y="3040244"/>
            <a:ext cx="1047287" cy="252000"/>
          </a:xfrm>
          <a:prstGeom prst="parallelogram">
            <a:avLst>
              <a:gd name="adj" fmla="val 90682"/>
            </a:avLst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6736DD-9523-49EA-8A04-C04D74F05F02}"/>
              </a:ext>
            </a:extLst>
          </p:cNvPr>
          <p:cNvCxnSpPr/>
          <p:nvPr/>
        </p:nvCxnSpPr>
        <p:spPr>
          <a:xfrm>
            <a:off x="4223657" y="2643415"/>
            <a:ext cx="1545772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B6926E-DB6A-400D-B99D-0C2D5A958467}"/>
              </a:ext>
            </a:extLst>
          </p:cNvPr>
          <p:cNvCxnSpPr/>
          <p:nvPr/>
        </p:nvCxnSpPr>
        <p:spPr>
          <a:xfrm>
            <a:off x="3177029" y="3784536"/>
            <a:ext cx="1545772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F3C7F9D-05AD-4621-9D83-6DB224A86EF9}"/>
              </a:ext>
            </a:extLst>
          </p:cNvPr>
          <p:cNvCxnSpPr>
            <a:stCxn id="18" idx="2"/>
            <a:endCxn id="21" idx="3"/>
          </p:cNvCxnSpPr>
          <p:nvPr/>
        </p:nvCxnSpPr>
        <p:spPr>
          <a:xfrm flipH="1">
            <a:off x="2415669" y="3978663"/>
            <a:ext cx="783132" cy="114137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A80EA8-8948-42D1-83F1-E37A56A67DAA}"/>
              </a:ext>
            </a:extLst>
          </p:cNvPr>
          <p:cNvCxnSpPr>
            <a:cxnSpLocks/>
            <a:stCxn id="19" idx="2"/>
            <a:endCxn id="21" idx="3"/>
          </p:cNvCxnSpPr>
          <p:nvPr/>
        </p:nvCxnSpPr>
        <p:spPr>
          <a:xfrm flipH="1" flipV="1">
            <a:off x="2415669" y="4092800"/>
            <a:ext cx="783131" cy="271894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39CE366-D9CD-4789-8A01-DD1A146FA8CD}"/>
              </a:ext>
            </a:extLst>
          </p:cNvPr>
          <p:cNvCxnSpPr>
            <a:cxnSpLocks/>
            <a:endCxn id="16" idx="6"/>
          </p:cNvCxnSpPr>
          <p:nvPr/>
        </p:nvCxnSpPr>
        <p:spPr>
          <a:xfrm flipH="1" flipV="1">
            <a:off x="5078401" y="4158115"/>
            <a:ext cx="866802" cy="14674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781064-E874-436F-A3CA-517E7E07131A}"/>
              </a:ext>
            </a:extLst>
          </p:cNvPr>
          <p:cNvSpPr txBox="1"/>
          <p:nvPr/>
        </p:nvSpPr>
        <p:spPr>
          <a:xfrm>
            <a:off x="6053602" y="3174200"/>
            <a:ext cx="1053173" cy="378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위젯</a:t>
            </a:r>
            <a:r>
              <a:rPr kumimoji="0" lang="en-US" altLang="ko-KR" sz="1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(Widget)</a:t>
            </a: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2FE63DB-CFDD-4CFB-9BC0-B54FE978841A}"/>
              </a:ext>
            </a:extLst>
          </p:cNvPr>
          <p:cNvSpPr/>
          <p:nvPr/>
        </p:nvSpPr>
        <p:spPr>
          <a:xfrm>
            <a:off x="4575051" y="3108885"/>
            <a:ext cx="130629" cy="13062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D9A56EC-2311-441E-B70F-7B679CA5A468}"/>
              </a:ext>
            </a:extLst>
          </p:cNvPr>
          <p:cNvSpPr/>
          <p:nvPr/>
        </p:nvSpPr>
        <p:spPr>
          <a:xfrm>
            <a:off x="3711228" y="3719221"/>
            <a:ext cx="130629" cy="13062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A04A23-8086-427D-ACBF-5E8B8E353883}"/>
              </a:ext>
            </a:extLst>
          </p:cNvPr>
          <p:cNvSpPr/>
          <p:nvPr/>
        </p:nvSpPr>
        <p:spPr>
          <a:xfrm>
            <a:off x="4370713" y="2568359"/>
            <a:ext cx="130629" cy="130629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8FAB15-444E-4A2F-8CE2-A17C5E2A446F}"/>
              </a:ext>
            </a:extLst>
          </p:cNvPr>
          <p:cNvSpPr txBox="1"/>
          <p:nvPr/>
        </p:nvSpPr>
        <p:spPr>
          <a:xfrm>
            <a:off x="1712668" y="2813610"/>
            <a:ext cx="1317668" cy="378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레이아웃</a:t>
            </a:r>
            <a:r>
              <a:rPr kumimoji="0" lang="en-US" altLang="ko-KR" sz="1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(Layout)</a:t>
            </a: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E74CB0F-16F8-461D-B53A-EA35406FC211}"/>
              </a:ext>
            </a:extLst>
          </p:cNvPr>
          <p:cNvCxnSpPr>
            <a:cxnSpLocks/>
            <a:stCxn id="38" idx="2"/>
            <a:endCxn id="39" idx="3"/>
          </p:cNvCxnSpPr>
          <p:nvPr/>
        </p:nvCxnSpPr>
        <p:spPr>
          <a:xfrm flipH="1">
            <a:off x="3030336" y="2633674"/>
            <a:ext cx="1340377" cy="369219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52D5983-1078-4994-BCFB-ECF0668A1CF2}"/>
              </a:ext>
            </a:extLst>
          </p:cNvPr>
          <p:cNvCxnSpPr>
            <a:cxnSpLocks/>
            <a:stCxn id="37" idx="2"/>
            <a:endCxn id="39" idx="3"/>
          </p:cNvCxnSpPr>
          <p:nvPr/>
        </p:nvCxnSpPr>
        <p:spPr>
          <a:xfrm flipH="1" flipV="1">
            <a:off x="3030336" y="3002893"/>
            <a:ext cx="680892" cy="781643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659ACFA-0C96-4BD7-8AFA-0D9C0D994C40}"/>
              </a:ext>
            </a:extLst>
          </p:cNvPr>
          <p:cNvCxnSpPr>
            <a:cxnSpLocks/>
            <a:stCxn id="35" idx="1"/>
            <a:endCxn id="36" idx="6"/>
          </p:cNvCxnSpPr>
          <p:nvPr/>
        </p:nvCxnSpPr>
        <p:spPr>
          <a:xfrm flipH="1" flipV="1">
            <a:off x="4705680" y="3174200"/>
            <a:ext cx="1347922" cy="189283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725776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(View)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 클래스 혹은 그 서브클래스로 만든 객체를 말함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(Layout)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뷰의 서브클래스로 다양한 레이아웃 클래스가 있음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가장 많이 사용되는 레이아웃은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031118-97B0-4666-A84B-369AC83D11B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329191" y="2937640"/>
            <a:ext cx="2682875" cy="1625742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2063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종류별 위젯 배치 차이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LinearLayout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수직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(Vertical)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수평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(Horizontal)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방향으로 차례로 배치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RelativeLayout 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위젯으로부터 상하좌우의 위치를 지정하여 배치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TableLayout 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행과 열을 지정한 테이블 형태로 배치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GridLayout 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테이블레이아웃과 유사하지만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열을 병합하여 더 다양한 형태로 배치 가능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FrameLayout 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 상단부터 겹쳐서 출력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B266E65E-94B5-43E4-9B2B-029E878F9B5C}"/>
              </a:ext>
            </a:extLst>
          </p:cNvPr>
          <p:cNvSpPr/>
          <p:nvPr/>
        </p:nvSpPr>
        <p:spPr>
          <a:xfrm>
            <a:off x="416833" y="1602722"/>
            <a:ext cx="1448254" cy="1685270"/>
          </a:xfrm>
          <a:prstGeom prst="roundRect">
            <a:avLst>
              <a:gd name="adj" fmla="val 934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E6FB595-6881-4259-9D45-37ADCF9FBE87}"/>
              </a:ext>
            </a:extLst>
          </p:cNvPr>
          <p:cNvSpPr/>
          <p:nvPr/>
        </p:nvSpPr>
        <p:spPr>
          <a:xfrm>
            <a:off x="627290" y="1747865"/>
            <a:ext cx="623458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E4DC01F3-0563-4867-9C34-0CD8E9B77777}"/>
              </a:ext>
            </a:extLst>
          </p:cNvPr>
          <p:cNvSpPr/>
          <p:nvPr/>
        </p:nvSpPr>
        <p:spPr>
          <a:xfrm>
            <a:off x="627290" y="2114050"/>
            <a:ext cx="623458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9E7C97DE-ACFF-406A-9583-CB97C4C9EE40}"/>
              </a:ext>
            </a:extLst>
          </p:cNvPr>
          <p:cNvSpPr/>
          <p:nvPr/>
        </p:nvSpPr>
        <p:spPr>
          <a:xfrm>
            <a:off x="627290" y="2504728"/>
            <a:ext cx="623458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25" name="모서리가 둥근 직사각형 9">
            <a:extLst>
              <a:ext uri="{FF2B5EF4-FFF2-40B4-BE49-F238E27FC236}">
                <a16:creationId xmlns:a16="http://schemas.microsoft.com/office/drawing/2014/main" id="{C33EFBCC-2596-4D77-BAA5-43513A3D4354}"/>
              </a:ext>
            </a:extLst>
          </p:cNvPr>
          <p:cNvSpPr/>
          <p:nvPr/>
        </p:nvSpPr>
        <p:spPr>
          <a:xfrm>
            <a:off x="2142364" y="1602722"/>
            <a:ext cx="1448254" cy="1685270"/>
          </a:xfrm>
          <a:prstGeom prst="roundRect">
            <a:avLst>
              <a:gd name="adj" fmla="val 934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26" name="모서리가 둥근 직사각형 9">
            <a:extLst>
              <a:ext uri="{FF2B5EF4-FFF2-40B4-BE49-F238E27FC236}">
                <a16:creationId xmlns:a16="http://schemas.microsoft.com/office/drawing/2014/main" id="{B17BE93D-5B6B-44B0-B718-9649B3199046}"/>
              </a:ext>
            </a:extLst>
          </p:cNvPr>
          <p:cNvSpPr/>
          <p:nvPr/>
        </p:nvSpPr>
        <p:spPr>
          <a:xfrm>
            <a:off x="2218534" y="1713367"/>
            <a:ext cx="623458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27" name="모서리가 둥근 직사각형 9">
            <a:extLst>
              <a:ext uri="{FF2B5EF4-FFF2-40B4-BE49-F238E27FC236}">
                <a16:creationId xmlns:a16="http://schemas.microsoft.com/office/drawing/2014/main" id="{7CC3CA07-23E5-4184-A267-2515C3096EAC}"/>
              </a:ext>
            </a:extLst>
          </p:cNvPr>
          <p:cNvSpPr/>
          <p:nvPr/>
        </p:nvSpPr>
        <p:spPr>
          <a:xfrm>
            <a:off x="2902310" y="2062589"/>
            <a:ext cx="623458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28" name="모서리가 둥근 직사각형 9">
            <a:extLst>
              <a:ext uri="{FF2B5EF4-FFF2-40B4-BE49-F238E27FC236}">
                <a16:creationId xmlns:a16="http://schemas.microsoft.com/office/drawing/2014/main" id="{CAF74485-8EF3-42DF-93B9-7DE0EB5953A8}"/>
              </a:ext>
            </a:extLst>
          </p:cNvPr>
          <p:cNvSpPr/>
          <p:nvPr/>
        </p:nvSpPr>
        <p:spPr>
          <a:xfrm>
            <a:off x="2218534" y="2062589"/>
            <a:ext cx="623458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9D7D269C-FB1C-430A-B934-982D92CC203A}"/>
              </a:ext>
            </a:extLst>
          </p:cNvPr>
          <p:cNvSpPr/>
          <p:nvPr/>
        </p:nvSpPr>
        <p:spPr>
          <a:xfrm>
            <a:off x="3867895" y="1602722"/>
            <a:ext cx="1448254" cy="1685270"/>
          </a:xfrm>
          <a:prstGeom prst="roundRect">
            <a:avLst>
              <a:gd name="adj" fmla="val 934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30" name="모서리가 둥근 직사각형 9">
            <a:extLst>
              <a:ext uri="{FF2B5EF4-FFF2-40B4-BE49-F238E27FC236}">
                <a16:creationId xmlns:a16="http://schemas.microsoft.com/office/drawing/2014/main" id="{8061D475-6495-4E7B-8E68-F66F0A020E1E}"/>
              </a:ext>
            </a:extLst>
          </p:cNvPr>
          <p:cNvSpPr/>
          <p:nvPr/>
        </p:nvSpPr>
        <p:spPr>
          <a:xfrm>
            <a:off x="3973123" y="1747865"/>
            <a:ext cx="552681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0F580871-A83C-4F54-98B5-F654362BD485}"/>
              </a:ext>
            </a:extLst>
          </p:cNvPr>
          <p:cNvSpPr/>
          <p:nvPr/>
        </p:nvSpPr>
        <p:spPr>
          <a:xfrm>
            <a:off x="4658239" y="1747865"/>
            <a:ext cx="552681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33" name="모서리가 둥근 직사각형 9">
            <a:extLst>
              <a:ext uri="{FF2B5EF4-FFF2-40B4-BE49-F238E27FC236}">
                <a16:creationId xmlns:a16="http://schemas.microsoft.com/office/drawing/2014/main" id="{B702CEF1-DD5D-4AF0-96A2-5EEA1B885408}"/>
              </a:ext>
            </a:extLst>
          </p:cNvPr>
          <p:cNvSpPr/>
          <p:nvPr/>
        </p:nvSpPr>
        <p:spPr>
          <a:xfrm>
            <a:off x="5593426" y="1598486"/>
            <a:ext cx="1448254" cy="1685270"/>
          </a:xfrm>
          <a:prstGeom prst="roundRect">
            <a:avLst>
              <a:gd name="adj" fmla="val 934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34" name="모서리가 둥근 직사각형 9">
            <a:extLst>
              <a:ext uri="{FF2B5EF4-FFF2-40B4-BE49-F238E27FC236}">
                <a16:creationId xmlns:a16="http://schemas.microsoft.com/office/drawing/2014/main" id="{270D5587-404C-43C5-AAFD-836E74BA2648}"/>
              </a:ext>
            </a:extLst>
          </p:cNvPr>
          <p:cNvSpPr/>
          <p:nvPr/>
        </p:nvSpPr>
        <p:spPr>
          <a:xfrm>
            <a:off x="5660139" y="1723101"/>
            <a:ext cx="623458" cy="286442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35" name="모서리가 둥근 직사각형 9">
            <a:extLst>
              <a:ext uri="{FF2B5EF4-FFF2-40B4-BE49-F238E27FC236}">
                <a16:creationId xmlns:a16="http://schemas.microsoft.com/office/drawing/2014/main" id="{C139F0A9-C1E0-4793-A870-0ACED3126C31}"/>
              </a:ext>
            </a:extLst>
          </p:cNvPr>
          <p:cNvSpPr/>
          <p:nvPr/>
        </p:nvSpPr>
        <p:spPr>
          <a:xfrm>
            <a:off x="5660139" y="2089286"/>
            <a:ext cx="623458" cy="286442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36" name="모서리가 둥근 직사각형 9">
            <a:extLst>
              <a:ext uri="{FF2B5EF4-FFF2-40B4-BE49-F238E27FC236}">
                <a16:creationId xmlns:a16="http://schemas.microsoft.com/office/drawing/2014/main" id="{104DF9F5-B39D-4947-8748-C044E5BD8F96}"/>
              </a:ext>
            </a:extLst>
          </p:cNvPr>
          <p:cNvSpPr/>
          <p:nvPr/>
        </p:nvSpPr>
        <p:spPr>
          <a:xfrm>
            <a:off x="6351509" y="1723102"/>
            <a:ext cx="623458" cy="65262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37" name="모서리가 둥근 직사각형 9">
            <a:extLst>
              <a:ext uri="{FF2B5EF4-FFF2-40B4-BE49-F238E27FC236}">
                <a16:creationId xmlns:a16="http://schemas.microsoft.com/office/drawing/2014/main" id="{9D715B9B-43DA-4795-ABA8-667D367831B5}"/>
              </a:ext>
            </a:extLst>
          </p:cNvPr>
          <p:cNvSpPr/>
          <p:nvPr/>
        </p:nvSpPr>
        <p:spPr>
          <a:xfrm>
            <a:off x="7318957" y="1598486"/>
            <a:ext cx="1448254" cy="1685270"/>
          </a:xfrm>
          <a:prstGeom prst="roundRect">
            <a:avLst>
              <a:gd name="adj" fmla="val 9346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38" name="모서리가 둥근 직사각형 9">
            <a:extLst>
              <a:ext uri="{FF2B5EF4-FFF2-40B4-BE49-F238E27FC236}">
                <a16:creationId xmlns:a16="http://schemas.microsoft.com/office/drawing/2014/main" id="{EAFEC4DC-0858-434C-A9C8-43B1B1BFD744}"/>
              </a:ext>
            </a:extLst>
          </p:cNvPr>
          <p:cNvSpPr/>
          <p:nvPr/>
        </p:nvSpPr>
        <p:spPr>
          <a:xfrm>
            <a:off x="7430700" y="1730257"/>
            <a:ext cx="1143337" cy="718058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              위젯</a:t>
            </a:r>
          </a:p>
        </p:txBody>
      </p:sp>
      <p:sp>
        <p:nvSpPr>
          <p:cNvPr id="40" name="모서리가 둥근 직사각형 9">
            <a:extLst>
              <a:ext uri="{FF2B5EF4-FFF2-40B4-BE49-F238E27FC236}">
                <a16:creationId xmlns:a16="http://schemas.microsoft.com/office/drawing/2014/main" id="{8375821D-768B-4C96-9C0E-5C48CDD09770}"/>
              </a:ext>
            </a:extLst>
          </p:cNvPr>
          <p:cNvSpPr/>
          <p:nvPr/>
        </p:nvSpPr>
        <p:spPr>
          <a:xfrm>
            <a:off x="7434893" y="1728435"/>
            <a:ext cx="623458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41" name="모서리가 둥근 직사각형 9">
            <a:extLst>
              <a:ext uri="{FF2B5EF4-FFF2-40B4-BE49-F238E27FC236}">
                <a16:creationId xmlns:a16="http://schemas.microsoft.com/office/drawing/2014/main" id="{F07BFDD2-877F-421B-A8C0-C82272A417BA}"/>
              </a:ext>
            </a:extLst>
          </p:cNvPr>
          <p:cNvSpPr/>
          <p:nvPr/>
        </p:nvSpPr>
        <p:spPr>
          <a:xfrm>
            <a:off x="3973123" y="2171201"/>
            <a:ext cx="552681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42" name="모서리가 둥근 직사각형 9">
            <a:extLst>
              <a:ext uri="{FF2B5EF4-FFF2-40B4-BE49-F238E27FC236}">
                <a16:creationId xmlns:a16="http://schemas.microsoft.com/office/drawing/2014/main" id="{5D522643-E609-4009-9921-D9D33FC35CFE}"/>
              </a:ext>
            </a:extLst>
          </p:cNvPr>
          <p:cNvSpPr/>
          <p:nvPr/>
        </p:nvSpPr>
        <p:spPr>
          <a:xfrm>
            <a:off x="4658239" y="2171201"/>
            <a:ext cx="552681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43" name="모서리가 둥근 직사각형 9">
            <a:extLst>
              <a:ext uri="{FF2B5EF4-FFF2-40B4-BE49-F238E27FC236}">
                <a16:creationId xmlns:a16="http://schemas.microsoft.com/office/drawing/2014/main" id="{5FC56600-FA1B-4513-B837-16E74980753E}"/>
              </a:ext>
            </a:extLst>
          </p:cNvPr>
          <p:cNvSpPr/>
          <p:nvPr/>
        </p:nvSpPr>
        <p:spPr>
          <a:xfrm>
            <a:off x="3973123" y="2594537"/>
            <a:ext cx="552681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sp>
        <p:nvSpPr>
          <p:cNvPr id="44" name="모서리가 둥근 직사각형 9">
            <a:extLst>
              <a:ext uri="{FF2B5EF4-FFF2-40B4-BE49-F238E27FC236}">
                <a16:creationId xmlns:a16="http://schemas.microsoft.com/office/drawing/2014/main" id="{C52FA8B8-FE7F-4CC4-88CB-D650DC5E3875}"/>
              </a:ext>
            </a:extLst>
          </p:cNvPr>
          <p:cNvSpPr/>
          <p:nvPr/>
        </p:nvSpPr>
        <p:spPr>
          <a:xfrm>
            <a:off x="4658239" y="2594537"/>
            <a:ext cx="552681" cy="290486"/>
          </a:xfrm>
          <a:prstGeom prst="roundRect">
            <a:avLst>
              <a:gd name="adj" fmla="val 9346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normAutofit/>
          </a:bodyPr>
          <a:lstStyle/>
          <a:p>
            <a:pPr defTabSz="457200">
              <a:lnSpc>
                <a:spcPct val="130000"/>
              </a:lnSpc>
              <a:spcBef>
                <a:spcPts val="200"/>
              </a:spcBef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위젯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D072B69-A170-4957-88DB-CE6EB24664DF}"/>
              </a:ext>
            </a:extLst>
          </p:cNvPr>
          <p:cNvCxnSpPr/>
          <p:nvPr/>
        </p:nvCxnSpPr>
        <p:spPr>
          <a:xfrm>
            <a:off x="1538514" y="1858610"/>
            <a:ext cx="0" cy="102641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35059A7-5A25-4320-B1A2-06BDEC75F0B0}"/>
              </a:ext>
            </a:extLst>
          </p:cNvPr>
          <p:cNvCxnSpPr>
            <a:cxnSpLocks/>
          </p:cNvCxnSpPr>
          <p:nvPr/>
        </p:nvCxnSpPr>
        <p:spPr>
          <a:xfrm>
            <a:off x="627290" y="3099581"/>
            <a:ext cx="103459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F8FCF21-A577-4114-96CF-27B347816FA0}"/>
              </a:ext>
            </a:extLst>
          </p:cNvPr>
          <p:cNvCxnSpPr>
            <a:cxnSpLocks/>
          </p:cNvCxnSpPr>
          <p:nvPr/>
        </p:nvCxnSpPr>
        <p:spPr>
          <a:xfrm>
            <a:off x="2344057" y="1893108"/>
            <a:ext cx="0" cy="36618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6081D95-285D-42B4-BCD0-38FC92AE21FB}"/>
              </a:ext>
            </a:extLst>
          </p:cNvPr>
          <p:cNvCxnSpPr>
            <a:cxnSpLocks/>
          </p:cNvCxnSpPr>
          <p:nvPr/>
        </p:nvCxnSpPr>
        <p:spPr>
          <a:xfrm>
            <a:off x="2696741" y="2201011"/>
            <a:ext cx="34490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529724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RelativeLayout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RelativeLayout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사용가능한 속성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lvl="1" indent="0">
              <a:buNone/>
            </a:pP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14977"/>
              </p:ext>
            </p:extLst>
          </p:nvPr>
        </p:nvGraphicFramePr>
        <p:xfrm>
          <a:off x="1112520" y="1877891"/>
          <a:ext cx="7299960" cy="2592142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094251">
                  <a:extLst>
                    <a:ext uri="{9D8B030D-6E8A-4147-A177-3AD203B41FA5}">
                      <a16:colId xmlns:a16="http://schemas.microsoft.com/office/drawing/2014/main" val="1938908228"/>
                    </a:ext>
                  </a:extLst>
                </a:gridCol>
                <a:gridCol w="5205709">
                  <a:extLst>
                    <a:ext uri="{9D8B030D-6E8A-4147-A177-3AD203B41FA5}">
                      <a16:colId xmlns:a16="http://schemas.microsoft.com/office/drawing/2014/main" val="2482294294"/>
                    </a:ext>
                  </a:extLst>
                </a:gridCol>
              </a:tblGrid>
              <a:tr h="43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 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186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layout_toLeftOf</a:t>
                      </a:r>
                      <a:endParaRPr lang="en-US" sz="1200" u="non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기준 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(Anchor 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왼쪽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(Left)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배치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7955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layout_above</a:t>
                      </a:r>
                      <a:endParaRPr lang="en-US" sz="1200" u="non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기준 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Anchor 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위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Above)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배치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80511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layout_toRightOf</a:t>
                      </a:r>
                      <a:endParaRPr lang="en-US" sz="1200" u="non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기준 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(Anchor 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오른쪽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(Right)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배치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147014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layout_below</a:t>
                      </a:r>
                      <a:endParaRPr lang="en-US" sz="1200" u="non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기준 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(Anchor 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아래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(Below)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배치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382667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layout_toStartOf</a:t>
                      </a:r>
                      <a:endParaRPr lang="en-US" sz="1200" u="non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기준 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(Anchor 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시작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(Start)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배치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766318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layout_toEndOf</a:t>
                      </a:r>
                      <a:endParaRPr lang="en-US" sz="1200" u="non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기준 뷰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(Anchor View)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끝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(End)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배치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16982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733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RelativeLayout</a:t>
            </a: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849" y="1165860"/>
            <a:ext cx="2017667" cy="3520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6" y="1604010"/>
            <a:ext cx="2120424" cy="1375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" y="3433762"/>
            <a:ext cx="2194560" cy="13792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135" y="3380250"/>
            <a:ext cx="2227898" cy="1432732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2750820" y="1640790"/>
            <a:ext cx="3657547" cy="56139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446020" y="2572116"/>
            <a:ext cx="3962347" cy="97880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455814" y="2703802"/>
            <a:ext cx="1905106" cy="117250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378465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RelativeLayout</a:t>
            </a: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8820" y="2560320"/>
            <a:ext cx="906780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10740" y="2324100"/>
            <a:ext cx="2080260" cy="1516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26576" y="1797870"/>
            <a:ext cx="4338047" cy="27010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version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="1.0"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="utf-8"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RelativeLayout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schemas.android.com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schemas.android.com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res-auto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schemas.android.com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:context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MainActivity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="#00ff00"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27561" y="1377383"/>
            <a:ext cx="2879990" cy="3409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/layout2"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="#000000"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:layout_below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/layout3"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="#0000ff"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:layout_below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:layout_toRightOf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/layout2"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RelativeLayout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068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GridLayout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GridLayout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사용가능한 속성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23947"/>
              </p:ext>
            </p:extLst>
          </p:nvPr>
        </p:nvGraphicFramePr>
        <p:xfrm>
          <a:off x="1112520" y="1877891"/>
          <a:ext cx="7299960" cy="1853182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938908228"/>
                    </a:ext>
                  </a:extLst>
                </a:gridCol>
                <a:gridCol w="5516880">
                  <a:extLst>
                    <a:ext uri="{9D8B030D-6E8A-4147-A177-3AD203B41FA5}">
                      <a16:colId xmlns:a16="http://schemas.microsoft.com/office/drawing/2014/main" val="2482294294"/>
                    </a:ext>
                  </a:extLst>
                </a:gridCol>
              </a:tblGrid>
              <a:tr h="43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 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186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orientation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자식 뷰</a:t>
                      </a:r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(View)</a:t>
                      </a:r>
                      <a:r>
                        <a:rPr lang="ko-KR" alt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들이 </a:t>
                      </a:r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GridLayout</a:t>
                      </a:r>
                      <a:r>
                        <a:rPr lang="ko-KR" alt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의 각 셀 영역에 배치되는 방향을 결정합니다</a:t>
                      </a:r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. </a:t>
                      </a:r>
                    </a:p>
                    <a:p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orientation = "horizontal" : </a:t>
                      </a:r>
                      <a:r>
                        <a:rPr lang="ko-KR" alt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수평방향으로 뷰</a:t>
                      </a:r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(View)</a:t>
                      </a:r>
                      <a:r>
                        <a:rPr lang="ko-KR" alt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를 정렬합니다</a:t>
                      </a:r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.</a:t>
                      </a:r>
                    </a:p>
                    <a:p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orientation = "vertical" : </a:t>
                      </a:r>
                      <a:r>
                        <a:rPr lang="ko-KR" alt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수직방향으로 뷰</a:t>
                      </a:r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(View)</a:t>
                      </a:r>
                      <a:r>
                        <a:rPr lang="ko-KR" alt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를 정렬합니다</a:t>
                      </a:r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37955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rowCount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GridLayout</a:t>
                      </a:r>
                      <a:r>
                        <a:rPr lang="ko-KR" alt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의 행의 개수를 지정합니다</a:t>
                      </a:r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80511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columnCount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GridLayout</a:t>
                      </a:r>
                      <a:r>
                        <a:rPr lang="ko-KR" alt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의 열의 개수를 지정합니다</a:t>
                      </a:r>
                      <a:r>
                        <a:rPr lang="en-US" altLang="ko-KR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 Light"/>
                          <a:sym typeface="Gill Sans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1470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844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GridLayout</a:t>
            </a: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890" y="1059271"/>
            <a:ext cx="2158365" cy="37675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84" y="1917531"/>
            <a:ext cx="3920436" cy="1265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335" y="2266712"/>
            <a:ext cx="1990725" cy="124136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5212080" y="1379220"/>
            <a:ext cx="1485900" cy="99822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616" y="3447437"/>
            <a:ext cx="2094548" cy="1600329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6377940" y="1878330"/>
            <a:ext cx="626013" cy="156910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918752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GridLayout</a:t>
            </a: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528956" y="4883970"/>
            <a:ext cx="4338047" cy="270100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4478" y="1535271"/>
            <a:ext cx="3902689" cy="2924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version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="1.0"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="utf-8"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GridLayout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schemas.android.com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schemas.android.com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res-auto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schemas.android.com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wrap_content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:columnCount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="3"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:rowCount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:context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MainActivity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="#00ff00"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820098" y="538616"/>
            <a:ext cx="4259384" cy="4392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/layout2"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="#000000"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/layout3"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="#0000ff"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/layout5"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="#00ffff"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:layout_columnSpan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:layout_gravity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fill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GridLayout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5321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FrameLayout</a:t>
            </a: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55" y="727023"/>
            <a:ext cx="2368826" cy="4191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727023"/>
            <a:ext cx="2579636" cy="15477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20" y="2571749"/>
            <a:ext cx="2514600" cy="1647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610" y="3367478"/>
            <a:ext cx="2705100" cy="1504950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5379720" y="1927860"/>
            <a:ext cx="1318260" cy="34694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474720" y="1653540"/>
            <a:ext cx="3223260" cy="148590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242560" y="1112520"/>
            <a:ext cx="1064895" cy="202692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495396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96524-2B80-40C6-9F39-D5C56F69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이번 강좌 에서는</a:t>
            </a:r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17C76-5602-438B-AD33-53ECD998D161}"/>
              </a:ext>
            </a:extLst>
          </p:cNvPr>
          <p:cNvSpPr/>
          <p:nvPr/>
        </p:nvSpPr>
        <p:spPr>
          <a:xfrm>
            <a:off x="3795394" y="2896129"/>
            <a:ext cx="3809815" cy="1266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800" b="1" kern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800" b="1" kern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indent="3333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안드로이드 개발환경 셋업</a:t>
            </a:r>
          </a:p>
          <a:p>
            <a:pPr marL="285750" lvl="8" indent="3333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  <a:r>
              <a:rPr lang="ko-KR" altLang="en-US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기본 안드로이드 </a:t>
            </a:r>
            <a:r>
              <a:rPr lang="en-US" altLang="ko-KR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SDK </a:t>
            </a:r>
            <a:r>
              <a:rPr lang="ko-KR" altLang="en-US" sz="1400" kern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23F1E-F9D4-7546-8D02-E7E8FD3E6926}"/>
              </a:ext>
            </a:extLst>
          </p:cNvPr>
          <p:cNvSpPr/>
          <p:nvPr/>
        </p:nvSpPr>
        <p:spPr>
          <a:xfrm>
            <a:off x="698390" y="1101401"/>
            <a:ext cx="7584830" cy="139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안드로이드 프로그래밍</a:t>
            </a:r>
            <a:r>
              <a:rPr lang="ko-KR" altLang="en-US" sz="120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ko-KR" altLang="en-US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 기초가 되는 개념과 </a:t>
            </a:r>
            <a:r>
              <a:rPr lang="en-US" altLang="ko-KR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Android Studio</a:t>
            </a:r>
            <a:r>
              <a:rPr lang="ko-KR" altLang="en-US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를 통한 기본적인 </a:t>
            </a:r>
            <a:r>
              <a:rPr lang="en-US" altLang="ko-KR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SDK </a:t>
            </a:r>
            <a:r>
              <a:rPr lang="ko-KR" altLang="en-US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활용 방법 등을 살펴봅니다</a:t>
            </a:r>
            <a:r>
              <a:rPr lang="en-US" altLang="ko-KR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1052"/>
              </a:spcBef>
            </a:pPr>
            <a:r>
              <a:rPr lang="ko-KR" altLang="en-US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이 강의를 통해 </a:t>
            </a:r>
            <a:r>
              <a:rPr lang="ko-KR" altLang="en-US" sz="1200" b="1">
                <a:latin typeface="Malgun Gothic" panose="020B0503020000020004" pitchFamily="34" charset="-127"/>
                <a:ea typeface="Malgun Gothic" panose="020B0503020000020004" pitchFamily="34" charset="-127"/>
              </a:rPr>
              <a:t>안드로이드 프로그래밍 개발을 위한 기본 </a:t>
            </a:r>
            <a:r>
              <a:rPr lang="en-US" altLang="ko-KR" sz="1200" b="1">
                <a:latin typeface="Malgun Gothic" panose="020B0503020000020004" pitchFamily="34" charset="-127"/>
                <a:ea typeface="Malgun Gothic" panose="020B0503020000020004" pitchFamily="34" charset="-127"/>
              </a:rPr>
              <a:t>UI </a:t>
            </a:r>
            <a:r>
              <a:rPr lang="ko-KR" altLang="en-US" sz="1200" b="1">
                <a:latin typeface="Malgun Gothic" panose="020B0503020000020004" pitchFamily="34" charset="-127"/>
                <a:ea typeface="Malgun Gothic" panose="020B0503020000020004" pitchFamily="34" charset="-127"/>
              </a:rPr>
              <a:t>구현 및 이벤트 처리 방법</a:t>
            </a:r>
            <a:r>
              <a:rPr lang="ko-KR" altLang="en-US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ko-KR" altLang="en-US" sz="1200" b="1">
                <a:latin typeface="Malgun Gothic" panose="020B0503020000020004" pitchFamily="34" charset="-127"/>
                <a:ea typeface="Malgun Gothic" panose="020B0503020000020004" pitchFamily="34" charset="-127"/>
              </a:rPr>
              <a:t>액티비티 생명주기 등</a:t>
            </a:r>
            <a:r>
              <a:rPr lang="ko-KR" altLang="en-US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을 배우게 됩니다</a:t>
            </a:r>
            <a:r>
              <a:rPr lang="en-US" altLang="ko-KR" sz="120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pSp>
        <p:nvGrpSpPr>
          <p:cNvPr id="5" name="그룹">
            <a:extLst>
              <a:ext uri="{FF2B5EF4-FFF2-40B4-BE49-F238E27FC236}">
                <a16:creationId xmlns:a16="http://schemas.microsoft.com/office/drawing/2014/main" id="{2050049A-9F32-DF45-8DC0-8F7278ADF303}"/>
              </a:ext>
            </a:extLst>
          </p:cNvPr>
          <p:cNvGrpSpPr/>
          <p:nvPr/>
        </p:nvGrpSpPr>
        <p:grpSpPr>
          <a:xfrm>
            <a:off x="1152049" y="2694989"/>
            <a:ext cx="2000029" cy="2452673"/>
            <a:chOff x="0" y="0"/>
            <a:chExt cx="4818076" cy="5945010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8CCB119E-D7B5-D049-B14E-2DE786793690}"/>
                </a:ext>
              </a:extLst>
            </p:cNvPr>
            <p:cNvGrpSpPr/>
            <p:nvPr/>
          </p:nvGrpSpPr>
          <p:grpSpPr>
            <a:xfrm>
              <a:off x="-1" y="1095661"/>
              <a:ext cx="4818078" cy="4849350"/>
              <a:chOff x="0" y="0"/>
              <a:chExt cx="4818076" cy="4849348"/>
            </a:xfrm>
          </p:grpSpPr>
          <p:grpSp>
            <p:nvGrpSpPr>
              <p:cNvPr id="14" name="그룹">
                <a:extLst>
                  <a:ext uri="{FF2B5EF4-FFF2-40B4-BE49-F238E27FC236}">
                    <a16:creationId xmlns:a16="http://schemas.microsoft.com/office/drawing/2014/main" id="{E4A6868B-4C11-1D47-8AC8-CF38F64B17C0}"/>
                  </a:ext>
                </a:extLst>
              </p:cNvPr>
              <p:cNvGrpSpPr/>
              <p:nvPr/>
            </p:nvGrpSpPr>
            <p:grpSpPr>
              <a:xfrm>
                <a:off x="776795" y="0"/>
                <a:ext cx="4041282" cy="4568821"/>
                <a:chOff x="0" y="0"/>
                <a:chExt cx="4041281" cy="4568820"/>
              </a:xfrm>
            </p:grpSpPr>
            <p:sp>
              <p:nvSpPr>
                <p:cNvPr id="20" name="도형">
                  <a:extLst>
                    <a:ext uri="{FF2B5EF4-FFF2-40B4-BE49-F238E27FC236}">
                      <a16:creationId xmlns:a16="http://schemas.microsoft.com/office/drawing/2014/main" id="{9459D63B-558D-2342-811B-F4D2736C6906}"/>
                    </a:ext>
                  </a:extLst>
                </p:cNvPr>
                <p:cNvSpPr/>
                <p:nvPr/>
              </p:nvSpPr>
              <p:spPr>
                <a:xfrm flipH="1">
                  <a:off x="0" y="3995689"/>
                  <a:ext cx="194230" cy="5731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787" y="0"/>
                      </a:moveTo>
                      <a:lnTo>
                        <a:pt x="0" y="2323"/>
                      </a:lnTo>
                      <a:lnTo>
                        <a:pt x="3216" y="21600"/>
                      </a:lnTo>
                      <a:lnTo>
                        <a:pt x="21600" y="13279"/>
                      </a:lnTo>
                      <a:lnTo>
                        <a:pt x="6787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" name="도형">
                  <a:extLst>
                    <a:ext uri="{FF2B5EF4-FFF2-40B4-BE49-F238E27FC236}">
                      <a16:creationId xmlns:a16="http://schemas.microsoft.com/office/drawing/2014/main" id="{0FFAE748-E5C0-7D43-B2D8-08FE13AF9A63}"/>
                    </a:ext>
                  </a:extLst>
                </p:cNvPr>
                <p:cNvSpPr/>
                <p:nvPr/>
              </p:nvSpPr>
              <p:spPr>
                <a:xfrm rot="840000" flipH="1">
                  <a:off x="3339362" y="52590"/>
                  <a:ext cx="573636" cy="113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61" h="21515" extrusionOk="0">
                      <a:moveTo>
                        <a:pt x="16954" y="9693"/>
                      </a:moveTo>
                      <a:cubicBezTo>
                        <a:pt x="17593" y="9975"/>
                        <a:pt x="18543" y="9894"/>
                        <a:pt x="19297" y="10073"/>
                      </a:cubicBezTo>
                      <a:cubicBezTo>
                        <a:pt x="20738" y="10415"/>
                        <a:pt x="20842" y="11330"/>
                        <a:pt x="20971" y="12131"/>
                      </a:cubicBezTo>
                      <a:cubicBezTo>
                        <a:pt x="21122" y="13066"/>
                        <a:pt x="21545" y="14000"/>
                        <a:pt x="21272" y="14931"/>
                      </a:cubicBezTo>
                      <a:cubicBezTo>
                        <a:pt x="21039" y="15727"/>
                        <a:pt x="20311" y="16464"/>
                        <a:pt x="19196" y="17032"/>
                      </a:cubicBezTo>
                      <a:lnTo>
                        <a:pt x="20181" y="21303"/>
                      </a:lnTo>
                      <a:lnTo>
                        <a:pt x="6182" y="21515"/>
                      </a:lnTo>
                      <a:cubicBezTo>
                        <a:pt x="6925" y="20583"/>
                        <a:pt x="6757" y="19526"/>
                        <a:pt x="5731" y="18667"/>
                      </a:cubicBezTo>
                      <a:cubicBezTo>
                        <a:pt x="5389" y="18382"/>
                        <a:pt x="4960" y="18127"/>
                        <a:pt x="4536" y="17872"/>
                      </a:cubicBezTo>
                      <a:cubicBezTo>
                        <a:pt x="3845" y="17457"/>
                        <a:pt x="3161" y="17033"/>
                        <a:pt x="2697" y="16541"/>
                      </a:cubicBezTo>
                      <a:cubicBezTo>
                        <a:pt x="2194" y="16008"/>
                        <a:pt x="1976" y="15421"/>
                        <a:pt x="1618" y="14859"/>
                      </a:cubicBezTo>
                      <a:cubicBezTo>
                        <a:pt x="1291" y="14345"/>
                        <a:pt x="850" y="13842"/>
                        <a:pt x="517" y="13351"/>
                      </a:cubicBezTo>
                      <a:cubicBezTo>
                        <a:pt x="309" y="13043"/>
                        <a:pt x="151" y="12739"/>
                        <a:pt x="56" y="12413"/>
                      </a:cubicBezTo>
                      <a:cubicBezTo>
                        <a:pt x="-55" y="12035"/>
                        <a:pt x="-39" y="11644"/>
                        <a:pt x="474" y="11383"/>
                      </a:cubicBezTo>
                      <a:cubicBezTo>
                        <a:pt x="936" y="11148"/>
                        <a:pt x="1685" y="11124"/>
                        <a:pt x="2209" y="10918"/>
                      </a:cubicBezTo>
                      <a:cubicBezTo>
                        <a:pt x="2923" y="10637"/>
                        <a:pt x="3049" y="10097"/>
                        <a:pt x="3795" y="9835"/>
                      </a:cubicBezTo>
                      <a:cubicBezTo>
                        <a:pt x="4369" y="9634"/>
                        <a:pt x="5120" y="9668"/>
                        <a:pt x="5767" y="9543"/>
                      </a:cubicBezTo>
                      <a:cubicBezTo>
                        <a:pt x="6949" y="9314"/>
                        <a:pt x="7698" y="8579"/>
                        <a:pt x="9010" y="8630"/>
                      </a:cubicBezTo>
                      <a:cubicBezTo>
                        <a:pt x="9414" y="8646"/>
                        <a:pt x="9781" y="8747"/>
                        <a:pt x="10171" y="8801"/>
                      </a:cubicBezTo>
                      <a:cubicBezTo>
                        <a:pt x="10505" y="8848"/>
                        <a:pt x="10854" y="8859"/>
                        <a:pt x="11198" y="8835"/>
                      </a:cubicBezTo>
                      <a:cubicBezTo>
                        <a:pt x="11569" y="6525"/>
                        <a:pt x="11688" y="4207"/>
                        <a:pt x="11553" y="1890"/>
                      </a:cubicBezTo>
                      <a:cubicBezTo>
                        <a:pt x="11512" y="1186"/>
                        <a:pt x="11612" y="408"/>
                        <a:pt x="12799" y="100"/>
                      </a:cubicBezTo>
                      <a:cubicBezTo>
                        <a:pt x="13510" y="-85"/>
                        <a:pt x="14361" y="-2"/>
                        <a:pt x="14991" y="255"/>
                      </a:cubicBezTo>
                      <a:cubicBezTo>
                        <a:pt x="16109" y="711"/>
                        <a:pt x="16246" y="1501"/>
                        <a:pt x="16270" y="2238"/>
                      </a:cubicBezTo>
                      <a:cubicBezTo>
                        <a:pt x="16338" y="4388"/>
                        <a:pt x="16075" y="6540"/>
                        <a:pt x="16288" y="8689"/>
                      </a:cubicBezTo>
                      <a:cubicBezTo>
                        <a:pt x="16325" y="9059"/>
                        <a:pt x="16406" y="9452"/>
                        <a:pt x="16954" y="969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" name="그룹">
                <a:extLst>
                  <a:ext uri="{FF2B5EF4-FFF2-40B4-BE49-F238E27FC236}">
                    <a16:creationId xmlns:a16="http://schemas.microsoft.com/office/drawing/2014/main" id="{36510DE8-DDFF-DC48-B3C7-D7F165FB5450}"/>
                  </a:ext>
                </a:extLst>
              </p:cNvPr>
              <p:cNvGrpSpPr/>
              <p:nvPr/>
            </p:nvGrpSpPr>
            <p:grpSpPr>
              <a:xfrm>
                <a:off x="-1" y="550046"/>
                <a:ext cx="4477882" cy="4299303"/>
                <a:chOff x="0" y="0"/>
                <a:chExt cx="4477880" cy="4299302"/>
              </a:xfrm>
            </p:grpSpPr>
            <p:sp>
              <p:nvSpPr>
                <p:cNvPr id="16" name="도형">
                  <a:extLst>
                    <a:ext uri="{FF2B5EF4-FFF2-40B4-BE49-F238E27FC236}">
                      <a16:creationId xmlns:a16="http://schemas.microsoft.com/office/drawing/2014/main" id="{A06D68B4-E34B-1247-8F1E-17421AC28EFD}"/>
                    </a:ext>
                  </a:extLst>
                </p:cNvPr>
                <p:cNvSpPr/>
                <p:nvPr/>
              </p:nvSpPr>
              <p:spPr>
                <a:xfrm>
                  <a:off x="931659" y="3231772"/>
                  <a:ext cx="2157493" cy="1067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9" h="21600" extrusionOk="0">
                      <a:moveTo>
                        <a:pt x="705" y="0"/>
                      </a:moveTo>
                      <a:cubicBezTo>
                        <a:pt x="353" y="4475"/>
                        <a:pt x="132" y="8985"/>
                        <a:pt x="42" y="13512"/>
                      </a:cubicBezTo>
                      <a:cubicBezTo>
                        <a:pt x="-11" y="16207"/>
                        <a:pt x="-6" y="18903"/>
                        <a:pt x="12" y="21600"/>
                      </a:cubicBezTo>
                      <a:lnTo>
                        <a:pt x="21589" y="21600"/>
                      </a:lnTo>
                      <a:cubicBezTo>
                        <a:pt x="21526" y="20434"/>
                        <a:pt x="21457" y="19270"/>
                        <a:pt x="21396" y="18103"/>
                      </a:cubicBezTo>
                      <a:lnTo>
                        <a:pt x="20072" y="329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7" name="그룹">
                  <a:extLst>
                    <a:ext uri="{FF2B5EF4-FFF2-40B4-BE49-F238E27FC236}">
                      <a16:creationId xmlns:a16="http://schemas.microsoft.com/office/drawing/2014/main" id="{F9D60B1D-588D-8E45-85EA-6B72FA7CD460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4477882" cy="3949666"/>
                  <a:chOff x="0" y="0"/>
                  <a:chExt cx="4477880" cy="3949665"/>
                </a:xfrm>
              </p:grpSpPr>
              <p:sp>
                <p:nvSpPr>
                  <p:cNvPr id="18" name="도형">
                    <a:extLst>
                      <a:ext uri="{FF2B5EF4-FFF2-40B4-BE49-F238E27FC236}">
                        <a16:creationId xmlns:a16="http://schemas.microsoft.com/office/drawing/2014/main" id="{9A4446ED-0624-8C45-B3D4-BC3C74C170AC}"/>
                      </a:ext>
                    </a:extLst>
                  </p:cNvPr>
                  <p:cNvSpPr/>
                  <p:nvPr/>
                </p:nvSpPr>
                <p:spPr>
                  <a:xfrm flipH="1">
                    <a:off x="-1" y="30078"/>
                    <a:ext cx="4477882" cy="39195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77" h="21600" extrusionOk="0">
                        <a:moveTo>
                          <a:pt x="11163" y="0"/>
                        </a:moveTo>
                        <a:cubicBezTo>
                          <a:pt x="10588" y="273"/>
                          <a:pt x="10005" y="524"/>
                          <a:pt x="9416" y="753"/>
                        </a:cubicBezTo>
                        <a:cubicBezTo>
                          <a:pt x="8694" y="1033"/>
                          <a:pt x="7954" y="1285"/>
                          <a:pt x="7322" y="1778"/>
                        </a:cubicBezTo>
                        <a:cubicBezTo>
                          <a:pt x="6456" y="2453"/>
                          <a:pt x="5893" y="3488"/>
                          <a:pt x="5366" y="4508"/>
                        </a:cubicBezTo>
                        <a:cubicBezTo>
                          <a:pt x="4947" y="5317"/>
                          <a:pt x="4539" y="6137"/>
                          <a:pt x="4142" y="6967"/>
                        </a:cubicBezTo>
                        <a:lnTo>
                          <a:pt x="2580" y="2708"/>
                        </a:lnTo>
                        <a:lnTo>
                          <a:pt x="0" y="3350"/>
                        </a:lnTo>
                        <a:cubicBezTo>
                          <a:pt x="409" y="4584"/>
                          <a:pt x="802" y="5830"/>
                          <a:pt x="1166" y="7083"/>
                        </a:cubicBezTo>
                        <a:cubicBezTo>
                          <a:pt x="1478" y="8157"/>
                          <a:pt x="1807" y="9239"/>
                          <a:pt x="2242" y="10233"/>
                        </a:cubicBezTo>
                        <a:cubicBezTo>
                          <a:pt x="2454" y="10717"/>
                          <a:pt x="2698" y="11211"/>
                          <a:pt x="3127" y="11433"/>
                        </a:cubicBezTo>
                        <a:cubicBezTo>
                          <a:pt x="3464" y="11607"/>
                          <a:pt x="3846" y="11572"/>
                          <a:pt x="4199" y="11448"/>
                        </a:cubicBezTo>
                        <a:cubicBezTo>
                          <a:pt x="4743" y="11256"/>
                          <a:pt x="5212" y="10867"/>
                          <a:pt x="5643" y="10442"/>
                        </a:cubicBezTo>
                        <a:cubicBezTo>
                          <a:pt x="6625" y="9473"/>
                          <a:pt x="7469" y="8336"/>
                          <a:pt x="8157" y="7075"/>
                        </a:cubicBezTo>
                        <a:lnTo>
                          <a:pt x="7362" y="17914"/>
                        </a:lnTo>
                        <a:lnTo>
                          <a:pt x="16700" y="17911"/>
                        </a:lnTo>
                        <a:cubicBezTo>
                          <a:pt x="16644" y="17273"/>
                          <a:pt x="16578" y="16636"/>
                          <a:pt x="16502" y="16000"/>
                        </a:cubicBezTo>
                        <a:cubicBezTo>
                          <a:pt x="16418" y="15286"/>
                          <a:pt x="16321" y="14574"/>
                          <a:pt x="16212" y="13864"/>
                        </a:cubicBezTo>
                        <a:cubicBezTo>
                          <a:pt x="16338" y="13310"/>
                          <a:pt x="16477" y="12758"/>
                          <a:pt x="16630" y="12209"/>
                        </a:cubicBezTo>
                        <a:cubicBezTo>
                          <a:pt x="16862" y="11376"/>
                          <a:pt x="17124" y="10553"/>
                          <a:pt x="17415" y="9745"/>
                        </a:cubicBezTo>
                        <a:lnTo>
                          <a:pt x="18675" y="12975"/>
                        </a:lnTo>
                        <a:lnTo>
                          <a:pt x="16933" y="18527"/>
                        </a:lnTo>
                        <a:cubicBezTo>
                          <a:pt x="17079" y="19120"/>
                          <a:pt x="17218" y="19716"/>
                          <a:pt x="17350" y="20313"/>
                        </a:cubicBezTo>
                        <a:cubicBezTo>
                          <a:pt x="17445" y="20741"/>
                          <a:pt x="17537" y="21170"/>
                          <a:pt x="17625" y="21600"/>
                        </a:cubicBezTo>
                        <a:cubicBezTo>
                          <a:pt x="18309" y="20488"/>
                          <a:pt x="18962" y="19351"/>
                          <a:pt x="19582" y="18191"/>
                        </a:cubicBezTo>
                        <a:cubicBezTo>
                          <a:pt x="20163" y="17107"/>
                          <a:pt x="20715" y="16000"/>
                          <a:pt x="21135" y="14821"/>
                        </a:cubicBezTo>
                        <a:cubicBezTo>
                          <a:pt x="21247" y="14504"/>
                          <a:pt x="21350" y="14182"/>
                          <a:pt x="21410" y="13847"/>
                        </a:cubicBezTo>
                        <a:cubicBezTo>
                          <a:pt x="21600" y="12782"/>
                          <a:pt x="21349" y="11705"/>
                          <a:pt x="21104" y="10657"/>
                        </a:cubicBezTo>
                        <a:cubicBezTo>
                          <a:pt x="20795" y="9333"/>
                          <a:pt x="20479" y="7981"/>
                          <a:pt x="20171" y="6659"/>
                        </a:cubicBezTo>
                        <a:cubicBezTo>
                          <a:pt x="20038" y="6090"/>
                          <a:pt x="19903" y="5521"/>
                          <a:pt x="19748" y="4971"/>
                        </a:cubicBezTo>
                        <a:cubicBezTo>
                          <a:pt x="19601" y="4446"/>
                          <a:pt x="19431" y="3928"/>
                          <a:pt x="19192" y="3450"/>
                        </a:cubicBezTo>
                        <a:cubicBezTo>
                          <a:pt x="18583" y="2234"/>
                          <a:pt x="17585" y="1364"/>
                          <a:pt x="16472" y="789"/>
                        </a:cubicBezTo>
                        <a:cubicBezTo>
                          <a:pt x="16209" y="653"/>
                          <a:pt x="15940" y="534"/>
                          <a:pt x="15667" y="427"/>
                        </a:cubicBezTo>
                        <a:cubicBezTo>
                          <a:pt x="15441" y="338"/>
                          <a:pt x="15212" y="258"/>
                          <a:pt x="14979" y="199"/>
                        </a:cubicBezTo>
                        <a:cubicBezTo>
                          <a:pt x="14329" y="37"/>
                          <a:pt x="13662" y="47"/>
                          <a:pt x="13001" y="43"/>
                        </a:cubicBezTo>
                        <a:cubicBezTo>
                          <a:pt x="12390" y="41"/>
                          <a:pt x="11777" y="26"/>
                          <a:pt x="11163" y="0"/>
                        </a:cubicBez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" name="도형">
                    <a:extLst>
                      <a:ext uri="{FF2B5EF4-FFF2-40B4-BE49-F238E27FC236}">
                        <a16:creationId xmlns:a16="http://schemas.microsoft.com/office/drawing/2014/main" id="{E015FA10-FAEF-B042-8522-3A2410B8AFDD}"/>
                      </a:ext>
                    </a:extLst>
                  </p:cNvPr>
                  <p:cNvSpPr/>
                  <p:nvPr/>
                </p:nvSpPr>
                <p:spPr>
                  <a:xfrm flipH="1">
                    <a:off x="1326545" y="0"/>
                    <a:ext cx="1010948" cy="32819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97" extrusionOk="0">
                        <a:moveTo>
                          <a:pt x="4166" y="128"/>
                        </a:moveTo>
                        <a:lnTo>
                          <a:pt x="0" y="21320"/>
                        </a:lnTo>
                        <a:cubicBezTo>
                          <a:pt x="3568" y="21507"/>
                          <a:pt x="7181" y="21600"/>
                          <a:pt x="10800" y="21597"/>
                        </a:cubicBezTo>
                        <a:cubicBezTo>
                          <a:pt x="14421" y="21594"/>
                          <a:pt x="18034" y="21496"/>
                          <a:pt x="21600" y="21303"/>
                        </a:cubicBezTo>
                        <a:cubicBezTo>
                          <a:pt x="17268" y="20517"/>
                          <a:pt x="14003" y="19275"/>
                          <a:pt x="12406" y="17807"/>
                        </a:cubicBezTo>
                        <a:cubicBezTo>
                          <a:pt x="12078" y="17505"/>
                          <a:pt x="11824" y="17196"/>
                          <a:pt x="11674" y="16881"/>
                        </a:cubicBezTo>
                        <a:cubicBezTo>
                          <a:pt x="11227" y="15945"/>
                          <a:pt x="11691" y="15017"/>
                          <a:pt x="12139" y="14087"/>
                        </a:cubicBezTo>
                        <a:cubicBezTo>
                          <a:pt x="13436" y="11396"/>
                          <a:pt x="14605" y="8696"/>
                          <a:pt x="16561" y="6043"/>
                        </a:cubicBezTo>
                        <a:cubicBezTo>
                          <a:pt x="17319" y="5015"/>
                          <a:pt x="18195" y="3994"/>
                          <a:pt x="18640" y="2948"/>
                        </a:cubicBezTo>
                        <a:cubicBezTo>
                          <a:pt x="19056" y="1970"/>
                          <a:pt x="19090" y="981"/>
                          <a:pt x="18741" y="0"/>
                        </a:cubicBezTo>
                        <a:lnTo>
                          <a:pt x="4166" y="1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7" name="그룹">
              <a:extLst>
                <a:ext uri="{FF2B5EF4-FFF2-40B4-BE49-F238E27FC236}">
                  <a16:creationId xmlns:a16="http://schemas.microsoft.com/office/drawing/2014/main" id="{85D45BA4-B73D-5B4C-982B-F5B88E835D59}"/>
                </a:ext>
              </a:extLst>
            </p:cNvPr>
            <p:cNvGrpSpPr/>
            <p:nvPr/>
          </p:nvGrpSpPr>
          <p:grpSpPr>
            <a:xfrm>
              <a:off x="1347796" y="1559498"/>
              <a:ext cx="919560" cy="762839"/>
              <a:chOff x="0" y="0"/>
              <a:chExt cx="919559" cy="762837"/>
            </a:xfrm>
          </p:grpSpPr>
          <p:sp>
            <p:nvSpPr>
              <p:cNvPr id="11" name="도형">
                <a:extLst>
                  <a:ext uri="{FF2B5EF4-FFF2-40B4-BE49-F238E27FC236}">
                    <a16:creationId xmlns:a16="http://schemas.microsoft.com/office/drawing/2014/main" id="{3B2CF1A6-CED1-7444-B0E0-C125CC7C3EDD}"/>
                  </a:ext>
                </a:extLst>
              </p:cNvPr>
              <p:cNvSpPr/>
              <p:nvPr/>
            </p:nvSpPr>
            <p:spPr>
              <a:xfrm>
                <a:off x="112512" y="58703"/>
                <a:ext cx="685456" cy="212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07"/>
                    </a:lnTo>
                    <a:lnTo>
                      <a:pt x="1989" y="21600"/>
                    </a:lnTo>
                    <a:lnTo>
                      <a:pt x="19176" y="198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도형">
                <a:extLst>
                  <a:ext uri="{FF2B5EF4-FFF2-40B4-BE49-F238E27FC236}">
                    <a16:creationId xmlns:a16="http://schemas.microsoft.com/office/drawing/2014/main" id="{68CB4191-073B-E34D-8365-23C08CE1F4A2}"/>
                  </a:ext>
                </a:extLst>
              </p:cNvPr>
              <p:cNvSpPr/>
              <p:nvPr/>
            </p:nvSpPr>
            <p:spPr>
              <a:xfrm flipH="1">
                <a:off x="190964" y="0"/>
                <a:ext cx="535422" cy="598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26" y="0"/>
                    </a:moveTo>
                    <a:cubicBezTo>
                      <a:pt x="2568" y="1299"/>
                      <a:pt x="2341" y="2590"/>
                      <a:pt x="2046" y="3870"/>
                    </a:cubicBezTo>
                    <a:cubicBezTo>
                      <a:pt x="1552" y="6020"/>
                      <a:pt x="867" y="8131"/>
                      <a:pt x="0" y="10184"/>
                    </a:cubicBezTo>
                    <a:lnTo>
                      <a:pt x="10993" y="21600"/>
                    </a:lnTo>
                    <a:lnTo>
                      <a:pt x="21600" y="10184"/>
                    </a:lnTo>
                    <a:cubicBezTo>
                      <a:pt x="20733" y="8131"/>
                      <a:pt x="20048" y="6020"/>
                      <a:pt x="19554" y="3870"/>
                    </a:cubicBezTo>
                    <a:cubicBezTo>
                      <a:pt x="19259" y="2590"/>
                      <a:pt x="19032" y="1299"/>
                      <a:pt x="18874" y="0"/>
                    </a:cubicBezTo>
                    <a:lnTo>
                      <a:pt x="2726" y="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도형">
                <a:extLst>
                  <a:ext uri="{FF2B5EF4-FFF2-40B4-BE49-F238E27FC236}">
                    <a16:creationId xmlns:a16="http://schemas.microsoft.com/office/drawing/2014/main" id="{2426B474-FE1E-E04F-B568-29B2BCBDB534}"/>
                  </a:ext>
                </a:extLst>
              </p:cNvPr>
              <p:cNvSpPr/>
              <p:nvPr/>
            </p:nvSpPr>
            <p:spPr>
              <a:xfrm>
                <a:off x="0" y="62352"/>
                <a:ext cx="919560" cy="700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6" y="0"/>
                    </a:moveTo>
                    <a:lnTo>
                      <a:pt x="10590" y="16423"/>
                    </a:lnTo>
                    <a:lnTo>
                      <a:pt x="2694" y="343"/>
                    </a:lnTo>
                    <a:lnTo>
                      <a:pt x="0" y="4026"/>
                    </a:lnTo>
                    <a:lnTo>
                      <a:pt x="4978" y="21600"/>
                    </a:lnTo>
                    <a:lnTo>
                      <a:pt x="10618" y="16558"/>
                    </a:lnTo>
                    <a:lnTo>
                      <a:pt x="17582" y="21478"/>
                    </a:lnTo>
                    <a:lnTo>
                      <a:pt x="21600" y="4773"/>
                    </a:lnTo>
                    <a:lnTo>
                      <a:pt x="18626" y="0"/>
                    </a:ln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그룹">
              <a:extLst>
                <a:ext uri="{FF2B5EF4-FFF2-40B4-BE49-F238E27FC236}">
                  <a16:creationId xmlns:a16="http://schemas.microsoft.com/office/drawing/2014/main" id="{BD16DBAE-5019-4541-B2A4-DBABCF9147F6}"/>
                </a:ext>
              </a:extLst>
            </p:cNvPr>
            <p:cNvGrpSpPr/>
            <p:nvPr/>
          </p:nvGrpSpPr>
          <p:grpSpPr>
            <a:xfrm>
              <a:off x="1174593" y="-1"/>
              <a:ext cx="1263534" cy="1768988"/>
              <a:chOff x="0" y="0"/>
              <a:chExt cx="1263532" cy="1768986"/>
            </a:xfrm>
          </p:grpSpPr>
          <p:sp>
            <p:nvSpPr>
              <p:cNvPr id="9" name="도형">
                <a:extLst>
                  <a:ext uri="{FF2B5EF4-FFF2-40B4-BE49-F238E27FC236}">
                    <a16:creationId xmlns:a16="http://schemas.microsoft.com/office/drawing/2014/main" id="{77E773F8-E2CD-F74F-8CE5-5EF2186C5AF5}"/>
                  </a:ext>
                </a:extLst>
              </p:cNvPr>
              <p:cNvSpPr/>
              <p:nvPr/>
            </p:nvSpPr>
            <p:spPr>
              <a:xfrm flipH="1">
                <a:off x="0" y="368485"/>
                <a:ext cx="1263533" cy="1400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9" h="21544" extrusionOk="0">
                    <a:moveTo>
                      <a:pt x="13300" y="0"/>
                    </a:moveTo>
                    <a:cubicBezTo>
                      <a:pt x="12956" y="318"/>
                      <a:pt x="12587" y="607"/>
                      <a:pt x="12192" y="871"/>
                    </a:cubicBezTo>
                    <a:cubicBezTo>
                      <a:pt x="11552" y="1300"/>
                      <a:pt x="10851" y="1648"/>
                      <a:pt x="10112" y="1913"/>
                    </a:cubicBezTo>
                    <a:cubicBezTo>
                      <a:pt x="10319" y="1723"/>
                      <a:pt x="10459" y="1484"/>
                      <a:pt x="10514" y="1221"/>
                    </a:cubicBezTo>
                    <a:cubicBezTo>
                      <a:pt x="10558" y="1008"/>
                      <a:pt x="10548" y="786"/>
                      <a:pt x="10478" y="578"/>
                    </a:cubicBezTo>
                    <a:cubicBezTo>
                      <a:pt x="9313" y="1174"/>
                      <a:pt x="8059" y="1612"/>
                      <a:pt x="6754" y="1872"/>
                    </a:cubicBezTo>
                    <a:cubicBezTo>
                      <a:pt x="5463" y="2131"/>
                      <a:pt x="4134" y="2217"/>
                      <a:pt x="2816" y="2125"/>
                    </a:cubicBezTo>
                    <a:cubicBezTo>
                      <a:pt x="2220" y="3390"/>
                      <a:pt x="1861" y="4718"/>
                      <a:pt x="1656" y="6065"/>
                    </a:cubicBezTo>
                    <a:cubicBezTo>
                      <a:pt x="1642" y="6361"/>
                      <a:pt x="1604" y="6650"/>
                      <a:pt x="1530" y="6928"/>
                    </a:cubicBezTo>
                    <a:cubicBezTo>
                      <a:pt x="1397" y="8433"/>
                      <a:pt x="1483" y="9954"/>
                      <a:pt x="1843" y="11446"/>
                    </a:cubicBezTo>
                    <a:cubicBezTo>
                      <a:pt x="1911" y="11727"/>
                      <a:pt x="1990" y="12009"/>
                      <a:pt x="2075" y="12285"/>
                    </a:cubicBezTo>
                    <a:cubicBezTo>
                      <a:pt x="1592" y="10912"/>
                      <a:pt x="1201" y="9521"/>
                      <a:pt x="861" y="8125"/>
                    </a:cubicBezTo>
                    <a:cubicBezTo>
                      <a:pt x="719" y="8264"/>
                      <a:pt x="567" y="8397"/>
                      <a:pt x="441" y="8548"/>
                    </a:cubicBezTo>
                    <a:cubicBezTo>
                      <a:pt x="-143" y="9252"/>
                      <a:pt x="-78" y="10170"/>
                      <a:pt x="236" y="10966"/>
                    </a:cubicBezTo>
                    <a:cubicBezTo>
                      <a:pt x="568" y="11810"/>
                      <a:pt x="1180" y="12555"/>
                      <a:pt x="2039" y="13083"/>
                    </a:cubicBezTo>
                    <a:cubicBezTo>
                      <a:pt x="2855" y="15320"/>
                      <a:pt x="4137" y="17291"/>
                      <a:pt x="5745" y="18953"/>
                    </a:cubicBezTo>
                    <a:cubicBezTo>
                      <a:pt x="7014" y="20263"/>
                      <a:pt x="8613" y="21485"/>
                      <a:pt x="10657" y="21541"/>
                    </a:cubicBezTo>
                    <a:cubicBezTo>
                      <a:pt x="12760" y="21600"/>
                      <a:pt x="14461" y="20433"/>
                      <a:pt x="15773" y="19124"/>
                    </a:cubicBezTo>
                    <a:cubicBezTo>
                      <a:pt x="17429" y="17472"/>
                      <a:pt x="18669" y="15428"/>
                      <a:pt x="19274" y="13083"/>
                    </a:cubicBezTo>
                    <a:cubicBezTo>
                      <a:pt x="20133" y="12555"/>
                      <a:pt x="20754" y="11810"/>
                      <a:pt x="21086" y="10966"/>
                    </a:cubicBezTo>
                    <a:cubicBezTo>
                      <a:pt x="21400" y="10170"/>
                      <a:pt x="21457" y="9252"/>
                      <a:pt x="20872" y="8548"/>
                    </a:cubicBezTo>
                    <a:cubicBezTo>
                      <a:pt x="20784" y="8443"/>
                      <a:pt x="20679" y="8350"/>
                      <a:pt x="20577" y="8255"/>
                    </a:cubicBezTo>
                    <a:cubicBezTo>
                      <a:pt x="20300" y="9250"/>
                      <a:pt x="19967" y="10231"/>
                      <a:pt x="19506" y="11178"/>
                    </a:cubicBezTo>
                    <a:cubicBezTo>
                      <a:pt x="19685" y="9686"/>
                      <a:pt x="19673" y="8203"/>
                      <a:pt x="19497" y="6749"/>
                    </a:cubicBezTo>
                    <a:cubicBezTo>
                      <a:pt x="19314" y="5236"/>
                      <a:pt x="18945" y="3701"/>
                      <a:pt x="17943" y="2418"/>
                    </a:cubicBezTo>
                    <a:cubicBezTo>
                      <a:pt x="16861" y="1032"/>
                      <a:pt x="15158" y="148"/>
                      <a:pt x="1330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도형">
                <a:extLst>
                  <a:ext uri="{FF2B5EF4-FFF2-40B4-BE49-F238E27FC236}">
                    <a16:creationId xmlns:a16="http://schemas.microsoft.com/office/drawing/2014/main" id="{93B798F4-E098-6444-8278-02B35CEA8CB8}"/>
                  </a:ext>
                </a:extLst>
              </p:cNvPr>
              <p:cNvSpPr/>
              <p:nvPr/>
            </p:nvSpPr>
            <p:spPr>
              <a:xfrm flipH="1">
                <a:off x="5603" y="-1"/>
                <a:ext cx="1252239" cy="1167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4" h="19990" extrusionOk="0">
                    <a:moveTo>
                      <a:pt x="10403" y="6958"/>
                    </a:moveTo>
                    <a:cubicBezTo>
                      <a:pt x="9235" y="7621"/>
                      <a:pt x="7977" y="8106"/>
                      <a:pt x="6669" y="8396"/>
                    </a:cubicBezTo>
                    <a:cubicBezTo>
                      <a:pt x="5375" y="8684"/>
                      <a:pt x="4047" y="8778"/>
                      <a:pt x="2726" y="8675"/>
                    </a:cubicBezTo>
                    <a:cubicBezTo>
                      <a:pt x="1338" y="11949"/>
                      <a:pt x="997" y="15580"/>
                      <a:pt x="1752" y="19060"/>
                    </a:cubicBezTo>
                    <a:cubicBezTo>
                      <a:pt x="1819" y="19372"/>
                      <a:pt x="1896" y="19682"/>
                      <a:pt x="1981" y="19990"/>
                    </a:cubicBezTo>
                    <a:cubicBezTo>
                      <a:pt x="1362" y="18037"/>
                      <a:pt x="861" y="16058"/>
                      <a:pt x="476" y="14065"/>
                    </a:cubicBezTo>
                    <a:cubicBezTo>
                      <a:pt x="-15" y="11518"/>
                      <a:pt x="-311" y="8872"/>
                      <a:pt x="531" y="6418"/>
                    </a:cubicBezTo>
                    <a:cubicBezTo>
                      <a:pt x="2421" y="911"/>
                      <a:pt x="8698" y="-1610"/>
                      <a:pt x="13800" y="1089"/>
                    </a:cubicBezTo>
                    <a:cubicBezTo>
                      <a:pt x="15692" y="966"/>
                      <a:pt x="17519" y="1694"/>
                      <a:pt x="18818" y="3045"/>
                    </a:cubicBezTo>
                    <a:cubicBezTo>
                      <a:pt x="20470" y="4764"/>
                      <a:pt x="21050" y="7209"/>
                      <a:pt x="21155" y="9649"/>
                    </a:cubicBezTo>
                    <a:cubicBezTo>
                      <a:pt x="21289" y="12776"/>
                      <a:pt x="20707" y="15889"/>
                      <a:pt x="19448" y="18762"/>
                    </a:cubicBezTo>
                    <a:cubicBezTo>
                      <a:pt x="19627" y="17100"/>
                      <a:pt x="19622" y="15449"/>
                      <a:pt x="19446" y="13830"/>
                    </a:cubicBezTo>
                    <a:cubicBezTo>
                      <a:pt x="19263" y="12145"/>
                      <a:pt x="18886" y="10429"/>
                      <a:pt x="17881" y="9000"/>
                    </a:cubicBezTo>
                    <a:cubicBezTo>
                      <a:pt x="16797" y="7457"/>
                      <a:pt x="15098" y="6473"/>
                      <a:pt x="13235" y="6308"/>
                    </a:cubicBezTo>
                    <a:cubicBezTo>
                      <a:pt x="12891" y="6662"/>
                      <a:pt x="12519" y="6987"/>
                      <a:pt x="12124" y="7281"/>
                    </a:cubicBezTo>
                    <a:cubicBezTo>
                      <a:pt x="11482" y="7759"/>
                      <a:pt x="10781" y="8150"/>
                      <a:pt x="10040" y="8446"/>
                    </a:cubicBezTo>
                    <a:cubicBezTo>
                      <a:pt x="10248" y="8234"/>
                      <a:pt x="10388" y="7965"/>
                      <a:pt x="10443" y="7672"/>
                    </a:cubicBezTo>
                    <a:cubicBezTo>
                      <a:pt x="10487" y="7434"/>
                      <a:pt x="10473" y="7189"/>
                      <a:pt x="10403" y="6958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0F0A21-2969-2A48-B0E0-20C7A35BEE02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3018213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FrameLayout</a:t>
            </a: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6784" y="1615441"/>
            <a:ext cx="4282440" cy="24493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&lt;?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version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="1.0"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encoding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="utf-8"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?&gt;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FrameLayout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schemas.android.com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schemas.android.com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apk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res-auto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xmlns: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http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://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schemas.android.com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match_parent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tools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:context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MainActivity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/layout1"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="300dp"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="300dp"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="#00ff00"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74387" y="1600091"/>
            <a:ext cx="3048000" cy="27238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/layout2"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="200dp"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="#000000"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="@+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/layout3"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:layout_width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:layout_height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="100dp"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:background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="#0000ff"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android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:orientation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horizontal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LinearLayout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FrameLayout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5897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(Widget)</a:t>
            </a: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E74559-9D70-4CE9-9DCF-21320DC65EEC}"/>
              </a:ext>
            </a:extLst>
          </p:cNvPr>
          <p:cNvGrpSpPr/>
          <p:nvPr/>
        </p:nvGrpSpPr>
        <p:grpSpPr>
          <a:xfrm>
            <a:off x="536449" y="1531522"/>
            <a:ext cx="4475181" cy="3295311"/>
            <a:chOff x="3841505" y="1353203"/>
            <a:chExt cx="4475181" cy="3295311"/>
          </a:xfrm>
        </p:grpSpPr>
        <p:pic>
          <p:nvPicPr>
            <p:cNvPr id="32" name="Picture 1" descr="스크린샷 2019-02-04 오전 12.38.25.png">
              <a:extLst>
                <a:ext uri="{FF2B5EF4-FFF2-40B4-BE49-F238E27FC236}">
                  <a16:creationId xmlns:a16="http://schemas.microsoft.com/office/drawing/2014/main" id="{4DD70D85-85FF-43EA-9497-F2C1891A8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4"/>
            <a:stretch/>
          </p:blipFill>
          <p:spPr>
            <a:xfrm>
              <a:off x="3841505" y="1353203"/>
              <a:ext cx="4475181" cy="3274722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6944D87-A59A-4800-B98D-F44068332D9A}"/>
                </a:ext>
              </a:extLst>
            </p:cNvPr>
            <p:cNvSpPr/>
            <p:nvPr/>
          </p:nvSpPr>
          <p:spPr>
            <a:xfrm>
              <a:off x="4586510" y="3316514"/>
              <a:ext cx="3708000" cy="1332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6414A39-366D-435B-9AE0-F00FEFA13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798" y="1533672"/>
            <a:ext cx="2534108" cy="260430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B407CE-F729-4D77-93EE-32824E46782A}"/>
              </a:ext>
            </a:extLst>
          </p:cNvPr>
          <p:cNvSpPr txBox="1"/>
          <p:nvPr/>
        </p:nvSpPr>
        <p:spPr>
          <a:xfrm>
            <a:off x="5555540" y="4160833"/>
            <a:ext cx="3132268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Android Studio</a:t>
            </a:r>
            <a:r>
              <a:rPr lang="ko-KR" altLang="en-US" sz="1000" b="1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</a:t>
            </a:r>
            <a:r>
              <a:rPr lang="en-US" altLang="ko-KR" sz="1000" b="1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layout </a:t>
            </a:r>
            <a:r>
              <a:rPr lang="ko-KR" altLang="en-US" sz="1000" b="1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파일의 </a:t>
            </a:r>
            <a:r>
              <a:rPr lang="en-US" altLang="ko-KR" sz="1000" b="1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Design</a:t>
            </a:r>
            <a:r>
              <a:rPr lang="ko-KR" altLang="en-US" sz="1000" b="1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모드를</a:t>
            </a: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 통해 사용가능한 </a:t>
            </a:r>
            <a:r>
              <a:rPr kumimoji="0" lang="en-US" altLang="ko-KR" sz="10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Widget </a:t>
            </a: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리스트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0079440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Button, TextView, EditText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배치하기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 &gt; layout &gt; activity_main.xml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67999-0222-4796-9E9F-C2F28DD0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22" y="1782889"/>
            <a:ext cx="1844632" cy="31866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951" y="1066800"/>
            <a:ext cx="4065451" cy="37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961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Button, </a:t>
            </a:r>
            <a:r>
              <a:rPr lang="en-US" altLang="ko-KR" sz="140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TextView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배치하기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사용하는 속성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7424"/>
              </p:ext>
            </p:extLst>
          </p:nvPr>
        </p:nvGraphicFramePr>
        <p:xfrm>
          <a:off x="709264" y="2088053"/>
          <a:ext cx="8076595" cy="274084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64473">
                  <a:extLst>
                    <a:ext uri="{9D8B030D-6E8A-4147-A177-3AD203B41FA5}">
                      <a16:colId xmlns:a16="http://schemas.microsoft.com/office/drawing/2014/main" val="117758673"/>
                    </a:ext>
                  </a:extLst>
                </a:gridCol>
                <a:gridCol w="3287313">
                  <a:extLst>
                    <a:ext uri="{9D8B030D-6E8A-4147-A177-3AD203B41FA5}">
                      <a16:colId xmlns:a16="http://schemas.microsoft.com/office/drawing/2014/main" val="993509837"/>
                    </a:ext>
                  </a:extLst>
                </a:gridCol>
                <a:gridCol w="3324809">
                  <a:extLst>
                    <a:ext uri="{9D8B030D-6E8A-4147-A177-3AD203B41FA5}">
                      <a16:colId xmlns:a16="http://schemas.microsoft.com/office/drawing/2014/main" val="345746746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 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571257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Margin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layout_margin</a:t>
                      </a:r>
                      <a:endParaRPr lang="en-US" altLang="ko-KR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상하좌우 마진을 동시에 지정할 때 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6935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layout_marginTop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layout_marginBottom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layout_marginLeft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layout_marginRight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좌우 마진을 각각 지정할 때 사용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08664"/>
                  </a:ext>
                </a:extLst>
              </a:tr>
              <a:tr h="385535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Padding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padding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상하좌우 패딩을 동시에 지정할 때 사용</a:t>
                      </a:r>
                      <a:endParaRPr lang="en-US" altLang="ko-KR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962448"/>
                  </a:ext>
                </a:extLst>
              </a:tr>
              <a:tr h="385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paddingTop, paddingBottom, 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paddingLeft,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paddingRight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상하좌우 패딩을 각각 지정할 때 사용</a:t>
                      </a:r>
                      <a:endParaRPr lang="en-US" altLang="ko-KR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24446"/>
                  </a:ext>
                </a:extLst>
              </a:tr>
              <a:tr h="771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 관련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layout_width, layout_height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세로 크기값을 지정할 때 사용</a:t>
                      </a:r>
                      <a:endParaRPr lang="en-US" altLang="ko-KR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match_parent(</a:t>
                      </a:r>
                      <a:r>
                        <a:rPr lang="ko-KR" altLang="en-US" sz="100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크기와 일치</a:t>
                      </a:r>
                      <a:r>
                        <a:rPr lang="en-US" altLang="ko-KR" sz="100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00" baseline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wrap_content(</a:t>
                      </a:r>
                      <a:r>
                        <a:rPr lang="ko-KR" altLang="en-US" sz="1000" baseline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크기에 맞춤</a:t>
                      </a:r>
                      <a:r>
                        <a:rPr lang="en-US" altLang="ko-KR" sz="1000" baseline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baseline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aseline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 설정 </a:t>
                      </a:r>
                      <a:r>
                        <a:rPr lang="en-US" altLang="ko-KR" sz="1000" baseline="0">
                          <a:solidFill>
                            <a:schemeClr val="accent6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ex) 100dp, 50px, 75sp</a:t>
                      </a:r>
                      <a:endParaRPr lang="en-US" altLang="ko-KR" sz="1000">
                        <a:solidFill>
                          <a:schemeClr val="accent6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35481"/>
                  </a:ext>
                </a:extLst>
              </a:tr>
            </a:tbl>
          </a:graphicData>
        </a:graphic>
      </p:graphicFrame>
      <p:pic>
        <p:nvPicPr>
          <p:cNvPr id="1026" name="Picture 2" descr="margin paddin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849" y="556901"/>
            <a:ext cx="2458211" cy="139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2731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Button, </a:t>
            </a:r>
            <a:r>
              <a:rPr lang="en-US" altLang="ko-KR" sz="140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TextView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배치하기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사용하는 속성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07632"/>
              </p:ext>
            </p:extLst>
          </p:nvPr>
        </p:nvGraphicFramePr>
        <p:xfrm>
          <a:off x="709264" y="2088053"/>
          <a:ext cx="8076595" cy="28063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64473">
                  <a:extLst>
                    <a:ext uri="{9D8B030D-6E8A-4147-A177-3AD203B41FA5}">
                      <a16:colId xmlns:a16="http://schemas.microsoft.com/office/drawing/2014/main" val="117758673"/>
                    </a:ext>
                  </a:extLst>
                </a:gridCol>
                <a:gridCol w="3287313">
                  <a:extLst>
                    <a:ext uri="{9D8B030D-6E8A-4147-A177-3AD203B41FA5}">
                      <a16:colId xmlns:a16="http://schemas.microsoft.com/office/drawing/2014/main" val="993509837"/>
                    </a:ext>
                  </a:extLst>
                </a:gridCol>
                <a:gridCol w="3324809">
                  <a:extLst>
                    <a:ext uri="{9D8B030D-6E8A-4147-A177-3AD203B41FA5}">
                      <a16:colId xmlns:a16="http://schemas.microsoft.com/office/drawing/2014/main" val="345746746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 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571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정렬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gravity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내용의 위치를 정렬할 때 사용</a:t>
                      </a:r>
                      <a:endParaRPr lang="en-US" altLang="ko-KR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(center,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left, right, top, bottom 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‘ | ‘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복수개의 속성값을 설정할 수 있음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나열방향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orientation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내용이 나열되는 방향</a:t>
                      </a:r>
                      <a:endParaRPr lang="en-US" altLang="ko-KR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(horizontal,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vertical 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Layout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에서만 사용가능 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horizontal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96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설정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배경의 이미지 또는 색상 설정에 사용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색상은 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정의된 컬러명 사용</a:t>
                      </a:r>
                      <a:endParaRPr lang="en-US" altLang="ko-KR" sz="1000" baseline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이미지는 </a:t>
                      </a:r>
                      <a:r>
                        <a:rPr lang="en-US" altLang="ko-KR" sz="10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</a:t>
                      </a:r>
                      <a:r>
                        <a:rPr lang="ko-KR" altLang="en-US" sz="1000" baseline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이미지명으로 사용</a:t>
                      </a:r>
                      <a:endParaRPr lang="en-US" altLang="ko-KR" sz="10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3548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관련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textColor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색상 설정에 사용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1051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textSize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크기 설정에 사용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56642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위젯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예제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Button, TextView, EditText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배치하기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혼자해보기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Password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UI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배치하기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 바꾸기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53" y="1766165"/>
            <a:ext cx="1773628" cy="3195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A67999-0222-4796-9E9F-C2F28DD02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06" y="1774527"/>
            <a:ext cx="1844632" cy="31866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253" y="1766165"/>
            <a:ext cx="1809555" cy="31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137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처리하기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이벤트란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터치스크린을 통해 입력되는 모든 행위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(ex 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핀치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 lvl="2" indent="0">
              <a:buNone/>
            </a:pP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변화에 따라 발생되는 신호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 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 회전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47675" lvl="2" indent="0">
              <a:buNone/>
            </a:pP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리스너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(EventListener)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위젯에서 </a:t>
            </a:r>
            <a:r>
              <a:rPr lang="ko-KR" altLang="en-US" sz="140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이벤트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발생되면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구현된 소스코드를 실행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94708" y="3016177"/>
            <a:ext cx="7220903" cy="1740305"/>
            <a:chOff x="612457" y="3159354"/>
            <a:chExt cx="7220903" cy="1740305"/>
          </a:xfrm>
        </p:grpSpPr>
        <p:sp>
          <p:nvSpPr>
            <p:cNvPr id="7" name="모서리가 둥근 직사각형 9">
              <a:extLst>
                <a:ext uri="{FF2B5EF4-FFF2-40B4-BE49-F238E27FC236}">
                  <a16:creationId xmlns:a16="http://schemas.microsoft.com/office/drawing/2014/main" id="{9E7C97DE-ACFF-406A-9583-CB97C4C9EE40}"/>
                </a:ext>
              </a:extLst>
            </p:cNvPr>
            <p:cNvSpPr/>
            <p:nvPr/>
          </p:nvSpPr>
          <p:spPr>
            <a:xfrm>
              <a:off x="1512480" y="3619820"/>
              <a:ext cx="1529170" cy="710912"/>
            </a:xfrm>
            <a:prstGeom prst="roundRect">
              <a:avLst>
                <a:gd name="adj" fmla="val 9346"/>
              </a:avLst>
            </a:prstGeom>
            <a:gradFill flip="none" rotWithShape="1">
              <a:gsLst>
                <a:gs pos="0">
                  <a:schemeClr val="tx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normAutofit/>
            </a:bodyPr>
            <a:lstStyle/>
            <a:p>
              <a:pPr defTabSz="457200">
                <a:lnSpc>
                  <a:spcPct val="130000"/>
                </a:lnSpc>
                <a:spcBef>
                  <a:spcPts val="200"/>
                </a:spcBef>
              </a:pPr>
              <a:r>
                <a:rPr kumimoji="0" lang="ko-KR" altLang="en-US" sz="1400" b="1" i="0" u="none" strike="noStrike" cap="none" spc="0" normalizeH="0" baseline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Helvetica Neue Thin"/>
                </a:rPr>
                <a:t>버 튼</a:t>
              </a:r>
            </a:p>
          </p:txBody>
        </p:sp>
        <p:sp>
          <p:nvSpPr>
            <p:cNvPr id="10" name="Pointer"/>
            <p:cNvSpPr>
              <a:spLocks noChangeAspect="1"/>
            </p:cNvSpPr>
            <p:nvPr/>
          </p:nvSpPr>
          <p:spPr bwMode="auto">
            <a:xfrm>
              <a:off x="1626780" y="4144490"/>
              <a:ext cx="400547" cy="648501"/>
            </a:xfrm>
            <a:custGeom>
              <a:avLst/>
              <a:gdLst>
                <a:gd name="T0" fmla="*/ 245 w 864"/>
                <a:gd name="T1" fmla="*/ 0 h 1407"/>
                <a:gd name="T2" fmla="*/ 162 w 864"/>
                <a:gd name="T3" fmla="*/ 312 h 1407"/>
                <a:gd name="T4" fmla="*/ 160 w 864"/>
                <a:gd name="T5" fmla="*/ 780 h 1407"/>
                <a:gd name="T6" fmla="*/ 2 w 864"/>
                <a:gd name="T7" fmla="*/ 1007 h 1407"/>
                <a:gd name="T8" fmla="*/ 140 w 864"/>
                <a:gd name="T9" fmla="*/ 1241 h 1407"/>
                <a:gd name="T10" fmla="*/ 274 w 864"/>
                <a:gd name="T11" fmla="*/ 1407 h 1407"/>
                <a:gd name="T12" fmla="*/ 752 w 864"/>
                <a:gd name="T13" fmla="*/ 1407 h 1407"/>
                <a:gd name="T14" fmla="*/ 864 w 864"/>
                <a:gd name="T15" fmla="*/ 946 h 1407"/>
                <a:gd name="T16" fmla="*/ 745 w 864"/>
                <a:gd name="T17" fmla="*/ 598 h 1407"/>
                <a:gd name="T18" fmla="*/ 677 w 864"/>
                <a:gd name="T19" fmla="*/ 622 h 1407"/>
                <a:gd name="T20" fmla="*/ 586 w 864"/>
                <a:gd name="T21" fmla="*/ 548 h 1407"/>
                <a:gd name="T22" fmla="*/ 496 w 864"/>
                <a:gd name="T23" fmla="*/ 604 h 1407"/>
                <a:gd name="T24" fmla="*/ 403 w 864"/>
                <a:gd name="T25" fmla="*/ 546 h 1407"/>
                <a:gd name="T26" fmla="*/ 330 w 864"/>
                <a:gd name="T27" fmla="*/ 619 h 1407"/>
                <a:gd name="T28" fmla="*/ 319 w 864"/>
                <a:gd name="T29" fmla="*/ 310 h 1407"/>
                <a:gd name="T30" fmla="*/ 245 w 864"/>
                <a:gd name="T31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4" h="1407">
                  <a:moveTo>
                    <a:pt x="245" y="0"/>
                  </a:moveTo>
                  <a:cubicBezTo>
                    <a:pt x="176" y="0"/>
                    <a:pt x="159" y="48"/>
                    <a:pt x="162" y="312"/>
                  </a:cubicBezTo>
                  <a:cubicBezTo>
                    <a:pt x="163" y="477"/>
                    <a:pt x="160" y="737"/>
                    <a:pt x="160" y="780"/>
                  </a:cubicBezTo>
                  <a:cubicBezTo>
                    <a:pt x="160" y="858"/>
                    <a:pt x="0" y="887"/>
                    <a:pt x="2" y="1007"/>
                  </a:cubicBezTo>
                  <a:cubicBezTo>
                    <a:pt x="3" y="1061"/>
                    <a:pt x="32" y="1112"/>
                    <a:pt x="140" y="1241"/>
                  </a:cubicBezTo>
                  <a:cubicBezTo>
                    <a:pt x="209" y="1324"/>
                    <a:pt x="271" y="1380"/>
                    <a:pt x="274" y="1407"/>
                  </a:cubicBezTo>
                  <a:lnTo>
                    <a:pt x="752" y="1407"/>
                  </a:lnTo>
                  <a:cubicBezTo>
                    <a:pt x="752" y="1292"/>
                    <a:pt x="864" y="1287"/>
                    <a:pt x="864" y="946"/>
                  </a:cubicBezTo>
                  <a:cubicBezTo>
                    <a:pt x="864" y="675"/>
                    <a:pt x="782" y="598"/>
                    <a:pt x="745" y="598"/>
                  </a:cubicBezTo>
                  <a:cubicBezTo>
                    <a:pt x="708" y="598"/>
                    <a:pt x="702" y="622"/>
                    <a:pt x="677" y="622"/>
                  </a:cubicBezTo>
                  <a:cubicBezTo>
                    <a:pt x="653" y="622"/>
                    <a:pt x="645" y="548"/>
                    <a:pt x="586" y="548"/>
                  </a:cubicBezTo>
                  <a:cubicBezTo>
                    <a:pt x="526" y="548"/>
                    <a:pt x="517" y="604"/>
                    <a:pt x="496" y="604"/>
                  </a:cubicBezTo>
                  <a:cubicBezTo>
                    <a:pt x="475" y="604"/>
                    <a:pt x="477" y="546"/>
                    <a:pt x="403" y="546"/>
                  </a:cubicBezTo>
                  <a:cubicBezTo>
                    <a:pt x="343" y="546"/>
                    <a:pt x="352" y="619"/>
                    <a:pt x="330" y="619"/>
                  </a:cubicBezTo>
                  <a:cubicBezTo>
                    <a:pt x="317" y="619"/>
                    <a:pt x="318" y="475"/>
                    <a:pt x="319" y="310"/>
                  </a:cubicBezTo>
                  <a:cubicBezTo>
                    <a:pt x="322" y="73"/>
                    <a:pt x="319" y="0"/>
                    <a:pt x="245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모서리가 둥근 직사각형 9">
              <a:extLst>
                <a:ext uri="{FF2B5EF4-FFF2-40B4-BE49-F238E27FC236}">
                  <a16:creationId xmlns:a16="http://schemas.microsoft.com/office/drawing/2014/main" id="{9E7C97DE-ACFF-406A-9583-CB97C4C9EE40}"/>
                </a:ext>
              </a:extLst>
            </p:cNvPr>
            <p:cNvSpPr/>
            <p:nvPr/>
          </p:nvSpPr>
          <p:spPr>
            <a:xfrm>
              <a:off x="1038914" y="3990792"/>
              <a:ext cx="587866" cy="391993"/>
            </a:xfrm>
            <a:prstGeom prst="wedgeRoundRectCallout">
              <a:avLst>
                <a:gd name="adj1" fmla="val 40459"/>
                <a:gd name="adj2" fmla="val 66787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normAutofit/>
            </a:bodyPr>
            <a:lstStyle/>
            <a:p>
              <a:pPr defTabSz="457200">
                <a:lnSpc>
                  <a:spcPct val="130000"/>
                </a:lnSpc>
                <a:spcBef>
                  <a:spcPts val="200"/>
                </a:spcBef>
              </a:pPr>
              <a:r>
                <a:rPr lang="ko-KR" altLang="en-US" sz="12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endPara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cxnSp>
          <p:nvCxnSpPr>
            <p:cNvPr id="5" name="구부러진 연결선 4"/>
            <p:cNvCxnSpPr>
              <a:endCxn id="7" idx="3"/>
            </p:cNvCxnSpPr>
            <p:nvPr/>
          </p:nvCxnSpPr>
          <p:spPr>
            <a:xfrm rot="10800000" flipV="1">
              <a:off x="3041650" y="3636492"/>
              <a:ext cx="1328324" cy="338784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/>
            <p:cNvSpPr txBox="1"/>
            <p:nvPr/>
          </p:nvSpPr>
          <p:spPr>
            <a:xfrm>
              <a:off x="612457" y="4382785"/>
              <a:ext cx="953787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0" lang="en-US" altLang="ko-KR" sz="100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) </a:t>
              </a: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이벤트 발생</a:t>
              </a:r>
            </a:p>
          </p:txBody>
        </p:sp>
        <p:cxnSp>
          <p:nvCxnSpPr>
            <p:cNvPr id="17" name="구부러진 연결선 16"/>
            <p:cNvCxnSpPr/>
            <p:nvPr/>
          </p:nvCxnSpPr>
          <p:spPr>
            <a:xfrm flipV="1">
              <a:off x="3041650" y="3838783"/>
              <a:ext cx="1328324" cy="305707"/>
            </a:xfrm>
            <a:prstGeom prst="curvedConnector3">
              <a:avLst/>
            </a:prstGeom>
            <a:noFill/>
            <a:ln w="254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모서리가 둥근 직사각형 9">
              <a:extLst>
                <a:ext uri="{FF2B5EF4-FFF2-40B4-BE49-F238E27FC236}">
                  <a16:creationId xmlns:a16="http://schemas.microsoft.com/office/drawing/2014/main" id="{9E7C97DE-ACFF-406A-9583-CB97C4C9EE40}"/>
                </a:ext>
              </a:extLst>
            </p:cNvPr>
            <p:cNvSpPr/>
            <p:nvPr/>
          </p:nvSpPr>
          <p:spPr>
            <a:xfrm>
              <a:off x="4635676" y="3549446"/>
              <a:ext cx="3197684" cy="1350213"/>
            </a:xfrm>
            <a:prstGeom prst="roundRect">
              <a:avLst>
                <a:gd name="adj" fmla="val 9346"/>
              </a:avLst>
            </a:prstGeom>
            <a:solidFill>
              <a:srgbClr val="F2F2F2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normAutofit/>
            </a:bodyPr>
            <a:lstStyle/>
            <a:p>
              <a:pPr defTabSz="457200">
                <a:lnSpc>
                  <a:spcPct val="130000"/>
                </a:lnSpc>
                <a:spcBef>
                  <a:spcPts val="200"/>
                </a:spcBef>
              </a:pPr>
              <a:r>
                <a:rPr lang="ko-KR" altLang="en-US" sz="14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소스코드</a:t>
              </a:r>
              <a:endParaRPr kumimoji="0" lang="ko-KR" altLang="en-US" sz="14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id="{9E7C97DE-ACFF-406A-9583-CB97C4C9EE40}"/>
                </a:ext>
              </a:extLst>
            </p:cNvPr>
            <p:cNvSpPr/>
            <p:nvPr/>
          </p:nvSpPr>
          <p:spPr>
            <a:xfrm>
              <a:off x="4369974" y="3281036"/>
              <a:ext cx="1529170" cy="710912"/>
            </a:xfrm>
            <a:prstGeom prst="roundRect">
              <a:avLst>
                <a:gd name="adj" fmla="val 934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normAutofit/>
            </a:bodyPr>
            <a:lstStyle/>
            <a:p>
              <a:pPr defTabSz="457200">
                <a:lnSpc>
                  <a:spcPct val="130000"/>
                </a:lnSpc>
                <a:spcBef>
                  <a:spcPts val="200"/>
                </a:spcBef>
              </a:pPr>
              <a:r>
                <a:rPr lang="ko-KR" altLang="en-US" sz="1400" b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</a:t>
              </a:r>
              <a:r>
                <a:rPr lang="ko-KR" altLang="en-US" sz="1400" b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이벤트 리스너 객체</a:t>
              </a:r>
              <a:endParaRPr kumimoji="0" lang="ko-KR" altLang="en-US" sz="14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61646" y="3927340"/>
              <a:ext cx="1082027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r>
                <a:rPr kumimoji="0" lang="en-US" altLang="ko-KR" sz="100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) </a:t>
              </a: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소스코드 실행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32394" y="3159354"/>
              <a:ext cx="1338508" cy="605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1) </a:t>
              </a:r>
              <a:r>
                <a:rPr lang="ko-KR" altLang="en-US" sz="10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algun Gothic" panose="020B0503020000020004" pitchFamily="34" charset="-127"/>
                  <a:ea typeface="Malgun Gothic" panose="020B0503020000020004" pitchFamily="34" charset="-127"/>
                </a:rPr>
                <a:t>이벤트</a:t>
              </a: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리스너 구현</a:t>
              </a:r>
              <a:endParaRPr kumimoji="0" lang="en-US" altLang="ko-KR" sz="10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    및 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5680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처리하기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리스너 종류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36916"/>
              </p:ext>
            </p:extLst>
          </p:nvPr>
        </p:nvGraphicFramePr>
        <p:xfrm>
          <a:off x="709264" y="1568418"/>
          <a:ext cx="8076595" cy="325841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138711">
                  <a:extLst>
                    <a:ext uri="{9D8B030D-6E8A-4147-A177-3AD203B41FA5}">
                      <a16:colId xmlns:a16="http://schemas.microsoft.com/office/drawing/2014/main" val="117758673"/>
                    </a:ext>
                  </a:extLst>
                </a:gridCol>
                <a:gridCol w="2613075">
                  <a:extLst>
                    <a:ext uri="{9D8B030D-6E8A-4147-A177-3AD203B41FA5}">
                      <a16:colId xmlns:a16="http://schemas.microsoft.com/office/drawing/2014/main" val="993509837"/>
                    </a:ext>
                  </a:extLst>
                </a:gridCol>
                <a:gridCol w="3324809">
                  <a:extLst>
                    <a:ext uri="{9D8B030D-6E8A-4147-A177-3AD203B41FA5}">
                      <a16:colId xmlns:a16="http://schemas.microsoft.com/office/drawing/2014/main" val="3457467460"/>
                    </a:ext>
                  </a:extLst>
                </a:gridCol>
              </a:tblGrid>
              <a:tr h="339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함수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571257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View.OnClickListener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짧은 시간 클릭했을 때 발생되는 이벤트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 onClick(View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66935"/>
                  </a:ext>
                </a:extLst>
              </a:tr>
              <a:tr h="661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View.OnLongClickListener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긴 시간 클릭했을 때 발생되는 이벤트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 onLongClock(View v)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962448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View.OnTouchListener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터치 했을때 발생되는 이벤트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OnClickListener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유사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 onTouch(View v, MotionEvent e)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35481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View.OnKeyListener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입력 시 발생되는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 onKey(View v, int KeyCode, KeyEvent e)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10514"/>
                  </a:ext>
                </a:extLst>
              </a:tr>
              <a:tr h="611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View.OnFocusChangeListener</a:t>
                      </a:r>
                      <a:endParaRPr lang="ko-KR" altLang="en-US" sz="1000">
                        <a:solidFill>
                          <a:schemeClr val="tx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포커스가 변경되었을 때 발생되는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onFocusChange(View v, boolean hasFocus)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4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3565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처리하기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코드와 연동하기 위해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위젯에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</a:t>
            </a:r>
            <a:endParaRPr lang="en-US" altLang="ko-KR" sz="1400">
              <a:solidFill>
                <a:schemeClr val="accent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@+id/</a:t>
            </a:r>
            <a:r>
              <a:rPr lang="en-US" altLang="ko-KR" sz="14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부여할 </a:t>
            </a:r>
            <a:r>
              <a:rPr lang="en-US" altLang="ko-KR" sz="14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4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E5985A-7075-41BB-A1A9-7F501484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90" y="2319908"/>
            <a:ext cx="3344277" cy="18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115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처리하기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수정하기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(1/3)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연동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findViewById(R.id.</a:t>
            </a:r>
            <a:r>
              <a:rPr lang="en-US" altLang="ko-KR" sz="14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부여한 </a:t>
            </a:r>
            <a:r>
              <a:rPr lang="en-US" altLang="ko-KR" sz="14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ID]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가져올 수 있음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연동은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setContentView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이후에 가능함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452C8-0C13-4321-AD03-750938CDDB2F}"/>
              </a:ext>
            </a:extLst>
          </p:cNvPr>
          <p:cNvGrpSpPr/>
          <p:nvPr/>
        </p:nvGrpSpPr>
        <p:grpSpPr>
          <a:xfrm>
            <a:off x="2381059" y="2571750"/>
            <a:ext cx="3552825" cy="2181225"/>
            <a:chOff x="2057971" y="2315526"/>
            <a:chExt cx="3552825" cy="21812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EA91C2A-B466-4F02-A48B-73AD07D3F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971" y="2315526"/>
              <a:ext cx="3552825" cy="21812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C0D8BD8-6F4D-43D9-9554-3D175F1FD47D}"/>
                </a:ext>
              </a:extLst>
            </p:cNvPr>
            <p:cNvSpPr/>
            <p:nvPr/>
          </p:nvSpPr>
          <p:spPr>
            <a:xfrm>
              <a:off x="2260569" y="2640311"/>
              <a:ext cx="1233488" cy="2732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72C570F-A158-4A56-A0FF-266BADA0803C}"/>
                </a:ext>
              </a:extLst>
            </p:cNvPr>
            <p:cNvSpPr/>
            <p:nvPr/>
          </p:nvSpPr>
          <p:spPr>
            <a:xfrm>
              <a:off x="2498312" y="3896087"/>
              <a:ext cx="3112483" cy="2732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1233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01. </a:t>
            </a:r>
            <a:r>
              <a:rPr lang="ko-KR" altLang="en-US"/>
              <a:t>안드로이드 개발환경 셋업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개발환경 설정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Device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디바이스가 없는 경우에 가상의 안드로이드 디바이스를 생성하여 애플리케이션 디버깅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68E1FD-0CF2-4B3B-8D57-F8EEB35A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5" y="2725476"/>
            <a:ext cx="1941576" cy="1310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97F5FD-59DC-4E24-8752-29096CD5549A}"/>
              </a:ext>
            </a:extLst>
          </p:cNvPr>
          <p:cNvSpPr txBox="1"/>
          <p:nvPr/>
        </p:nvSpPr>
        <p:spPr>
          <a:xfrm>
            <a:off x="176286" y="4007482"/>
            <a:ext cx="2369238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- </a:t>
            </a:r>
            <a:r>
              <a:rPr kumimoji="0" lang="ko-KR" altLang="en-US" sz="1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상단 메뉴에서 </a:t>
            </a:r>
            <a:r>
              <a:rPr kumimoji="0" lang="en-US" altLang="ko-KR" sz="1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Tools &gt; AVD Manager</a:t>
            </a:r>
            <a:endParaRPr kumimoji="0" lang="ko-KR" altLang="en-US" sz="10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5B6B98-7D94-4A41-971E-863993E09067}"/>
              </a:ext>
            </a:extLst>
          </p:cNvPr>
          <p:cNvGrpSpPr/>
          <p:nvPr/>
        </p:nvGrpSpPr>
        <p:grpSpPr>
          <a:xfrm>
            <a:off x="2600832" y="2111033"/>
            <a:ext cx="2921418" cy="2524181"/>
            <a:chOff x="3924390" y="2302652"/>
            <a:chExt cx="2921418" cy="25241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A82C22-1137-42F8-B3F0-A15B71844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50"/>
            <a:stretch/>
          </p:blipFill>
          <p:spPr>
            <a:xfrm>
              <a:off x="3924390" y="2302652"/>
              <a:ext cx="2921418" cy="2524181"/>
            </a:xfrm>
            <a:prstGeom prst="rect">
              <a:avLst/>
            </a:prstGeom>
            <a:ln w="3175"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id="{71716C0D-76C1-4119-86DE-9FA15EC6D276}"/>
                </a:ext>
              </a:extLst>
            </p:cNvPr>
            <p:cNvSpPr/>
            <p:nvPr/>
          </p:nvSpPr>
          <p:spPr>
            <a:xfrm>
              <a:off x="4949221" y="3993944"/>
              <a:ext cx="871755" cy="245561"/>
            </a:xfrm>
            <a:prstGeom prst="roundRect">
              <a:avLst>
                <a:gd name="adj" fmla="val 7524"/>
              </a:avLst>
            </a:prstGeom>
            <a:noFill/>
            <a:ln w="28575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500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AFE6475-847D-472E-AD01-A7B54CD54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866" y="2111033"/>
            <a:ext cx="3377254" cy="2296668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</p:pic>
      <p:sp>
        <p:nvSpPr>
          <p:cNvPr id="13" name="모서리가 둥근 직사각형 9">
            <a:extLst>
              <a:ext uri="{FF2B5EF4-FFF2-40B4-BE49-F238E27FC236}">
                <a16:creationId xmlns:a16="http://schemas.microsoft.com/office/drawing/2014/main" id="{F75E8961-3AEC-4DC2-88E3-B6D7124380CC}"/>
              </a:ext>
            </a:extLst>
          </p:cNvPr>
          <p:cNvSpPr/>
          <p:nvPr/>
        </p:nvSpPr>
        <p:spPr>
          <a:xfrm>
            <a:off x="1086689" y="2868368"/>
            <a:ext cx="871755" cy="245561"/>
          </a:xfrm>
          <a:prstGeom prst="roundRect">
            <a:avLst>
              <a:gd name="adj" fmla="val 7524"/>
            </a:avLst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5000"/>
          </a:p>
        </p:txBody>
      </p:sp>
      <p:sp>
        <p:nvSpPr>
          <p:cNvPr id="10" name="줄무늬가 있는 오른쪽 화살표 9">
            <a:extLst>
              <a:ext uri="{FF2B5EF4-FFF2-40B4-BE49-F238E27FC236}">
                <a16:creationId xmlns:a16="http://schemas.microsoft.com/office/drawing/2014/main" id="{6BC6F703-3AD7-4CFB-AEAB-DB9DEDBFF9FB}"/>
              </a:ext>
            </a:extLst>
          </p:cNvPr>
          <p:cNvSpPr/>
          <p:nvPr/>
        </p:nvSpPr>
        <p:spPr>
          <a:xfrm>
            <a:off x="2265029" y="2954710"/>
            <a:ext cx="427015" cy="418414"/>
          </a:xfrm>
          <a:prstGeom prst="stripedRightArrow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5000"/>
          </a:p>
        </p:txBody>
      </p:sp>
      <p:sp>
        <p:nvSpPr>
          <p:cNvPr id="15" name="줄무늬가 있는 오른쪽 화살표 9">
            <a:extLst>
              <a:ext uri="{FF2B5EF4-FFF2-40B4-BE49-F238E27FC236}">
                <a16:creationId xmlns:a16="http://schemas.microsoft.com/office/drawing/2014/main" id="{06C5F628-9CF4-45EC-B34E-2A5ACFDC2EC0}"/>
              </a:ext>
            </a:extLst>
          </p:cNvPr>
          <p:cNvSpPr/>
          <p:nvPr/>
        </p:nvSpPr>
        <p:spPr>
          <a:xfrm>
            <a:off x="5296519" y="2897903"/>
            <a:ext cx="427015" cy="418414"/>
          </a:xfrm>
          <a:prstGeom prst="stripedRightArrow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ko-KR" altLang="en-US" sz="5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47C6CC-C16F-4A03-AE17-95C30226AD9A}"/>
              </a:ext>
            </a:extLst>
          </p:cNvPr>
          <p:cNvSpPr txBox="1"/>
          <p:nvPr/>
        </p:nvSpPr>
        <p:spPr>
          <a:xfrm>
            <a:off x="5632866" y="4336853"/>
            <a:ext cx="1461939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- Nexus 5 </a:t>
            </a:r>
            <a:r>
              <a:rPr kumimoji="0" lang="ko-KR" altLang="en-US" sz="1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선택 후 </a:t>
            </a:r>
            <a:r>
              <a:rPr kumimoji="0" lang="en-US" altLang="ko-KR" sz="1000" b="0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Next</a:t>
            </a:r>
            <a:endParaRPr kumimoji="0" lang="ko-KR" altLang="en-US" sz="1000" b="0" i="0" u="none" strike="noStrike" cap="none" spc="0" normalizeH="0" baseline="0">
              <a:ln>
                <a:noFill/>
              </a:ln>
              <a:solidFill>
                <a:srgbClr val="C0000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9063646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처리하기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수정하기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(2/3)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리스너 추가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1B1B21-D29A-4ACE-8E1B-9B13A526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28" y="1835983"/>
            <a:ext cx="5334000" cy="2990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DD577C-F560-4063-ABED-0B1FB125CE18}"/>
              </a:ext>
            </a:extLst>
          </p:cNvPr>
          <p:cNvSpPr/>
          <p:nvPr/>
        </p:nvSpPr>
        <p:spPr>
          <a:xfrm>
            <a:off x="5406105" y="1835983"/>
            <a:ext cx="1233488" cy="2732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B63CFB-4246-4E19-AA95-81557DB07B6C}"/>
              </a:ext>
            </a:extLst>
          </p:cNvPr>
          <p:cNvSpPr/>
          <p:nvPr/>
        </p:nvSpPr>
        <p:spPr>
          <a:xfrm>
            <a:off x="1748504" y="3853759"/>
            <a:ext cx="1878615" cy="82187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26148509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9822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처리하기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수정하기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(3/3)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버튼에 이벤트 리스너 연결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리스너 구현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B71EB-36D3-4E99-AE48-12FE04762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507"/>
          <a:stretch/>
        </p:blipFill>
        <p:spPr>
          <a:xfrm>
            <a:off x="1279969" y="1938796"/>
            <a:ext cx="5706825" cy="20715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42B8D5-5DF4-4BDA-B9AE-0A11AEDB0436}"/>
              </a:ext>
            </a:extLst>
          </p:cNvPr>
          <p:cNvSpPr/>
          <p:nvPr/>
        </p:nvSpPr>
        <p:spPr>
          <a:xfrm>
            <a:off x="1669256" y="3566160"/>
            <a:ext cx="2280952" cy="201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B7B466-1B02-4C18-80AF-26EDD2434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89" y="4102411"/>
            <a:ext cx="5706826" cy="9235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C2F01DD-C191-4B41-B055-F3F5F62FFD47}"/>
              </a:ext>
            </a:extLst>
          </p:cNvPr>
          <p:cNvSpPr/>
          <p:nvPr/>
        </p:nvSpPr>
        <p:spPr>
          <a:xfrm>
            <a:off x="1624012" y="4408560"/>
            <a:ext cx="5599748" cy="5231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06016814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처리하기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B35AB2-AE15-4792-B48F-9FD9DAAB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11808"/>
            <a:ext cx="1921980" cy="34244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A6B001-98C7-4690-AFDB-FE8AB4062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61" y="1509065"/>
            <a:ext cx="1924671" cy="34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8431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TextView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화면에 표시할 때 주로 사용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참고문서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>
                <a:hlinkClick r:id="rId3"/>
              </a:rPr>
              <a:t>https://developer.android.com/reference/android/widget/TextView</a:t>
            </a:r>
            <a:endParaRPr lang="en-US" altLang="ko-KR" sz="1400" dirty="0"/>
          </a:p>
          <a:p>
            <a:pPr lvl="2"/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사용되는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속성과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2" indent="0">
              <a:buNone/>
            </a:pP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57243"/>
              </p:ext>
            </p:extLst>
          </p:nvPr>
        </p:nvGraphicFramePr>
        <p:xfrm>
          <a:off x="1112520" y="2365571"/>
          <a:ext cx="6507480" cy="2232142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186940">
                  <a:extLst>
                    <a:ext uri="{9D8B030D-6E8A-4147-A177-3AD203B41FA5}">
                      <a16:colId xmlns:a16="http://schemas.microsoft.com/office/drawing/2014/main" val="1938908228"/>
                    </a:ext>
                  </a:extLst>
                </a:gridCol>
                <a:gridCol w="4320540">
                  <a:extLst>
                    <a:ext uri="{9D8B030D-6E8A-4147-A177-3AD203B41FA5}">
                      <a16:colId xmlns:a16="http://schemas.microsoft.com/office/drawing/2014/main" val="2482294294"/>
                    </a:ext>
                  </a:extLst>
                </a:gridCol>
              </a:tblGrid>
              <a:tr h="432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186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setBackgroundColor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955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setText(), getText()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7014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textColor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setTextColor()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2667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textSize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setTextSize()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6318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setVisibility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88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2747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TextView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TextView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연동하여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코드로 텍스트 크기 및 컬러 설정하기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92" y="1933947"/>
            <a:ext cx="3892868" cy="27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8508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입력 시 사용되는 위젯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>
                <a:hlinkClick r:id="rId3"/>
              </a:rPr>
              <a:t>https://developer.android.com/reference/android/widget/EditText</a:t>
            </a:r>
            <a:endParaRPr lang="en-US" altLang="ko-KR" sz="1400"/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 사용되는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속성과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2" indent="0">
              <a:buNone/>
            </a:pP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23051"/>
              </p:ext>
            </p:extLst>
          </p:nvPr>
        </p:nvGraphicFramePr>
        <p:xfrm>
          <a:off x="1112520" y="2365571"/>
          <a:ext cx="6507480" cy="2592142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186940">
                  <a:extLst>
                    <a:ext uri="{9D8B030D-6E8A-4147-A177-3AD203B41FA5}">
                      <a16:colId xmlns:a16="http://schemas.microsoft.com/office/drawing/2014/main" val="1938908228"/>
                    </a:ext>
                  </a:extLst>
                </a:gridCol>
                <a:gridCol w="4320540">
                  <a:extLst>
                    <a:ext uri="{9D8B030D-6E8A-4147-A177-3AD203B41FA5}">
                      <a16:colId xmlns:a16="http://schemas.microsoft.com/office/drawing/2014/main" val="2482294294"/>
                    </a:ext>
                  </a:extLst>
                </a:gridCol>
              </a:tblGrid>
              <a:tr h="432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</a:t>
                      </a: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186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background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setBackgroundColor()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955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setText(), getText()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7014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textColor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setTextColor()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2667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textSize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setTextSize()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6318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setVisibility()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8829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inputType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setInputType()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5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169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 등록 및 이벤트 처리기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55" y="1824037"/>
            <a:ext cx="6259836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090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 등록 및 이벤트 처리기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52" y="1801692"/>
            <a:ext cx="5811884" cy="3105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7407" y="1910908"/>
            <a:ext cx="1346522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텍스트가 변경되기 전</a:t>
            </a:r>
            <a:endParaRPr kumimoji="0" lang="en-US" altLang="ko-KR" sz="10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solidFill>
                  <a:schemeClr val="accent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1">
                <a:solidFill>
                  <a:schemeClr val="accent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텍스트 편집 불가</a:t>
            </a:r>
            <a:r>
              <a:rPr lang="en-US" altLang="ko-KR" sz="1000" b="1">
                <a:solidFill>
                  <a:schemeClr val="accent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10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407" y="2998802"/>
            <a:ext cx="1346522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defTabSz="457200" rtl="0" fontAlgn="auto" latinLnBrk="0" hangingPunct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텍스트가 변경되는 중</a:t>
            </a:r>
            <a:endParaRPr kumimoji="0" lang="en-US" altLang="ko-KR" sz="10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defTabSz="457200" rtl="0" fontAlgn="auto" latinLnBrk="0" hangingPunct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solidFill>
                  <a:schemeClr val="accent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1">
                <a:solidFill>
                  <a:schemeClr val="accent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텍스트 수정 불가</a:t>
            </a:r>
            <a:r>
              <a:rPr lang="en-US" altLang="ko-KR" sz="1000" b="1">
                <a:solidFill>
                  <a:schemeClr val="accent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10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526" y="4115052"/>
            <a:ext cx="1218283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defTabSz="457200" rtl="0" fontAlgn="auto" latinLnBrk="0" hangingPunct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텍스트가 변경된 후</a:t>
            </a:r>
            <a:endParaRPr kumimoji="0" lang="en-US" altLang="ko-KR" sz="10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defTabSz="457200" rtl="0" fontAlgn="auto" latinLnBrk="0" hangingPunct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solidFill>
                  <a:schemeClr val="accent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1">
                <a:solidFill>
                  <a:schemeClr val="accent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텍스트 수정 가능</a:t>
            </a:r>
            <a:r>
              <a:rPr lang="en-US" altLang="ko-KR" sz="1000" b="1">
                <a:solidFill>
                  <a:schemeClr val="accent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10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39300223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입력 문자가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“x”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경우 토스트 메시지 출력하도록 구현  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54" y="1897392"/>
            <a:ext cx="3881246" cy="29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550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화면에 이미지를 표시할 때 사용하는 위젯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res/drawable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존재하는 이미지 출력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85" y="799538"/>
            <a:ext cx="2807653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42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01. </a:t>
            </a:r>
            <a:r>
              <a:rPr lang="ko-KR" altLang="en-US"/>
              <a:t>안드로이드 개발환경 셋업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개발환경 설정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Device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요구되는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 Image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E05613-5E1B-4DC1-9209-C9DF4135A035}"/>
              </a:ext>
            </a:extLst>
          </p:cNvPr>
          <p:cNvGrpSpPr/>
          <p:nvPr/>
        </p:nvGrpSpPr>
        <p:grpSpPr>
          <a:xfrm>
            <a:off x="2215377" y="2006179"/>
            <a:ext cx="4398783" cy="2999970"/>
            <a:chOff x="1209537" y="2024467"/>
            <a:chExt cx="4398783" cy="299997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5714D37-017E-47B8-AA66-AED7F4224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9537" y="2024467"/>
              <a:ext cx="4398783" cy="2999970"/>
            </a:xfrm>
            <a:prstGeom prst="rect">
              <a:avLst/>
            </a:prstGeom>
            <a:ln w="3175">
              <a:solidFill>
                <a:schemeClr val="tx1">
                  <a:lumMod val="75000"/>
                </a:schemeClr>
              </a:solidFill>
            </a:ln>
          </p:spPr>
        </p:pic>
        <p:sp>
          <p:nvSpPr>
            <p:cNvPr id="17" name="모서리가 둥근 직사각형 9">
              <a:extLst>
                <a:ext uri="{FF2B5EF4-FFF2-40B4-BE49-F238E27FC236}">
                  <a16:creationId xmlns:a16="http://schemas.microsoft.com/office/drawing/2014/main" id="{FD9B1D84-2FAA-416A-87BE-23BF913E0F02}"/>
                </a:ext>
              </a:extLst>
            </p:cNvPr>
            <p:cNvSpPr/>
            <p:nvPr/>
          </p:nvSpPr>
          <p:spPr>
            <a:xfrm>
              <a:off x="1272607" y="2973269"/>
              <a:ext cx="871755" cy="828000"/>
            </a:xfrm>
            <a:prstGeom prst="roundRect">
              <a:avLst>
                <a:gd name="adj" fmla="val 3107"/>
              </a:avLst>
            </a:prstGeom>
            <a:noFill/>
            <a:ln w="28575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5000"/>
            </a:p>
          </p:txBody>
        </p:sp>
      </p:grpSp>
    </p:spTree>
    <p:extLst>
      <p:ext uri="{BB962C8B-B14F-4D97-AF65-F5344CB8AC3E}">
        <p14:creationId xmlns:p14="http://schemas.microsoft.com/office/powerpoint/2010/main" val="133585924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ImageView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바로 이미지 리소스 연결하기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7675" lvl="2" indent="0">
              <a:buNone/>
            </a:pP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코드에서 연결하기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07" y="1749742"/>
            <a:ext cx="1989773" cy="933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935" y="2965828"/>
            <a:ext cx="2939037" cy="1914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98" y="727023"/>
            <a:ext cx="2405062" cy="42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703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checked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사용하여 체크 여부를 설정할 수 있음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동일하게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OnClickListener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이벤트 처리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 및 색상 설정가능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24041"/>
          <a:stretch/>
        </p:blipFill>
        <p:spPr>
          <a:xfrm>
            <a:off x="6355976" y="2615695"/>
            <a:ext cx="2558399" cy="15046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35" y="2329664"/>
            <a:ext cx="2353471" cy="22187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572" y="2394585"/>
            <a:ext cx="34575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700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체크박스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A, B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때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체크 된 상태에서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체크하면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체크가 해제되도록 구현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반대로도 되도록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97812971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사용법 유사하지만 정상적인 동작을 위해서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RadioGroup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사용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단독으로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사용하는 경우 체크 활성은 되나 비활성화 되지 않음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075" t="12932" r="6822"/>
          <a:stretch/>
        </p:blipFill>
        <p:spPr>
          <a:xfrm>
            <a:off x="5189220" y="2926080"/>
            <a:ext cx="3550920" cy="1584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05" y="2275522"/>
            <a:ext cx="2800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8360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사용법 유사하지만 정상적인 동작을 위해서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RadioGroup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사용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단독으로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사용하는 경우 체크 활성은 되나 비활성화 되지 않음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075" t="12932" r="59720" b="10655"/>
          <a:stretch/>
        </p:blipFill>
        <p:spPr>
          <a:xfrm>
            <a:off x="4892040" y="2746055"/>
            <a:ext cx="1394460" cy="1390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05" y="2275522"/>
            <a:ext cx="2800350" cy="24669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85" y="2717005"/>
            <a:ext cx="1933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4829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CheckBox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사용법 유사하지만 정상적인 동작을 위해서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RadioGroup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같이 사용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단독으로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RadioButton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사용하는 경우 체크 활성은 되나 비활성화 되지 않음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738" y="2057400"/>
            <a:ext cx="2375824" cy="28717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73" y="2571750"/>
            <a:ext cx="2324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0919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SeekBar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범위를 설정하여 드래그를 통해 값을 조절하는 위젯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 값 조절에 주로 사용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설정하여 최대값 지정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초기값은 </a:t>
            </a:r>
            <a:r>
              <a:rPr lang="en-US" altLang="ko-KR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progress 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속성으로 설정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OnSeekBarChangeListener</a:t>
            </a:r>
            <a:r>
              <a:rPr lang="ko-KR" altLang="en-US" sz="14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4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통해 값 변경 이벤트를 처리</a:t>
            </a:r>
            <a:endParaRPr lang="en-US" altLang="ko-KR" sz="14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/>
            <a:r>
              <a:rPr lang="en-US" altLang="ko-KR" sz="13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onStartTrackingTouch</a:t>
            </a:r>
            <a:r>
              <a:rPr lang="en-US" altLang="ko-KR" sz="13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3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최초에 </a:t>
            </a:r>
            <a:r>
              <a:rPr lang="ko-KR" altLang="en-US" sz="13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탭하여</a:t>
            </a:r>
            <a:r>
              <a:rPr lang="ko-KR" altLang="en-US" sz="13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드래그 시작 시 발생</a:t>
            </a:r>
            <a:endParaRPr lang="en-US" altLang="ko-KR" sz="13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/>
            <a:r>
              <a:rPr lang="en-US" altLang="ko-KR" sz="13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onProgressChanged</a:t>
            </a:r>
            <a:r>
              <a:rPr lang="en-US" altLang="ko-KR" sz="13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3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드래그 </a:t>
            </a:r>
            <a:r>
              <a:rPr lang="ko-KR" altLang="en-US" sz="13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하는중에</a:t>
            </a:r>
            <a:r>
              <a:rPr lang="ko-KR" altLang="en-US" sz="13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발생</a:t>
            </a:r>
            <a:endParaRPr lang="en-US" altLang="ko-KR" sz="13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/>
            <a:r>
              <a:rPr lang="en-US" altLang="ko-KR" sz="13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onStopTrackingTouch</a:t>
            </a:r>
            <a:r>
              <a:rPr lang="en-US" altLang="ko-KR" sz="13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3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드래그가 멈출 때 발생</a:t>
            </a:r>
            <a:endParaRPr lang="en-US" altLang="ko-KR" sz="13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0473" y="3565723"/>
            <a:ext cx="2514600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394" y="3338512"/>
            <a:ext cx="3426841" cy="14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3313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SeekBar</a:t>
            </a:r>
          </a:p>
          <a:p>
            <a:pPr lvl="2"/>
            <a:endParaRPr lang="en-US" altLang="ko-KR" sz="13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77" y="1500187"/>
            <a:ext cx="7064923" cy="26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1908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SeekBar</a:t>
            </a:r>
          </a:p>
          <a:p>
            <a:pPr lvl="2"/>
            <a:endParaRPr lang="en-US" altLang="ko-KR" sz="13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570672"/>
            <a:ext cx="66103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5032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위젯 익히기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SeekBar</a:t>
            </a:r>
          </a:p>
          <a:p>
            <a:pPr lvl="2">
              <a:lnSpc>
                <a:spcPct val="90000"/>
              </a:lnSpc>
            </a:pP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SeekBar</a:t>
            </a: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max</a:t>
            </a: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설정하고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SeekBar</a:t>
            </a: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조절하는 중</a:t>
            </a: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TextView</a:t>
            </a: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텍스트 크기가 변경되는 코드를 작성하시오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크기는 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10~30 </a:t>
            </a:r>
            <a:r>
              <a:rPr lang="ko-KR" altLang="en-US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 값으로 설정되도록 하시오</a:t>
            </a:r>
            <a:r>
              <a:rPr lang="en-US" altLang="ko-KR" sz="13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1111695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01. </a:t>
            </a:r>
            <a:r>
              <a:rPr lang="ko-KR" altLang="en-US"/>
              <a:t>안드로이드 개발환경 셋업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안드로이드 개발환경 설정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buClr>
                <a:srgbClr val="4F81BD"/>
              </a:buClr>
            </a:pP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Device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</a:p>
          <a:p>
            <a:pPr lvl="2">
              <a:lnSpc>
                <a:spcPct val="150000"/>
              </a:lnSpc>
              <a:buClr>
                <a:srgbClr val="4F81BD"/>
              </a:buClr>
            </a:pP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값으로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658AAB-AD92-48EC-B81D-41F9A314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27" y="2010497"/>
            <a:ext cx="4141426" cy="2816336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B774AF-6FE4-44B6-8417-3A95FF242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20" y="2010497"/>
            <a:ext cx="3738586" cy="2816336"/>
          </a:xfrm>
          <a:prstGeom prst="rect">
            <a:avLst/>
          </a:prstGeom>
          <a:ln w="317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9238228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(Log)</a:t>
            </a: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정상적으로 동작하는지 로깅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(Logging)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확인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사용하여 로깅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출력 함수에 따라 중요도가 다름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위에서 아래로 갈수록 중요도 높음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82026"/>
              </p:ext>
            </p:extLst>
          </p:nvPr>
        </p:nvGraphicFramePr>
        <p:xfrm>
          <a:off x="1112520" y="2266511"/>
          <a:ext cx="6507480" cy="2232142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1938908228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482294294"/>
                    </a:ext>
                  </a:extLst>
                </a:gridCol>
              </a:tblGrid>
              <a:tr h="4321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  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186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Log.v(string, string)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v(verbose)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9550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Log.i(string, string)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I(Info)</a:t>
                      </a: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5117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Log.d(string, string)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d(Debug)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7014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Log.w(string, string)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w(Warning)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2667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Log.e(string, string)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e(Error)</a:t>
                      </a:r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63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6822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(Log)</a:t>
            </a: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방법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40713" y="1714500"/>
            <a:ext cx="3335548" cy="2944177"/>
            <a:chOff x="2440713" y="1714500"/>
            <a:chExt cx="3335548" cy="294417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0713" y="1714500"/>
              <a:ext cx="3335548" cy="294417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3276600" y="3268980"/>
              <a:ext cx="769620" cy="274320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2486" y="3261360"/>
              <a:ext cx="962433" cy="274320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84911" y="3450407"/>
              <a:ext cx="359073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태그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68491" y="3442787"/>
              <a:ext cx="788677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출력 텍스트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874364" y="3268980"/>
            <a:ext cx="373258" cy="27432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56645436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(Log)</a:t>
            </a: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로그캣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(Logcat)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로깅 확인이 가능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항목의 중요도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중요도의 로그들이 화면에 표시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" y="1754676"/>
            <a:ext cx="7935713" cy="24439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77640" y="1912620"/>
            <a:ext cx="769620" cy="27432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030" y="1912620"/>
            <a:ext cx="1644650" cy="27432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16766012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(Log)</a:t>
            </a: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 Studio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로그캣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(Logcat)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로깅 확인이 가능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항목의 중요도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중요도의 로그들이 화면에 표시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64" y="2809874"/>
            <a:ext cx="4485969" cy="12363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33800" y="3016566"/>
            <a:ext cx="1258953" cy="27432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73453" y="3289932"/>
            <a:ext cx="569847" cy="14400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65444" y="1882656"/>
            <a:ext cx="3335548" cy="2944177"/>
            <a:chOff x="2440713" y="1714500"/>
            <a:chExt cx="3335548" cy="294417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0713" y="1714500"/>
              <a:ext cx="3335548" cy="2944177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3276600" y="3268980"/>
              <a:ext cx="769620" cy="274320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12486" y="3261360"/>
              <a:ext cx="962433" cy="274320"/>
            </a:xfrm>
            <a:prstGeom prst="rect">
              <a:avLst/>
            </a:prstGeom>
            <a:noFill/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3931" y="3450407"/>
              <a:ext cx="359073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태그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8491" y="3442787"/>
              <a:ext cx="788677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출력 텍스트</a:t>
              </a:r>
            </a:p>
          </p:txBody>
        </p:sp>
      </p:grpSp>
      <p:cxnSp>
        <p:nvCxnSpPr>
          <p:cNvPr id="7" name="직선 화살표 연결선 6"/>
          <p:cNvCxnSpPr>
            <a:endCxn id="4" idx="3"/>
          </p:cNvCxnSpPr>
          <p:nvPr/>
        </p:nvCxnSpPr>
        <p:spPr>
          <a:xfrm flipH="1" flipV="1">
            <a:off x="4992753" y="3153726"/>
            <a:ext cx="1208578" cy="35147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4358840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디버그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(Debug)</a:t>
            </a: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프로그램에 오류가 있을 때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직전의 위치에서 중단점을 설정하여 프로그램을 수정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코드의 오류를 수정할 때 유용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중단된 위치에서 변수에 저장된 값 확인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93749" y="2080260"/>
            <a:ext cx="6283124" cy="2899023"/>
            <a:chOff x="705229" y="2080260"/>
            <a:chExt cx="6283124" cy="28990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7372" y="2156460"/>
              <a:ext cx="5150981" cy="246888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057400" y="2080260"/>
              <a:ext cx="381000" cy="26441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3598" y="4625340"/>
              <a:ext cx="1090042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중단점 설정 영역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5229" y="3528060"/>
              <a:ext cx="487313" cy="353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spc="0" normalizeH="0" baseline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중단점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1257300" y="3596640"/>
              <a:ext cx="868680" cy="12954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1257300" y="3749040"/>
              <a:ext cx="868680" cy="5334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1257300" y="3749040"/>
              <a:ext cx="868680" cy="29718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21" y="2156460"/>
            <a:ext cx="1995249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7208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디버그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(Debug)</a:t>
            </a: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디버그 버튼을 클릭하여 실행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29" y="1093470"/>
            <a:ext cx="3407569" cy="514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13324" y="1160145"/>
            <a:ext cx="412829" cy="36000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648" y="2032265"/>
            <a:ext cx="6401876" cy="2356855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1365119" y="3337560"/>
            <a:ext cx="266700" cy="220980"/>
          </a:xfrm>
          <a:prstGeom prst="rightArrow">
            <a:avLst/>
          </a:prstGeom>
          <a:solidFill>
            <a:srgbClr val="3484C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373" y="3217375"/>
            <a:ext cx="1045158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첫번째 </a:t>
            </a:r>
            <a:endParaRPr kumimoji="0" lang="en-US" altLang="ko-KR" sz="1000" b="1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중단점에서 정지</a:t>
            </a:r>
          </a:p>
        </p:txBody>
      </p:sp>
    </p:spTree>
    <p:extLst>
      <p:ext uri="{BB962C8B-B14F-4D97-AF65-F5344CB8AC3E}">
        <p14:creationId xmlns:p14="http://schemas.microsoft.com/office/powerpoint/2010/main" val="399079251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디버그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(Debug)</a:t>
            </a: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Resume Program(F9)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계속 진행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69" y="1629462"/>
            <a:ext cx="6294120" cy="3298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17597" y="1807845"/>
            <a:ext cx="412829" cy="360000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4132148693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디버그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(Debug)</a:t>
            </a: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Resume Program(F9)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계속 진행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1528545"/>
            <a:ext cx="5166696" cy="8305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60" y="2616907"/>
            <a:ext cx="6219521" cy="227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6712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디버그</a:t>
            </a:r>
            <a:r>
              <a:rPr lang="en-US" altLang="ko-KR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(Debug)</a:t>
            </a: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Resume Program(F9)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계속 진행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82" y="1623061"/>
            <a:ext cx="4706856" cy="7599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220" t="11457"/>
          <a:stretch/>
        </p:blipFill>
        <p:spPr>
          <a:xfrm>
            <a:off x="1163629" y="2644140"/>
            <a:ext cx="6953103" cy="229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3124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액티비티는 생성부터 소멸까지 여러가지 상태를 가질 수 있음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생성부터 소멸까지 이르는 모든 상태 주기를 액티비티 생명주기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(life cycle)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상태는 크게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종류로 나뉨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2137"/>
          <a:stretch/>
        </p:blipFill>
        <p:spPr>
          <a:xfrm>
            <a:off x="755576" y="2181225"/>
            <a:ext cx="7611341" cy="20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56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Android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25AB8F-F605-4E4F-85D7-34F6C9776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56" y="1610657"/>
            <a:ext cx="3080557" cy="30343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D679BB-E9C3-4954-8D7C-0E9B8C7DD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411" y="1610657"/>
            <a:ext cx="3758447" cy="303438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420491-8381-4891-87DB-C081BC5271EB}"/>
              </a:ext>
            </a:extLst>
          </p:cNvPr>
          <p:cNvSpPr/>
          <p:nvPr/>
        </p:nvSpPr>
        <p:spPr>
          <a:xfrm>
            <a:off x="1409470" y="2946193"/>
            <a:ext cx="1918946" cy="25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0E931A-E895-4DC5-BE48-3318F5F97931}"/>
              </a:ext>
            </a:extLst>
          </p:cNvPr>
          <p:cNvSpPr/>
          <p:nvPr/>
        </p:nvSpPr>
        <p:spPr>
          <a:xfrm>
            <a:off x="6157912" y="2114930"/>
            <a:ext cx="889064" cy="10832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22242531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상태에 따른 콜백 메서드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4738"/>
          <a:stretch/>
        </p:blipFill>
        <p:spPr>
          <a:xfrm>
            <a:off x="2661483" y="1428749"/>
            <a:ext cx="4502954" cy="36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8750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콜백메서드 추가하기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메뉴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 &gt; Override Methods.. 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onStart(), onStop, onDestroy(), onPause(), onResume()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순서를 확인해보기 위해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함수에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E5357F-591A-4475-8D41-3F2F6A69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48" y="604266"/>
            <a:ext cx="1847850" cy="449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624989-CC56-49F5-BE3F-730424867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794" y="2317432"/>
            <a:ext cx="34671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939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콜백메서드 추가하기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상단 메뉴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 &gt; Override Methods.. 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onStart(), onStop, onDestroy(), onPause(), onResume()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순서를 확인해보기 위해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함수에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2E977-D454-4DCD-9FF4-CDB9AD87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92" y="2503932"/>
            <a:ext cx="3648075" cy="2171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ECB224-5AF2-4648-ABA6-113198DF4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475" y="2503932"/>
            <a:ext cx="3543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78161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Logcat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액티비티 생명주기 확인하기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Logcat 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에러확인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디버깅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등에 활용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8FEA19-25A7-48A5-8C8A-F3FEF671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936847"/>
            <a:ext cx="3376232" cy="29905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20BDCD-0546-43FB-8D5A-59AB29299FE7}"/>
              </a:ext>
            </a:extLst>
          </p:cNvPr>
          <p:cNvSpPr/>
          <p:nvPr/>
        </p:nvSpPr>
        <p:spPr>
          <a:xfrm>
            <a:off x="3509041" y="4600196"/>
            <a:ext cx="811816" cy="201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418465376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Logcat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액티비티 생명주기 확인하기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필터를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Debug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설정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Life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검색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4709E1-9E11-4C8D-8AE4-E45C69D9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52" y="1979200"/>
            <a:ext cx="5473156" cy="27694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EB8E01-B6F8-4555-B320-72ECFE97D72F}"/>
              </a:ext>
            </a:extLst>
          </p:cNvPr>
          <p:cNvSpPr/>
          <p:nvPr/>
        </p:nvSpPr>
        <p:spPr>
          <a:xfrm>
            <a:off x="4557167" y="2186180"/>
            <a:ext cx="715873" cy="2011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AFB309-AE53-4EF6-9A23-3607A8795A84}"/>
              </a:ext>
            </a:extLst>
          </p:cNvPr>
          <p:cNvSpPr/>
          <p:nvPr/>
        </p:nvSpPr>
        <p:spPr>
          <a:xfrm>
            <a:off x="5306976" y="2177800"/>
            <a:ext cx="1325472" cy="2095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767137430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일시정지 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부여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5D3236-DF79-44DF-8A30-1D01E934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0" y="2036445"/>
            <a:ext cx="2971800" cy="2533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2EB713-8550-4C08-8062-9EA3F769B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551" y="2036445"/>
            <a:ext cx="3019425" cy="2533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4E2B73-35BE-49CD-A721-5987A3136A14}"/>
              </a:ext>
            </a:extLst>
          </p:cNvPr>
          <p:cNvSpPr/>
          <p:nvPr/>
        </p:nvSpPr>
        <p:spPr>
          <a:xfrm>
            <a:off x="1813306" y="4006600"/>
            <a:ext cx="1996694" cy="2095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0631B5-A750-418D-A3F6-6FED37A01B13}"/>
              </a:ext>
            </a:extLst>
          </p:cNvPr>
          <p:cNvSpPr/>
          <p:nvPr/>
        </p:nvSpPr>
        <p:spPr>
          <a:xfrm>
            <a:off x="5278723" y="4016508"/>
            <a:ext cx="1996694" cy="2095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31447812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일시정지 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5489CF-9F6C-433E-9778-3DADE90A4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239" y="1814703"/>
            <a:ext cx="53054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4475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일시정지 시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onPause()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EC954A-7063-4AD0-987F-DA87FFBA9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50" y="1857375"/>
            <a:ext cx="3381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41128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생명주기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51974B-809E-4C49-AF3F-1EC52C29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25" y="1591055"/>
            <a:ext cx="1811143" cy="32357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FC0D64-CFB8-48F2-AC85-05288D770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11" y="1591054"/>
            <a:ext cx="1812233" cy="32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1084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추가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실습하기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 &gt; layout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클릭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New &gt; Layout resource file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 name : activity_signup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 입력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EditText</a:t>
            </a: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가입하기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Button,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9F841F-E3D7-4BD8-BEA2-70AAB0EE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27" y="987610"/>
            <a:ext cx="2161829" cy="37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0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Android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 : HelloAndroid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Minimum API Lebel : API 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D2FF81-C3A7-4027-8CA6-0C757235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576" y="1108485"/>
            <a:ext cx="4599279" cy="37183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B2183A-05FD-4477-B1ED-BD07E16EA69E}"/>
              </a:ext>
            </a:extLst>
          </p:cNvPr>
          <p:cNvSpPr/>
          <p:nvPr/>
        </p:nvSpPr>
        <p:spPr>
          <a:xfrm>
            <a:off x="5975032" y="1663827"/>
            <a:ext cx="2327720" cy="3478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D9D1A-9105-4AA8-B1C5-7CEE1D6F5DDD}"/>
              </a:ext>
            </a:extLst>
          </p:cNvPr>
          <p:cNvSpPr/>
          <p:nvPr/>
        </p:nvSpPr>
        <p:spPr>
          <a:xfrm>
            <a:off x="5975032" y="3288002"/>
            <a:ext cx="2327720" cy="3478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109497027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추가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실습하기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SignUpActivity.java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탐색기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클릭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New &gt; Activity &gt; Empty Activity</a:t>
            </a: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 Name : SignUpActivity</a:t>
            </a:r>
          </a:p>
          <a:p>
            <a:pPr lvl="2"/>
            <a:r>
              <a:rPr lang="en-US" altLang="ko-KR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Generate Layout File </a:t>
            </a:r>
            <a:r>
              <a:rPr lang="ko-KR" altLang="en-US" sz="14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체크해제</a:t>
            </a:r>
            <a:endParaRPr lang="en-US" altLang="ko-KR" sz="14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36827"/>
          <a:stretch/>
        </p:blipFill>
        <p:spPr>
          <a:xfrm>
            <a:off x="536449" y="2571750"/>
            <a:ext cx="4303335" cy="23265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6944D87-A59A-4800-B98D-F44068332D9A}"/>
              </a:ext>
            </a:extLst>
          </p:cNvPr>
          <p:cNvSpPr/>
          <p:nvPr/>
        </p:nvSpPr>
        <p:spPr>
          <a:xfrm>
            <a:off x="536449" y="3147171"/>
            <a:ext cx="763211" cy="20086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98701A-11FA-4F8D-B7D4-866960A70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51" y="2517345"/>
            <a:ext cx="3020378" cy="23809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6F0B4-9B24-4CB2-BC17-1EA6832F63D7}"/>
              </a:ext>
            </a:extLst>
          </p:cNvPr>
          <p:cNvSpPr/>
          <p:nvPr/>
        </p:nvSpPr>
        <p:spPr>
          <a:xfrm>
            <a:off x="5559553" y="4229136"/>
            <a:ext cx="2279903" cy="2514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528174436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>
                <a:solidFill>
                  <a:srgbClr val="FFFF00"/>
                </a:solidFill>
              </a:rPr>
              <a:t>02. </a:t>
            </a:r>
            <a:r>
              <a:rPr lang="ko-KR" altLang="en-US">
                <a:solidFill>
                  <a:srgbClr val="FFFF00"/>
                </a:solidFill>
              </a:rPr>
              <a:t>기본 안드로이드 </a:t>
            </a:r>
            <a:r>
              <a:rPr lang="en-US" altLang="ko-KR">
                <a:solidFill>
                  <a:srgbClr val="FFFF00"/>
                </a:solidFill>
              </a:rPr>
              <a:t>SDK </a:t>
            </a:r>
            <a:r>
              <a:rPr lang="ko-KR" altLang="en-US">
                <a:solidFill>
                  <a:srgbClr val="FFFF00"/>
                </a:solidFill>
              </a:rPr>
              <a:t>활용</a:t>
            </a:r>
            <a:endParaRPr lang="en-US" altLang="ko-KR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추가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실습하기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AndroidManifest.xml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액티비티 정보 등록하기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탐색기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manifests &gt; AndroidManifest.xml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2085975"/>
            <a:ext cx="3505200" cy="2524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6944D87-A59A-4800-B98D-F44068332D9A}"/>
              </a:ext>
            </a:extLst>
          </p:cNvPr>
          <p:cNvSpPr/>
          <p:nvPr/>
        </p:nvSpPr>
        <p:spPr>
          <a:xfrm>
            <a:off x="1770889" y="2769419"/>
            <a:ext cx="1604771" cy="20086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989" y="2092236"/>
            <a:ext cx="3570562" cy="27345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6F0B4-9B24-4CB2-BC17-1EA6832F63D7}"/>
              </a:ext>
            </a:extLst>
          </p:cNvPr>
          <p:cNvSpPr/>
          <p:nvPr/>
        </p:nvSpPr>
        <p:spPr>
          <a:xfrm>
            <a:off x="5161547" y="4254939"/>
            <a:ext cx="2408839" cy="4114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1610770911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추가</a:t>
            </a:r>
            <a:endParaRPr lang="en-US" altLang="ko-KR" sz="18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실습하기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</a:t>
            </a:r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Activity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버튼 클릭 이벤트에 화면 전환 구현하기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983" y="1785937"/>
            <a:ext cx="5992178" cy="20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5725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3981577" cy="282575"/>
          </a:xfrm>
        </p:spPr>
        <p:txBody>
          <a:bodyPr/>
          <a:lstStyle/>
          <a:p>
            <a:r>
              <a:rPr lang="en-US" altLang="ko-KR"/>
              <a:t>END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ABE6D-5BA9-47BD-8294-9284770B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05" y="2127867"/>
            <a:ext cx="3206603" cy="23498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17002C-0DD7-4AA9-AB05-7794801A52AB}"/>
              </a:ext>
            </a:extLst>
          </p:cNvPr>
          <p:cNvGrpSpPr/>
          <p:nvPr/>
        </p:nvGrpSpPr>
        <p:grpSpPr>
          <a:xfrm>
            <a:off x="3825217" y="1335024"/>
            <a:ext cx="3203578" cy="1251653"/>
            <a:chOff x="3200293" y="564955"/>
            <a:chExt cx="3203578" cy="1251653"/>
          </a:xfrm>
        </p:grpSpPr>
        <p:sp>
          <p:nvSpPr>
            <p:cNvPr id="10" name="말풍선: 모서리가 둥근 사각형 9">
              <a:extLst>
                <a:ext uri="{FF2B5EF4-FFF2-40B4-BE49-F238E27FC236}">
                  <a16:creationId xmlns:a16="http://schemas.microsoft.com/office/drawing/2014/main" id="{B4785A79-FA41-4560-8359-EAF03CFFCB88}"/>
                </a:ext>
              </a:extLst>
            </p:cNvPr>
            <p:cNvSpPr/>
            <p:nvPr/>
          </p:nvSpPr>
          <p:spPr>
            <a:xfrm>
              <a:off x="3200293" y="564955"/>
              <a:ext cx="3203578" cy="1251653"/>
            </a:xfrm>
            <a:prstGeom prst="wedgeRoundRectCallout">
              <a:avLst>
                <a:gd name="adj1" fmla="val -50196"/>
                <a:gd name="adj2" fmla="val 81365"/>
                <a:gd name="adj3" fmla="val 16667"/>
              </a:avLst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 sz="5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E58A7D-934C-4976-82BC-579443D8E353}"/>
                </a:ext>
              </a:extLst>
            </p:cNvPr>
            <p:cNvSpPr txBox="1"/>
            <p:nvPr/>
          </p:nvSpPr>
          <p:spPr>
            <a:xfrm>
              <a:off x="3466721" y="829143"/>
              <a:ext cx="2779607" cy="7232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40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감사합니다</a:t>
              </a:r>
              <a:r>
                <a:rPr kumimoji="0" lang="en-US" altLang="ko-KR" sz="40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.</a:t>
              </a:r>
              <a:endParaRPr kumimoji="0" lang="ko-KR" altLang="en-US" sz="4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endParaRPr>
            </a:p>
          </p:txBody>
        </p:sp>
      </p:grp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0CB1DD05-A0A0-4D08-B5FC-DE9DBACD376C}"/>
              </a:ext>
            </a:extLst>
          </p:cNvPr>
          <p:cNvSpPr txBox="1">
            <a:spLocks/>
          </p:cNvSpPr>
          <p:nvPr/>
        </p:nvSpPr>
        <p:spPr>
          <a:xfrm>
            <a:off x="6871252" y="118855"/>
            <a:ext cx="2066373" cy="282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 marR="0" indent="0" algn="l" defTabSz="241082" rtl="0" latinLnBrk="0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cap="none" spc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  <a:sym typeface="Helvetica Neue Thin"/>
              </a:defRPr>
            </a:lvl1pPr>
            <a:lvl2pPr marL="0" marR="0" indent="0" algn="ctr" defTabSz="241082" rtl="0" latinLnBrk="0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37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Neue Thin"/>
              </a:defRPr>
            </a:lvl2pPr>
            <a:lvl3pPr marL="0" marR="0" indent="0" algn="ctr" defTabSz="241082" rtl="0" latinLnBrk="0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37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Neue Thin"/>
              </a:defRPr>
            </a:lvl3pPr>
            <a:lvl4pPr marL="0" marR="0" indent="0" algn="ctr" defTabSz="241082" rtl="0" latinLnBrk="0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37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Neue Thin"/>
              </a:defRPr>
            </a:lvl4pPr>
            <a:lvl5pPr marL="0" marR="0" indent="0" algn="ctr" defTabSz="241082" rtl="0" latinLnBrk="0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37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Neue Thin"/>
              </a:defRPr>
            </a:lvl5pPr>
            <a:lvl6pPr marL="0" marR="0" indent="0" algn="ctr" defTabSz="241082" rtl="0" latinLnBrk="0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37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Neue Thin"/>
              </a:defRPr>
            </a:lvl6pPr>
            <a:lvl7pPr marL="0" marR="0" indent="0" algn="ctr" defTabSz="241082" rtl="0" latinLnBrk="0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37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Neue Thin"/>
              </a:defRPr>
            </a:lvl7pPr>
            <a:lvl8pPr marL="0" marR="0" indent="0" algn="ctr" defTabSz="241082" rtl="0" latinLnBrk="0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37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Neue Thin"/>
              </a:defRPr>
            </a:lvl8pPr>
            <a:lvl9pPr marL="0" marR="0" indent="0" algn="ctr" defTabSz="241082" rtl="0" latinLnBrk="0">
              <a:lnSpc>
                <a:spcPct val="8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37" b="0" i="0" u="none" strike="noStrike" cap="none" spc="0" baseline="0">
                <a:ln>
                  <a:noFill/>
                </a:ln>
                <a:solidFill>
                  <a:srgbClr val="333333"/>
                </a:solidFill>
                <a:uFillTx/>
                <a:latin typeface="+mn-lt"/>
                <a:ea typeface="+mn-ea"/>
                <a:cs typeface="+mn-cs"/>
                <a:sym typeface="Helvetica Neue Thin"/>
              </a:defRPr>
            </a:lvl9pPr>
          </a:lstStyle>
          <a:p>
            <a:pPr hangingPunct="1"/>
            <a:r>
              <a:rPr lang="en-US" altLang="ko-KR"/>
              <a:t>8</a:t>
            </a:r>
            <a:r>
              <a:rPr lang="ko-KR" altLang="en-US"/>
              <a:t>주차</a:t>
            </a:r>
            <a:r>
              <a:rPr lang="en-US" altLang="ko-KR"/>
              <a:t>:</a:t>
            </a:r>
            <a:r>
              <a:rPr lang="ko-KR" altLang="en-US"/>
              <a:t> 모바일 앱 개요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205379" y="4492984"/>
            <a:ext cx="3646832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질문은 이메일로</a:t>
            </a:r>
            <a:r>
              <a:rPr kumimoji="0" lang="en-US" altLang="ko-KR" sz="16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 cv2lab@gmail.com</a:t>
            </a:r>
            <a:endParaRPr kumimoji="0" lang="ko-KR" altLang="en-US" sz="1600" b="1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943520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살펴보기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파일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/>
            <a:r>
              <a:rPr lang="en-US" altLang="ko-KR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AndroidManifest.xml : </a:t>
            </a:r>
            <a:r>
              <a:rPr lang="ko-KR" altLang="en-US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구성요소 목록</a:t>
            </a:r>
            <a:r>
              <a:rPr lang="en-US" altLang="ko-KR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요구사항</a:t>
            </a:r>
            <a:endParaRPr lang="en-US" altLang="ko-KR" sz="12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/>
            <a:r>
              <a:rPr lang="en-US" altLang="ko-KR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MainActivity.java : </a:t>
            </a:r>
            <a:r>
              <a:rPr lang="ko-KR" altLang="en-US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 구현 파일</a:t>
            </a:r>
            <a:endParaRPr lang="en-US" altLang="ko-KR" sz="12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/>
            <a:r>
              <a:rPr lang="en-US" altLang="ko-KR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resource</a:t>
            </a:r>
            <a:r>
              <a:rPr lang="ko-KR" altLang="en-US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앱 구동에 필요한 모든 자원을 관리</a:t>
            </a:r>
            <a:endParaRPr lang="en-US" altLang="ko-KR" sz="12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3" indent="0">
              <a:buNone/>
            </a:pPr>
            <a:r>
              <a:rPr lang="en-US" altLang="ko-KR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(</a:t>
            </a:r>
            <a:r>
              <a:rPr lang="ko-KR" altLang="en-US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그래픽</a:t>
            </a:r>
            <a:r>
              <a:rPr lang="en-US" altLang="ko-KR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사운드 요소</a:t>
            </a:r>
            <a:r>
              <a:rPr lang="en-US" altLang="ko-KR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3"/>
            <a:r>
              <a:rPr lang="en-US" altLang="ko-KR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Gradle Script : </a:t>
            </a:r>
            <a:r>
              <a:rPr lang="ko-KR" altLang="en-US" sz="12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 설정 및 외부 모듈 관리</a:t>
            </a:r>
            <a:endParaRPr lang="en-US" altLang="ko-KR" sz="12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3"/>
            <a:endParaRPr lang="en-US" altLang="ko-KR" sz="12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BA7811-B265-4238-9E31-713CEECC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87" y="582373"/>
            <a:ext cx="3356724" cy="4389109"/>
          </a:xfrm>
          <a:prstGeom prst="rect">
            <a:avLst/>
          </a:prstGeom>
          <a:ln w="3175"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A024F7-17D0-4739-A882-81D5D5EEC03B}"/>
              </a:ext>
            </a:extLst>
          </p:cNvPr>
          <p:cNvSpPr/>
          <p:nvPr/>
        </p:nvSpPr>
        <p:spPr>
          <a:xfrm>
            <a:off x="5786056" y="853059"/>
            <a:ext cx="1102424" cy="2320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247E5A-B954-440F-B3A6-F9C40538D52E}"/>
              </a:ext>
            </a:extLst>
          </p:cNvPr>
          <p:cNvSpPr/>
          <p:nvPr/>
        </p:nvSpPr>
        <p:spPr>
          <a:xfrm>
            <a:off x="5786056" y="1121472"/>
            <a:ext cx="1102424" cy="61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40AF76-CD95-4588-9364-6FD8C6D3064A}"/>
              </a:ext>
            </a:extLst>
          </p:cNvPr>
          <p:cNvSpPr/>
          <p:nvPr/>
        </p:nvSpPr>
        <p:spPr>
          <a:xfrm>
            <a:off x="5737288" y="2565654"/>
            <a:ext cx="1492568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7A0BD4-A843-4C98-B581-5F290DD38CA5}"/>
              </a:ext>
            </a:extLst>
          </p:cNvPr>
          <p:cNvSpPr/>
          <p:nvPr/>
        </p:nvSpPr>
        <p:spPr>
          <a:xfrm>
            <a:off x="5737289" y="3969654"/>
            <a:ext cx="1492568" cy="97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5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5000" b="0" i="0" u="none" strike="noStrike" cap="none" spc="0" normalizeH="0" baseline="0">
              <a:ln>
                <a:noFill/>
              </a:ln>
              <a:solidFill>
                <a:srgbClr val="333333"/>
              </a:solidFill>
              <a:effectLst/>
              <a:uFillTx/>
              <a:latin typeface="+mn-lt"/>
              <a:ea typeface="+mn-ea"/>
              <a:cs typeface="+mn-cs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6426494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1B03945-7D9F-47A0-A990-9E918A90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75" y="119063"/>
            <a:ext cx="2835275" cy="282575"/>
          </a:xfrm>
        </p:spPr>
        <p:txBody>
          <a:bodyPr/>
          <a:lstStyle/>
          <a:p>
            <a:r>
              <a:rPr lang="en-US" altLang="ko-KR"/>
              <a:t>02. </a:t>
            </a:r>
            <a:r>
              <a:rPr lang="ko-KR" altLang="en-US"/>
              <a:t>기본 안드로이드 </a:t>
            </a:r>
            <a:r>
              <a:rPr lang="en-US" altLang="ko-KR"/>
              <a:t>SDK </a:t>
            </a:r>
            <a:r>
              <a:rPr lang="ko-KR" altLang="en-US"/>
              <a:t>활용</a:t>
            </a:r>
            <a:endParaRPr lang="en-US" altLang="ko-KR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46070B-BFB8-274F-BBD4-572EDFBE84AD}"/>
              </a:ext>
            </a:extLst>
          </p:cNvPr>
          <p:cNvSpPr txBox="1">
            <a:spLocks/>
          </p:cNvSpPr>
          <p:nvPr/>
        </p:nvSpPr>
        <p:spPr bwMode="auto">
          <a:xfrm>
            <a:off x="506784" y="727023"/>
            <a:ext cx="8100767" cy="409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Android </a:t>
            </a:r>
            <a:r>
              <a:rPr lang="ko-KR" altLang="en-US" sz="14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실행하기</a:t>
            </a:r>
            <a:endParaRPr lang="en-US" altLang="ko-KR" sz="140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DB716-5608-4242-9882-CEEAC935786E}"/>
              </a:ext>
            </a:extLst>
          </p:cNvPr>
          <p:cNvSpPr txBox="1"/>
          <p:nvPr/>
        </p:nvSpPr>
        <p:spPr>
          <a:xfrm>
            <a:off x="6022849" y="90030"/>
            <a:ext cx="3064448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주차 </a:t>
            </a:r>
            <a:r>
              <a:rPr kumimoji="0" lang="en-US" altLang="ko-KR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:</a:t>
            </a:r>
            <a:r>
              <a:rPr kumimoji="0" lang="ko-KR" altLang="en-US" sz="1400" b="0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 Thin"/>
              </a:rPr>
              <a:t> 안드로이드 프로그래밍 기초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 Thin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00A141-D8CB-4F20-AB2D-79EFB7C932E7}"/>
              </a:ext>
            </a:extLst>
          </p:cNvPr>
          <p:cNvGrpSpPr/>
          <p:nvPr/>
        </p:nvGrpSpPr>
        <p:grpSpPr>
          <a:xfrm>
            <a:off x="904051" y="1763648"/>
            <a:ext cx="1625663" cy="417032"/>
            <a:chOff x="422593" y="1687829"/>
            <a:chExt cx="2302066" cy="5905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B82527E-5AEE-4BB8-BC00-876F1E62E6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3399"/>
            <a:stretch/>
          </p:blipFill>
          <p:spPr>
            <a:xfrm>
              <a:off x="422593" y="1687829"/>
              <a:ext cx="2302066" cy="5905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58C2BA-3EA7-47B6-8562-D4CD79484573}"/>
                </a:ext>
              </a:extLst>
            </p:cNvPr>
            <p:cNvSpPr/>
            <p:nvPr/>
          </p:nvSpPr>
          <p:spPr>
            <a:xfrm>
              <a:off x="1383624" y="1912427"/>
              <a:ext cx="450152" cy="36595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D33C1D-65DF-4BA2-AB46-461EC5F39188}"/>
              </a:ext>
            </a:extLst>
          </p:cNvPr>
          <p:cNvGrpSpPr/>
          <p:nvPr/>
        </p:nvGrpSpPr>
        <p:grpSpPr>
          <a:xfrm>
            <a:off x="2627679" y="1763648"/>
            <a:ext cx="3437412" cy="2640331"/>
            <a:chOff x="2926980" y="1763648"/>
            <a:chExt cx="3437412" cy="264033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BD73E8-88DA-432E-95AF-C6C43BD5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6980" y="1763648"/>
              <a:ext cx="3437412" cy="264033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9761C2-6289-4381-B9F7-BB4D8A351C7D}"/>
                </a:ext>
              </a:extLst>
            </p:cNvPr>
            <p:cNvSpPr/>
            <p:nvPr/>
          </p:nvSpPr>
          <p:spPr>
            <a:xfrm>
              <a:off x="2926980" y="2363531"/>
              <a:ext cx="1084188" cy="36595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5000" b="0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+mn-lt"/>
                <a:ea typeface="+mn-ea"/>
                <a:cs typeface="+mn-cs"/>
                <a:sym typeface="Helvetica Neue Thin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F4DDE0B-77E6-44BE-9E94-BC6DF91AB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056" y="584040"/>
            <a:ext cx="2841761" cy="45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3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8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Malgun Gothic" panose="020B0503020000020004" pitchFamily="34" charset="-127"/>
            <a:ea typeface="Malgun Gothic" panose="020B0503020000020004" pitchFamily="34" charset="-127"/>
            <a:sym typeface="Helvetica Neue Thin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11028</TotalTime>
  <Words>2989</Words>
  <Application>Microsoft Macintosh PowerPoint</Application>
  <PresentationFormat>화면 슬라이드 쇼(16:9)</PresentationFormat>
  <Paragraphs>632</Paragraphs>
  <Slides>73</Slides>
  <Notes>73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4" baseType="lpstr">
      <vt:lpstr>굴림체</vt:lpstr>
      <vt:lpstr>Malgun Gothic</vt:lpstr>
      <vt:lpstr>Malgun Gothic</vt:lpstr>
      <vt:lpstr>NanumBarunGothicOTF</vt:lpstr>
      <vt:lpstr>Segoe UI</vt:lpstr>
      <vt:lpstr>Arial</vt:lpstr>
      <vt:lpstr>Gill Sans</vt:lpstr>
      <vt:lpstr>Helvetica Neue Thin</vt:lpstr>
      <vt:lpstr>Lucida Grande</vt:lpstr>
      <vt:lpstr>Wingdings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yoohyunji</dc:creator>
  <cp:lastModifiedBy>유석환</cp:lastModifiedBy>
  <cp:revision>677</cp:revision>
  <cp:lastPrinted>2019-06-02T12:53:31Z</cp:lastPrinted>
  <dcterms:modified xsi:type="dcterms:W3CDTF">2019-10-04T07:25:39Z</dcterms:modified>
</cp:coreProperties>
</file>