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92">
          <p15:clr>
            <a:srgbClr val="A4A3A4"/>
          </p15:clr>
        </p15:guide>
        <p15:guide id="3" orient="horz" pos="96">
          <p15:clr>
            <a:srgbClr val="A4A3A4"/>
          </p15:clr>
        </p15:guide>
        <p15:guide id="4">
          <p15:clr>
            <a:srgbClr val="A4A3A4"/>
          </p15:clr>
        </p15:guide>
        <p15:guide id="5" pos="48">
          <p15:clr>
            <a:srgbClr val="A4A3A4"/>
          </p15:clr>
        </p15:guide>
        <p15:guide id="6" pos="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DF7"/>
    <a:srgbClr val="800040"/>
    <a:srgbClr val="FF0080"/>
    <a:srgbClr val="4B3025"/>
    <a:srgbClr val="FFFF66"/>
    <a:srgbClr val="CC66FF"/>
    <a:srgbClr val="6666F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9" autoAdjust="0"/>
    <p:restoredTop sz="88769" autoAdjust="0"/>
  </p:normalViewPr>
  <p:slideViewPr>
    <p:cSldViewPr snapToObjects="1">
      <p:cViewPr varScale="1">
        <p:scale>
          <a:sx n="55" d="100"/>
          <a:sy n="55" d="100"/>
        </p:scale>
        <p:origin x="1080" y="66"/>
      </p:cViewPr>
      <p:guideLst>
        <p:guide orient="horz"/>
        <p:guide orient="horz" pos="192"/>
        <p:guide orient="horz" pos="96"/>
        <p:guide/>
        <p:guide pos="48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F6DE3F-769B-49E8-8150-866A454B20A7}" type="doc">
      <dgm:prSet loTypeId="urn:microsoft.com/office/officeart/2005/8/layout/equation1" loCatId="process" qsTypeId="urn:microsoft.com/office/officeart/2005/8/quickstyle/3d1" qsCatId="3D" csTypeId="urn:microsoft.com/office/officeart/2005/8/colors/accent1_2" csCatId="accent1" phldr="1"/>
      <dgm:spPr/>
    </dgm:pt>
    <dgm:pt modelId="{F26383BF-C046-48B1-8680-8CF214E54C74}">
      <dgm:prSet phldrT="[텍스트]"/>
      <dgm:spPr/>
      <dgm:t>
        <a:bodyPr/>
        <a:lstStyle/>
        <a:p>
          <a:pPr latinLnBrk="1"/>
          <a:r>
            <a:rPr lang="ko-KR" altLang="en-US" dirty="0" smtClean="0"/>
            <a:t>오프라인 중심의 사교육</a:t>
          </a:r>
          <a:endParaRPr lang="ko-KR" altLang="en-US" dirty="0"/>
        </a:p>
      </dgm:t>
    </dgm:pt>
    <dgm:pt modelId="{F2B1B0C6-C24A-4EDA-A801-45FFF3E0BF2B}" type="parTrans" cxnId="{1C63D6EA-E73A-408F-86D0-8C66124B5D3F}">
      <dgm:prSet/>
      <dgm:spPr/>
      <dgm:t>
        <a:bodyPr/>
        <a:lstStyle/>
        <a:p>
          <a:pPr latinLnBrk="1"/>
          <a:endParaRPr lang="ko-KR" altLang="en-US"/>
        </a:p>
      </dgm:t>
    </dgm:pt>
    <dgm:pt modelId="{FF34C2DD-30DA-4500-BA42-0AFF77D4F008}" type="sibTrans" cxnId="{1C63D6EA-E73A-408F-86D0-8C66124B5D3F}">
      <dgm:prSet/>
      <dgm:spPr/>
      <dgm:t>
        <a:bodyPr/>
        <a:lstStyle/>
        <a:p>
          <a:pPr latinLnBrk="1"/>
          <a:endParaRPr lang="ko-KR" altLang="en-US"/>
        </a:p>
      </dgm:t>
    </dgm:pt>
    <dgm:pt modelId="{9350D0BC-FEDD-40BD-AF86-469895992122}">
      <dgm:prSet phldrT="[텍스트]"/>
      <dgm:spPr/>
      <dgm:t>
        <a:bodyPr/>
        <a:lstStyle/>
        <a:p>
          <a:pPr latinLnBrk="1"/>
          <a:r>
            <a:rPr lang="ko-KR" altLang="en-US" dirty="0" smtClean="0"/>
            <a:t>온라인 중심의 사교육</a:t>
          </a:r>
          <a:endParaRPr lang="ko-KR" altLang="en-US" dirty="0"/>
        </a:p>
      </dgm:t>
    </dgm:pt>
    <dgm:pt modelId="{211FB93C-342D-4F93-83C0-0F1773362AA8}" type="parTrans" cxnId="{FA902C6B-278F-43B6-8FA2-CC84BA3C0450}">
      <dgm:prSet/>
      <dgm:spPr/>
      <dgm:t>
        <a:bodyPr/>
        <a:lstStyle/>
        <a:p>
          <a:pPr latinLnBrk="1"/>
          <a:endParaRPr lang="ko-KR" altLang="en-US"/>
        </a:p>
      </dgm:t>
    </dgm:pt>
    <dgm:pt modelId="{3A6B0DF1-DD3A-49D9-9BF4-CD296CDD5B76}" type="sibTrans" cxnId="{FA902C6B-278F-43B6-8FA2-CC84BA3C0450}">
      <dgm:prSet/>
      <dgm:spPr/>
      <dgm:t>
        <a:bodyPr/>
        <a:lstStyle/>
        <a:p>
          <a:pPr latinLnBrk="1"/>
          <a:endParaRPr lang="ko-KR" altLang="en-US"/>
        </a:p>
      </dgm:t>
    </dgm:pt>
    <dgm:pt modelId="{3BAD984B-207B-41A9-932A-BD15724D1458}" type="pres">
      <dgm:prSet presAssocID="{D7F6DE3F-769B-49E8-8150-866A454B20A7}" presName="linearFlow" presStyleCnt="0">
        <dgm:presLayoutVars>
          <dgm:dir/>
          <dgm:resizeHandles val="exact"/>
        </dgm:presLayoutVars>
      </dgm:prSet>
      <dgm:spPr/>
    </dgm:pt>
    <dgm:pt modelId="{57AE4EE5-D519-414B-BF89-7E71F46628DE}" type="pres">
      <dgm:prSet presAssocID="{F26383BF-C046-48B1-8680-8CF214E54C7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E5BF8C-A918-42F0-8292-97DC468F8087}" type="pres">
      <dgm:prSet presAssocID="{FF34C2DD-30DA-4500-BA42-0AFF77D4F008}" presName="spacerL" presStyleCnt="0"/>
      <dgm:spPr/>
    </dgm:pt>
    <dgm:pt modelId="{F7BDE520-FE18-49D9-9B83-A312F18631F2}" type="pres">
      <dgm:prSet presAssocID="{FF34C2DD-30DA-4500-BA42-0AFF77D4F008}" presName="sibTrans" presStyleLbl="sibTrans2D1" presStyleIdx="0" presStyleCnt="1"/>
      <dgm:spPr>
        <a:prstGeom prst="chevron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1222094-074C-423B-AF31-EC37ED1B3DAC}" type="pres">
      <dgm:prSet presAssocID="{FF34C2DD-30DA-4500-BA42-0AFF77D4F008}" presName="spacerR" presStyleCnt="0"/>
      <dgm:spPr/>
    </dgm:pt>
    <dgm:pt modelId="{231BE1DB-CEBE-4D03-B533-68899B2EF915}" type="pres">
      <dgm:prSet presAssocID="{9350D0BC-FEDD-40BD-AF86-469895992122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144E7E0-94F1-43E9-AEB6-3A9B74F16D43}" type="presOf" srcId="{9350D0BC-FEDD-40BD-AF86-469895992122}" destId="{231BE1DB-CEBE-4D03-B533-68899B2EF915}" srcOrd="0" destOrd="0" presId="urn:microsoft.com/office/officeart/2005/8/layout/equation1"/>
    <dgm:cxn modelId="{F5F8D050-E1FE-4831-B9D1-9DA43016B2AE}" type="presOf" srcId="{D7F6DE3F-769B-49E8-8150-866A454B20A7}" destId="{3BAD984B-207B-41A9-932A-BD15724D1458}" srcOrd="0" destOrd="0" presId="urn:microsoft.com/office/officeart/2005/8/layout/equation1"/>
    <dgm:cxn modelId="{C293B28C-37B9-40FD-AF26-9CB0CBF30B1A}" type="presOf" srcId="{FF34C2DD-30DA-4500-BA42-0AFF77D4F008}" destId="{F7BDE520-FE18-49D9-9B83-A312F18631F2}" srcOrd="0" destOrd="0" presId="urn:microsoft.com/office/officeart/2005/8/layout/equation1"/>
    <dgm:cxn modelId="{FA902C6B-278F-43B6-8FA2-CC84BA3C0450}" srcId="{D7F6DE3F-769B-49E8-8150-866A454B20A7}" destId="{9350D0BC-FEDD-40BD-AF86-469895992122}" srcOrd="1" destOrd="0" parTransId="{211FB93C-342D-4F93-83C0-0F1773362AA8}" sibTransId="{3A6B0DF1-DD3A-49D9-9BF4-CD296CDD5B76}"/>
    <dgm:cxn modelId="{0C73E0C8-13A2-4BB7-AA5D-C235C135FB69}" type="presOf" srcId="{F26383BF-C046-48B1-8680-8CF214E54C74}" destId="{57AE4EE5-D519-414B-BF89-7E71F46628DE}" srcOrd="0" destOrd="0" presId="urn:microsoft.com/office/officeart/2005/8/layout/equation1"/>
    <dgm:cxn modelId="{1C63D6EA-E73A-408F-86D0-8C66124B5D3F}" srcId="{D7F6DE3F-769B-49E8-8150-866A454B20A7}" destId="{F26383BF-C046-48B1-8680-8CF214E54C74}" srcOrd="0" destOrd="0" parTransId="{F2B1B0C6-C24A-4EDA-A801-45FFF3E0BF2B}" sibTransId="{FF34C2DD-30DA-4500-BA42-0AFF77D4F008}"/>
    <dgm:cxn modelId="{9FCF9F76-27DF-4FCD-94EB-867CECB5B597}" type="presParOf" srcId="{3BAD984B-207B-41A9-932A-BD15724D1458}" destId="{57AE4EE5-D519-414B-BF89-7E71F46628DE}" srcOrd="0" destOrd="0" presId="urn:microsoft.com/office/officeart/2005/8/layout/equation1"/>
    <dgm:cxn modelId="{BFD4ECDC-2D31-4F41-BD14-7F5E46D9B512}" type="presParOf" srcId="{3BAD984B-207B-41A9-932A-BD15724D1458}" destId="{7CE5BF8C-A918-42F0-8292-97DC468F8087}" srcOrd="1" destOrd="0" presId="urn:microsoft.com/office/officeart/2005/8/layout/equation1"/>
    <dgm:cxn modelId="{BCDB0BBC-527D-4302-A770-802F7113D5EE}" type="presParOf" srcId="{3BAD984B-207B-41A9-932A-BD15724D1458}" destId="{F7BDE520-FE18-49D9-9B83-A312F18631F2}" srcOrd="2" destOrd="0" presId="urn:microsoft.com/office/officeart/2005/8/layout/equation1"/>
    <dgm:cxn modelId="{0319D9AD-EB1C-4A95-BAC0-92A41E6888EE}" type="presParOf" srcId="{3BAD984B-207B-41A9-932A-BD15724D1458}" destId="{81222094-074C-423B-AF31-EC37ED1B3DAC}" srcOrd="3" destOrd="0" presId="urn:microsoft.com/office/officeart/2005/8/layout/equation1"/>
    <dgm:cxn modelId="{C99B17DB-876B-4385-B727-A365DA00B99B}" type="presParOf" srcId="{3BAD984B-207B-41A9-932A-BD15724D1458}" destId="{231BE1DB-CEBE-4D03-B533-68899B2EF915}" srcOrd="4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E4EE5-D519-414B-BF89-7E71F46628DE}">
      <dsp:nvSpPr>
        <dsp:cNvPr id="0" name=""/>
        <dsp:cNvSpPr/>
      </dsp:nvSpPr>
      <dsp:spPr>
        <a:xfrm>
          <a:off x="4359" y="351383"/>
          <a:ext cx="2997696" cy="29976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300" kern="1200" dirty="0" smtClean="0"/>
            <a:t>오프라인 중심의 사교육</a:t>
          </a:r>
          <a:endParaRPr lang="ko-KR" altLang="en-US" sz="3300" kern="1200" dirty="0"/>
        </a:p>
      </dsp:txBody>
      <dsp:txXfrm>
        <a:off x="443361" y="790385"/>
        <a:ext cx="2119692" cy="2119692"/>
      </dsp:txXfrm>
    </dsp:sp>
    <dsp:sp modelId="{F7BDE520-FE18-49D9-9B83-A312F18631F2}">
      <dsp:nvSpPr>
        <dsp:cNvPr id="0" name=""/>
        <dsp:cNvSpPr/>
      </dsp:nvSpPr>
      <dsp:spPr>
        <a:xfrm>
          <a:off x="3245468" y="980899"/>
          <a:ext cx="1738663" cy="1738663"/>
        </a:xfrm>
        <a:prstGeom prst="chevron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700" kern="1200"/>
        </a:p>
      </dsp:txBody>
      <dsp:txXfrm>
        <a:off x="3245468" y="980899"/>
        <a:ext cx="1738663" cy="1738663"/>
      </dsp:txXfrm>
    </dsp:sp>
    <dsp:sp modelId="{231BE1DB-CEBE-4D03-B533-68899B2EF915}">
      <dsp:nvSpPr>
        <dsp:cNvPr id="0" name=""/>
        <dsp:cNvSpPr/>
      </dsp:nvSpPr>
      <dsp:spPr>
        <a:xfrm>
          <a:off x="5227544" y="351383"/>
          <a:ext cx="2997696" cy="29976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300" kern="1200" dirty="0" smtClean="0"/>
            <a:t>온라인 중심의 사교육</a:t>
          </a:r>
          <a:endParaRPr lang="ko-KR" altLang="en-US" sz="3300" kern="1200" dirty="0"/>
        </a:p>
      </dsp:txBody>
      <dsp:txXfrm>
        <a:off x="5666546" y="790385"/>
        <a:ext cx="2119692" cy="2119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3E656D9-1C4A-4961-B822-69096B6150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582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A8C3428-5E3E-498C-82A5-68033D91C8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4836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0E679A-7C3C-4BFF-8F28-0879595BFA4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기술과 경영 </a:t>
            </a:r>
            <a:r>
              <a:rPr lang="en-US" altLang="ko-KR" dirty="0" smtClean="0"/>
              <a:t>PT</a:t>
            </a:r>
            <a:r>
              <a:rPr lang="ko-KR" altLang="en-US" baseline="0" dirty="0" smtClean="0"/>
              <a:t> 발표자 컴퓨터공학과 </a:t>
            </a:r>
            <a:r>
              <a:rPr lang="en-US" altLang="ko-KR" baseline="0" dirty="0" smtClean="0"/>
              <a:t>15</a:t>
            </a:r>
            <a:r>
              <a:rPr lang="ko-KR" altLang="en-US" baseline="0" dirty="0" smtClean="0"/>
              <a:t>학번 유석환입니다</a:t>
            </a:r>
            <a:r>
              <a:rPr lang="en-US" altLang="ko-KR" baseline="0" dirty="0" smtClean="0"/>
              <a:t>.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71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 </a:t>
            </a:r>
            <a:r>
              <a:rPr lang="en-US" altLang="ko-KR" dirty="0" smtClean="0"/>
              <a:t>PT</a:t>
            </a:r>
            <a:r>
              <a:rPr lang="ko-KR" altLang="en-US" dirty="0" smtClean="0"/>
              <a:t>에서 소개할 </a:t>
            </a:r>
            <a:r>
              <a:rPr lang="en-US" altLang="ko-KR" dirty="0" smtClean="0"/>
              <a:t>CEO</a:t>
            </a:r>
            <a:r>
              <a:rPr lang="ko-KR" altLang="en-US" dirty="0" smtClean="0"/>
              <a:t>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손주은입니다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메가스터디</a:t>
            </a:r>
            <a:r>
              <a:rPr lang="ko-KR" altLang="en-US" baseline="0" dirty="0" smtClean="0"/>
              <a:t> 소속으로 대표이사 회장직을 </a:t>
            </a:r>
            <a:r>
              <a:rPr lang="ko-KR" altLang="en-US" baseline="0" dirty="0" err="1" smtClean="0"/>
              <a:t>맡고있고</a:t>
            </a:r>
            <a:r>
              <a:rPr lang="ko-KR" altLang="en-US" baseline="0" dirty="0" smtClean="0"/>
              <a:t> 서울대학교 서양사학과를 졸업했습니다</a:t>
            </a:r>
            <a:r>
              <a:rPr lang="en-US" altLang="ko-KR" baseline="0" dirty="0" smtClean="0"/>
              <a:t>. 2000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7</a:t>
            </a:r>
            <a:r>
              <a:rPr lang="ko-KR" altLang="en-US" baseline="0" dirty="0" smtClean="0"/>
              <a:t>월부터 </a:t>
            </a:r>
            <a:r>
              <a:rPr lang="en-US" altLang="ko-KR" baseline="0" dirty="0" smtClean="0"/>
              <a:t>2010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월까지 사장직을 </a:t>
            </a:r>
            <a:r>
              <a:rPr lang="ko-KR" altLang="en-US" baseline="0" dirty="0" err="1" smtClean="0"/>
              <a:t>맡고있다가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월부터는 </a:t>
            </a:r>
            <a:r>
              <a:rPr lang="ko-KR" altLang="en-US" baseline="0" dirty="0" err="1" smtClean="0"/>
              <a:t>메가스터디</a:t>
            </a:r>
            <a:r>
              <a:rPr lang="ko-KR" altLang="en-US" baseline="0" dirty="0" smtClean="0"/>
              <a:t> 대표이사 회장을 </a:t>
            </a:r>
            <a:r>
              <a:rPr lang="ko-KR" altLang="en-US" baseline="0" dirty="0" err="1" smtClean="0"/>
              <a:t>맡게됩니다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C3428-5E3E-498C-82A5-68033D91C82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1764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수상경력을 간단히 살펴보면</a:t>
            </a:r>
            <a:r>
              <a:rPr lang="en-US" altLang="ko-KR" dirty="0" smtClean="0"/>
              <a:t>, 2006</a:t>
            </a:r>
            <a:r>
              <a:rPr lang="ko-KR" altLang="en-US" dirty="0" smtClean="0"/>
              <a:t>년부터 </a:t>
            </a:r>
            <a:r>
              <a:rPr lang="en-US" altLang="ko-KR" dirty="0" smtClean="0"/>
              <a:t>2010</a:t>
            </a:r>
            <a:r>
              <a:rPr lang="ko-KR" altLang="en-US" dirty="0" smtClean="0"/>
              <a:t>년까지 매년 대한민국 경제전문 주간지인 </a:t>
            </a:r>
            <a:r>
              <a:rPr lang="ko-KR" altLang="en-US" dirty="0" err="1" smtClean="0"/>
              <a:t>매경이코노미에서</a:t>
            </a:r>
            <a:r>
              <a:rPr lang="ko-KR" altLang="en-US" baseline="0" dirty="0" smtClean="0"/>
              <a:t> 선정하는 한국의 </a:t>
            </a:r>
            <a:r>
              <a:rPr lang="en-US" altLang="ko-KR" baseline="0" dirty="0" smtClean="0"/>
              <a:t>100</a:t>
            </a:r>
            <a:r>
              <a:rPr lang="ko-KR" altLang="en-US" baseline="0" dirty="0" smtClean="0"/>
              <a:t>대 </a:t>
            </a:r>
            <a:r>
              <a:rPr lang="en-US" altLang="ko-KR" baseline="0" dirty="0" smtClean="0"/>
              <a:t>CEO</a:t>
            </a:r>
            <a:r>
              <a:rPr lang="ko-KR" altLang="en-US" baseline="0" dirty="0" smtClean="0"/>
              <a:t>에 속했고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밖에도 보시다시피 많은 </a:t>
            </a:r>
            <a:r>
              <a:rPr lang="en-US" altLang="ko-KR" baseline="0" dirty="0" smtClean="0"/>
              <a:t>CEO</a:t>
            </a:r>
            <a:r>
              <a:rPr lang="ko-KR" altLang="en-US" baseline="0" dirty="0" smtClean="0"/>
              <a:t>에 관련한 수상을 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C3428-5E3E-498C-82A5-68033D91C82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1154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손주은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CEO</a:t>
            </a:r>
            <a:r>
              <a:rPr lang="ko-KR" altLang="en-US" dirty="0" smtClean="0"/>
              <a:t>가 경영하는 </a:t>
            </a:r>
            <a:r>
              <a:rPr lang="ko-KR" altLang="en-US" dirty="0" err="1" smtClean="0"/>
              <a:t>메가스터디에</a:t>
            </a:r>
            <a:r>
              <a:rPr lang="ko-KR" altLang="en-US" dirty="0" smtClean="0"/>
              <a:t> 대해서 알아보겠습니다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메가스터디는</a:t>
            </a:r>
            <a:r>
              <a:rPr lang="ko-KR" altLang="en-US" dirty="0" smtClean="0"/>
              <a:t> 온라인 교육 학원입니다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온라인 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온라인 교육 </a:t>
            </a:r>
            <a:r>
              <a:rPr lang="ko-KR" altLang="en-US" dirty="0" err="1" smtClean="0"/>
              <a:t>컨텐츠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오프라인 학원 운영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학습지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교재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학원 컨설팅 등 교육에 관련된 많은 분야를 담당하고 있습니다</a:t>
            </a:r>
            <a:r>
              <a:rPr lang="en-US" altLang="ko-KR" baseline="0" dirty="0" smtClean="0"/>
              <a:t>. 2000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7</a:t>
            </a:r>
            <a:r>
              <a:rPr lang="ko-KR" altLang="en-US" baseline="0" dirty="0" smtClean="0"/>
              <a:t>월 설립되었으며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설립자는 앞서 소개해드린 </a:t>
            </a:r>
            <a:r>
              <a:rPr lang="ko-KR" altLang="en-US" baseline="0" dirty="0" err="1" smtClean="0"/>
              <a:t>손주은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CEO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C3428-5E3E-498C-82A5-68033D91C82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0413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손주은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CEO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사탐을</a:t>
            </a:r>
            <a:r>
              <a:rPr lang="ko-KR" altLang="en-US" dirty="0" smtClean="0"/>
              <a:t> 가르치던 강사 시절 당시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1992</a:t>
            </a:r>
            <a:r>
              <a:rPr lang="ko-KR" altLang="en-US" baseline="0" dirty="0" smtClean="0"/>
              <a:t>년 딸이 사고 후유증으로 사망했음에도 장례식 날까지 강의를 했다는 일화가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교육열이 상당히 높은 사람임을 알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C3428-5E3E-498C-82A5-68033D91C82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6242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또한 </a:t>
            </a:r>
            <a:r>
              <a:rPr lang="en-US" altLang="ko-KR" dirty="0" smtClean="0"/>
              <a:t>1998</a:t>
            </a:r>
            <a:r>
              <a:rPr lang="ko-KR" altLang="en-US" dirty="0" smtClean="0"/>
              <a:t>년 홈쇼핑 채널을 보고 인터넷 강의 시대가 올 것을 미리 예감하여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메가스터디를</a:t>
            </a:r>
            <a:r>
              <a:rPr lang="ko-KR" altLang="en-US" dirty="0" smtClean="0"/>
              <a:t> 설립하였습니다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메가스터디의</a:t>
            </a:r>
            <a:r>
              <a:rPr lang="ko-KR" altLang="en-US" dirty="0" smtClean="0"/>
              <a:t> 설립으로 인해 그</a:t>
            </a:r>
            <a:r>
              <a:rPr lang="ko-KR" altLang="en-US" baseline="0" dirty="0" smtClean="0"/>
              <a:t> 동안의 오프라인 중심의 사교육에서 온라인 중심의 사교육으로 변화하였습니다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C3428-5E3E-498C-82A5-68033D91C82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2644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또한 </a:t>
            </a:r>
            <a:r>
              <a:rPr lang="ko-KR" altLang="en-US" dirty="0" err="1" smtClean="0"/>
              <a:t>안드로이드</a:t>
            </a:r>
            <a:r>
              <a:rPr lang="en-US" altLang="ko-KR" dirty="0" smtClean="0"/>
              <a:t>, iOS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 </a:t>
            </a:r>
            <a:r>
              <a:rPr lang="ko-KR" altLang="en-US" baseline="0" dirty="0" err="1" smtClean="0"/>
              <a:t>스마트폰과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PMP</a:t>
            </a:r>
            <a:r>
              <a:rPr lang="ko-KR" altLang="en-US" baseline="0" dirty="0" smtClean="0"/>
              <a:t>를 통한 서비스 제공으로 전자기기의 매출에도 작은 영향을 끼쳤습니다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C3428-5E3E-498C-82A5-68033D91C82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774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이처럼 전자기기</a:t>
            </a:r>
            <a:r>
              <a:rPr lang="ko-KR" altLang="en-US" baseline="0" dirty="0" smtClean="0"/>
              <a:t>를 통한 기술적인 부분과 </a:t>
            </a:r>
            <a:r>
              <a:rPr lang="ko-KR" altLang="en-US" baseline="0" dirty="0" err="1" smtClean="0"/>
              <a:t>손주은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CEO</a:t>
            </a:r>
            <a:r>
              <a:rPr lang="ko-KR" altLang="en-US" baseline="0" dirty="0" smtClean="0"/>
              <a:t>만의 창조경영이 결합하여 </a:t>
            </a:r>
            <a:r>
              <a:rPr lang="ko-KR" altLang="en-US" baseline="0" dirty="0" err="1" smtClean="0"/>
              <a:t>메가스터디는</a:t>
            </a:r>
            <a:r>
              <a:rPr lang="ko-KR" altLang="en-US" baseline="0" dirty="0" smtClean="0"/>
              <a:t> 교육 관련 기업 중에서 독보적인 위치를 차지하게 되었습니다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C3428-5E3E-498C-82A5-68033D91C82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333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이상으로 발표를 마치겠습니다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C3428-5E3E-498C-82A5-68033D91C82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99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 descr="rainbowdir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3EA8F-0EA2-4DF5-B4D2-242720A40D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428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473A9-0787-4D84-AF9F-AFC5D5D1F7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20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449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49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86424-A0DB-404B-B5B6-A3BF737F99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944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66800"/>
            <a:ext cx="8229600" cy="37004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03E77-5694-42C3-BDF8-E560BDD4B9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2703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F5DB2-0897-42DD-ADA0-AE888C7D8E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05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60EC7-2505-4528-9590-2EC5143848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720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9B259-E29B-43A3-BD0B-50AE98BE47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22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A2966-8A88-4E15-BB0E-D2ACA48322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18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D0BD9-80BF-483B-8AF9-918FD80B3D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70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D92EA-5836-466D-A68E-7D66DCE070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17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E184C-A743-4C37-8A50-2894171038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68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345A2-6F25-4F16-AE88-DB5A62ED2D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03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597C9-6A86-4B5E-9960-D320804A68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158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4" descr="rainbowdir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AA1E7B05-9200-409F-8B3E-CC49CA36C6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93"/>
          <p:cNvSpPr txBox="1">
            <a:spLocks noChangeArrowheads="1"/>
          </p:cNvSpPr>
          <p:nvPr/>
        </p:nvSpPr>
        <p:spPr bwMode="auto">
          <a:xfrm>
            <a:off x="-936612" y="1304764"/>
            <a:ext cx="85344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95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8800" dirty="0" smtClean="0">
                <a:solidFill>
                  <a:srgbClr val="FF0080"/>
                </a:solidFill>
              </a:rPr>
              <a:t>기술과 경영 </a:t>
            </a:r>
            <a:endParaRPr lang="en-US" altLang="en-US" sz="8800" dirty="0">
              <a:solidFill>
                <a:srgbClr val="FF0080"/>
              </a:solidFill>
            </a:endParaRPr>
          </a:p>
        </p:txBody>
      </p:sp>
      <p:sp>
        <p:nvSpPr>
          <p:cNvPr id="2138" name="Text Box 90"/>
          <p:cNvSpPr txBox="1">
            <a:spLocks noChangeArrowheads="1"/>
          </p:cNvSpPr>
          <p:nvPr/>
        </p:nvSpPr>
        <p:spPr bwMode="auto">
          <a:xfrm>
            <a:off x="1405870" y="4581128"/>
            <a:ext cx="67056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27000" dist="35921" dir="2700000" algn="ctr" rotWithShape="0">
                    <a:schemeClr val="bg2">
                      <a:alpha val="95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2000" dirty="0" smtClean="0">
                <a:solidFill>
                  <a:schemeClr val="tx2"/>
                </a:solidFill>
              </a:rPr>
              <a:t>201533792</a:t>
            </a:r>
          </a:p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sz="2000" dirty="0" smtClean="0">
                <a:solidFill>
                  <a:schemeClr val="tx2"/>
                </a:solidFill>
              </a:rPr>
              <a:t>컴퓨터공학과</a:t>
            </a:r>
            <a:r>
              <a:rPr lang="en-US" altLang="ko-KR" sz="2000" dirty="0" smtClean="0">
                <a:solidFill>
                  <a:schemeClr val="tx2"/>
                </a:solidFill>
              </a:rPr>
              <a:t> </a:t>
            </a:r>
            <a:r>
              <a:rPr lang="ko-KR" altLang="en-US" sz="2000" dirty="0" smtClean="0">
                <a:solidFill>
                  <a:schemeClr val="tx2"/>
                </a:solidFill>
              </a:rPr>
              <a:t>유석환</a:t>
            </a:r>
            <a:endParaRPr lang="en-US" altLang="en-US" sz="6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695817" y="2643554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손주은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97" y="2074067"/>
            <a:ext cx="2960370" cy="3700463"/>
          </a:xfrm>
        </p:spPr>
      </p:pic>
      <p:sp>
        <p:nvSpPr>
          <p:cNvPr id="5" name="TextBox 4"/>
          <p:cNvSpPr txBox="1"/>
          <p:nvPr/>
        </p:nvSpPr>
        <p:spPr>
          <a:xfrm>
            <a:off x="4283968" y="2074067"/>
            <a:ext cx="463671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소속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메가스터디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대표이사 회장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학력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서울대학교 서양사학과 학사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수상</a:t>
            </a:r>
            <a:endParaRPr lang="en-US" altLang="ko-KR" dirty="0" smtClean="0"/>
          </a:p>
          <a:p>
            <a:r>
              <a:rPr lang="en-US" altLang="ko-KR" dirty="0" smtClean="0"/>
              <a:t>           2010</a:t>
            </a:r>
            <a:r>
              <a:rPr lang="ko-KR" altLang="en-US" dirty="0"/>
              <a:t>년 </a:t>
            </a:r>
            <a:r>
              <a:rPr lang="ko-KR" altLang="en-US" dirty="0" err="1"/>
              <a:t>매경이코노미</a:t>
            </a:r>
            <a:r>
              <a:rPr lang="ko-KR" altLang="en-US" dirty="0"/>
              <a:t> 선정 </a:t>
            </a:r>
            <a:r>
              <a:rPr lang="ko-KR" altLang="en-US" dirty="0" smtClean="0"/>
              <a:t>한국의</a:t>
            </a:r>
            <a:endParaRPr lang="en-US" altLang="ko-KR" dirty="0" smtClean="0"/>
          </a:p>
          <a:p>
            <a:r>
              <a:rPr lang="en-US" altLang="ko-KR" dirty="0" smtClean="0"/>
              <a:t>100</a:t>
            </a:r>
            <a:r>
              <a:rPr lang="ko-KR" altLang="en-US" dirty="0"/>
              <a:t>대 </a:t>
            </a:r>
            <a:r>
              <a:rPr lang="en-US" altLang="ko-KR" dirty="0" smtClean="0"/>
              <a:t>CEO</a:t>
            </a:r>
          </a:p>
          <a:p>
            <a:r>
              <a:rPr lang="en-US" altLang="ko-KR" dirty="0"/>
              <a:t>           2009</a:t>
            </a:r>
            <a:r>
              <a:rPr lang="ko-KR" altLang="en-US" dirty="0"/>
              <a:t>년 한국회계학회 </a:t>
            </a:r>
            <a:r>
              <a:rPr lang="ko-KR" altLang="en-US" dirty="0" smtClean="0"/>
              <a:t>투명회계대상</a:t>
            </a:r>
            <a:endParaRPr lang="en-US" altLang="ko-KR" dirty="0" smtClean="0"/>
          </a:p>
          <a:p>
            <a:r>
              <a:rPr lang="en-US" altLang="ko-KR" dirty="0" smtClean="0"/>
              <a:t>           </a:t>
            </a:r>
          </a:p>
          <a:p>
            <a:r>
              <a:rPr lang="ko-KR" altLang="en-US" dirty="0" smtClean="0"/>
              <a:t>경력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2007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</a:t>
            </a:r>
            <a:r>
              <a:rPr lang="ko-KR" altLang="en-US" dirty="0"/>
              <a:t>코스닥상장법인협의회 </a:t>
            </a:r>
            <a:r>
              <a:rPr lang="ko-KR" altLang="en-US" dirty="0" smtClean="0"/>
              <a:t>이사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2000.07 ~ 2010.10 </a:t>
            </a:r>
            <a:r>
              <a:rPr lang="ko-KR" altLang="en-US" dirty="0" err="1" smtClean="0"/>
              <a:t>메가스터디</a:t>
            </a:r>
            <a:r>
              <a:rPr lang="ko-KR" altLang="en-US" dirty="0" smtClean="0"/>
              <a:t> 사장</a:t>
            </a:r>
            <a:endParaRPr lang="en-US" altLang="ko-KR" dirty="0" smtClean="0"/>
          </a:p>
          <a:p>
            <a:r>
              <a:rPr lang="en-US" altLang="ko-KR" dirty="0" smtClean="0"/>
              <a:t>           2010.11 ~ </a:t>
            </a:r>
            <a:r>
              <a:rPr lang="ko-KR" altLang="en-US" dirty="0" err="1" smtClean="0"/>
              <a:t>메가스터디</a:t>
            </a:r>
            <a:r>
              <a:rPr lang="ko-KR" altLang="en-US" dirty="0" smtClean="0"/>
              <a:t> 대표이사 회장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78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수상경력</a:t>
            </a:r>
            <a:endParaRPr lang="ko-KR" altLang="en-US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987260"/>
              </p:ext>
            </p:extLst>
          </p:nvPr>
        </p:nvGraphicFramePr>
        <p:xfrm>
          <a:off x="457200" y="1592796"/>
          <a:ext cx="8229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508"/>
                <a:gridCol w="6743092"/>
              </a:tblGrid>
              <a:tr h="296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수상내역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매경이코노미</a:t>
                      </a:r>
                      <a:r>
                        <a:rPr lang="ko-KR" altLang="en-US" dirty="0" smtClean="0"/>
                        <a:t> 선정 한국의 </a:t>
                      </a:r>
                      <a:r>
                        <a:rPr lang="en-US" altLang="ko-KR" dirty="0" smtClean="0"/>
                        <a:t>100</a:t>
                      </a:r>
                      <a:r>
                        <a:rPr lang="ko-KR" altLang="en-US" dirty="0" smtClean="0"/>
                        <a:t>대 </a:t>
                      </a:r>
                      <a:r>
                        <a:rPr lang="en-US" altLang="ko-KR" dirty="0" smtClean="0"/>
                        <a:t>CEO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</a:t>
                      </a:r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회 한국</a:t>
                      </a:r>
                      <a:r>
                        <a:rPr lang="en-US" altLang="ko-KR" dirty="0" smtClean="0"/>
                        <a:t>IR</a:t>
                      </a:r>
                      <a:r>
                        <a:rPr lang="ko-KR" altLang="en-US" dirty="0" smtClean="0"/>
                        <a:t>서비스 한국</a:t>
                      </a:r>
                      <a:r>
                        <a:rPr lang="en-US" altLang="ko-KR" dirty="0" smtClean="0"/>
                        <a:t>IR</a:t>
                      </a:r>
                      <a:r>
                        <a:rPr lang="ko-KR" altLang="en-US" dirty="0" smtClean="0"/>
                        <a:t>대상 대상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한국회계학회 투명회계대상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2007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매경이코노미</a:t>
                      </a:r>
                      <a:r>
                        <a:rPr lang="ko-KR" altLang="en-US" dirty="0" smtClean="0"/>
                        <a:t> 선정 한국의 </a:t>
                      </a:r>
                      <a:r>
                        <a:rPr lang="en-US" altLang="ko-KR" dirty="0" smtClean="0"/>
                        <a:t>100</a:t>
                      </a:r>
                      <a:r>
                        <a:rPr lang="ko-KR" altLang="en-US" dirty="0" smtClean="0"/>
                        <a:t>대 </a:t>
                      </a:r>
                      <a:r>
                        <a:rPr lang="en-US" altLang="ko-KR" dirty="0" smtClean="0"/>
                        <a:t>CEO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2007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회 대한민국 코스닥대상 최우수 경영상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매경이코노미</a:t>
                      </a:r>
                      <a:r>
                        <a:rPr lang="ko-KR" altLang="en-US" dirty="0" smtClean="0"/>
                        <a:t> 선정 한국의 </a:t>
                      </a:r>
                      <a:r>
                        <a:rPr lang="en-US" altLang="ko-KR" dirty="0" smtClean="0"/>
                        <a:t>100</a:t>
                      </a:r>
                      <a:r>
                        <a:rPr lang="ko-KR" altLang="en-US" dirty="0" smtClean="0"/>
                        <a:t>대 </a:t>
                      </a:r>
                      <a:r>
                        <a:rPr lang="en-US" altLang="ko-KR" dirty="0" smtClean="0"/>
                        <a:t>CEO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한경비즈니스</a:t>
                      </a:r>
                      <a:r>
                        <a:rPr lang="ko-KR" altLang="en-US" dirty="0" smtClean="0"/>
                        <a:t> 선정 올해의 </a:t>
                      </a:r>
                      <a:r>
                        <a:rPr lang="en-US" altLang="ko-KR" dirty="0" smtClean="0"/>
                        <a:t>CEO </a:t>
                      </a:r>
                      <a:r>
                        <a:rPr lang="ko-KR" altLang="en-US" dirty="0" smtClean="0"/>
                        <a:t>성장기업부문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CEO</a:t>
                      </a:r>
                      <a:r>
                        <a:rPr lang="ko-KR" altLang="en-US" dirty="0" smtClean="0"/>
                        <a:t>가 뽑은 올해의 </a:t>
                      </a:r>
                      <a:r>
                        <a:rPr lang="en-US" altLang="ko-KR" dirty="0" smtClean="0"/>
                        <a:t>CEO </a:t>
                      </a:r>
                      <a:r>
                        <a:rPr lang="ko-KR" altLang="en-US" dirty="0" smtClean="0"/>
                        <a:t>벤처기업부문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아이뉴스</a:t>
                      </a:r>
                      <a:r>
                        <a:rPr lang="en-US" altLang="ko-KR" dirty="0" smtClean="0"/>
                        <a:t>24 </a:t>
                      </a:r>
                      <a:r>
                        <a:rPr lang="ko-KR" altLang="en-US" dirty="0" smtClean="0"/>
                        <a:t>선정 올해의 인물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월간</a:t>
                      </a:r>
                      <a:r>
                        <a:rPr lang="en-US" altLang="ko-KR" dirty="0" smtClean="0"/>
                        <a:t>CEO </a:t>
                      </a:r>
                      <a:r>
                        <a:rPr lang="ko-KR" altLang="en-US" dirty="0" smtClean="0"/>
                        <a:t>선정 베스트 </a:t>
                      </a:r>
                      <a:r>
                        <a:rPr lang="en-US" altLang="ko-KR" dirty="0" smtClean="0"/>
                        <a:t>CEO 10</a:t>
                      </a:r>
                      <a:r>
                        <a:rPr lang="ko-KR" altLang="en-US" dirty="0" smtClean="0"/>
                        <a:t>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</a:t>
                      </a: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회 한국재무혁신기업대상 최우수상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매경이코노미</a:t>
                      </a:r>
                      <a:r>
                        <a:rPr lang="ko-KR" altLang="en-US" dirty="0" smtClean="0"/>
                        <a:t> 선정 한국의 </a:t>
                      </a:r>
                      <a:r>
                        <a:rPr lang="en-US" altLang="ko-KR" dirty="0" smtClean="0"/>
                        <a:t>100</a:t>
                      </a:r>
                      <a:r>
                        <a:rPr lang="ko-KR" altLang="en-US" dirty="0" smtClean="0"/>
                        <a:t>대 </a:t>
                      </a:r>
                      <a:r>
                        <a:rPr lang="en-US" altLang="ko-KR" dirty="0" smtClean="0"/>
                        <a:t>CEO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56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메가스터디</a:t>
            </a:r>
            <a:r>
              <a:rPr lang="ko-KR" altLang="en-US" dirty="0" smtClean="0"/>
              <a:t>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3157537"/>
            <a:ext cx="8229600" cy="3700463"/>
          </a:xfrm>
        </p:spPr>
        <p:txBody>
          <a:bodyPr/>
          <a:lstStyle/>
          <a:p>
            <a:r>
              <a:rPr lang="ko-KR" altLang="en-US" dirty="0" smtClean="0"/>
              <a:t>온라인 교육 학원</a:t>
            </a:r>
            <a:endParaRPr lang="en-US" altLang="ko-KR" dirty="0" smtClean="0"/>
          </a:p>
          <a:p>
            <a:r>
              <a:rPr lang="ko-KR" altLang="en-US" dirty="0" smtClean="0"/>
              <a:t>온라인 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온라인 교육 </a:t>
            </a:r>
            <a:r>
              <a:rPr lang="ko-KR" altLang="en-US" dirty="0" err="1" smtClean="0"/>
              <a:t>컨텐츠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학원 운영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학습지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학원 컨설팅</a:t>
            </a:r>
            <a:endParaRPr lang="en-US" altLang="ko-KR" dirty="0" smtClean="0"/>
          </a:p>
          <a:p>
            <a:r>
              <a:rPr lang="ko-KR" altLang="en-US" dirty="0" smtClean="0"/>
              <a:t>설립자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손주은</a:t>
            </a:r>
            <a:endParaRPr lang="en-US" altLang="ko-KR" dirty="0" smtClean="0"/>
          </a:p>
          <a:p>
            <a:r>
              <a:rPr lang="ko-KR" altLang="en-US" dirty="0" smtClean="0"/>
              <a:t>설립 시기 </a:t>
            </a:r>
            <a:r>
              <a:rPr lang="en-US" altLang="ko-KR" dirty="0" smtClean="0"/>
              <a:t>- 2000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809" y="1700808"/>
            <a:ext cx="5148572" cy="95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일화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90" y="1988840"/>
            <a:ext cx="5580620" cy="4018046"/>
          </a:xfrm>
        </p:spPr>
      </p:pic>
    </p:spTree>
    <p:extLst>
      <p:ext uri="{BB962C8B-B14F-4D97-AF65-F5344CB8AC3E}">
        <p14:creationId xmlns:p14="http://schemas.microsoft.com/office/powerpoint/2010/main" val="402377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메가스터디</a:t>
            </a:r>
            <a:r>
              <a:rPr lang="ko-KR" altLang="en-US" dirty="0" smtClean="0"/>
              <a:t>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5830720"/>
              </p:ext>
            </p:extLst>
          </p:nvPr>
        </p:nvGraphicFramePr>
        <p:xfrm>
          <a:off x="449263" y="1988840"/>
          <a:ext cx="8229600" cy="3700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895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367" y="1736812"/>
            <a:ext cx="6541266" cy="4356484"/>
          </a:xfrm>
        </p:spPr>
      </p:pic>
    </p:spTree>
    <p:extLst>
      <p:ext uri="{BB962C8B-B14F-4D97-AF65-F5344CB8AC3E}">
        <p14:creationId xmlns:p14="http://schemas.microsoft.com/office/powerpoint/2010/main" val="48037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89" y="1520788"/>
            <a:ext cx="8232411" cy="3672408"/>
          </a:xfrm>
        </p:spPr>
      </p:pic>
    </p:spTree>
    <p:extLst>
      <p:ext uri="{BB962C8B-B14F-4D97-AF65-F5344CB8AC3E}">
        <p14:creationId xmlns:p14="http://schemas.microsoft.com/office/powerpoint/2010/main" val="2239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0702" y="51267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0702" y="2528900"/>
            <a:ext cx="8229600" cy="3700463"/>
          </a:xfrm>
        </p:spPr>
        <p:txBody>
          <a:bodyPr/>
          <a:lstStyle/>
          <a:p>
            <a:r>
              <a:rPr lang="en-US" altLang="ko-KR" dirty="0"/>
              <a:t>http://</a:t>
            </a:r>
            <a:r>
              <a:rPr lang="en-US" altLang="ko-KR" dirty="0" smtClean="0"/>
              <a:t>blog.naver.com/adongame?Redirect=Log&amp;logNo=40043348649</a:t>
            </a:r>
          </a:p>
          <a:p>
            <a:r>
              <a:rPr lang="en-US" altLang="ko-KR" dirty="0"/>
              <a:t>http://</a:t>
            </a:r>
            <a:r>
              <a:rPr lang="en-US" altLang="ko-KR" dirty="0" smtClean="0"/>
              <a:t>terms.naver.com/entry.nhn?docId=651677&amp;cid=43167&amp;categoryId=431674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28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4C4C4C"/>
      </a:dk1>
      <a:lt1>
        <a:srgbClr val="CCCCCC"/>
      </a:lt1>
      <a:dk2>
        <a:srgbClr val="FF0080"/>
      </a:dk2>
      <a:lt2>
        <a:srgbClr val="666666"/>
      </a:lt2>
      <a:accent1>
        <a:srgbClr val="333333"/>
      </a:accent1>
      <a:accent2>
        <a:srgbClr val="66CCFF"/>
      </a:accent2>
      <a:accent3>
        <a:srgbClr val="E2E2E2"/>
      </a:accent3>
      <a:accent4>
        <a:srgbClr val="404040"/>
      </a:accent4>
      <a:accent5>
        <a:srgbClr val="ADADAD"/>
      </a:accent5>
      <a:accent6>
        <a:srgbClr val="5CB9E7"/>
      </a:accent6>
      <a:hlink>
        <a:srgbClr val="FF0080"/>
      </a:hlink>
      <a:folHlink>
        <a:srgbClr val="6666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5750</TotalTime>
  <Words>426</Words>
  <Application>Microsoft Office PowerPoint</Application>
  <PresentationFormat>화면 슬라이드 쇼(4:3)</PresentationFormat>
  <Paragraphs>76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Default Design</vt:lpstr>
      <vt:lpstr>PowerPoint 프레젠테이션</vt:lpstr>
      <vt:lpstr>손주은</vt:lpstr>
      <vt:lpstr>수상경력</vt:lpstr>
      <vt:lpstr>메가스터디㈜</vt:lpstr>
      <vt:lpstr>일화</vt:lpstr>
      <vt:lpstr>메가스터디㈜</vt:lpstr>
      <vt:lpstr>영향</vt:lpstr>
      <vt:lpstr>PowerPoint 프레젠테이션</vt:lpstr>
      <vt:lpstr>출처</vt:lpstr>
      <vt:lpstr>감사합니다</vt:lpstr>
    </vt:vector>
  </TitlesOfParts>
  <Company>Presentation Magazine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Rainbow background design</dc:title>
  <dc:creator>Presentation Magazine</dc:creator>
  <cp:lastModifiedBy>유석환</cp:lastModifiedBy>
  <cp:revision>189</cp:revision>
  <dcterms:modified xsi:type="dcterms:W3CDTF">2015-05-06T03:46:14Z</dcterms:modified>
</cp:coreProperties>
</file>