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6" r:id="rId3"/>
    <p:sldId id="429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64" r:id="rId23"/>
    <p:sldId id="453" r:id="rId24"/>
    <p:sldId id="454" r:id="rId25"/>
    <p:sldId id="455" r:id="rId26"/>
    <p:sldId id="456" r:id="rId27"/>
    <p:sldId id="469" r:id="rId28"/>
    <p:sldId id="465" r:id="rId29"/>
    <p:sldId id="457" r:id="rId30"/>
    <p:sldId id="458" r:id="rId31"/>
    <p:sldId id="459" r:id="rId32"/>
    <p:sldId id="461" r:id="rId33"/>
    <p:sldId id="466" r:id="rId34"/>
    <p:sldId id="462" r:id="rId35"/>
    <p:sldId id="467" r:id="rId36"/>
    <p:sldId id="463" r:id="rId37"/>
    <p:sldId id="468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 autoAdjust="0"/>
    <p:restoredTop sz="94186" autoAdjust="0"/>
  </p:normalViewPr>
  <p:slideViewPr>
    <p:cSldViewPr>
      <p:cViewPr varScale="1">
        <p:scale>
          <a:sx n="86" d="100"/>
          <a:sy n="86" d="100"/>
        </p:scale>
        <p:origin x="-1212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CFB2992-190A-4367-BFF9-6ED9CA27D9C4}" type="datetimeFigureOut">
              <a:rPr lang="ko-KR" altLang="en-US"/>
              <a:pPr>
                <a:defRPr/>
              </a:pPr>
              <a:t>2015-03-12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EFD1C-3CFC-4AA3-A820-E1BF204B95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5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B13EB8C-6A8F-48EC-836F-D60D12FD4048}" type="datetimeFigureOut">
              <a:rPr lang="ko-KR" altLang="en-US"/>
              <a:pPr>
                <a:defRPr/>
              </a:pPr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C27445-9C54-462A-B880-D00E5CC422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58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053328" cy="1941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9089"/>
            <a:ext cx="1728192" cy="14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836738"/>
            <a:ext cx="17653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3848" y="3361184"/>
            <a:ext cx="2736304" cy="1353334"/>
          </a:xfrm>
        </p:spPr>
        <p:txBody>
          <a:bodyPr/>
          <a:lstStyle>
            <a:lvl1pPr algn="ctr"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4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7088" y="1530350"/>
            <a:ext cx="7186612" cy="8309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CookBook,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시대의 멀티미디어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27088" y="2513013"/>
            <a:ext cx="7991475" cy="1868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강의교안 이용 안내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강의교안의 저작권은 </a:t>
            </a:r>
            <a:r>
              <a:rPr kumimoji="0"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한빛아카데미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㈜에 있습니다</a:t>
            </a: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136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조에 의거하여 </a:t>
            </a:r>
            <a:endParaRPr kumimoji="0" lang="en-US" altLang="ko-KR" sz="11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최고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천만원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이하의 벌금에 처할 수 있고 이를 병과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倂科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50825" y="908050"/>
            <a:ext cx="8636000" cy="5689600"/>
          </a:xfrm>
          <a:prstGeom prst="roundRect">
            <a:avLst>
              <a:gd name="adj" fmla="val 8655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2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 userDrawn="1"/>
        </p:nvSpPr>
        <p:spPr bwMode="auto">
          <a:xfrm>
            <a:off x="250825" y="1390650"/>
            <a:ext cx="8636000" cy="5207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smtClean="0">
              <a:solidFill>
                <a:srgbClr val="000000"/>
              </a:solidFill>
              <a:latin typeface="Lucida Grande"/>
              <a:ea typeface="ヒラギノ角ゴ ProN W3"/>
              <a:cs typeface="ヒラギノ角ゴ ProN W3"/>
              <a:sym typeface="Lucida Grande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7088" y="765175"/>
            <a:ext cx="7186612" cy="522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871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150"/>
            <a:ext cx="2133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fld id="{629652FB-5FB3-4995-84D4-2363154A05E3}" type="datetimeFigureOut">
              <a:rPr lang="ko-KR" altLang="en-US"/>
              <a:pPr>
                <a:defRPr/>
              </a:pPr>
              <a:t>2015-03-12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4625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1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F5FC1D0-2EF2-4C62-AA63-B849C43C605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4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rand.pandora.tv/video.ptv?c=chview&amp;ch_userid=ted2014&amp;prgid=5096999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684213" y="5338763"/>
            <a:ext cx="8239125" cy="10810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 02.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인터랙션과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인터페이스 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750" y="4941888"/>
            <a:ext cx="0" cy="1079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인터페이스와 하드웨어 인터페이스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인터페이스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예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(UI, User Interface)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방식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(CUI),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 방식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(MUI),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방식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(GUI)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분류됨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장치 사이에 상호작용을 가능하게 하는 물리적인 장치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예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컴퓨터와 주변장치 사이의 접속과 정보 전송이 가능한 플러그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(Plug),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카드 등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12" y="3856498"/>
            <a:ext cx="5900540" cy="23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디자인과 인터페이스 디자인의 비교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디자인은 시스템에 내재된 기능들을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시각적으로 연결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사용하게 하는 역할을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디자인은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상호작용을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통해서 어떻게 반응할 것인가를 정의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좋은 인터페이스를 사용하면 좋은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디자인이 나옴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인터페이스의 상위 개념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좋은 인터페이스 디자인은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쉽고 유용한 상호작용을 위해서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음향적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 형태를 제공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32" y="3803659"/>
            <a:ext cx="6840000" cy="22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424936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정의와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시스템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등을 이용하면서 느끼고 생각하게 되는 지각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행동 등과 관련된 총체적 경험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및 하드웨어 개발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문화에 이르기까지 널리 응용되고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경험과 사용자 인터페이스의 구별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(UX, User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eXperience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어떤 객체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(Object)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상호작용하면서 나타나는 전체적인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느낌이나 경험을 의미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평가 기준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UI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사용자가 느끼는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(UI,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Interface)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시스템의 관계 또는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채널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(Channel)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의미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평가 기준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경험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06489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 디자인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경험을 개발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창출하기 위한 작업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구조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(Information Architecture),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인간공학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(Human Factors Engineering)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포함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경험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36911"/>
            <a:ext cx="3312368" cy="34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424936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경험의 미래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 디자인은 디자인을 위한 기초적인 작업 외에도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전략 수립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설계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UI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등 모두 포함하는 개념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통해 상호작용하는 단순한 인터페이스를 디자인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화면뿐만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등과 같이 사용자가 경험할 수 있는 모든 것을 고려하여 디자인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경험은 시스템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감성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(Affect),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가치 기준에 의해 영향 받음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 점유율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(Market Share)’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벗어나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인지도 점유율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(Mind Share)’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중요한 요소가 될 것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사람들과 함께 사용하는 개념으로 진화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이후에는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SX(Social Experience)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진화될 것 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경험의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08969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정의와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인간이 컴퓨터를 좀 더 쉽고 유용하게 사용함으로써 인간과 컴퓨터 간의 상호작용을 개선하는 것이 목적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편의성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유용성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사용성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그리고 감성의 충족을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 1.0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컴퓨터 사이의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기술적인 상호작용을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통해 사용자에게 유익하고 새로운 경험을 제공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 2.0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개인과 컴퓨터와의 관계를 넘어서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디지털 기기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등과 상호관계를 맺음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기술의 발전과 더불어 사용자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등의 정의로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HCI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관련된 중요한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(UI: User Interface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(Interaction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(UX: User Experience)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인간 컴퓨터 상호작용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80920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HCI(Human Computer Interaction)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중요성이 증대되는 이유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컴퓨터와 디지털 기기의 보급으로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일반인들도 흥미를 가지고 쉽게 사용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있도록 만드는 것이 중요해짐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기기가 소형화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경량화되어 디지털 기기와 디지털 서비스를 유용하게 사용할 수 있게 설계하는 것이 중요해짐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일상생활 곳곳에서 사용되면서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원칙을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만족시키지 못한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만들어질 경우 심각한 문제가 생길 수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진보된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적용되면서 사용자에게 편리성 향상과 만족감을 주고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비즈니스적으로도 향상된 성능을 보여야 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인간 컴퓨터 상호작용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95" y="3883913"/>
            <a:ext cx="3503068" cy="25202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13" y="3629353"/>
            <a:ext cx="3053804" cy="275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6110220"/>
            <a:ext cx="3672588" cy="1288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63082" y="6351131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보안기술의 진화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미래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일상생활의 보편적인 도구로 확대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컴퓨터 사이에 상호관계뿐만 아니라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일상생활과 사용 맥락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행동을 통해 전후 관계를 파악하려는 방향으로 변화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개인과 기기 사이의 상호작용에서 개인과 개인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개인과 집단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집단과 집단 사이의 상호작용으로 변하고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영역의 경계 파괴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일정한 영역 없이 사용자의 총체적 경험에 초점을 두어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		</a:t>
            </a:r>
          </a:p>
          <a:p>
            <a:pPr marL="622300" lvl="2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경험을 도출하려는 방향으로 진화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과거 터치 기술에 한정되던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또한 진화하여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			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인간의 동작과 뇌파 등 다양한 대상을 인지할 예정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HCI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의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정의와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보다 편리한 기능을 제공하고 원활한 의사소통을 할 목적으로 만들어진 가상의 매개체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명령어나 다른 기법들을 통해서 상호작용하면서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시스템을 쉽고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편리하게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동작이나 데이터 입력 등을 조작하기 위한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 설계에서 지켜야 되는 원칙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인터페이스는 반드시 사용자의 기대에 부응하고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작업을 지원해야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배우기 쉽고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기억하기 쉽고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사용하면서 즐거움을 주어야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시각적으로 커뮤니케이션을 통해 정보의 획득과 작업 수행을 도와야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122" name="Picture 2" descr="C:\Users\Kim Yong Tae\Desktop\2장\2장 이미지\그림 2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4568"/>
            <a:ext cx="7524328" cy="20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CUI(Character User Interface)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개발되면서부터 사용하던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사용하여 명령어를 입력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수많은 명령어를 암기해야 하는 부담이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MS-DOS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대표적인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운영체제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390782"/>
            <a:ext cx="6524076" cy="23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 컴퓨터 상호작용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 기술의 현재와 미래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55650" y="1341438"/>
            <a:ext cx="0" cy="2374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GUI(Graphical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 Interface)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애플사의 매킨토시 컴퓨터를 통해 처음으로 선보임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마우스는 화면에서 포인터의 이동과 조작의 용이성을 위한 인터페이스를 제공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오늘날 가장 많이 사용하는 방식으로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배우기 쉽고 활용하기도 쉬움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WIMP(Windows Icon Menu Pointer)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방식에 의해 조작됨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환경이 노트북으로 변화하면서 마우스는 휴대가 용이한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트랙볼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(Track Ball)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휴대성과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입력의 용이성을 위해서 트랙패드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(Track Pad)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최근에는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터치 기능 등이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6" y="4187375"/>
            <a:ext cx="4734405" cy="1176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29" y="4187375"/>
            <a:ext cx="2947282" cy="1171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46" y="5607106"/>
            <a:ext cx="2046913" cy="1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NUI(Natural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 Interface)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동작이나 음성 등으로 시스템을 조작하는 인터페이스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장점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배우기 쉽기 때문에 학습 비용이 낮음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인터페이스가 보이지 않을 정도로 쉽고 자연스럽기 때문에 사용자 경험 만족도가 높음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단점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위젯이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없어 어떤 기능을 실행할 수 있는지 알 수 없음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집합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의한 특정 동작들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인식 가능한 음성 키워드 등을 사용자가 기억하고 있어야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제스처라도 문화적 배경이 다르면 의미가 달라질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입력이 짧은 순간에 이루어지면 시스템이 인지하지 못함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8194" name="Picture 2" descr="C:\Users\Kim Yong Tae\Desktop\2장\2장 이미지\그림 2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39905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im Yong Tae\Desktop\2장\2장 이미지\그림 2-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6" y="3848386"/>
            <a:ext cx="4607445" cy="25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CUI, GUI, NUI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특징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0848"/>
            <a:ext cx="6840000" cy="30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NUI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 사례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2007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애플의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(iPhone)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발표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마이크로소프트사의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서피스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컴퓨팅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(Surface Computing)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거실 테이블용 컴퓨터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글래스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(Google Glass)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AMD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카비니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Kabini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테마쉬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Temash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인터페이스의 변화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9218" name="Picture 2" descr="http://www.thetechaxis.com/wp-content/uploads/2010/11/surface-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1" y="3356992"/>
            <a:ext cx="4060559" cy="26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blogcdn.com/www.engadget.com/media/2013/01/amd-apu-co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78" y="3349079"/>
            <a:ext cx="3958667" cy="25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인터페이스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개인이 가지고 있는 생체 정보를 디지털화하여 개인을 식별하거나 인증하는 데 사용하는 기술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얼굴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등과 같이 신체 특징을 이용하는 방식과 음성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 같은 행동 특징을 이용하는 방식으로 분류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복제가 불가능하고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분실 위험이 없고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자가 도용할 수 없어 보안 분야에서 활용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기밀 유지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 대책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방범 등이 중요해짐에 따라 용도가 확대되고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 기술의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현재와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0242" name="Picture 2" descr="C:\Users\Kim Yong Tae\Desktop\2장\2장 이미지\그림 2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5316"/>
            <a:ext cx="5816326" cy="325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24744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손바닥 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손금의 형태와 독특한 패턴을 이용한 기술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지문 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지문에 존재하는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포인트의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특징점을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파악한 후 저장된 원본 데이터와 비교하여 일치 여부를 판단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편리성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단순성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저비용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안면 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카메라를 사용하여 쉽게 판별이 가능한 기술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사람의 얼굴 형태가 상황과 조명의 영향을 받기 때문에 보안 기술로 적용하는 것에는 문제가 있음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 기술의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현재와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24744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홍채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사람의 눈 중에 홍채의 고유한 특징을 이용하는 기술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비접촉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방식이기 때문에 거부감도 없는 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 기술의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현재와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Picture 3" descr="C:\Users\Kim Yong Tae\Desktop\2장\2장 이미지\그림 2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302018" cy="19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24744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정맥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손등 또는 손목의 혈관 형태를 인식하는 기술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보안성이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높지만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구성이 복잡하고 비용이 많이 들어 활용 범위가 제한적임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사람의 억양과 말하는 습관에 따른 음성의 고유한 특징을 이용하는 기술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저렴하다는 장점이 있지만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감기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목이 쉬었을 때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목소리의 모방 소음 등에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취약함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 기술의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현재와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61" y="4607346"/>
            <a:ext cx="3489444" cy="13184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253" y="4628141"/>
            <a:ext cx="4134211" cy="1321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6060065"/>
            <a:ext cx="2080247" cy="1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제품 사례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효오스그룹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Hoyos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Group)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홍채 인식 기술을 이용한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아이락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지문 인식 기능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국내에서는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팬택이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베가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LTE-A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최초로 후면 지문 인식 기능을 탑재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눈동자 인식 기능이 탑재된 삼성전자의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갤럭시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노트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 비디오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(Smart Video)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모션 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(motion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Call)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탑재된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G2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얼굴 인식이 기능이 구현된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KT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텔레캅의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Facecop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한국전자통신연구원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(ETRI)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리모컨 대신 눈 동작만으로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TV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조작할 수 있는 시선 인식 기술을 개발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사용자 인터페이스 기술의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현재와 미래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2290" name="Picture 2" descr="C:\Users\Kim Yong Tae\Desktop\2장\2장 이미지\그림 2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78078"/>
            <a:ext cx="3762548" cy="254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정의와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상호작용성을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의미하는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‘Interactive’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유래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 사이의 상호작용뿐만 아니라 디지털 기기 등과 같은 인공 매체들과 사람 사이의 상호작용도 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(Interface) 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기능을 제공하는 매체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과거에는 인터페이스라는 용어를 주로 사용하였지만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최근에는 포괄적 의미를 지닌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/>
              <a:t>(Interaction</a:t>
            </a:r>
            <a:r>
              <a:rPr lang="en-US" altLang="ko-KR" sz="1200" dirty="0" smtClean="0"/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더 많이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컴퓨터 사이의 동적인 상호작용을 강조하는 개념으로 발전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기기와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HCI(Human Computer Interaction)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분야에서 중요하게 다루는 주제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9800" lvl="2" indent="-180975" eaLnBrk="1" hangingPunct="1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인터랙션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026" name="Picture 2" descr="C:\Users\Kim Yong Tae\Desktop\2장\2장 이미지\그림 2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27951"/>
            <a:ext cx="6246464" cy="23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04988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 기반의 인터페이스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장치의 변화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키의 개수가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개였던 키보드는 스마트 기기가 출시된 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개로 대폭 줄어듦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마우스는 윈도우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시되면서 터치 방식으로 변화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 컨트롤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(Gesture Control)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손의 움직임에 따라 사진 넘기기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 및 정지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볼륨 조절 등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노트북의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화면과 자판을 분리해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제스처만으로 노트북을 제어할 수 있는 기능이 탑재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펜 기능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본체 회전 기술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IT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기술 기반의 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4338" name="Picture 2" descr="C:\Users\Kim Yong Tae\Desktop\2장\2장 이미지\그림 2-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6"/>
            <a:ext cx="5241611" cy="20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NUI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인터페이스의 현재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기술이 우리 생활 전반에 활용되고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눈동자 추적 기술 등이 대표적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스마트폰이나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디지털 기기를 많이 사용하게 되면서 작은 크기의 화면에 맞는 새로운 인터페이스 요구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인터페이스의 한계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사람에게 가장 자연스러운 인터페이스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최초로 구현한 제품은 애플의 시리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(Siri)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보이스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(Google Voice)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아직은 초보 단계로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연속 문장이나 단어 정도를 이해하는 수준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NUI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기술 기반의 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" name="Picture 2" descr="C:\Users\Kim Yong Tae\Desktop\2장\2장 이미지\그림 2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10" y="4694881"/>
            <a:ext cx="4564834" cy="20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보편적인 제스처 인식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마이너리티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리포트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(Minority Report, 2002)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상영된 후 많은 사람들이 알게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카프리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(Capri)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인식 센서로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모바일에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적합하도록 작게 만들어 보편적인 제스처 인식 기술 개발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립모션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(Leap Motion)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손과 손가락으로 움직이는 방식을 컴퓨터가 그대로 감지할 수 있도록 하는 장치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가격이 싸고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키넥트보다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 정도의 정확도를 가짐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(MYO)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제스처뿐만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아니라 근육의 전기 신호에 따라 움직임을 인식하고 장치를 제어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32830416" descr="EMB00001808bf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48" y="2205049"/>
            <a:ext cx="4716327" cy="161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41833" y="3551810"/>
            <a:ext cx="3081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미래의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UI,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미래의 입력 방식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보편적인 제스처 인식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제스처 인식 기술의 숙제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사람이 쉽게 이해하고 통용될 수 있는 제스처 언어를 만들어야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손의 촉감과 쥐는 느낌을 적용하는 것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32830496" descr="EMB00001808bf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99" y="1844824"/>
            <a:ext cx="561666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83568" y="4250761"/>
            <a:ext cx="25683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립모션 컨트롤러와 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(MYO)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조작 모습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3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변형 키보드 인터페이스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IBM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변형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(Morphing)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터치스크린 키보드 인터페이스 기술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손가락이 두꺼운 경우에도 자동으로 자판의 키 크기가 작아지고 간격도 넓어짐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32830576" descr="EMB00001808bf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7" y="2636912"/>
            <a:ext cx="702210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67919" y="5169931"/>
            <a:ext cx="34836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아이폰의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가상 키보드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 두벌씩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쿼티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천지인 자판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052736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쥐는 힘 인터페이스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단말기의 특정 부위를 움켜쥐거나 테두리를 한쪽 방향으로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쓸어내리면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감지하는 형태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움켜쥐는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스큐징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(Squeezing)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케이스의 좌우 측면을 한쪽 방향으로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쓸어내리고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올리는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셰어링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(Shearing)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아래 부분을 옆으로 벌리는 것처럼 힘을 주는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스플레잉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(Splaying)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아이에어터치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손을 사용하여 공중의 영상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아이콘을 제어하는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32830656" descr="EMB00001808bf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37478"/>
            <a:ext cx="3832945" cy="235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마이크로소프트의 미래 인터페이스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스페이스 기술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터치와 터치스크린을 혼합한 기술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일상적으로 사용하는 물건에 카메라와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프로젝터를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인터랙티브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디스플레이를 구현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옴니터치 프로젝트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소형의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(Pico Projector)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스캐너로 구성된 시스템을 사용자의 어깨에 장착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상하좌우 모두 그래픽 이미지의 투영이 가능하고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스캐너를 이용하여 투명 이미지와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인터랙티브하게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동작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스킨풋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프로젝터를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사용자의 손바닥 또는 팔뚝에 디스플레이 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센서가 장착된 팔목 밴드 사용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진화 프로젝트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퓨전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(Kinect Fusion)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기술은 연속적인 실시간 환경의 스캐닝과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사람이나 사물의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구현하고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다양한 동작을 인식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키넥트랙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IR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발생기와 카메라를 분리시켜 다양한 차원에서 사용자의 움직임을 세밀하게 추적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마이크로소프트의 미래 인터페이스 기술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83264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미래의 인터페이스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6.4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1506" name="Picture 2" descr="C:\Users\Kim Yong Tae\Desktop\2장\2장 이미지\그림 2-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043460" cy="47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0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06489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(Interactivity)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정도를 나타내는 단위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 개념으로는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(Activity, Action)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(Interaction)’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상호작용성의 정의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사용되는 분야에 따른 정의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공학 분야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기계를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얼마나 편리하게 사용할 수 있는지 정도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(Usability)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의미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HCI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컴퓨터가 쉽게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상호작용할 수 있게 시스템 환경을 설계하여 작업 수행 능력을 향상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시키는 것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 분야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학습 효과의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효율성을 측정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것을 의미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형태에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따른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조작 가능성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연결성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교환성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인지성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상호작용성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06900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상호작용성의 개념의 확대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사용자 사이의 커뮤니케이션 효율성에 중점을 두는 방향으로 개념이 확대되고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웹이 진화하면서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개념이 더욱 중요해짐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웹의 진화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1.0 →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2.0(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→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3.0(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시멘틱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→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4.0(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인텔리전트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지능형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진화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공급자는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(Platform)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제공하고 사용자가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유통하는 형태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바뀌고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집단지성을 통하여 지식의 생산을 주도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롱 테일 법칙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(Long Tail)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법칙 활성화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상호작용성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6" y="4427904"/>
            <a:ext cx="3713358" cy="2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96752"/>
            <a:ext cx="777716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대화형 시스템에서 상호작용을 위한 디자인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상호간의 커뮤니케이션뿐만 아니라 구조와 동작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행동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까지도 전달하기 위한 디자인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객체 사이에 다양한 형태로 반응하는 커뮤니케이션이 일어나게 하는 것이 목적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물리적 디자인뿐만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반응과 같은 행동 패턴을 결정하는 과정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  Experience)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디자인 방법들이 포함됨 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9800" lvl="2" indent="-180975" eaLnBrk="1" hangingPunct="1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인터랙션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디자인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0240872" descr="EMB00001808bf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429000"/>
            <a:ext cx="5760639" cy="23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87091" y="5861443"/>
            <a:ext cx="2242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UX(User 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eXperience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요소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1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424936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디자인의 유형과 발전 방향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컴퓨터 환경 기반인 개념이었으나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디자인이 적용되면서 관계와 경험을 기반으로 하는 개념으로 확대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디자인의 형태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객체 사이의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내재된 작용이 지배하는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인터페이스가 여기에 해당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사람 사이의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행위와 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(Sign)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의미가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구성과 해석의 중요한 요소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환경 사이의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휴먼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(Human Interaction)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이라고도 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속 사람의 역할이 중요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사람과 우주 사이의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디자인은 사람의 정신세계를 기반으로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이루어짐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디자인은 사용자 경험에 따라 발전함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시각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촉각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후각 등과 같은 정보에 반응하는 다중감각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(Multimodal Interaction)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발전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None/>
            </a:pPr>
            <a:r>
              <a:rPr lang="ko-KR" altLang="en-US" sz="2400" dirty="0" err="1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인터랙션</a:t>
            </a:r>
            <a:r>
              <a:rPr lang="ko-KR" altLang="en-US" sz="2400" dirty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디자인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디자인의 사례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(Mouse)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화면이라는 공간을 통해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문자가 아닌 기능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(Function)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사용자와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인터랙션함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GUI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시각적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제시되는 요소를 이용하는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WIMP(Windows, Icons, Menus, Pointing Devices)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닌텐도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(Wii)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모션 플러스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소니 플레이스테이션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(PlayStation)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MOVE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박스의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(Kinect)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나이키의 운동화와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퓨얼밴드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(Nike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FuelBand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인터랙션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디자인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074" name="Picture 2" descr="C:\Users\Kim Yong Tae\Desktop\2장\2장 이미지\그림 2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44191"/>
            <a:ext cx="7668344" cy="246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정의와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분리된 서로 다른 두 환경 사이에서 의사소통을 위해 발생하는 공간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기기와 사람들의 커뮤니케이션을 위한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중개자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함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정보를 빠르고 정확하게 획득하기 위해서는 효과적인 인터페이스 디자인이 필요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쉽고 편리한 인터페이스 개발을 위해 다양한 기술들이 사용되고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인터페이스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026" name="Picture 2" descr="한국전자부품연구원(KETI)이 개발 중인 지능형 자동차 전장 솔루션. 차량 유리 전면에 디스플레이가 장착돼 내비게이션 등 다양한 서비스를 제공한다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56" y="3179056"/>
            <a:ext cx="5106176" cy="31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69300" y="5618913"/>
            <a:ext cx="2478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한국전자부품연구원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(KETI)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개발 중인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지능형 자동차 전장 솔루션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유리 전면에 디스플레이가 장착돼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내비게이션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다양한 서비스를 제공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13409</TotalTime>
  <Words>2324</Words>
  <Application>Microsoft Office PowerPoint</Application>
  <PresentationFormat>화면 슬라이드 쇼(4:3)</PresentationFormat>
  <Paragraphs>349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서식</vt:lpstr>
      <vt:lpstr>Chapter 02. 인터랙션과 인터페이스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김성무</dc:creator>
  <cp:lastModifiedBy>ej</cp:lastModifiedBy>
  <cp:revision>1137</cp:revision>
  <dcterms:created xsi:type="dcterms:W3CDTF">2012-07-11T10:23:22Z</dcterms:created>
  <dcterms:modified xsi:type="dcterms:W3CDTF">2015-03-12T05:42:08Z</dcterms:modified>
</cp:coreProperties>
</file>