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6" r:id="rId3"/>
    <p:sldId id="429" r:id="rId4"/>
    <p:sldId id="433" r:id="rId5"/>
    <p:sldId id="469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470" r:id="rId32"/>
    <p:sldId id="459" r:id="rId33"/>
    <p:sldId id="460" r:id="rId34"/>
    <p:sldId id="461" r:id="rId35"/>
    <p:sldId id="471" r:id="rId36"/>
    <p:sldId id="462" r:id="rId37"/>
    <p:sldId id="463" r:id="rId38"/>
    <p:sldId id="464" r:id="rId39"/>
    <p:sldId id="465" r:id="rId40"/>
    <p:sldId id="472" r:id="rId41"/>
    <p:sldId id="473" r:id="rId42"/>
    <p:sldId id="466" r:id="rId43"/>
    <p:sldId id="467" r:id="rId44"/>
    <p:sldId id="468" r:id="rId4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8DC4"/>
    <a:srgbClr val="3F6EA7"/>
    <a:srgbClr val="3C609A"/>
    <a:srgbClr val="345284"/>
    <a:srgbClr val="CDF1FF"/>
    <a:srgbClr val="97E1FF"/>
    <a:srgbClr val="00A4E6"/>
    <a:srgbClr val="5B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43" autoAdjust="0"/>
    <p:restoredTop sz="97719" autoAdjust="0"/>
  </p:normalViewPr>
  <p:slideViewPr>
    <p:cSldViewPr>
      <p:cViewPr varScale="1">
        <p:scale>
          <a:sx n="91" d="100"/>
          <a:sy n="91" d="100"/>
        </p:scale>
        <p:origin x="-1092" y="-10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1CFB2992-190A-4367-BFF9-6ED9CA27D9C4}" type="datetimeFigureOut">
              <a:rPr lang="ko-KR" altLang="en-US"/>
              <a:pPr>
                <a:defRPr/>
              </a:pPr>
              <a:t>2015-03-23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4EFD1C-3CFC-4AA3-A820-E1BF204B952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253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1B13EB8C-6A8F-48EC-836F-D60D12FD4048}" type="datetimeFigureOut">
              <a:rPr lang="ko-KR" altLang="en-US"/>
              <a:pPr>
                <a:defRPr/>
              </a:pPr>
              <a:t>2015-03-23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C27445-9C54-462A-B880-D00E5CC422F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58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4941888"/>
            <a:ext cx="9144000" cy="19161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40768"/>
            <a:ext cx="6053328" cy="19415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09089"/>
            <a:ext cx="1728192" cy="146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7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0" y="1836738"/>
            <a:ext cx="1765300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03848" y="3361184"/>
            <a:ext cx="2736304" cy="1353334"/>
          </a:xfrm>
        </p:spPr>
        <p:txBody>
          <a:bodyPr/>
          <a:lstStyle>
            <a:lvl1pPr algn="ctr">
              <a:defRPr sz="20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47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188913"/>
            <a:ext cx="12160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27088" y="1530350"/>
            <a:ext cx="7186612" cy="83099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IT CookBook,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 시대의 멀티미디어</a:t>
            </a:r>
            <a:endParaRPr kumimoji="0" lang="de-DE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827088" y="2513013"/>
            <a:ext cx="7991475" cy="1868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강의교안 이용 안내</a:t>
            </a:r>
            <a:endParaRPr kumimoji="0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강의교안의 저작권은 </a:t>
            </a:r>
            <a:r>
              <a:rPr kumimoji="0"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한빛아카데미</a:t>
            </a:r>
            <a:r>
              <a:rPr kumimoji="0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㈜에 있습니다</a:t>
            </a:r>
            <a:r>
              <a:rPr kumimoji="0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0"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136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조에 의거하여 </a:t>
            </a:r>
            <a:endParaRPr kumimoji="0" lang="en-US" altLang="ko-KR" sz="1100" u="sng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최고 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0" lang="ko-KR" altLang="en-US" sz="1100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천만원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이하의 벌금에 처할 수 있고 이를 병과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倂科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250825" y="908050"/>
            <a:ext cx="8636000" cy="5689600"/>
          </a:xfrm>
          <a:prstGeom prst="roundRect">
            <a:avLst>
              <a:gd name="adj" fmla="val 8655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12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/>
          </p:cNvSpPr>
          <p:nvPr userDrawn="1"/>
        </p:nvSpPr>
        <p:spPr bwMode="auto">
          <a:xfrm>
            <a:off x="250825" y="1390650"/>
            <a:ext cx="8636000" cy="520700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z="2000" smtClean="0">
              <a:solidFill>
                <a:srgbClr val="000000"/>
              </a:solidFill>
              <a:latin typeface="Lucida Grande"/>
              <a:ea typeface="ヒラギノ角ゴ ProN W3"/>
              <a:cs typeface="ヒラギノ角ゴ ProN W3"/>
              <a:sym typeface="Lucida Grande"/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188913"/>
            <a:ext cx="12160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827088" y="765175"/>
            <a:ext cx="7186612" cy="5222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kumimoji="0" lang="de-DE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49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188913"/>
            <a:ext cx="12160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21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0825" y="274638"/>
            <a:ext cx="87137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713788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150"/>
            <a:ext cx="2133600" cy="254000"/>
          </a:xfrm>
          <a:prstGeom prst="rect">
            <a:avLst/>
          </a:prstGeom>
        </p:spPr>
        <p:txBody>
          <a:bodyPr/>
          <a:lstStyle>
            <a:lvl1pPr>
              <a:defRPr sz="1000">
                <a:ea typeface="굴림" charset="-127"/>
              </a:defRPr>
            </a:lvl1pPr>
          </a:lstStyle>
          <a:p>
            <a:pPr>
              <a:defRPr/>
            </a:pPr>
            <a:fld id="{629652FB-5FB3-4995-84D4-2363154A05E3}" type="datetimeFigureOut">
              <a:rPr lang="ko-KR" altLang="en-US"/>
              <a:pPr>
                <a:defRPr/>
              </a:pPr>
              <a:t>2015-03-23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4625"/>
            <a:ext cx="2895600" cy="254000"/>
          </a:xfrm>
          <a:prstGeom prst="rect">
            <a:avLst/>
          </a:prstGeom>
        </p:spPr>
        <p:txBody>
          <a:bodyPr/>
          <a:lstStyle>
            <a:lvl1pPr>
              <a:defRPr sz="10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100"/>
            <a:ext cx="2133600" cy="254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F5FC1D0-2EF2-4C62-AA63-B849C43C605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4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youtube.com/watch?v=xXW3nQ1csDA" TargetMode="External"/><Relationship Id="rId4" Type="http://schemas.openxmlformats.org/officeDocument/2006/relationships/hyperlink" Target="http://media.daum.net/economic/others/newsview?newsid=20141020174509169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youtube.com/watch?v=pJD5HDf9OOE" TargetMode="Externa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itstv.net/TV/TV_news_view.asp?code=24&amp;data_idx=10032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youtube.com/watch?v=bmTp-6lDQEA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youtube.com/watch?v=nRWh2m6xmqg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aramedia.com/cpen35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youtube.com/watch?v=FOSgiPjGwx4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ectaco.co.kr/default/product/magicscan_d900.php?section=01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media.daum.net/tv/ebs?newsId=20150126101519950" TargetMode="External"/><Relationship Id="rId4" Type="http://schemas.openxmlformats.org/officeDocument/2006/relationships/hyperlink" Target="http://www.youtube.com/watch?v=y9DXdlewgwA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youtube.com/watch?v=GksPX8qi4fQ" TargetMode="External"/><Relationship Id="rId4" Type="http://schemas.openxmlformats.org/officeDocument/2006/relationships/hyperlink" Target="http://www.youtube.com/watch?v=81iiGWdsJgg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youtube.com/watch?v=40JNtcgDeYQ" TargetMode="External"/><Relationship Id="rId5" Type="http://schemas.openxmlformats.org/officeDocument/2006/relationships/hyperlink" Target="http://www.youtube.com/watch?v=wfy73uV3xlU" TargetMode="External"/><Relationship Id="rId4" Type="http://schemas.openxmlformats.org/officeDocument/2006/relationships/hyperlink" Target="http://www.youtube.com/watch?v=NNavOxQzfk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684213" y="5338763"/>
            <a:ext cx="8239125" cy="108108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Chapter 04. </a:t>
            </a:r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텍스트 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39750" y="4941888"/>
            <a:ext cx="0" cy="1079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아스키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코드의 패리티 비트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 환경에서는 일반적으로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비트를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사용하기 때문에 아스키 코드를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비트로 구성하여 사용함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공백으로 남는 나머지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비트는 오류 검출을 목적으로 하는 패리티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(Parity)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비트로 활용함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짝수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(Even)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패리티 비트와 홀수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(Odd)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패리티 비트가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패리티 비트는 오류는 쉽게 검출할 수 있지만 해결은 불가능함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텍스트의 표현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2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1" y="3221444"/>
            <a:ext cx="3384376" cy="2092572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Picture 3" descr="C:\Users\Kim Yong Tae\Desktop\4장\4장 이미지\그림 4-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581" y="3204509"/>
            <a:ext cx="4789152" cy="97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5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 아스키 코드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(Extended ASCII)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독일어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불어 같이 영어의 알파벳 외에 점이 있는 문자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물결 표시 문자를 사용하는 나라 아스키 코드 대신 사용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패리티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비트를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사용하지 않고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8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비트를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모두 문자를 표현하는 데 사용하므로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200" baseline="30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256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문자를 표현할 수 있음</a:t>
            </a:r>
            <a:endParaRPr lang="en-US" altLang="ko-KR" sz="1200" baseline="30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텍스트의 표현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2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33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2" y="1340768"/>
            <a:ext cx="8208911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EBCDIC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비트를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사용하므로 표현할 수 있는 문자 수는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200" baseline="30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= 256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비트는 상위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존 비트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Zone Bit)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하위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디지트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Digit Bit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뉴메릭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비트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Numeric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Bit)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구분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영역에서 읽은 비트는 코드 테이블에 대응시켜 해당 코드가 정의하는 문자를 알아냄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근래에 아스키 코드가 주로 사용됨에 따라 많이 사용되지 않음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텍스트의 표현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2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3240789"/>
            <a:ext cx="5976664" cy="32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0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한글 코드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한글은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비트로 코드 체계를 표현할 수 없어 별도의 코드 시스템이 필요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글자를 초성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중성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종성으로 구분하여 표현하면 조합이 가능한 전체 글자수는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en-US" altLang="ko-KR" sz="1200" dirty="0" smtClean="0"/>
              <a:t>×21×28=11,179</a:t>
            </a:r>
            <a:r>
              <a:rPr lang="ko-KR" altLang="en-US" sz="1200" dirty="0" smtClean="0"/>
              <a:t>가 됨</a:t>
            </a:r>
            <a:endParaRPr lang="en-US" altLang="ko-KR" sz="1200" dirty="0" smtClean="0"/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방식으로 만들어지는 한글 코드는 조합형 코드와 완성형 코드가 있음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조합형 코드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초성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중성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종성에 대한 각각의 코드를 저장하고 실제로 출력할 때 조합함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완성형 코드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초성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중성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종성의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낱글자들을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미리 조합하여 코드로 완성시켜 놓은 것으로 사용의 편리성이 높음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텍스트의 표현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2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6760" y="3522137"/>
            <a:ext cx="6743632" cy="249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유니코드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나라별 코드 체계는 다양하고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복잡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인터넷 환경에서는 모든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나라에서 공통으로 사용할 수 있는 코드 체계가 필요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나라의 코드 체계를 통합하여 개발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 세계의 모든 문자를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 단위인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옥텟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Octec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표현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기본적으로 하나의 문자를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옥텟으로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표현하나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2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옥텟만을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사용하는 코드 세트가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정의되어 있어 주로 이 코드 체계를 사용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텍스트의 표현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2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5122" name="Picture 2" descr="C:\Users\Kim Yong Tae\Desktop\4장\4장 이미지\그림 4-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4" y="1340768"/>
            <a:ext cx="8244408" cy="172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2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052736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폰트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(Font)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인쇄 환경에서 사용하던 용어로 글자의 모양을 나타냄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글꼴이라고 부름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컴퓨터에서 사용되는 모든 문자의 모양과 크기에 대한 정보를 가지고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구성 방법에 따라 비트맵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(Bitmap)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폰트와 벡터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(Vector)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폰트로 구분됨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폰트의 속성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크기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포인트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(Point)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라는 단위로 부르며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pt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크기를 나타냄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장평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 글자의 가로 길이와 세로 길이의 비율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일반적으로 가로 길이와 세로 길이의 기준은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설정되어 있음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자간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글자와 글자 사이의 간격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폰트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2.2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0215" y="4555727"/>
            <a:ext cx="6085914" cy="189339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82898" y="2531567"/>
            <a:ext cx="3664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독창적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‘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디지털 서체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’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예술품으로 인정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06573" y="2531566"/>
            <a:ext cx="2029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font editor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고정간격 폰트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VS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비례간격 폰트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모니터에 출력되는 형태에 따라 고정간격 폰트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고정 폰트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비례간격 폰트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가변 폰트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구분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고정간격 폰트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가로 길이가 일정한 폰트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비례간격 폰트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선택하는 글꼴에 따라 가로 길이가 일정하지 않은 폰트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폰트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2.2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2924944"/>
            <a:ext cx="644665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타입페이스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(Typeface)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글씨를 써 놓은 모양을 나타내는 용어로 일반적으로 글꼴이라고 부름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크게 사각형글꼴과 비사각형글꼴로 구분함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사각형글꼴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동일한 넓이의 사각형 틀을 기본으로 함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대표적으로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맑은고딕체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비사각형글꼴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사각형 틀을 벗어난 글씨체를 의미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대표적으로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안상수체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폰트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2.2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3140968"/>
            <a:ext cx="663686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타입페이스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(Typeface)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폰트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2.2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9101" y="2132803"/>
            <a:ext cx="4939043" cy="240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247631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비트맵 폰트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차원의 사각 평면을 작은 픽셀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(Pixel)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단위로 분할하여 그 위에 글자나 이미지의 형상을 그대로 표현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픽셀은 비트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(Bit)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해당하는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저장되는데 이러한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개의 점들이 조합하여 정보가 표현됨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색체를 표현할 경우에는 더 많은 정보가 필요함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비트맵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비트맵 방식으로 이미지를 저장하고 관리하는 것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대표적으로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GIF, JPG, PNG, BMP, TIFF, PCT, PCX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등이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비트맵 폰트와 비트맵 이미지를 다른 용어로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래스터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폰트와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래스터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이미지라고도 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비트맵 폰트와 벡터 폰트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2.3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2037" y="4428722"/>
            <a:ext cx="2591891" cy="2068864"/>
          </a:xfrm>
          <a:prstGeom prst="rect">
            <a:avLst/>
          </a:prstGeom>
        </p:spPr>
      </p:pic>
      <p:pic>
        <p:nvPicPr>
          <p:cNvPr id="6146" name="Picture 2" descr="C:\Users\Kim Yong Tae\Desktop\4장\4장 이미지\그림 4-1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640" y="4369623"/>
            <a:ext cx="2940374" cy="212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7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텍스트의 개요</a:t>
            </a:r>
            <a:endParaRPr lang="en-US" altLang="ko-KR" sz="1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텍스트의 표현</a:t>
            </a:r>
            <a:endParaRPr lang="en-US" altLang="ko-KR" sz="1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텍스트의 저장 형식</a:t>
            </a:r>
            <a:endParaRPr lang="en-US" altLang="ko-KR" sz="1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 인식 기술</a:t>
            </a:r>
            <a:endParaRPr lang="en-US" altLang="ko-KR" sz="1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전자책</a:t>
            </a:r>
            <a:endParaRPr lang="en-US" altLang="ko-KR" sz="1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55650" y="1341438"/>
            <a:ext cx="0" cy="2374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비트맵 방식의 장단점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앨리어싱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현상을 제거하기 위한 방법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모니터의 해상도를 높여 이미지를 좀 더 조밀하게 점으로 표현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경계면의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밝기를 조절하여 중간 색조로 부드럽게 보이도록 처리하는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안티앨리어싱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(anti-aliasing)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계단현상을 제거하는 기술인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RET(Resolution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Enhancement Technology)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비트맵 폰트와 벡터 폰트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2.3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5872" y="1916832"/>
            <a:ext cx="741619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벡터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폰트와 벡터 이미지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문자나 이미지의 모양을 윤곽선의 방향과 길이로 기억하는 방식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글자와 이미지 모양을 나타내기 위해 시작하는 좌표의 위치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(X1, Y1)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끝나는 좌표의 위치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(X2, Y2)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지정하는 방식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벡터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방식의 장단점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8775" lvl="1" indent="0" eaLnBrk="1" hangingPunct="1">
              <a:lnSpc>
                <a:spcPct val="150000"/>
              </a:lnSpc>
              <a:buNone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비트맵 폰트와 벡터 폰트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2.3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4696283"/>
            <a:ext cx="6840000" cy="1829061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742337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107149" y="3399327"/>
            <a:ext cx="36166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Create a vector font from images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31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메모장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(txt)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1985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마이크로소프트사의 윈도우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1.0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부터 시작하여 현재까지 사용되고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확장자는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*.txt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 문서에 대한 어떠한 정보나 포맷도 가지고 있지 않아 거의 대부분의 문서 파일 포맷에 대하여 편집 가능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문서 파일 형식 중에서 가장 호환성이 높음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텍스트의 저장 형식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3.1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5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워드프로세서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hwp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docx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가장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많이 사용하는 것은 마이크로소프트사의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MS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워드와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한글과컴퓨터사의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한글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워드프로세서 파일의 포맷은 본문의 내용뿐만 아니라 폰트나 서식 정보 등도 함께 포함하고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하나의 워드프로세서 파일을 다른 워드프로세서에서 사용하려면 해당 포맷으로 변경해야 함 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워드프로세서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3.2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2924944"/>
            <a:ext cx="6840000" cy="274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워드프로세서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워드프로세서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3.2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1" y="2004255"/>
            <a:ext cx="6984777" cy="410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PDF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어도비사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(Adobe Systems)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만든 문서파일 포맷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대부분의 운영체제에서 호환되어 읽기가 가능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확대나 축소를 해도 해상도가 변하지 않음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자체적인 압축 기능을 포함하고 있어 온라인 및 오프라인 환경에서 문서를 쉽게 공유할 수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보안성이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높음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PDF(pdf)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3.3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7170" name="Picture 2" descr="C:\Users\Kim Yong Tae\Desktop\4장\4장 이미지\그림 4-1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37117"/>
            <a:ext cx="5839643" cy="317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4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PDF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장점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문서의 호환성이 높고 파일의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무결성을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가진다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어떤 프로그램으로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PDF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작성하더라도 파일 정보가 그대로 유지됨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문서의 사용과 관리가 편리하다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자체 압축 기능이 있어 다른 파일에 비해서 상대적으로 용량이 작음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그래픽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등과 같은 정보를 하나의 파일에 포함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Embedding)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책갈피 및 링크 기능을 첨가하여 원하는 부분을 쉽게 찾을 수 있음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문서 보안이 뛰어나다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문서에 암호를 설정하는 기능을 제공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PDF(pdf)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3.3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8194" name="Picture 2" descr="C:\Users\Kim Yong Tae\Desktop\4장\4장 이미지\그림 4-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09120"/>
            <a:ext cx="5550657" cy="215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2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PDF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단점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문서의 제작 방식이 동일하지 않고 다양한 파일 형식이 존재한다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제작 방식에 따라 텍스트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PDF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파일과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이미지형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PDF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파일이 존재함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편집이 불편하다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장점인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보안성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때문에 편집이 불가능하거나 힘듦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PDF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파일은 하나의 커다란 이미지 형태이기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때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문에 일부를 수정하는 데 제한이 따름 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모니터에서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가독성이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낮다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대부분의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PDF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파일은 인쇄하기 쉽게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A4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A3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규격에 맞춘 것이 대부분이라 모니터에서는 화면에 꽉 차지 않음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PDF(pdf)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3.3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8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인터넷에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웹사이트를 만들기 위한 프로그램 언어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1990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년대 팀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버너스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리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(Timothy John Berners-Lee)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의해 창안됨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문서를 작성하는 보편적으로 방법으로 단순하고 사용하기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편리함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웹브라우저를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통해 볼 수 있는 대부분의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웹페이지들은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작성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확장자는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*.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htm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*.html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웹브라우저상에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정보를 표시하기 위해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마크업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심볼의 집합으로 구성됨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마크업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특정 위치에 삽입되는 문자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 기호를 의미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태그라고도 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웹 기반 문서</a:t>
            </a: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(html, xml)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3.4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22710352" descr="DRW00001808be9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53" y="4221088"/>
            <a:ext cx="6114229" cy="213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5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웹 기반 문서</a:t>
            </a: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(html, xml)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3.3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1" y="1988840"/>
            <a:ext cx="6855875" cy="414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5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개념과 특징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(Text)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문장이 모여 만들어진 문장의 집합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멀티미디어에서의 텍스트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이해할 수 있게 인공적으로 만든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차원 형태의 미디어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단어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문장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다이어그램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(Diagram),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인터넷 주소 등과 같이 문자의 배열 형태로 나타남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멀티미디어 데이터 중 가장 많이 사용되며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가장 수월하게 조작할 수 있는 데이터</a:t>
            </a:r>
            <a:endParaRPr lang="en-US" altLang="ko-KR" sz="12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다른 종류의 멀티미디어 데이터보다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기억 용량을 적게 차지</a:t>
            </a:r>
            <a:endParaRPr lang="en-US" altLang="ko-KR" sz="12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언어에 제한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받는다는 특징이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대표적인 텍스트 편집 프로그램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한글과 컴퓨터사의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한글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마이크로 소프트사의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‘MS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워드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워드패드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메모장 등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텍스트의 개요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1.1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467544" y="1340768"/>
            <a:ext cx="8352928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XML(</a:t>
            </a: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eXtensible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Markup Language)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제한된 개수의 태그를 사용하기 때문에 문서의 형태를 충분히 표현할 수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없음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한계를 나타내면서 다양한 변종들이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등장함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마크업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액티브엑스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(ActiveX),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(Flash) 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(Script)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언어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DHTML(Dynamic HTML),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채널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/>
              <a:t>브라우저 간의 호환성 </a:t>
            </a:r>
            <a:r>
              <a:rPr lang="ko-KR" altLang="en-US" sz="1200" dirty="0" smtClean="0"/>
              <a:t>문제 해결하지 못함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가지는 상호 호환성 문제를 해결하기 위해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이라는 새로운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마크업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언어를 표준화함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SGML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장점을 기반으로 만들어진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웹페이지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기술 언어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태그의 종류가 한정적이지만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태그를 사용자가 직접 정의할 수 있고 그 태그를 다른 사람들도 사용 가능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웹 기반 문서</a:t>
            </a: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(html, xml)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3.4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8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467544" y="1340768"/>
            <a:ext cx="8352928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특징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문서를 내용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서식으로 개별적인 파일로 생성함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문서를 구성하는 각 요소들의 독립성이 보장되기 때문에 문서의 호환성이 높고 내용이 독립적임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구성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요소별로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재가공이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용이함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확장성이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뛰어나 데이터베이스나 스프레드시트 등과 같은 구조화된 데이터들을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쉽게 변환할 수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화면에 출력하기 위해서는 화면 표현용 언어인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XSL(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eXtensible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Stylesheet Language)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필요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디지털 자료 보존에도 유용함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웹 기반 문서</a:t>
            </a: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(html, xml)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3.4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5" name="Picture 2" descr="C:\Users\Kim Yong Tae\Desktop\4장\4장 이미지\그림 4-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76" y="3880387"/>
            <a:ext cx="4635438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8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395536" y="1340768"/>
            <a:ext cx="8424936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스마트폰에서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문서 보기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웹페이지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워드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파워포인트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액셀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PDF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등은 별도의 애플리케이션 없이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iOS,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모두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가능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한글 문서는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안드로이드는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가능하지만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iOS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폴라리스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오피스나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한컴오피스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등을 이용해야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가능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스마트폰에서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문서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편집하기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iOS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iWorks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(Pages, Keynote, Numbers),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폴라리스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오피스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오피스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플러스 같은 애플리케이션을 이용해 편집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씽크프리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Thinkfree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폴라리스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오피스 같은 애플리케이션을 이용해 편집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한글 문서는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한컴오피스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폴라리스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오피스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씽크프리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등을 이용해 편집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스마트폰에서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전자책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보기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어도비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뷰어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(Adobe Viewer)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사용하면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인디자인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(Adobe InDesign)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프로그램으로 만든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전자책을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볼 수 있음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576064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err="1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스마트폰에서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 지원하는 텍스트 파일 형식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3.5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 인식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haracter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Recognition)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기술의 개요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기존의 인쇄 자료나 손으로 기록한 문자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마크 등을 컴퓨터가 자동으로 인식하는 기술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패턴 인식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(Pattern Recognition)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 종류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광학적인 장치를 사용하여 인식하기 때문에 광학 문자 인식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(OCR, Optical Character Recognition)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이라고도 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1970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년대부터 상업적 용도로 널리 사용되기 시작함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 인식 방법으로는 패턴 정합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(Pattern Matching)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구조 분석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(Structure Analysis)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있음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패턴 정합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문자의 유사성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정합도에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의해 문자를 식별하는 방식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주로 인쇄문자의 인식에 사용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구조 분석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 고유의 특징적인 선의 형태와 특성에 의해 문자를 식별하는 방식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주로 필기문자의 인식에 사용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문자 인식 기술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4.1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15362" name="Picture 2" descr="C:\Users\Kim Yong Tae\Desktop\4장\4장 이미지\그림 4-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476578"/>
            <a:ext cx="5832648" cy="225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155605" y="4045872"/>
            <a:ext cx="4182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생활 속에 들어온 최첨단 기술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-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문자인식기술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42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 인식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(Character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Recognition)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기술의 개요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문자 인식 기술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4.1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229445616" descr="EMB00001808bed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827980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066806" y="5682531"/>
            <a:ext cx="3829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OCR(Optical Character Recognition)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0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광학 문자를 표현하는 폰트의 종류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문자 인식 기술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4.1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980067" y="1912560"/>
            <a:ext cx="5400000" cy="4594266"/>
            <a:chOff x="971600" y="1844824"/>
            <a:chExt cx="6848475" cy="582552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600" y="1844824"/>
              <a:ext cx="6840000" cy="399467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0075" y="5941100"/>
              <a:ext cx="6840000" cy="1729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63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 인식 장치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OCR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판독기와 소프트웨어로 문자를 판독하고 식별하여 컴퓨터가 이해할 수 있는 코드로 변환시키는 장치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인식의 대상이 되는 문자는 보통 식별하기 유리한 형태로 규격화되어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광전변환장치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인식처리장치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기억장치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출력장치로 구성됨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5616624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문자 인식 장치와 문자 인식 소프트웨어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4.2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6013" y="2940536"/>
            <a:ext cx="6120283" cy="297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5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 인식 소프트웨어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전자책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(E-book)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모바일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등과 같은 다양한 환경의 요구에 의하여 문자 인식 소프트웨어가 다시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주목받고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대표적인 문자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인식 소프트웨어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어비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(ABBY)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네이버랩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Naver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Lab)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문자 인식 서비스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구글의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문서용 광학 문자 인식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어도비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아크로뱃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PRO(adobe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Acrobat Pro)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5616624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문자 인식 장치와 문자 인식 소프트웨어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4.2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14338" name="Picture 2" descr="C:\Users\Kim Yong Tae\Desktop\4장\4장 이미지\그림 4-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279750"/>
            <a:ext cx="4468404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81652" y="4376137"/>
            <a:ext cx="3223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ABBYY OCR demonstration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4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필기체 문자를 인식하는 과정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87375" lvl="1" indent="-2286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문자의 변형 형태를 일정한 형태로 정규화하는 전처리 작업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87375" lvl="1" indent="-2286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기계 학습 알고리즘을 사용하여 문자의 특징을 추출하고 형태를 분류함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87375" lvl="1" indent="-2286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문자나 단어의 사용 빈도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언어의 형태학적 정보를 이용하여 문자를 인식함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필기체 문자의 정확도를 향상시키기 위한 지표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문자의 특징적인 선을 명확하게 구별하여 씀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자연스러운 글자 형태를 사용함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 기입란의 크기와 모양을 동시에 제한하는데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여기에 맞추어 씀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5616624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문자</a:t>
            </a: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 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인식 응용 기술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4.3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2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2" y="1287679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C-Pen 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아라미디어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(Aramedia.com)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만든 손바닥 크기의 스캐너로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블루투스와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USB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연결이 가능함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스캔한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문자들을 내장된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OCR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기능을 사용하여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소프트웨어로 전송함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8775" lvl="1" indent="0" eaLnBrk="1" hangingPunct="1">
              <a:lnSpc>
                <a:spcPct val="150000"/>
              </a:lnSpc>
              <a:buNone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5616624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문자 인식 응용 기술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4.3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13314" name="Picture 2" descr="C:\Users\Kim Yong Tae\Desktop\4장\4장 이미지\그림 4-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80349"/>
            <a:ext cx="6264696" cy="289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92672" y="2517742"/>
            <a:ext cx="1688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C-Pen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4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7"/>
          <p:cNvSpPr>
            <a:spLocks/>
          </p:cNvSpPr>
          <p:nvPr/>
        </p:nvSpPr>
        <p:spPr bwMode="auto">
          <a:xfrm>
            <a:off x="971600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문서편집기와 워드프로세서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1.2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74840" y="1340768"/>
            <a:ext cx="799288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kumimoji="0"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문서편집기</a:t>
            </a:r>
            <a:r>
              <a:rPr kumimoji="0"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(Text Editor)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단순히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텍스트 파일을 읽고 간단히 편집하고 저장하는 데 사용하는 프로그램</a:t>
            </a:r>
            <a:endParaRPr lang="en-US" altLang="ko-KR" sz="1200" dirty="0" smtClean="0"/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대표적인 문서편집기는 윈도우의 </a:t>
            </a:r>
            <a:r>
              <a:rPr kumimoji="0"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메모장</a:t>
            </a:r>
            <a:r>
              <a:rPr kumimoji="0"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kumimoji="0"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otepad)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확장자는</a:t>
            </a:r>
            <a:r>
              <a:rPr kumimoji="0"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.txt</a:t>
            </a:r>
            <a:r>
              <a:rPr kumimoji="0"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이며</a:t>
            </a:r>
            <a:r>
              <a:rPr kumimoji="0"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</a:t>
            </a:r>
            <a:r>
              <a:rPr kumimoji="0"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(Tag)</a:t>
            </a:r>
            <a:r>
              <a:rPr kumimoji="0"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스타일</a:t>
            </a:r>
            <a:r>
              <a:rPr kumimoji="0"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(Style)</a:t>
            </a:r>
            <a:r>
              <a:rPr kumimoji="0"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같은 포맷을 가지지 않음</a:t>
            </a:r>
            <a:endParaRPr kumimoji="0" lang="en-US" altLang="ko-KR" sz="12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주로</a:t>
            </a:r>
            <a:r>
              <a:rPr kumimoji="0"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 소스코드를 작성할 때 많이 사용됨</a:t>
            </a:r>
            <a:endParaRPr kumimoji="0"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Picture 3" descr="C:\Users\Kim Yong Tae\Desktop\4장\4장 이미지\그림 4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212976"/>
            <a:ext cx="7236296" cy="321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2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모바일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문자 인식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 인식 애플리케이션을 이용하여 카메라로 원하는 대상을 촬영한 후 영역을 지정하는 방식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5616624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문자 인식 응용 기술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4.3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16387" name="Picture 3" descr="C:\Users\Kim Yong Tae\Desktop\4장\4장 이미지\그림 4-2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83" y="2730126"/>
            <a:ext cx="6751886" cy="297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82145" y="2251770"/>
            <a:ext cx="35564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OCR Test App : OCR on Android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6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휴대용 스캐너의 문자 인식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스캔과 동시에 이미지를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그림판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포토샵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한글 등에 삽입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8775" lvl="1" indent="0" eaLnBrk="1" hangingPunct="1">
              <a:lnSpc>
                <a:spcPct val="150000"/>
              </a:lnSpc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 기기와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웨어러블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기기에서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 인식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 기기에서 문자 인식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갤럭시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노트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화면의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펜 버튼을 누르면 나타나는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액션 메모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웨어러블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기기에서 문자 인식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삼성의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갤럭시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기어와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구글의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구글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글래스에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탑재될 광학 문자 인식 기술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5616624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문자 인식 응용 기술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4.3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11" name="_x221023200" descr="EMB00001808bee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" r="1"/>
          <a:stretch/>
        </p:blipFill>
        <p:spPr bwMode="auto">
          <a:xfrm>
            <a:off x="755576" y="2348880"/>
            <a:ext cx="5730844" cy="24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928659" y="4441609"/>
            <a:ext cx="2178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휴대용 스캐너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종이책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배터리와 관계가 없음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눈이 덜 피곤하고 저렴함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전자책에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비해 훨씬 견고하고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콘텐츠의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종류도 훨씬 많음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전자책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동영상을 담을 수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전자책은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콘텐츠를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의미하는 디지털 책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(Digital Book)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전자책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리더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(Reader)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나뉨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디지털 책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CD-ROM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같이 패키지 형태나 유무선 인터넷을 통해 유통됨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전자책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리더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디지털 책을 읽을 수 있게 하는 하드웨어 또는 소프트웨어를 의미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5616624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err="1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전자책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221024400" descr="EMB00001808bee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907273"/>
            <a:ext cx="4464496" cy="142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436096" y="5703416"/>
            <a:ext cx="2358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E-Book </a:t>
            </a:r>
            <a:r>
              <a:rPr lang="en-US" altLang="ko-KR" sz="120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vs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 Book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36096" y="6078928"/>
            <a:ext cx="3751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전자책과 종이책의 차이 무엇을 읽을까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33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467544" y="1340768"/>
            <a:ext cx="8280919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전자책의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특징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콘텐츠와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콘텐츠를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전달하는 매체가 분리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하나의 단말기로 여러 개의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전자책을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볼 수 있지만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콘텐츠를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각 단말기에 적합한 포맷으로 변환해야 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스크린 미디어로 전환하면서 새로운 읽기 습관이 나타남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다중 읽기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(Multiple Reading) 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텍스트로부터 이탈하는 몰입 대 조작의 습관이 나타남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읽기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(Social Reading) 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다른 독자와의 교류가 텍스트의 세부적인 수준으로까지 심화됨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증강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읽기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(Augmented Reading) :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아이트래킹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기술을 활용해 독자의 안구움직임을 추적하고 낱말의 뜻을 알려줌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5616624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err="1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전자책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221023280" descr="EMB00001808be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13200"/>
            <a:ext cx="6463143" cy="193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309554" y="5195332"/>
            <a:ext cx="1811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E-Paper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09554" y="5591376"/>
            <a:ext cx="1624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E-Ink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0650" y="5910367"/>
            <a:ext cx="14927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▲ 전자 잉크와 전자종이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4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전자책이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미디어 환경에 미치는 영향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읽기의 부환과 출판 산업의 활성화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데스크톱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태블릿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역할이 기능적으로 분업화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글쓰기 공간의 창출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5616624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err="1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전자책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08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7"/>
          <p:cNvSpPr>
            <a:spLocks/>
          </p:cNvSpPr>
          <p:nvPr/>
        </p:nvSpPr>
        <p:spPr bwMode="auto">
          <a:xfrm>
            <a:off x="971600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문서편집기와 워드프로세서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1.2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74840" y="1340768"/>
            <a:ext cx="799288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kumimoji="0"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워드프로세서</a:t>
            </a:r>
            <a:endParaRPr kumimoji="0"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문서를 작성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편집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저장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인쇄할 때 사용하는 프로그램</a:t>
            </a:r>
            <a:endParaRPr lang="en-US" altLang="ko-KR" sz="1200" dirty="0" smtClean="0"/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대표적인 워드프로세서 프로그램은 </a:t>
            </a:r>
            <a:r>
              <a:rPr kumimoji="0"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MS </a:t>
            </a:r>
            <a:r>
              <a:rPr kumimoji="0"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워드와 한글</a:t>
            </a:r>
            <a:endParaRPr kumimoji="0"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텍스트 파일을 저장할 수 있을 뿐만 아니라 필요에 따라 다양한 저장 형식을 지정할 수 있음</a:t>
            </a:r>
            <a:endParaRPr kumimoji="0"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구체적인 파일 포맷과 제어문자도 </a:t>
            </a:r>
            <a:r>
              <a:rPr kumimoji="0"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포함</a:t>
            </a:r>
            <a:endParaRPr kumimoji="0"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kumimoji="0"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문서편집기와 워드프로세서의 진화</a:t>
            </a:r>
            <a:endParaRPr kumimoji="0"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네이버</a:t>
            </a:r>
            <a:r>
              <a:rPr lang="ko-KR" altLang="en-US" sz="1200" dirty="0" smtClean="0"/>
              <a:t> 워드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구글</a:t>
            </a:r>
            <a:r>
              <a:rPr lang="ko-KR" altLang="en-US" sz="1200" dirty="0" smtClean="0"/>
              <a:t> 문서 같은 온라인 워드프로세서 프로그램</a:t>
            </a:r>
            <a:endParaRPr lang="en-US" altLang="ko-KR" sz="1200" dirty="0" smtClean="0"/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무료로 사용할 수 있는 </a:t>
            </a:r>
            <a:r>
              <a:rPr kumimoji="0"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공개형</a:t>
            </a:r>
            <a:r>
              <a:rPr kumimoji="0"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워드프로세서인 </a:t>
            </a:r>
            <a:r>
              <a:rPr kumimoji="0"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오픈오피스</a:t>
            </a:r>
            <a:endParaRPr kumimoji="0"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ko-KR" altLang="en-US" sz="12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에스메모</a:t>
            </a:r>
            <a:r>
              <a:rPr kumimoji="0"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en-US" altLang="ko-KR" sz="12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SMemo</a:t>
            </a:r>
            <a:r>
              <a:rPr kumimoji="0"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Picture 3" descr="C:\Users\Kim Yong Tae\Desktop\4장\4장 이미지\그림 4-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429001"/>
            <a:ext cx="300261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25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7"/>
          <p:cNvSpPr>
            <a:spLocks/>
          </p:cNvSpPr>
          <p:nvPr/>
        </p:nvSpPr>
        <p:spPr bwMode="auto">
          <a:xfrm>
            <a:off x="971600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문서편집기와 워드프로세서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1.2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74840" y="1340768"/>
            <a:ext cx="7992888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kumimoji="0"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문서편집기와 워드프로세서 비교</a:t>
            </a:r>
            <a:endParaRPr kumimoji="0"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1988840"/>
            <a:ext cx="6840000" cy="25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7"/>
          <p:cNvSpPr>
            <a:spLocks/>
          </p:cNvSpPr>
          <p:nvPr/>
        </p:nvSpPr>
        <p:spPr bwMode="auto">
          <a:xfrm>
            <a:off x="971600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문서편집기와 워드프로세서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1.2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74840" y="980728"/>
            <a:ext cx="799288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kumimoji="0"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음성으로 텍스트 입력하기</a:t>
            </a:r>
            <a:endParaRPr kumimoji="0"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endParaRPr kumimoji="0"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3" y="2160922"/>
            <a:ext cx="6074073" cy="435175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06789" y="1505466"/>
            <a:ext cx="40613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iPhone 6 and iPhone 6 Plus – Voice Text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6789" y="1775382"/>
            <a:ext cx="3293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Voice, Text Input on Android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03290" y="1775382"/>
            <a:ext cx="27318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text to voice android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79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코드 시스템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(Code System)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컴퓨터에서 문자를 사용하기 위해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이진코드를 일정한 규칙에 따라 각 문자에 할당하는 것</a:t>
            </a:r>
            <a:endParaRPr lang="en-US" altLang="ko-KR" sz="12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각각의 문자를 컴퓨터에 저장하고 컴퓨터 내부에서 문자들을 구분하여 사용하기 위해 사용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 내부에서 모든 문자는 이진코드로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인코딩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(Encoding)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이것을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복호화하여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본래의 문자나 기호로 변환하여 화면과 프린터에 출력함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아스키</a:t>
            </a:r>
            <a:r>
              <a:rPr lang="en-US" altLang="ko-KR" sz="1200" dirty="0"/>
              <a:t>(ASCII) </a:t>
            </a:r>
            <a:r>
              <a:rPr lang="ko-KR" altLang="en-US" sz="1200" dirty="0" smtClean="0"/>
              <a:t>코드의 경우 </a:t>
            </a:r>
            <a:r>
              <a:rPr lang="ko-KR" altLang="en-US" sz="1200" dirty="0" smtClean="0">
                <a:solidFill>
                  <a:srgbClr val="FF0000"/>
                </a:solidFill>
              </a:rPr>
              <a:t>문자 </a:t>
            </a:r>
            <a:r>
              <a:rPr lang="ko-KR" altLang="en-US" sz="1200" dirty="0">
                <a:solidFill>
                  <a:srgbClr val="FF0000"/>
                </a:solidFill>
              </a:rPr>
              <a:t>‘</a:t>
            </a:r>
            <a:r>
              <a:rPr lang="en-US" altLang="ko-KR" sz="1200" dirty="0" smtClean="0">
                <a:solidFill>
                  <a:srgbClr val="FF0000"/>
                </a:solidFill>
              </a:rPr>
              <a:t>A’</a:t>
            </a:r>
            <a:r>
              <a:rPr lang="ko-KR" altLang="en-US" sz="1200" dirty="0" smtClean="0">
                <a:solidFill>
                  <a:srgbClr val="FF0000"/>
                </a:solidFill>
              </a:rPr>
              <a:t>는 이진코드 ‘</a:t>
            </a:r>
            <a:r>
              <a:rPr lang="en-US" altLang="ko-KR" sz="1200" dirty="0" smtClean="0">
                <a:solidFill>
                  <a:srgbClr val="FF0000"/>
                </a:solidFill>
              </a:rPr>
              <a:t>1000001’</a:t>
            </a:r>
            <a:r>
              <a:rPr lang="ko-KR" altLang="en-US" sz="1200" dirty="0" smtClean="0">
                <a:solidFill>
                  <a:srgbClr val="FF0000"/>
                </a:solidFill>
              </a:rPr>
              <a:t>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인코딩되며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코드값은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65</a:t>
            </a:r>
            <a:endParaRPr lang="en-US" altLang="ko-KR" sz="12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코드 시스템은 언어에 따라 다름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알파벳 사용권에서는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(1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바이트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한자를 사용하는 동양권에서는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바이트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코드를 사용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표준 코드 시스템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1963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아스키 코드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(ASCII, American Standard Code for Information Interchange Code)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1964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EBCDIC(Extended Binary Coded Decimal for Interchange Code)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1995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유니코드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(Unicode) 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나라의 코드 시스템을 하나로 통합하고 표준으로 제정되어 현재 사용되고 있음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텍스트의 표현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2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539553" y="1340768"/>
            <a:ext cx="8136904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아스키 코드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세계적으로 널리 사용되고 있는 코드 체계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처리 및 통신시스템에서 상호간의 정보 교환용으로 사용됨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 문자를 표현하기 위해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비트를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사용하기 때문에 표현할 수 있는 문자의 수는 </a:t>
            </a:r>
            <a:r>
              <a:rPr lang="en-US" altLang="ko-KR" sz="1200" dirty="0" smtClean="0"/>
              <a:t>2</a:t>
            </a:r>
            <a:r>
              <a:rPr lang="en-US" altLang="ko-KR" sz="1200" baseline="30000" dirty="0" smtClean="0"/>
              <a:t>7</a:t>
            </a:r>
            <a:r>
              <a:rPr lang="ko-KR" altLang="en-US" sz="1200" dirty="0" smtClean="0"/>
              <a:t>으로 총 </a:t>
            </a:r>
            <a:r>
              <a:rPr lang="en-US" altLang="ko-KR" sz="1200" dirty="0" smtClean="0"/>
              <a:t>128</a:t>
            </a:r>
            <a:r>
              <a:rPr lang="ko-KR" altLang="en-US" sz="1200" dirty="0" smtClean="0"/>
              <a:t>자를 표현함</a:t>
            </a:r>
            <a:endParaRPr lang="en-US" altLang="ko-KR" sz="1200" baseline="30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텍스트의 표현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2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3322" y="2852936"/>
            <a:ext cx="5824942" cy="360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13099</TotalTime>
  <Words>2439</Words>
  <Application>Microsoft Office PowerPoint</Application>
  <PresentationFormat>화면 슬라이드 쇼(4:3)</PresentationFormat>
  <Paragraphs>368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서식</vt:lpstr>
      <vt:lpstr>Chapter 04. 텍스트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김성무</dc:creator>
  <cp:lastModifiedBy>ej</cp:lastModifiedBy>
  <cp:revision>1136</cp:revision>
  <dcterms:created xsi:type="dcterms:W3CDTF">2012-07-11T10:23:22Z</dcterms:created>
  <dcterms:modified xsi:type="dcterms:W3CDTF">2015-03-23T05:30:39Z</dcterms:modified>
</cp:coreProperties>
</file>