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6" r:id="rId3"/>
    <p:sldId id="429" r:id="rId4"/>
    <p:sldId id="467" r:id="rId5"/>
    <p:sldId id="430" r:id="rId6"/>
    <p:sldId id="431" r:id="rId7"/>
    <p:sldId id="432" r:id="rId8"/>
    <p:sldId id="468" r:id="rId9"/>
    <p:sldId id="433" r:id="rId10"/>
    <p:sldId id="434" r:id="rId11"/>
    <p:sldId id="469" r:id="rId12"/>
    <p:sldId id="435" r:id="rId13"/>
    <p:sldId id="436" r:id="rId14"/>
    <p:sldId id="438" r:id="rId15"/>
    <p:sldId id="437" r:id="rId16"/>
    <p:sldId id="461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62" r:id="rId25"/>
    <p:sldId id="446" r:id="rId26"/>
    <p:sldId id="463" r:id="rId27"/>
    <p:sldId id="447" r:id="rId28"/>
    <p:sldId id="448" r:id="rId29"/>
    <p:sldId id="449" r:id="rId30"/>
    <p:sldId id="450" r:id="rId31"/>
    <p:sldId id="451" r:id="rId32"/>
    <p:sldId id="452" r:id="rId33"/>
    <p:sldId id="464" r:id="rId34"/>
    <p:sldId id="465" r:id="rId35"/>
    <p:sldId id="453" r:id="rId36"/>
    <p:sldId id="470" r:id="rId37"/>
    <p:sldId id="454" r:id="rId38"/>
    <p:sldId id="455" r:id="rId39"/>
    <p:sldId id="471" r:id="rId40"/>
    <p:sldId id="457" r:id="rId41"/>
    <p:sldId id="458" r:id="rId42"/>
    <p:sldId id="466" r:id="rId43"/>
    <p:sldId id="459" r:id="rId44"/>
    <p:sldId id="460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3" autoAdjust="0"/>
    <p:restoredTop sz="97719" autoAdjust="0"/>
  </p:normalViewPr>
  <p:slideViewPr>
    <p:cSldViewPr>
      <p:cViewPr>
        <p:scale>
          <a:sx n="93" d="100"/>
          <a:sy n="93" d="100"/>
        </p:scale>
        <p:origin x="-1446" y="-4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CFB2992-190A-4367-BFF9-6ED9CA27D9C4}" type="datetimeFigureOut">
              <a:rPr lang="ko-KR" altLang="en-US"/>
              <a:pPr>
                <a:defRPr/>
              </a:pPr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4EFD1C-3CFC-4AA3-A820-E1BF204B952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5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1B13EB8C-6A8F-48EC-836F-D60D12FD4048}" type="datetimeFigureOut">
              <a:rPr lang="ko-KR" altLang="en-US"/>
              <a:pPr>
                <a:defRPr/>
              </a:pPr>
              <a:t>2015-04-01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C27445-9C54-462A-B880-D00E5CC422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58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941888"/>
            <a:ext cx="9144000" cy="191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053328" cy="1941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9089"/>
            <a:ext cx="1728192" cy="14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836738"/>
            <a:ext cx="17653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3848" y="3361184"/>
            <a:ext cx="2736304" cy="1353334"/>
          </a:xfrm>
        </p:spPr>
        <p:txBody>
          <a:bodyPr/>
          <a:lstStyle>
            <a:lvl1pPr algn="ctr"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47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7088" y="1530350"/>
            <a:ext cx="7186612" cy="8309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CookBook,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시대의 멀티미디어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27088" y="2513013"/>
            <a:ext cx="7991475" cy="1868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강의교안 이용 안내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강의교안의 저작권은 </a:t>
            </a:r>
            <a:r>
              <a:rPr kumimoji="0"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한빛아카데미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㈜에 있습니다</a:t>
            </a: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136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조에 의거하여 </a:t>
            </a:r>
            <a:endParaRPr kumimoji="0" lang="en-US" altLang="ko-KR" sz="11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최고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1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천만원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이하의 벌금에 처할 수 있고 이를 병과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倂科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50825" y="908050"/>
            <a:ext cx="8636000" cy="5689600"/>
          </a:xfrm>
          <a:prstGeom prst="roundRect">
            <a:avLst>
              <a:gd name="adj" fmla="val 8655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2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 userDrawn="1"/>
        </p:nvSpPr>
        <p:spPr bwMode="auto">
          <a:xfrm>
            <a:off x="250825" y="1390650"/>
            <a:ext cx="8636000" cy="5207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smtClean="0">
              <a:solidFill>
                <a:srgbClr val="000000"/>
              </a:solidFill>
              <a:latin typeface="Lucida Grande"/>
              <a:ea typeface="ヒラギノ角ゴ ProN W3"/>
              <a:cs typeface="ヒラギノ角ゴ ProN W3"/>
              <a:sym typeface="Lucida Grande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7088" y="765175"/>
            <a:ext cx="7186612" cy="522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kumimoji="0" lang="de-DE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4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8713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150"/>
            <a:ext cx="2133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fld id="{629652FB-5FB3-4995-84D4-2363154A05E3}" type="datetimeFigureOut">
              <a:rPr lang="ko-KR" altLang="en-US"/>
              <a:pPr>
                <a:defRPr/>
              </a:pPr>
              <a:t>2015-04-01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4625"/>
            <a:ext cx="2895600" cy="254000"/>
          </a:xfrm>
          <a:prstGeom prst="rect">
            <a:avLst/>
          </a:prstGeom>
        </p:spPr>
        <p:txBody>
          <a:bodyPr/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1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F5FC1D0-2EF2-4C62-AA63-B849C43C605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4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daum.net/tv/ktv?newsId=201501051453127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yV7jBgyvY_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youtube.com/watch?v=ae2UCJmUgFU" TargetMode="External"/><Relationship Id="rId5" Type="http://schemas.openxmlformats.org/officeDocument/2006/relationships/hyperlink" Target="http://www.youtube.com/watch?v=pBt8qdO03-k" TargetMode="External"/><Relationship Id="rId4" Type="http://schemas.openxmlformats.org/officeDocument/2006/relationships/hyperlink" Target="http://www.youtube.com/watch?v=w3xYPOiPtE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mbUF1YFdpq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8iNAnA1mt9M" TargetMode="External"/><Relationship Id="rId4" Type="http://schemas.openxmlformats.org/officeDocument/2006/relationships/hyperlink" Target="https://www.youtube.com/watch?v=m9U_XmnHQM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cuQLtEQhhi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daum.net/tv/ytn?newsId=201411190237036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IlgYQWJ2vE" TargetMode="External"/><Relationship Id="rId3" Type="http://schemas.openxmlformats.org/officeDocument/2006/relationships/image" Target="../media/image20.jpeg"/><Relationship Id="rId7" Type="http://schemas.openxmlformats.org/officeDocument/2006/relationships/hyperlink" Target="https://www.youtube.com/watch?v=sbVFPZWrEY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sZY97xe_GWw" TargetMode="External"/><Relationship Id="rId5" Type="http://schemas.openxmlformats.org/officeDocument/2006/relationships/hyperlink" Target="https://www.youtube.com/watch?v=GFb67FTwnIA" TargetMode="External"/><Relationship Id="rId4" Type="http://schemas.openxmlformats.org/officeDocument/2006/relationships/hyperlink" Target="https://www.youtube.com/watch?v=ikOLOoOoi40" TargetMode="External"/><Relationship Id="rId9" Type="http://schemas.openxmlformats.org/officeDocument/2006/relationships/hyperlink" Target="https://www.youtube.com/watch?v=Vz8_kpxFI5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D7KDLW2eN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_xOKVGbZmEc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vEMWCtd9i8Q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G_GBwuYuOOs" TargetMode="External"/><Relationship Id="rId5" Type="http://schemas.openxmlformats.org/officeDocument/2006/relationships/hyperlink" Target="https://www.youtube.com/watch?v=zgpRf7b-qF8" TargetMode="External"/><Relationship Id="rId4" Type="http://schemas.openxmlformats.org/officeDocument/2006/relationships/hyperlink" Target="https://www.youtube.com/watch?v=6N6WokSWBb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kPxfIXaKKU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edia.daum.net/foreign/others/newsview?newsid=2014082408510439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sdl7sInBp9w" TargetMode="External"/><Relationship Id="rId4" Type="http://schemas.openxmlformats.org/officeDocument/2006/relationships/hyperlink" Target="http://www.youtube.com/watch?v=lwFAuj1DoPc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FWwUp7Oz1Lw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Q5JEJzOgsF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nnLasLjO3m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youtube.com/watch?v=UNQqka-qMBw" TargetMode="External"/><Relationship Id="rId4" Type="http://schemas.openxmlformats.org/officeDocument/2006/relationships/hyperlink" Target="http://www.ytn.co.kr/_ln/0105_201206210935039250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baIsLZcWK80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ZlM-WVzfCK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ianMNs12IT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bOiKT-fhMc0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UEeN3xXYQ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XI0rf2r-dx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684213" y="5338763"/>
            <a:ext cx="8239125" cy="10810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 06.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그래픽스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750" y="4941888"/>
            <a:ext cx="0" cy="1079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모델의 기하학적 데이터를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(X,Y,Z)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축의 공간 좌표를 이용하여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표현한 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화면에 나타냄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대상의 빛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농도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재질 등 많은 속성의 상호 작용을 고려하여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차원의 표면을 사실적으로 표현해야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영화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광고와 같은 엔터테인먼트 분야와 시뮬레이션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등의 설계에 다양하게 사용됨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제작 순서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캐릭터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등의 대상을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형상화하는 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(Modeling)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장면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물체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조명을 비추어 음영처리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(Shading)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하고 질감 및 기타 효과를 넣음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87375" lvl="1" indent="-2286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명령으로 연산 처리를 하여 최종적인 그래픽 이미지를 출력하는 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(Rendering)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거침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: 2</a:t>
            </a:r>
            <a:r>
              <a:rPr lang="ko-KR" altLang="en-US" sz="1200" dirty="0" smtClean="0"/>
              <a:t>차원의 </a:t>
            </a:r>
            <a:r>
              <a:rPr lang="ko-KR" altLang="en-US" sz="1200" dirty="0"/>
              <a:t>화상에 광원</a:t>
            </a:r>
            <a:r>
              <a:rPr lang="en-US" altLang="ko-KR" sz="1200" dirty="0"/>
              <a:t>·</a:t>
            </a:r>
            <a:r>
              <a:rPr lang="ko-KR" altLang="en-US" sz="1200" dirty="0"/>
              <a:t>위치</a:t>
            </a:r>
            <a:r>
              <a:rPr lang="en-US" altLang="ko-KR" sz="1200" dirty="0"/>
              <a:t>·</a:t>
            </a:r>
            <a:r>
              <a:rPr lang="ko-KR" altLang="en-US" sz="1200" dirty="0"/>
              <a:t>색상 등 외부의 정보를 고려하여 사실감을 불어넣어</a:t>
            </a:r>
            <a:r>
              <a:rPr lang="en-US" altLang="ko-KR" sz="1200" dirty="0"/>
              <a:t>, 3</a:t>
            </a:r>
            <a:r>
              <a:rPr lang="ko-KR" altLang="en-US" sz="1200" dirty="0"/>
              <a:t>차원 화상을 만드는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6013" y="4880193"/>
            <a:ext cx="245932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한반도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차원 영상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6013" y="5240233"/>
            <a:ext cx="228299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3D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그래픽 게임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122" name="Picture 2" descr="C:\Users\Kim Yong Tae\Desktop\6~9장\6장\6장 이미지\그림 6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45" y="1916832"/>
            <a:ext cx="6062637" cy="426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26380" y="5601979"/>
            <a:ext cx="17732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(d)</a:t>
            </a:r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포토리얼리스틱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(Photorealistic)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88362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조명의 개요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Illumination)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전체적인 느낌과 분위기를 표현하기 위하여 인위적으로 사용하는 광선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대상의 원근감과 입체감을 표현하거나 등장인물이나 배경을 밝히기 위하여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조명은 주광선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(Key Light),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보조 광선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(Fill Light),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후면 광선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(Back Light)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구성된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 조명임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조명이 추가로 필요할 경우 배경 광선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(Background Light)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 조명을 구성함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조명과 그래픽스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1580688" descr="EMB0000034001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74" y="3056298"/>
            <a:ext cx="5045075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59632" y="5955892"/>
            <a:ext cx="21291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컴퓨터 그래픽스에서 조명의 역할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1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98072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 조명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주광선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앞쪽에서 피사체를 비추기 위해 기본으로 사용하는 광선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피사체에 그림자를 만듦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주광선의 세기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각도에 따라 피사체의 형태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표면 질감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물체의 전반적인 모습이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결정됨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실내의 주광선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플래시 가 되고 실외에서는 태양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보조 광선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물체를 측면에서 비추는 광선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주광선에 의해 생긴 그림자를 비추어 제거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명암의 대조를 감소시켜 물체를 부드럽게 보임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후면 광선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주광선의 반대편에서 비춰지는 역광선을 의미함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화면의 평면화를 방지하여 피사체의 입체감을 더함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조명이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추가로 필요할 경우 배경 광선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(Background Light)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 조명을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조명과 그래픽스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173" y="5169931"/>
            <a:ext cx="6840000" cy="13499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63588" y="4355893"/>
            <a:ext cx="589013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How To Set Up 3-Point Lighting for Film, Video and Photography 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588" y="4731571"/>
            <a:ext cx="307949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점 조명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(3-Point Lighting)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3246" y="4731571"/>
            <a:ext cx="31611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4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점 조명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(4-Point Lighting)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4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부분 광원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(Area Light)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장면을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강조하거나 효과를 극대화하기 위해 일부분을 비추는 조명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부분 조명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스포트라이트가 대표적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방향성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(Directional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태양광처럼 일정한 방향으로 동일한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광선량을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투사하는 조명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그림자를 만들고 뚜렷한 입체감과 질감 표현에 유리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전방향성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(Point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방향으로 빛을 비추는 조명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스팟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광원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(Spot 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스포트라이트라고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알려진 광원으로 무대 조명에 많이 사용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주인공을 강조하거나 현실감을 최대한 나타내기 위해 원추 모양의 빛을 비춤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조명의 종류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분위기 광원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(Ambient 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거리가 없는 가상의 조명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주변에 위치한 여러 종류의 광원에 의한 빛의 반사와 산란 등으로 발생한 광원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조명의 종류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" y="2636912"/>
            <a:ext cx="533522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볼룸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광원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(Volume 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속의 물체 자체가 조명 역할을 하는 광원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 광원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(Effects Light)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레이저광과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안개 효과를 표현하는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(Fog)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조명 등이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조명의 종류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3.2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3429000"/>
            <a:ext cx="525315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표면의 표현 방식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패치 방식 중에서 하나를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(Polygon)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(Object)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모델을 구성하는 모든 표면을 삼각형 또는 그 이상의 다각형으로 구성하는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수많은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형상을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크기를 감소시키고 개수를 늘리면 대상을 좀 더 세밀하고 현실에 가깝게 표현할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절차가 간단하고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구성하는 표면의 개수를 원하는 만큼 조절할 수 있기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렌더링 속도가 빠름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컴퓨터에서 글꼴을 제작하기 위해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컴퓨터 그래픽의 기본 단위로 사용됨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삼각형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기본으로 사용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비하여 계산이 쉽고 연산 처리 속도가 빠르기 때문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대표적인 프로그램으로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Max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 표면의 표현 방식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방식의 특징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표면을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공간 좌표인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(X, Y, Z)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표면을 추가하거나 변형하기 쉬움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변형 여부를 판단하는 논리 연산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(Boolean)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가능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합집합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교집합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차집합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유선의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곡면은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분할하여 다수의 작은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곡면을 확대하면 평면이 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방식으로 표현된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형상을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객체라고 부름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객체는 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구성되어 있음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 표면의 표현 방식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3789040"/>
            <a:ext cx="5587540" cy="24482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05158" y="5411356"/>
            <a:ext cx="261122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Polygon Modeling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(NURBS, Non-Uniform Rational B-Spline)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형식의 단점인 테두리가 꺾여 표현되어 모델의 표면이 부드럽지 못한 것을 개선하기 위해 개발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개수의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제어점으로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매끄러운 곡선을 표현하는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스플라인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(B-Spline)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차원의 입체 곡면이나 덩어리까지 매우 정밀하고 정확하게 표현할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표면을 확대해도 곡면이 그대로 유지됨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프로그램으로 마야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(Maya),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블렌더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(Blender)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속도가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폴리곤보다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느린 단점이 있지만 완벽한 유선형 객체를 표현할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넙스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방식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79" y="3789039"/>
            <a:ext cx="4320083" cy="2293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70862" y="4988892"/>
            <a:ext cx="254268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NURBS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Modeling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70862" y="5366590"/>
            <a:ext cx="400705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NURBS Modeling Intro in Maya 2013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그래픽스의 개요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2D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그래픽과 </a:t>
            </a: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조명과 그래픽스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3D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표현의 표현 방식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3D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그래픽스의 제작 과정</a:t>
            </a:r>
            <a:endParaRPr lang="en-US" altLang="ko-KR" sz="1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55650" y="1341438"/>
            <a:ext cx="0" cy="2374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10799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특징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곡면을 제어하는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조절점을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추가하면 가로 또는 세로줄의 표면에 모두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조절점이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조절점과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조절점을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계산하여 연결하기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처리 시간이 많이 걸림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(Boolean)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연산과 테두리를 손질하는 트림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(Trim)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연산이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모델로 전환이 가능하기 때문에 게임 개발에서는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모델로 전환해서 사용함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(Patch Modeling)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방식과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방식의 장점을 결합한 모델링 방법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패치들을 연속적으로 표면에 연결하면서 결합시켜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 또는 모형을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패치는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구성하는 작은 조각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(Fragment)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스플라인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곡면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다수의 삼각형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사각형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폴리곤들을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구성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넙스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방식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특징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표면의 곡선은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모델만큼 부드러운 유선형으로 표현됨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조절점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사이를 단순한 곡선으로 표현하고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단계값으로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곡면을 조절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표면을 나누면 가로 방향 또는 세로 방향의 모든 표면이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배로 증가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(Boolean)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연산과 테두리를 손질하는 트림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(Trim)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연산이 불가능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패치 모델은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폴리곤이나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넙스로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전환이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 속도는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넙스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모델보다 빠르고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모델보다 느림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게임에서는 패치 모델을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모델로 변환하여 사용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패치 방식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4.2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7170" name="Picture 2" descr="C:\Users\Kim Yong Tae\Desktop\6~9장\6장\6장 이미지\그림 6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4656"/>
            <a:ext cx="6149788" cy="23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그래픽스의 제작 과정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(Modeling)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대상 모델의 기하학적인 형상을 만드는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(Projection) : 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형태의 그래픽 이미지를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차원의 평면에 표현하는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(3D Mapping)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표면의 색상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등을 표현하는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(Shading)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위치를 조정하여 모델 표면에 색상과 명암을 적용하는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(Rendering)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최종적인 그래픽 이미지를 출력하는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8775" lvl="1" indent="0" eaLnBrk="1" hangingPunct="1">
              <a:lnSpc>
                <a:spcPct val="150000"/>
              </a:lnSpc>
              <a:buNone/>
            </a:pPr>
            <a:r>
              <a:rPr lang="ko-KR" altLang="en-US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렌더링 과정에서 모델에 동작을 입력하면 애니메이션이 됨</a:t>
            </a:r>
            <a:endParaRPr lang="en-US" altLang="ko-KR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컴퓨터 그래픽스의 제작 과정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8194" name="Picture 2" descr="C:\Users\Kim Yong Tae\Desktop\6~9장\6장\6장 이미지\그림 6-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93" y="4165529"/>
            <a:ext cx="6349443" cy="21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05384" y="3742673"/>
            <a:ext cx="373775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Modeling, Texturing &amp;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Rendering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24744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로프트 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(Loft Modeling)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대상물에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높이 값을 입력하여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모델을 만드는 방법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모델의 단면은 기본 도형을 사용하여 표현하고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도형에 직선 및 곡선 경로의 높이를 입력함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레이드 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(Lathe Modeling)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도자기를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만드는 것처럼 회전축을 중심으로 회전시켜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모델을 만드는 방법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프리미티브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(Primitive Modeling)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구슬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직육면제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원통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등과 같은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차원의 기본 도형을 사용해서 모델링 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모델링 과정이 비교적 단순하여 일반적으로 많이 사용되는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패치 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(Patch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사각형의 패치를 연속적으로 이어 붙여서 모델의 표면 형태를 만드는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가장 많은 제작 기간이 소요됨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(Scan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스캐너를 사용하여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모델링하는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방법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단순히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좌표를 측정하던 과거와 달리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현재는 모델의 질감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(Texture)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까지 측정할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6021570"/>
            <a:ext cx="257153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모바일용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3D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스캐너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2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46" y="1988840"/>
            <a:ext cx="4506018" cy="38184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20072" y="2786094"/>
            <a:ext cx="33800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로프트 모델링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(Loft Modeling)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20072" y="3230330"/>
            <a:ext cx="33800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레이드 모델링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(Lathe Modeling)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20072" y="3674566"/>
            <a:ext cx="390844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프리미티브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 모델링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(Primitive Modeling)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4118802"/>
            <a:ext cx="396320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Spline Patch Modeling in </a:t>
            </a:r>
            <a:r>
              <a:rPr lang="en-US" altLang="ko-KR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Modo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 - Pt. 4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0072" y="4563038"/>
            <a:ext cx="346787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Intro to Patch modeling in Max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5007275"/>
            <a:ext cx="320151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9"/>
              </a:rPr>
              <a:t>스캔 모델링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9"/>
              </a:rPr>
              <a:t>(Scan Modeling)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8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입체적인 모델의 형태를 표현하는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와이어프레임 모델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(Wire-Frame Model)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모델의 표면을 삼각형 또는 사각형으로 분할하고 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직선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곡선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연결하여 뼈대를 만든 모델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복잡한 구성체라도 간단하게 표현할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양이 적어 모델링 처리 과정도 빠름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보이지 않아야 할 모델의 뒷부분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(Hidden Line)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까지 보이는 단점이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서피스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(Surface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Model)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와이어프레임 모델 형태에 면을 씌워 놓은 형태로 표면 모델이라고도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데이터의 양은 와이어프레임 모델보다 많지만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솔리드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모델보다는 적기 때문에 고속으로 렌더링 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게임에서는 모두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서피스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모델을 사용함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8784" y="3492541"/>
            <a:ext cx="390844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와이어프레임 모델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(Wire-Frame Model)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784" y="5330881"/>
            <a:ext cx="317426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서피스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모델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(Surface Model)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입체적인 모델의 형태를 표현하는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솔리드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모델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(Solid Model)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벽돌과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같은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도형을 사용해서 모델 내부를 채우는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덩어리 형태로 입체적인 모양을 구현하기 때문에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객체의 질량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부피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강도 등과 같은 정보를 계산할 수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대량의 데이터로 인해 작업 속도가 느리기 때문에 게임에서는 사용하지 않음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7272808" cy="21162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9233" y="3176412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솔리드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모델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(Solid Model)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107993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입체적인 모델의 형태를 표현하는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파라메트릭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모델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(Parametric Model)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곡선을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표현하는 데 유용한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모델 표면의 패치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(Patch)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자유 곡선을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현하기 위한 각 점들을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제어점으로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제어점에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치수 등과 같은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입력하여 점과 점을 연결하는 선분을 부드러운 곡선 형태로 표현함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프랙털 모델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(Fractal Model)</a:t>
            </a: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삼각형과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같은 기본 도형을 중심점으로 기존 도형들을 계속 연결하여 더 복잡하고 섬세한 모델을 제작함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 모델링 방식으로 표현하기 어려운 산이나 구름 같은 불규칙적인 대상물을 표현하는 데 유용한 기법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모델링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4" y="4077072"/>
            <a:ext cx="4746438" cy="22182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45432" y="4930470"/>
            <a:ext cx="368427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파라메트릭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모델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(Parametric Model)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5432" y="5326817"/>
            <a:ext cx="281519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Fractal of DLA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model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5432" y="5723165"/>
            <a:ext cx="359746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Fractal Zoom Mandelbrot Corner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8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투영법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(Projection Method)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평행 투영법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투영의 중심을 무한한 원점으로 생각했을 때 투영 방법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투영선은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모두 평행을 이루고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주로 설계도면에 사용됨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투시 투영법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투영점에서의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거리에 따라 물체의 크기를 변화시키는 기법으로 원근 투영법이라고도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주로 건축도면에 사용됨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객체를 좀 더 자연스럽게 표현할 수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투영과 </a:t>
            </a: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은면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제거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9218" name="Picture 2" descr="C:\Users\Kim Yong Tae\Desktop\6~9장\6장\6장 이미지\그림 6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3816424" cy="267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은면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객체의 표면은 보는 위치에 따라 보이지 않는 표면이 있는데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이 표면을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(Hidden Surface)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이라고 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 기법으로는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정렬법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Z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버퍼법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주사선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(Scan Line)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투사법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다각형 표면단위로 제거할 수도 있고 다각형의 표면을 구성하는 모든 픽셀 단위로 제거할 수도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 기법들은 각각 계산 시간과 렌더링 과정에서 화질의 차이가 발생함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투영과 </a:t>
            </a: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은면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 제거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5.3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8" y="3830884"/>
            <a:ext cx="3647108" cy="23344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1388" y="3218492"/>
            <a:ext cx="308610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은면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(Hidden Surface)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제거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3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(CG, Computer Graphics)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개념과 활용분야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컴퓨터를 사용하여 제작된 이미지와 그들을 구현하기 위해 필요한 기술을 통합하여 부르는 말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컴퓨터로 만들어진 그래픽 이미지는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CMYK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컬러 모델과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RGB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컬러 모델 형식으로 표현됨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CMYK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컬러 모델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결과물을 인쇄 매체 형식으로 출력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카탈로그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브로슈어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RGB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컬러 모델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결과물을 영상 매체 형식으로 출력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웹디자인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아이콘 디자인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2D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모션그래픽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영상 합성 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컴퓨터 그래픽스의 개요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1580448" descr="EMB0000034000f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30" y="3717032"/>
            <a:ext cx="606073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30483" y="3181077"/>
            <a:ext cx="336181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세계 무대에 선 한국 그래픽 기술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0730" y="6008622"/>
            <a:ext cx="1612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컴퓨터 그래픽스의 세계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96752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이미지를 굴곡이 있는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차원의 입체적인 표면으로 옮겨 표현하는 작업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물체가 가지고 있는 고유의 재질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표면의 색상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패턴 등을 표현하는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객체의 표면에 원하는 무늬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질감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또는 사진이나 그림 등의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이미지를 붙여 사실감을 향상시킴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범프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디스플레이스먼트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오패시티 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리플렉션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라이트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매핑 등이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0242" name="Picture 2" descr="C:\Users\Kim Yong Tae\Desktop\6~9장\6장\6장 이미지\그림 6-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31" y="3094017"/>
            <a:ext cx="6269137" cy="32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24744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텍스처 매핑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(Texture Mapping)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표면에 질감 데이터를 입히는 것으로 질감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매핑이라고도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이미지가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 객체의 표면에 칠해진 것처럼 표현됨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물체 표면의 밝기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빛의 반사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굴절 등을 고려하여 질감을 표현함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(Bump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Mapping)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표면이 불규칙하거나 굴곡이 존재할 때 표면을 구성하는 픽셀마다 수치를 변경하여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엠보싱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효과를 낸 것처럼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조명으로 각 픽셀의 밝기와 음영을 조절할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병용해서 이미지를 좀 더 현실적으로 표현할 수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96774"/>
            <a:ext cx="3362827" cy="18125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9632" y="2637938"/>
            <a:ext cx="203453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텍스처 매핑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4296" y="5709100"/>
            <a:ext cx="310533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범프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 매핑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(Bump Mapping)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0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디스플레이스먼트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매핑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(Displacement Mapping)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표면을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뒤틀어 변형하는 기법으로 변위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매핑이라고도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표면의 픽셀들을 공간적으로 이동시켜 실제로 굴곡진 효과가 나타남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표면을 강하게 변화시키기 때문에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매핑보다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훨씬 사실적임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 시간이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비해서 훨씬 많이 소요되는 단점이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15" y="3793312"/>
            <a:ext cx="4478241" cy="22999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9632" y="3197363"/>
            <a:ext cx="450956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디스플레이스먼트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매핑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(Displacement Mapping)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오패시티 매핑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(Opacity Mapping)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표면을 불투명한 부분과 투명한 부분으로 구분하여 표현하는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불투명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매핑이라고도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매핑 이미지의 명도 단계에 따라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투명도를 조절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흰색 부분은 투명하게 검은색 부분은 불투명하게 표현됨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42129"/>
            <a:ext cx="3512500" cy="27241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9632" y="2852936"/>
            <a:ext cx="35125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오패시티 매핑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(Opacity Mapping)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리플렉션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매핑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(Reflection Mapping)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객체가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조명을 받아 반사체에 주위의 환경이 비쳐 보이는 것을 표현하는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반사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매핑이라고도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 등과 같은 투명체를 통해 보는 경우에 발생하는 굴절 현상을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계산량이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적기 때문에 렌더링 시간이 적어 많이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3" y="3404819"/>
            <a:ext cx="6116409" cy="24707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22931" y="2885417"/>
            <a:ext cx="368402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리플렉션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매핑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(Reflection Mapping)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매핑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(Light Mapping)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조명을 사용하여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표면을 표현하는 기법으로 투영 매핑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(Projection Mapping)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표면에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(Light Map)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적용하여 새로운 이미지를 만듦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조명을 현실적으로 표현하기 위해 정점 조명을 사용했으나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요즘에는 픽셀당 조명을 처리하는 방식으로 대체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Picture 2" descr="C:\Users\Kim Yong Tae\Desktop\6~9장\6장\6장 이미지\그림 6-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9" y="2929216"/>
            <a:ext cx="6966780" cy="24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3344" y="54452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dirty="0" smtClean="0"/>
              <a:t>DIFFUSE : </a:t>
            </a:r>
            <a:r>
              <a:rPr lang="ko-KR" altLang="en-US" sz="1200" dirty="0" smtClean="0"/>
              <a:t>직선방향의 광선에 의해 빛이 비추어 </a:t>
            </a:r>
            <a:r>
              <a:rPr lang="ko-KR" altLang="en-US" sz="1200" dirty="0" err="1" smtClean="0"/>
              <a:t>질때의</a:t>
            </a:r>
            <a:r>
              <a:rPr lang="ko-KR" altLang="en-US" sz="1200" dirty="0" smtClean="0"/>
              <a:t> 물체의 색상 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409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매핑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(Light Mapping)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정점 조명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(Vertex Lighting)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구성하는 모든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색상 값을 빛이 미치는 영향을 고려하여 계산하는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계산은 실시간으로 처리되기 때문에 실시간 조명이 가능하며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조명 효과도 우수함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그림자는 정확하지 않다는 단점이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픽셀 기반의 실시간 조명 처리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픽셀마다 조명이 미치는 영향에 근거하여 색상 값을 계산하는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픽셀마다 계산하기 때문에 그래픽 엔진에 커다란 부하를 주어 실시간 게임에는 맞지 않음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픽셀 기반의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라이트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맵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조명 처리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동적 조명을 표현하기 위해 정점 조명과 결합하면 유리함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작업에서 비용이 많이 소모되는 조명 계산 과정이 처리되기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문에 속도가 빠름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3D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매핑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5.4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표면에 대하여 광원으로부터의 거리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색상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명암 등을 계산하여 음영을 표현하는 기법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(Rendering)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과정의 일부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픽셀에 대해 색상을 계산하기 때문에 사용하는 기법에 따라서 렌더링 시간과 품질의 차이가 발생함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고라우드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펑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셰이딩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5.5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12290" name="Picture 2" descr="C:\Users\Kim Yong Tae\Desktop\6~9장\6장\6장 이미지\그림 6-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5" y="3255311"/>
            <a:ext cx="5226911" cy="23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98072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 프레임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(Wire-Frame Shading)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철사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수많은 선을 결합하여 입체적으로 만든 뼈대 형태의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음영을 표현하는 기법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은선 또는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 작업을 수행한 후 각각의 면에 적절한 색상과 음영을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구조가 간단하기 때문에 물체의 표면에 색상과 음영을 표현하는 데 시간이 적게 걸림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(Flat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Shading)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구성하는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폴리곤들의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표면을 단순히 하나의 색상으로 채우는 방법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면과 표면이 마주치는 모서리 경계 부분에 개별적인 색상을 지정하거나 급격한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명암차를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주어 음영을 표현함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표면마다 단색을 지정하므로 렌더링 시간이 빠른 반면 단조롭고 질감이 거침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셰이딩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5.5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5" name="Picture 2" descr="C:\Users\Kim Yong Tae\Desktop\6~9장\6장\6장 이미지\그림 6-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39" y="4234830"/>
            <a:ext cx="5643855" cy="226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9639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고라우드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Gouraud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Shading)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표면에 연속적인 음영을 나타내기 위하여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보간법을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삼각형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폴리곤에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꼭짓점의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조명을 계산하고 삼각형 표면에 연속적인 조명을 표현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셰이딩보다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부드러운 명암을 표현할 수 있고 펑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셰이딩보다는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속도가 빠르며 음영 품질이 우수함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펑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Phong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Shading)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픽셀들이 가지고 있는 조명과 색상을 개별적으로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산하여 실제와 가장 유사하게 표현하는 방법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부드러운 표면 표현이 가능하여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스무드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(Smooth Shading)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이라고도 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수준 높은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렌더링이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가능하지만 많은 시간이 소요됨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err="1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셰이딩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5.5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692696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(CG, Computer Graphics)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개념과 활용분야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상업적인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용도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방송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CF,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애니메이션 등과 같은 분야에 광범위하게 이용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특히 시각적인 특수 효과를 내는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비주얼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이펙트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(VFX, Visual Effects)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분야가 많은 발전을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VFX: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영상 제작에서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시각적인 특수효과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(Visual FX)'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말하며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VFX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약칭된다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실제 존재할 수 없는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영상이나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촬영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불가능한 장면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또는 실물을 사용하기에는 경제적으로나 안전에 문제가 있는 장면을 촬영하기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위해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622300" lvl="2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이용되는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기법과 영상 결과물을 통틀어 말한다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창작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예술 분야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기타 분야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시뮬레이션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(Simulation), CAD(Computer Aided Design),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군사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컴퓨터 그래픽스의 개요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1580608" descr="EMB0000034001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08" y="4365104"/>
            <a:ext cx="5208682" cy="21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20818" y="5729051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최첨단의 컴퓨터</a:t>
            </a:r>
            <a:endParaRPr lang="en-US" altLang="ko-KR" sz="12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4"/>
            </a:endParaRPr>
          </a:p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그래픽 기술을 이용한 영화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20818" y="5305648"/>
            <a:ext cx="26581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시뮬레이션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비행방송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2650" y="6191866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비주얼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268760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(Rendering)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그래픽스 또는 디지털 애니메이션 분야에서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그림자나 색채의 변화와  같은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차원적인 질감을 더하여 현실감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(Realism)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추가하는 과정 즉 실제로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존재하는 것처럼 입체적으로 표현하는 과정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형상화한 객체에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매핑과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모두 계산하여 최종적으로 완성된 그래픽 이미지를 출력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 이미지의 품질은 렌더링 알고리즘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(Rendering Algorithm)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의해 결정됨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 알고리즘은 많은 명령을 수행하고 많은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픽셀값들을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계산하기 때문에 처리 시간이 오래 걸림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대부분의 그래픽 시스템들은 렌더링 알고리즘이 하드웨어로 구현되어 있기 때문에 손쉽게 사용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렌더링에는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와이어프레임 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레이트레이싱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래디오시티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스캔라인 렌더링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펑 렌더링 등이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렌더링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5.6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12640112" descr="EMB000003400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31" y="3957635"/>
            <a:ext cx="5060978" cy="22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444208" y="5762038"/>
            <a:ext cx="254268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렌더링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(Rendering)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3500" y="6207115"/>
            <a:ext cx="2610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모형의 모델링과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렌더링의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출력 이미지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와이어프레임 렌더링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(Wireframe Rendering)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뼈대에 해당하는 모서리만을 표현함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 방식 중에서 가장 단순하며 빠름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와이어프레임의 각 면에 대하여 조명으로부터의 거리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색상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명암 등을 복합적으로 계산하여 표현함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렌더링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5.6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52" y="3382393"/>
            <a:ext cx="6137528" cy="20882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698" y="2849985"/>
            <a:ext cx="424827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와이어프레임 렌더링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(Wireframe Rendering)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18000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레이트레이싱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렌더링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(Raytracing Rendering)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추적 방식으로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래디오시티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다음으로 선호하는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조명이 시작된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위치에서 도달할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때까지의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경로를 역추적하면서 조명에 의해 변화된 모든 픽셀의 색상을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조명을 추적하는 과정에서 반복적으로 발생하는 조명의 반사와 굴절을 적용하여 이미지를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현실에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가까운 입체적인 표현이 가능한 방법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렌더링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5.6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715783"/>
            <a:ext cx="6624737" cy="24744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34230" y="3204504"/>
            <a:ext cx="424827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레이트레이싱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렌더링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(Raytracing Rendering)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196752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래디오시티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렌더링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Radiosity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Rendering)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현실 세계처럼 조명이 난반사될 때 주변의 다른 물체들과의 관계까지 포괄적으로 고려하여 정밀하게 계산하는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많이 선호하는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모든 표면을 패치라고 불리는 작은 조각으로 분할하고 상호간의 반사 에너지를 주고 받음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약한 조명에 대해서도 계산이 가능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렌더링보다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많은 시간이 소요됨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렌더링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5.6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93137"/>
            <a:ext cx="6238805" cy="2292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0371" y="3373111"/>
            <a:ext cx="398378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래디오시티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렌더링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Radiosity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Rendering)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8035985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스캔라인 렌더링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Scanline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Rendering)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줄의 스캔라인에서 다음 스캔라인으로 순차적으로 이동하면서 각 픽셀의 색상과 음영을 계산하는 방식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레이트레이싱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렌더링과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유사하게 결과물을 표현함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속도가 빠르지만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안티앨리어싱처럼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경계 부분이 부드럽지 못하다는 단점이 있음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펑 렌더링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Phong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Rendering)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펑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셰이딩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방식을 사용하는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실체에 가깝게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렌더링하는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픽셀이 갖는 색상과 음영을 개별적으로 계산함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렌더링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5.6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1064" y="2899543"/>
            <a:ext cx="378982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스캔라인 렌더링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Scanline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 Rendering)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6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692696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(CG, Computer Graphics)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개념과 활용분야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컴퓨터 그래픽스의 개요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412776"/>
            <a:ext cx="7085587" cy="3240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63093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653136"/>
            <a:ext cx="8136904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Storyboard 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보는 사람이 스토리의 내용을 쉽게 이해할 수 있도록 주요 장면을 그림으로 정리한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계획표 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803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230697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그래픽스의 이미지 표현 방식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벡터 그래픽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(Vector Graphics)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그래픽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(Raster Graphics)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사용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벡터 그래픽 방식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곡선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 등을 이용하여 복잡한 이미지를 표현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그래픽 방식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표면을 형성하는 각각의 픽셀에 빛과 색상을 표현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가지 방식을 혼합하면 이미지를 보다 입체적으로 표현할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컴퓨터의 디스플레이 장치는 벡터 방식의 이미지를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방식으로 변환하여 출력함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그래픽스 소프트웨어는 선분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 등과 같은 기본 요소를 가지고 이미지를 생성함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 이미지의 기본 요소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33" y="4089811"/>
            <a:ext cx="5629520" cy="21602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30204" y="3651765"/>
            <a:ext cx="441499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atinLnBrk="0"/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동영상 보기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벡터 그래픽 방식과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래스터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 그래픽 방식의 차이점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이미지를 구성하는 기본 요소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(Line Segment)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점을 이어주는 직선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다각형을 구성하거나 색상이나 패턴으로 채워질 영역의 경계를 정의하기 위해 사용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(Polygon)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 이상의 선분으로 둘러싸인 도형으로 하나의 면을 나타냄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차원의 입체적인 모양을 표현하기 위한 가장 작은 단위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다각형의 개수가 많을수록 실제 모양에 근접한 형태로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표현됨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다각형은 화면에 디스플레이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(Display)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하기가 용이함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그래픽스 소프트웨어의 성능은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초에 디스플레이 되는 다각형의 개수로 측정됨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 이미지의 기본 요소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281499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이미지를 구성하는 기본 요소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 문자열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(Graphic String)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 문자열은 폰트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크기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색상과 같은 매개변수를 조절하여 다양한 형태로 표현한 문자열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벡터 방식의 문자열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문자의 외곽선을 나타내기 위해 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곡선 등을 사용하는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84238" lvl="3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크기와 형태로 변환할 수 있음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55688" lvl="3" indent="-1714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문자열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표현하기 위해 사각형의 비트 블록에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조합으로 채워 넣는 방식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84238" lvl="3" indent="0" eaLnBrk="1" hangingPunct="1">
              <a:lnSpc>
                <a:spcPct val="150000"/>
              </a:lnSpc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확대하면 문자의 외곽선이 계단 모양으로 깨짐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84238" lvl="3" indent="0" eaLnBrk="1" hangingPunct="1">
              <a:lnSpc>
                <a:spcPct val="150000"/>
              </a:lnSpc>
              <a:buNone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안티앨리어싱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기법을 사용하여 해결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 이미지의 기본 요소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1.2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81580608" descr="EMB0000034001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68" y="4072411"/>
            <a:ext cx="5108296" cy="19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63688" y="6082284"/>
            <a:ext cx="2284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벡터 문자열과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래스터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문자열의 비교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1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4294967295"/>
          </p:nvPr>
        </p:nvSpPr>
        <p:spPr>
          <a:xfrm>
            <a:off x="712479" y="1340768"/>
            <a:ext cx="7819961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맑은 고딕" panose="020B0503020000020004" pitchFamily="50" charset="-127"/>
              <a:buChar char="■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2D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차원 평면에 구현된 이미지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래스터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그래픽스 방식을 사용하다가 벡터 그래픽스 방식으로 발전함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제작 소프트웨어로는 드로잉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페인팅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프로세싱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2D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애니메이션 같은 프로그램을 사용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2D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그래픽은 단순하고 기하학적인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추상물을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표현하거나 그림 합성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변형 등에 사용됨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그래픽 처리 장치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(GPU, Graphics Processing Unit)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보편화되면서 보다 정교하고 사실적인 표현이 가능해짐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현재는 가정용 비디오 게임이나 영화의 특수영상 제작에도 사용됨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9625" lvl="2" indent="-18732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9750" lvl="1" indent="-18097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67" name="Rectangle 7"/>
          <p:cNvSpPr>
            <a:spLocks/>
          </p:cNvSpPr>
          <p:nvPr/>
        </p:nvSpPr>
        <p:spPr bwMode="auto">
          <a:xfrm>
            <a:off x="899592" y="254000"/>
            <a:ext cx="43307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buFontTx/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2D </a:t>
            </a:r>
            <a:r>
              <a:rPr lang="ko-KR" altLang="en-US" sz="2400" dirty="0" smtClean="0">
                <a:solidFill>
                  <a:srgbClr val="8080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ヒラギノ角ゴ ProN W3"/>
                <a:sym typeface="Helvetica" panose="020B0604020202020204" pitchFamily="34" charset="0"/>
              </a:rPr>
              <a:t>그래픽</a:t>
            </a:r>
            <a:endParaRPr lang="en-US" altLang="ko-KR" sz="2400" dirty="0">
              <a:solidFill>
                <a:srgbClr val="8080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ヒラギノ角ゴ ProN W3"/>
              <a:sym typeface="Helvetica" panose="020B0604020202020204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0825" y="273050"/>
            <a:ext cx="86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84859" bIns="38100" anchor="ctr"/>
          <a:lstStyle>
            <a:lvl1pPr marL="7938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1pPr>
            <a:lvl2pPr marL="742950" indent="-28575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marL="11430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marL="16002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marL="2057400" indent="-228600" eaLnBrk="0" hangingPunct="0"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ts val="1200"/>
              </a:spcBef>
              <a:defRPr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Helvetica" pitchFamily="34" charset="0"/>
              </a:rPr>
              <a:t>2.1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Helvetica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2641312" descr="EMB00000340011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80" y="3899188"/>
            <a:ext cx="5400675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72650" y="5877272"/>
            <a:ext cx="2023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▲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2D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그래픽과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3D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그래픽의 비교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13224</TotalTime>
  <Words>3267</Words>
  <Application>Microsoft Office PowerPoint</Application>
  <PresentationFormat>화면 슬라이드 쇼(4:3)</PresentationFormat>
  <Paragraphs>456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서식</vt:lpstr>
      <vt:lpstr>Chapter 06. 컴퓨터 그래픽스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김성무</dc:creator>
  <cp:lastModifiedBy>Seo Young Shang</cp:lastModifiedBy>
  <cp:revision>1143</cp:revision>
  <dcterms:created xsi:type="dcterms:W3CDTF">2012-07-11T10:23:22Z</dcterms:created>
  <dcterms:modified xsi:type="dcterms:W3CDTF">2015-04-01T14:00:05Z</dcterms:modified>
</cp:coreProperties>
</file>