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9" r:id="rId10"/>
    <p:sldId id="263" r:id="rId11"/>
    <p:sldId id="274" r:id="rId12"/>
    <p:sldId id="267" r:id="rId13"/>
    <p:sldId id="265" r:id="rId14"/>
    <p:sldId id="275" r:id="rId15"/>
    <p:sldId id="276" r:id="rId16"/>
    <p:sldId id="270" r:id="rId17"/>
    <p:sldId id="271" r:id="rId18"/>
    <p:sldId id="277" r:id="rId19"/>
    <p:sldId id="27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2266" autoAdjust="0"/>
  </p:normalViewPr>
  <p:slideViewPr>
    <p:cSldViewPr>
      <p:cViewPr>
        <p:scale>
          <a:sx n="71" d="100"/>
          <a:sy n="71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53C53-C746-41B9-BBE6-3CD509BF1FA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25035-41CB-4939-8851-CEC8D5B20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뙇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6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차례 </a:t>
            </a:r>
            <a:r>
              <a:rPr lang="ko-KR" altLang="en-US" dirty="0" err="1" smtClean="0"/>
              <a:t>뙇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아티스트와 </a:t>
            </a:r>
            <a:r>
              <a:rPr lang="ko-KR" altLang="en-US" dirty="0" err="1" smtClean="0"/>
              <a:t>리뷰어들이</a:t>
            </a:r>
            <a:r>
              <a:rPr lang="ko-KR" altLang="en-US" dirty="0" smtClean="0"/>
              <a:t> 서로 의견을 주고받으며 </a:t>
            </a:r>
            <a:r>
              <a:rPr lang="ko-KR" altLang="en-US" dirty="0" err="1" smtClean="0"/>
              <a:t>음악트랜드도</a:t>
            </a:r>
            <a:r>
              <a:rPr lang="ko-KR" altLang="en-US" dirty="0" smtClean="0"/>
              <a:t> 달라지고 </a:t>
            </a:r>
            <a:r>
              <a:rPr lang="ko-KR" altLang="en-US" dirty="0" err="1" smtClean="0"/>
              <a:t>인기곡도</a:t>
            </a:r>
            <a:r>
              <a:rPr lang="ko-KR" altLang="en-US" dirty="0" smtClean="0"/>
              <a:t> 정해집니다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시기에 따른 </a:t>
            </a:r>
            <a:r>
              <a:rPr lang="ko-KR" altLang="en-US" dirty="0" err="1" smtClean="0"/>
              <a:t>인기곡도</a:t>
            </a:r>
            <a:r>
              <a:rPr lang="ko-KR" altLang="en-US" dirty="0" smtClean="0"/>
              <a:t> 다르고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겨울에는 </a:t>
            </a:r>
            <a:r>
              <a:rPr lang="ko-KR" altLang="en-US" dirty="0" err="1" smtClean="0"/>
              <a:t>캐롤을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많이듣고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토토가가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떴을땐</a:t>
            </a:r>
            <a:r>
              <a:rPr lang="ko-KR" altLang="en-US" dirty="0" smtClean="0"/>
              <a:t> 그 노래가 차트에 오르기도 하고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사람들이 원하는 노래가 그때그때 다르고 그것이</a:t>
            </a:r>
            <a:r>
              <a:rPr lang="ko-KR" altLang="en-US" baseline="0" dirty="0" smtClean="0"/>
              <a:t> 차트에 계속 반영되고 </a:t>
            </a:r>
            <a:r>
              <a:rPr lang="ko-KR" altLang="en-US" baseline="0" dirty="0" err="1" smtClean="0"/>
              <a:t>변화하는것을</a:t>
            </a:r>
            <a:r>
              <a:rPr lang="ko-KR" altLang="en-US" baseline="0" dirty="0" smtClean="0"/>
              <a:t> 보면 음반시장에서 </a:t>
            </a:r>
            <a:r>
              <a:rPr lang="en-US" altLang="ko-KR" baseline="0" dirty="0" smtClean="0"/>
              <a:t>[</a:t>
            </a:r>
            <a:r>
              <a:rPr lang="ko-KR" altLang="en-US" baseline="0" dirty="0" smtClean="0"/>
              <a:t>음악가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청취자</a:t>
            </a:r>
            <a:r>
              <a:rPr lang="en-US" altLang="ko-KR" baseline="0" dirty="0" smtClean="0"/>
              <a:t>]</a:t>
            </a:r>
            <a:r>
              <a:rPr lang="ko-KR" altLang="en-US" baseline="0" dirty="0" smtClean="0"/>
              <a:t>라는 구성요소가 서로 상호작용한다고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곧 오픈시스템으로도 설명가능 할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상호작용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오픈시스템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비선형성이 여기에 다 나타나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</a:t>
            </a:r>
            <a:r>
              <a:rPr lang="ko-KR" altLang="en-US" dirty="0" err="1" smtClean="0"/>
              <a:t>플래시몹이</a:t>
            </a:r>
            <a:r>
              <a:rPr lang="ko-KR" altLang="en-US" dirty="0" smtClean="0"/>
              <a:t> 다른 새 음악에 </a:t>
            </a:r>
            <a:r>
              <a:rPr lang="ko-KR" altLang="en-US" dirty="0" err="1" smtClean="0"/>
              <a:t>플래시몹이</a:t>
            </a:r>
            <a:r>
              <a:rPr lang="ko-KR" altLang="en-US" dirty="0" smtClean="0"/>
              <a:t> 만들어지도록 영향을 준다면 </a:t>
            </a:r>
            <a:r>
              <a:rPr lang="ko-KR" altLang="en-US" dirty="0" err="1" smtClean="0"/>
              <a:t>되먹임고리도</a:t>
            </a:r>
            <a:r>
              <a:rPr lang="ko-KR" altLang="en-US" dirty="0" smtClean="0"/>
              <a:t> 나타납니다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노래등장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시대에 영향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청취자들에게 영향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플래시몹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그것을 주제로 한 노래에 영향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창발현상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</a:rPr>
              <a:t>→</a:t>
            </a:r>
            <a:r>
              <a:rPr lang="ko-KR" altLang="en-US" sz="1200" dirty="0" smtClean="0"/>
              <a:t>환경에 영향을 받아서 기존에 없던 행동이나 상황이 새로 생기는 현상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 있었던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플래시몹과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같이 설명할 수 있음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월에 발매된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버스커버스커의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벚꽃엔딩이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년이 지난 지금도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봄이되면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사랑받고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매년 봄 차트를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역주행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벚꽃엔딩에는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숨겨진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몇가지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이유가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http://news.ichannela.com/3/all/20120130/43664617/1</a:t>
            </a:r>
          </a:p>
          <a:p>
            <a:r>
              <a:rPr lang="ko-KR" alt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동영상있는</a:t>
            </a:r>
            <a:r>
              <a:rPr lang="ko-KR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주소인데 광고가 </a:t>
            </a:r>
            <a:r>
              <a:rPr lang="en-US" altLang="ko-K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ko-KR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초 뜨네요 </a:t>
            </a:r>
            <a:r>
              <a:rPr lang="en-US" altLang="ko-KR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;;</a:t>
            </a:r>
            <a:r>
              <a:rPr lang="en-US" altLang="ko-K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다른영상</a:t>
            </a:r>
            <a:r>
              <a:rPr lang="ko-KR" alt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더 찾아봐야 </a:t>
            </a:r>
            <a:r>
              <a:rPr lang="ko-KR" altLang="en-US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할듯</a:t>
            </a:r>
            <a:endParaRPr lang="en-US" altLang="ko-KR" sz="1200" u="sng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각각 완전히 </a:t>
            </a:r>
            <a:r>
              <a:rPr lang="ko-KR" alt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다른곡들로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들리지만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사실 히트곡들끼리의 나름의 질서가 </a:t>
            </a:r>
            <a:r>
              <a:rPr lang="ko-KR" alt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있다는걸</a:t>
            </a:r>
            <a:r>
              <a:rPr lang="ko-KR" alt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설명할 수 있습니다</a:t>
            </a:r>
            <a:r>
              <a:rPr lang="en-US" altLang="ko-K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u="sng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25035-41CB-4939-8851-CEC8D5B209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7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0CF91A-834C-435C-939C-3378B0F3B42D}" type="datetimeFigureOut">
              <a:rPr lang="ko-KR" altLang="en-US" smtClean="0"/>
              <a:t>2015-05-30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738AEE-CF84-4A17-BB92-EF1C94DADD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ichannela.com/3/all/20120130/43664617/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764704"/>
            <a:ext cx="6172200" cy="1373538"/>
          </a:xfrm>
        </p:spPr>
        <p:txBody>
          <a:bodyPr>
            <a:noAutofit/>
          </a:bodyPr>
          <a:lstStyle/>
          <a:p>
            <a:r>
              <a:rPr lang="ko-KR" altLang="en-US" sz="6600" dirty="0" smtClean="0"/>
              <a:t>음반시장과 </a:t>
            </a:r>
            <a:r>
              <a:rPr lang="ko-KR" altLang="en-US" sz="6600" dirty="0" err="1" smtClean="0"/>
              <a:t>복잡계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4437112"/>
            <a:ext cx="6172200" cy="1371600"/>
          </a:xfrm>
        </p:spPr>
        <p:txBody>
          <a:bodyPr>
            <a:noAutofit/>
          </a:bodyPr>
          <a:lstStyle/>
          <a:p>
            <a:r>
              <a:rPr lang="en-US" altLang="ko-KR" sz="2600" b="0" dirty="0" smtClean="0"/>
              <a:t>3</a:t>
            </a:r>
            <a:r>
              <a:rPr lang="ko-KR" altLang="en-US" sz="2600" b="0" dirty="0" smtClean="0"/>
              <a:t>조 </a:t>
            </a:r>
            <a:r>
              <a:rPr lang="en-US" altLang="ko-KR" sz="2600" b="0" dirty="0" smtClean="0"/>
              <a:t>B</a:t>
            </a:r>
            <a:r>
              <a:rPr lang="ko-KR" altLang="en-US" sz="2600" b="0" dirty="0" smtClean="0"/>
              <a:t>팀</a:t>
            </a:r>
            <a:endParaRPr lang="en-US" altLang="ko-KR" sz="2600" b="0" dirty="0" smtClean="0"/>
          </a:p>
          <a:p>
            <a:endParaRPr lang="en-US" altLang="ko-KR" sz="2600" b="0" dirty="0" smtClean="0"/>
          </a:p>
          <a:p>
            <a:r>
              <a:rPr lang="ko-KR" altLang="en-US" sz="2600" b="0" dirty="0" smtClean="0"/>
              <a:t>김진아 유석환 허준혁 장순호 고예솔 손한슬 이혜진</a:t>
            </a:r>
            <a:endParaRPr lang="ko-KR" altLang="en-US" sz="2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6.jpg">
            <a:hlinkClick r:id="rId3"/>
          </p:cNvPr>
          <p:cNvPicPr>
            <a:picLocks noGrp="1" noChangeAspect="1"/>
          </p:cNvPicPr>
          <p:nvPr>
            <p:ph sz="quarter" idx="1"/>
          </p:nvPr>
        </p:nvPicPr>
        <p:blipFill>
          <a:blip r:embed="rId4" cstate="print"/>
          <a:stretch>
            <a:fillRect/>
          </a:stretch>
        </p:blipFill>
        <p:spPr>
          <a:xfrm>
            <a:off x="827584" y="908720"/>
            <a:ext cx="7063225" cy="487362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동영상 </a:t>
            </a:r>
            <a:r>
              <a:rPr lang="ko-KR" altLang="en-US" dirty="0" smtClean="0"/>
              <a:t>첨부 예정</a:t>
            </a:r>
            <a:endParaRPr lang="en-US" altLang="ko-KR" dirty="0" smtClean="0"/>
          </a:p>
          <a:p>
            <a:r>
              <a:rPr lang="en-US" altLang="ko-KR" u="sng" dirty="0"/>
              <a:t>http://news.ichannela.com/3/all/20120130/43664617/1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600" dirty="0" smtClean="0"/>
              <a:t>카오스 이론</a:t>
            </a:r>
            <a:r>
              <a:rPr lang="en-US" altLang="ko-KR" sz="6600" dirty="0" smtClean="0"/>
              <a:t>-</a:t>
            </a:r>
            <a:r>
              <a:rPr lang="ko-KR" altLang="en-US" sz="6600" dirty="0" smtClean="0"/>
              <a:t>나비효과</a:t>
            </a:r>
            <a:r>
              <a:rPr lang="en-US" altLang="ko-KR" sz="8000" dirty="0" smtClean="0"/>
              <a:t> </a:t>
            </a:r>
            <a:endParaRPr lang="ko-KR" altLang="en-US" sz="8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초기조건의 민감성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b="1" dirty="0" smtClean="0"/>
              <a:t>나비효과</a:t>
            </a:r>
            <a:r>
              <a:rPr lang="en-US" altLang="ko-KR" b="1" dirty="0" smtClean="0"/>
              <a:t> </a:t>
            </a:r>
            <a:r>
              <a:rPr lang="en-US" altLang="ko-KR" sz="2800" b="1" dirty="0" smtClean="0"/>
              <a:t>- </a:t>
            </a:r>
            <a:r>
              <a:rPr lang="ko-KR" altLang="en-US" sz="2800" b="1" dirty="0" smtClean="0"/>
              <a:t>초기조건의 민감성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endParaRPr lang="ko-KR" altLang="en-US" sz="28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4442330" cy="4873625"/>
          </a:xfrm>
        </p:spPr>
      </p:pic>
      <p:sp>
        <p:nvSpPr>
          <p:cNvPr id="7" name="TextBox 6"/>
          <p:cNvSpPr txBox="1"/>
          <p:nvPr/>
        </p:nvSpPr>
        <p:spPr>
          <a:xfrm>
            <a:off x="5436096" y="916487"/>
            <a:ext cx="3312368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ase"/>
            <a:r>
              <a:rPr lang="ko-KR" altLang="en-US" sz="3600" dirty="0"/>
              <a:t>열풍이 태풍으로</a:t>
            </a:r>
            <a:r>
              <a:rPr lang="en-US" altLang="ko-KR" sz="3600" dirty="0"/>
              <a:t>… K-POP, </a:t>
            </a:r>
            <a:endParaRPr lang="en-US" altLang="ko-KR" sz="3600" dirty="0" smtClean="0"/>
          </a:p>
          <a:p>
            <a:pPr fontAlgn="base"/>
            <a:r>
              <a:rPr lang="ko-KR" altLang="en-US" sz="3600" dirty="0" smtClean="0"/>
              <a:t>세계음악시장 </a:t>
            </a:r>
            <a:endParaRPr lang="en-US" altLang="ko-KR" sz="3600" dirty="0" smtClean="0"/>
          </a:p>
          <a:p>
            <a:pPr fontAlgn="base"/>
            <a:r>
              <a:rPr lang="ko-KR" altLang="en-US" sz="3600" dirty="0" smtClean="0"/>
              <a:t>‘</a:t>
            </a:r>
            <a:r>
              <a:rPr lang="ko-KR" altLang="en-US" sz="3600" dirty="0"/>
              <a:t>나비효과’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900" dirty="0" smtClean="0"/>
              <a:t>카오스 이론</a:t>
            </a:r>
            <a:r>
              <a:rPr lang="en-US" altLang="ko-KR" sz="5900" dirty="0" smtClean="0"/>
              <a:t>-</a:t>
            </a:r>
            <a:r>
              <a:rPr lang="ko-KR" altLang="en-US" sz="5900" dirty="0" smtClean="0"/>
              <a:t>끌개</a:t>
            </a:r>
            <a:endParaRPr lang="ko-KR" altLang="en-US" sz="59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534472" cy="1371600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일정시점이 지난 후 방정식의 해가 거쳐가게 되는 위상 또는 </a:t>
            </a:r>
            <a:r>
              <a:rPr lang="ko-KR" altLang="en-US" sz="3000" dirty="0" smtClean="0"/>
              <a:t>상태 </a:t>
            </a:r>
            <a:r>
              <a:rPr lang="ko-KR" altLang="en-US" sz="3000" dirty="0"/>
              <a:t>공간의 점들의 집합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4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끌개 </a:t>
            </a:r>
            <a:r>
              <a:rPr lang="en-US" altLang="ko-KR" sz="3600" dirty="0" smtClean="0"/>
              <a:t>- </a:t>
            </a:r>
            <a:r>
              <a:rPr lang="ko-KR" altLang="en-US" sz="2500" dirty="0" err="1" smtClean="0"/>
              <a:t>고정점</a:t>
            </a:r>
            <a:r>
              <a:rPr lang="ko-KR" altLang="en-US" sz="2500" dirty="0" smtClean="0"/>
              <a:t> 끌개</a:t>
            </a:r>
            <a:endParaRPr lang="ko-KR" altLang="en-US" sz="25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12939"/>
            <a:ext cx="4608512" cy="3280636"/>
          </a:xfrm>
        </p:spPr>
      </p:pic>
      <p:sp>
        <p:nvSpPr>
          <p:cNvPr id="7" name="TextBox 6"/>
          <p:cNvSpPr txBox="1"/>
          <p:nvPr/>
        </p:nvSpPr>
        <p:spPr>
          <a:xfrm>
            <a:off x="4572000" y="2014429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점 </a:t>
            </a:r>
            <a:r>
              <a:rPr lang="en-US" altLang="ko-KR" sz="2800" dirty="0" smtClean="0"/>
              <a:t>A = </a:t>
            </a:r>
            <a:r>
              <a:rPr lang="ko-KR" altLang="en-US" sz="2800" dirty="0" smtClean="0"/>
              <a:t>대형 기획사 오디션 합격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점 </a:t>
            </a:r>
            <a:r>
              <a:rPr lang="en-US" altLang="ko-KR" sz="2800" dirty="0" smtClean="0"/>
              <a:t>C = </a:t>
            </a:r>
            <a:r>
              <a:rPr lang="ko-KR" altLang="en-US" sz="2800" dirty="0" smtClean="0"/>
              <a:t>대형 기획사 신인가수로의 성공적 데뷔를 함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점 </a:t>
            </a:r>
            <a:r>
              <a:rPr lang="en-US" altLang="ko-KR" sz="2800" dirty="0" smtClean="0"/>
              <a:t>A~C = </a:t>
            </a:r>
            <a:r>
              <a:rPr lang="ko-KR" altLang="en-US" sz="2800" dirty="0" err="1" smtClean="0"/>
              <a:t>고정점으로</a:t>
            </a:r>
            <a:r>
              <a:rPr lang="ko-KR" altLang="en-US" sz="2800" dirty="0" smtClean="0"/>
              <a:t> 가는 과정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1865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시스템 이론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세계를 모든 현상의 상호 연관성과 상호의존성에 의해 파악하는 것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이론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내용 개체 틀 4" descr="7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700808"/>
            <a:ext cx="3800475" cy="4705350"/>
          </a:xfrm>
        </p:spPr>
      </p:pic>
      <p:sp>
        <p:nvSpPr>
          <p:cNvPr id="4" name="내용 개체 틀 3"/>
          <p:cNvSpPr>
            <a:spLocks noGrp="1"/>
          </p:cNvSpPr>
          <p:nvPr>
            <p:ph sz="quarter" idx="4294967295"/>
          </p:nvPr>
        </p:nvSpPr>
        <p:spPr>
          <a:xfrm>
            <a:off x="4932040" y="1772816"/>
            <a:ext cx="36576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HY바다M" pitchFamily="18" charset="-127"/>
                <a:ea typeface="HY바다M" pitchFamily="18" charset="-127"/>
              </a:rPr>
              <a:t>오디션프로그램으로 참가자들의 인지도가 상승</a:t>
            </a:r>
            <a:r>
              <a:rPr lang="en-US" altLang="ko-KR" sz="3200" dirty="0">
                <a:latin typeface="HY바다M" pitchFamily="18" charset="-127"/>
                <a:ea typeface="HY바다M" pitchFamily="18" charset="-127"/>
              </a:rPr>
              <a:t>,</a:t>
            </a:r>
          </a:p>
          <a:p>
            <a:pPr>
              <a:buNone/>
            </a:pPr>
            <a:r>
              <a:rPr lang="ko-KR" altLang="en-US" sz="3200" dirty="0">
                <a:latin typeface="HY바다M" pitchFamily="18" charset="-127"/>
                <a:ea typeface="HY바다M" pitchFamily="18" charset="-127"/>
              </a:rPr>
              <a:t>데뷔를 하고 </a:t>
            </a:r>
            <a:r>
              <a:rPr lang="ko-KR" altLang="en-US" sz="3200" dirty="0" smtClean="0">
                <a:latin typeface="HY바다M" pitchFamily="18" charset="-127"/>
                <a:ea typeface="HY바다M" pitchFamily="18" charset="-127"/>
              </a:rPr>
              <a:t>나서도 </a:t>
            </a:r>
            <a:r>
              <a:rPr lang="ko-KR" altLang="en-US" sz="3200" dirty="0">
                <a:latin typeface="HY바다M" pitchFamily="18" charset="-127"/>
                <a:ea typeface="HY바다M" pitchFamily="18" charset="-127"/>
              </a:rPr>
              <a:t>인기가 많음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이론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16016" y="1700808"/>
            <a:ext cx="3657600" cy="4572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dirty="0">
                <a:latin typeface="HY바다M" pitchFamily="18" charset="-127"/>
                <a:ea typeface="HY바다M" pitchFamily="18" charset="-127"/>
              </a:rPr>
              <a:t>어떤 드라마의 시청률이 높으면</a:t>
            </a:r>
            <a:r>
              <a:rPr lang="en-US" altLang="ko-KR" sz="3200" dirty="0">
                <a:latin typeface="HY바다M" pitchFamily="18" charset="-127"/>
                <a:ea typeface="HY바다M" pitchFamily="18" charset="-127"/>
              </a:rPr>
              <a:t>,</a:t>
            </a:r>
          </a:p>
          <a:p>
            <a:pPr>
              <a:buNone/>
            </a:pPr>
            <a:r>
              <a:rPr lang="ko-KR" altLang="en-US" sz="3200" dirty="0">
                <a:latin typeface="HY바다M" pitchFamily="18" charset="-127"/>
                <a:ea typeface="HY바다M" pitchFamily="18" charset="-127"/>
              </a:rPr>
              <a:t>그 드라마에 있던 </a:t>
            </a:r>
            <a:r>
              <a:rPr lang="en-US" altLang="ko-KR" sz="3200" dirty="0">
                <a:latin typeface="HY바다M" pitchFamily="18" charset="-127"/>
                <a:ea typeface="HY바다M" pitchFamily="18" charset="-127"/>
              </a:rPr>
              <a:t>OST</a:t>
            </a:r>
            <a:r>
              <a:rPr lang="ko-KR" altLang="en-US" sz="3200" dirty="0">
                <a:latin typeface="HY바다M" pitchFamily="18" charset="-127"/>
                <a:ea typeface="HY바다M" pitchFamily="18" charset="-127"/>
              </a:rPr>
              <a:t>의 음악 순위도 올라감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176168" cy="44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2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0" y="764704"/>
            <a:ext cx="3870176" cy="1736214"/>
          </a:xfrm>
        </p:spPr>
        <p:txBody>
          <a:bodyPr>
            <a:normAutofit/>
          </a:bodyPr>
          <a:lstStyle/>
          <a:p>
            <a:r>
              <a:rPr lang="en-US" altLang="ko-KR" sz="8800" dirty="0" smtClean="0"/>
              <a:t>Q &amp; A</a:t>
            </a:r>
            <a:endParaRPr lang="ko-KR" altLang="en-US" sz="88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 flipH="1">
            <a:off x="8460432" y="8325544"/>
            <a:ext cx="819552" cy="576486"/>
          </a:xfrm>
        </p:spPr>
        <p:txBody>
          <a:bodyPr>
            <a:normAutofit lnSpcReduction="10000"/>
          </a:bodyPr>
          <a:lstStyle/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262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 smtClean="0">
                <a:solidFill>
                  <a:srgbClr val="002060"/>
                </a:solidFill>
              </a:rPr>
              <a:t>Contents</a:t>
            </a:r>
            <a:endParaRPr lang="ko-KR" altLang="en-US" sz="66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음반시장이 왜 </a:t>
            </a:r>
            <a:r>
              <a:rPr lang="ko-KR" altLang="en-US" dirty="0" err="1" smtClean="0"/>
              <a:t>복잡계인가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dirty="0" smtClean="0"/>
              <a:t>				- </a:t>
            </a:r>
            <a:r>
              <a:rPr lang="ko-KR" altLang="en-US" dirty="0" err="1" smtClean="0"/>
              <a:t>복잡계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창발</a:t>
            </a:r>
            <a:r>
              <a:rPr lang="ko-KR" altLang="en-US" dirty="0" smtClean="0"/>
              <a:t> 이론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카오스 </a:t>
            </a:r>
            <a:r>
              <a:rPr lang="ko-KR" altLang="en-US" dirty="0" smtClean="0"/>
              <a:t>이론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나비효과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끌개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시스템 이론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smtClean="0"/>
              <a:t>Q&amp;A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</a:rPr>
              <a:t>진화 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</a:rPr>
              <a:t>- 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</a:rPr>
              <a:t>청취방법이 계속 발전</a:t>
            </a:r>
            <a:endParaRPr lang="ko-KR" alt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916832"/>
            <a:ext cx="1444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2">
                    <a:lumMod val="50000"/>
                  </a:schemeClr>
                </a:solidFill>
                <a:latin typeface="HY태백B" pitchFamily="18" charset="-127"/>
                <a:ea typeface="HY태백B" pitchFamily="18" charset="-127"/>
              </a:rPr>
              <a:t>LP</a:t>
            </a:r>
            <a:r>
              <a:rPr lang="ko-KR" altLang="en-US" sz="4800" b="1" dirty="0" smtClean="0">
                <a:solidFill>
                  <a:schemeClr val="accent2">
                    <a:lumMod val="50000"/>
                  </a:schemeClr>
                </a:solidFill>
                <a:latin typeface="HY태백B" pitchFamily="18" charset="-127"/>
                <a:ea typeface="HY태백B" pitchFamily="18" charset="-127"/>
              </a:rPr>
              <a:t>판</a:t>
            </a:r>
            <a:endParaRPr lang="ko-KR" altLang="en-US" sz="4800" b="1" dirty="0">
              <a:solidFill>
                <a:schemeClr val="accent2">
                  <a:lumMod val="50000"/>
                </a:schemeClr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984" y="1916832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002060"/>
                </a:solidFill>
                <a:latin typeface="HY태백B" pitchFamily="18" charset="-127"/>
                <a:ea typeface="HY태백B" pitchFamily="18" charset="-127"/>
              </a:rPr>
              <a:t>CD</a:t>
            </a:r>
            <a:r>
              <a:rPr lang="ko-KR" altLang="en-US" sz="4800" b="1" dirty="0" smtClean="0">
                <a:solidFill>
                  <a:srgbClr val="002060"/>
                </a:solidFill>
                <a:latin typeface="HY태백B" pitchFamily="18" charset="-127"/>
                <a:ea typeface="HY태백B" pitchFamily="18" charset="-127"/>
              </a:rPr>
              <a:t>플레이어</a:t>
            </a:r>
            <a:endParaRPr lang="ko-KR" altLang="en-US" sz="4800" b="1" dirty="0">
              <a:solidFill>
                <a:srgbClr val="002060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4437112"/>
            <a:ext cx="3913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421C5E"/>
                </a:solidFill>
                <a:latin typeface="HY태백B" pitchFamily="18" charset="-127"/>
                <a:ea typeface="HY태백B" pitchFamily="18" charset="-127"/>
              </a:rPr>
              <a:t>MP3</a:t>
            </a:r>
            <a:r>
              <a:rPr lang="ko-KR" altLang="en-US" sz="4800" b="1" dirty="0" smtClean="0">
                <a:solidFill>
                  <a:srgbClr val="421C5E"/>
                </a:solidFill>
                <a:latin typeface="HY태백B" pitchFamily="18" charset="-127"/>
                <a:ea typeface="HY태백B" pitchFamily="18" charset="-127"/>
              </a:rPr>
              <a:t>다운로드</a:t>
            </a:r>
            <a:endParaRPr lang="ko-KR" altLang="en-US" sz="4800" b="1" dirty="0">
              <a:solidFill>
                <a:srgbClr val="421C5E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005064"/>
            <a:ext cx="2601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 smtClean="0">
                <a:solidFill>
                  <a:srgbClr val="800000"/>
                </a:solidFill>
                <a:latin typeface="HY태백B" pitchFamily="18" charset="-127"/>
                <a:ea typeface="HY태백B" pitchFamily="18" charset="-127"/>
              </a:rPr>
              <a:t>스트리밍</a:t>
            </a:r>
            <a:endParaRPr lang="en-US" altLang="ko-KR" sz="4800" b="1" dirty="0" smtClean="0">
              <a:solidFill>
                <a:srgbClr val="800000"/>
              </a:solidFill>
              <a:latin typeface="HY태백B" pitchFamily="18" charset="-127"/>
              <a:ea typeface="HY태백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rgbClr val="800000"/>
                </a:solidFill>
                <a:latin typeface="HY태백B" pitchFamily="18" charset="-127"/>
                <a:ea typeface="HY태백B" pitchFamily="18" charset="-127"/>
              </a:rPr>
              <a:t>서비</a:t>
            </a:r>
            <a:r>
              <a:rPr lang="ko-KR" altLang="en-US" sz="4800" b="1" dirty="0">
                <a:solidFill>
                  <a:srgbClr val="800000"/>
                </a:solidFill>
                <a:latin typeface="HY태백B" pitchFamily="18" charset="-127"/>
                <a:ea typeface="HY태백B" pitchFamily="18" charset="-127"/>
              </a:rPr>
              <a:t>스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059832" y="2132856"/>
            <a:ext cx="1152128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5940152" y="2852936"/>
            <a:ext cx="432048" cy="13681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3203848" y="4653136"/>
            <a:ext cx="936104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>
            <a:normAutofit/>
          </a:bodyPr>
          <a:lstStyle/>
          <a:p>
            <a:r>
              <a:rPr lang="ko-KR" altLang="en-US" sz="4000" b="1" dirty="0" err="1" smtClean="0">
                <a:solidFill>
                  <a:schemeClr val="accent3">
                    <a:lumMod val="50000"/>
                  </a:schemeClr>
                </a:solidFill>
              </a:rPr>
              <a:t>오픈시스템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4000" b="1" dirty="0" smtClean="0">
                <a:solidFill>
                  <a:schemeClr val="accent3">
                    <a:lumMod val="50000"/>
                  </a:schemeClr>
                </a:solidFill>
              </a:rPr>
              <a:t>– </a:t>
            </a:r>
            <a:r>
              <a:rPr lang="ko-KR" altLang="en-US" sz="4000" b="1" dirty="0" smtClean="0">
                <a:solidFill>
                  <a:schemeClr val="accent3">
                    <a:lumMod val="50000"/>
                  </a:schemeClr>
                </a:solidFill>
              </a:rPr>
              <a:t>구성요소들의 상호작용</a:t>
            </a:r>
            <a:endParaRPr lang="ko-KR" altLang="en-US" sz="4000" dirty="0"/>
          </a:p>
        </p:txBody>
      </p:sp>
      <p:pic>
        <p:nvPicPr>
          <p:cNvPr id="9" name="내용 개체 틀 8" descr="3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6909751" cy="4960023"/>
          </a:xfrm>
        </p:spPr>
      </p:pic>
      <p:pic>
        <p:nvPicPr>
          <p:cNvPr id="12" name="내용 개체 틀 11" descr="1.bmp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5652120" y="1268760"/>
            <a:ext cx="2448272" cy="537494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ko-KR" altLang="en-US" sz="4000" b="1" dirty="0" err="1" smtClean="0">
                <a:solidFill>
                  <a:srgbClr val="800000"/>
                </a:solidFill>
              </a:rPr>
              <a:t>오픈시스템</a:t>
            </a:r>
            <a:r>
              <a:rPr lang="ko-KR" altLang="en-US" sz="4000" b="1" dirty="0" smtClean="0">
                <a:solidFill>
                  <a:srgbClr val="800000"/>
                </a:solidFill>
              </a:rPr>
              <a:t> </a:t>
            </a:r>
            <a:r>
              <a:rPr lang="en-US" altLang="ko-KR" sz="4000" b="1" dirty="0" smtClean="0">
                <a:solidFill>
                  <a:srgbClr val="800000"/>
                </a:solidFill>
              </a:rPr>
              <a:t>- </a:t>
            </a:r>
            <a:r>
              <a:rPr lang="ko-KR" altLang="en-US" sz="4000" b="1" dirty="0" smtClean="0">
                <a:solidFill>
                  <a:srgbClr val="800000"/>
                </a:solidFill>
              </a:rPr>
              <a:t>플래시 </a:t>
            </a:r>
            <a:r>
              <a:rPr lang="ko-KR" altLang="en-US" sz="4000" b="1" dirty="0" err="1" smtClean="0">
                <a:solidFill>
                  <a:srgbClr val="800000"/>
                </a:solidFill>
              </a:rPr>
              <a:t>몹</a:t>
            </a:r>
            <a:endParaRPr lang="ko-KR" altLang="en-US" sz="4000" b="1" dirty="0">
              <a:solidFill>
                <a:srgbClr val="800000"/>
              </a:solidFill>
            </a:endParaRPr>
          </a:p>
        </p:txBody>
      </p:sp>
      <p:pic>
        <p:nvPicPr>
          <p:cNvPr id="5" name="내용 개체 틀 4" descr="NISI20120808_0006838239_web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27584" y="1484784"/>
            <a:ext cx="4176464" cy="4264948"/>
          </a:xfrm>
        </p:spPr>
      </p:pic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>
          <a:xfrm>
            <a:off x="5508104" y="1556792"/>
            <a:ext cx="3437395" cy="3960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/>
              <a:t>아티스트와 청취자들 간의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소통</a:t>
            </a:r>
            <a:endParaRPr lang="en-US" altLang="ko-KR" sz="3200" dirty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ko-KR" altLang="en-US" sz="3200" dirty="0" smtClean="0"/>
              <a:t>그것은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음악을 벗어나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사회운동으로도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발전시킨다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877272"/>
            <a:ext cx="531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&lt;‘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독도는 우리땅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’ 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노래에 맞춰 플래시 </a:t>
            </a:r>
            <a:r>
              <a:rPr lang="ko-KR" altLang="en-US" sz="2000" dirty="0" err="1" smtClean="0">
                <a:latin typeface="HY강B" pitchFamily="18" charset="-127"/>
                <a:ea typeface="HY강B" pitchFamily="18" charset="-127"/>
              </a:rPr>
              <a:t>몹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err="1" smtClean="0"/>
              <a:t>창발이론</a:t>
            </a:r>
            <a:endParaRPr lang="ko-KR" altLang="en-US" sz="6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환경에 영향을 받아서 기존에 없던 행동이나 상황이 새로 생기는 현상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5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620688"/>
            <a:ext cx="7590805" cy="5576087"/>
          </a:xfrm>
        </p:spPr>
      </p:pic>
      <p:pic>
        <p:nvPicPr>
          <p:cNvPr id="7" name="내용 개체 틀 6" descr="4.jpg"/>
          <p:cNvPicPr>
            <a:picLocks noGrp="1" noChangeAspect="1"/>
          </p:cNvPicPr>
          <p:nvPr>
            <p:ph sz="quarter" idx="2"/>
          </p:nvPr>
        </p:nvPicPr>
        <p:blipFill>
          <a:blip r:embed="rId4" cstate="print"/>
          <a:stretch>
            <a:fillRect/>
          </a:stretch>
        </p:blipFill>
        <p:spPr>
          <a:xfrm>
            <a:off x="4644008" y="292530"/>
            <a:ext cx="3888432" cy="656547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467600" cy="1143000"/>
          </a:xfrm>
        </p:spPr>
        <p:txBody>
          <a:bodyPr>
            <a:noAutofit/>
          </a:bodyPr>
          <a:lstStyle/>
          <a:p>
            <a:r>
              <a:rPr lang="ko-KR" altLang="en-US" sz="3600" b="1" dirty="0" err="1" smtClean="0"/>
              <a:t>버스커버스커</a:t>
            </a:r>
            <a:r>
              <a:rPr lang="ko-KR" altLang="en-US" sz="3600" b="1" dirty="0" smtClean="0"/>
              <a:t> 벚꽃 </a:t>
            </a:r>
            <a:r>
              <a:rPr lang="ko-KR" altLang="en-US" sz="3600" b="1" dirty="0" err="1" smtClean="0"/>
              <a:t>엔딩의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역주행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+ </a:t>
            </a:r>
            <a:r>
              <a:rPr lang="ko-KR" altLang="en-US" sz="3600" b="1" dirty="0" smtClean="0"/>
              <a:t>여파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endParaRPr lang="ko-KR" altLang="en-US" sz="36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7544" y="1340768"/>
            <a:ext cx="7920880" cy="4572000"/>
          </a:xfrm>
        </p:spPr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여름송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겨울송은</a:t>
            </a:r>
            <a:r>
              <a:rPr lang="ko-KR" altLang="en-US" dirty="0" smtClean="0"/>
              <a:t> 있어도 </a:t>
            </a:r>
            <a:r>
              <a:rPr lang="ko-KR" altLang="en-US" dirty="0" err="1" smtClean="0"/>
              <a:t>봄송은</a:t>
            </a:r>
            <a:r>
              <a:rPr lang="ko-KR" altLang="en-US" dirty="0" smtClean="0"/>
              <a:t> 없었다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디지털 </a:t>
            </a:r>
            <a:r>
              <a:rPr lang="ko-KR" altLang="en-US" dirty="0" err="1" smtClean="0"/>
              <a:t>음원시대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계절송에</a:t>
            </a:r>
            <a:r>
              <a:rPr lang="ko-KR" altLang="en-US" dirty="0" smtClean="0"/>
              <a:t> 날개를 달아주다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벚꽃엔딩이</a:t>
            </a:r>
            <a:r>
              <a:rPr lang="ko-KR" altLang="en-US" dirty="0" smtClean="0"/>
              <a:t> 크게 성공한 이후 이전보다 새로운 </a:t>
            </a:r>
            <a:r>
              <a:rPr lang="ko-KR" altLang="en-US" dirty="0" err="1" smtClean="0"/>
              <a:t>봄송이</a:t>
            </a:r>
            <a:r>
              <a:rPr lang="ko-KR" altLang="en-US" dirty="0" smtClean="0"/>
              <a:t> 많이 탄생하고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             → </a:t>
            </a:r>
            <a:r>
              <a:rPr lang="ko-KR" altLang="en-US" sz="3200" dirty="0" err="1" smtClean="0"/>
              <a:t>창발현상</a:t>
            </a:r>
            <a:endParaRPr lang="ko-KR" altLang="en-US" sz="3200" dirty="0" smtClean="0"/>
          </a:p>
          <a:p>
            <a:endParaRPr lang="ko-KR" altLang="en-US" dirty="0"/>
          </a:p>
        </p:txBody>
      </p:sp>
      <p:pic>
        <p:nvPicPr>
          <p:cNvPr id="7" name="내용 개체 틀 6" descr="2015-05-28 03;51;29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4211960" y="3501008"/>
            <a:ext cx="3845010" cy="30243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카오스 이론</a:t>
            </a:r>
            <a:endParaRPr lang="ko-KR" altLang="en-US" sz="66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겉으로 보기에는 불안정 하고 불규칙적으로 보이면서도 나름대로 질서가 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290</TotalTime>
  <Words>429</Words>
  <Application>Microsoft Office PowerPoint</Application>
  <PresentationFormat>화면 슬라이드 쇼(4:3)</PresentationFormat>
  <Paragraphs>88</Paragraphs>
  <Slides>19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오렌지</vt:lpstr>
      <vt:lpstr>음반시장과 복잡계</vt:lpstr>
      <vt:lpstr>Contents</vt:lpstr>
      <vt:lpstr>진화 - 청취방법이 계속 발전</vt:lpstr>
      <vt:lpstr>오픈시스템 – 구성요소들의 상호작용</vt:lpstr>
      <vt:lpstr>오픈시스템 - 플래시 몹</vt:lpstr>
      <vt:lpstr>창발이론</vt:lpstr>
      <vt:lpstr>PowerPoint 프레젠테이션</vt:lpstr>
      <vt:lpstr>버스커버스커 벚꽃 엔딩의 역주행 + 여파 </vt:lpstr>
      <vt:lpstr>카오스 이론</vt:lpstr>
      <vt:lpstr>PowerPoint 프레젠테이션</vt:lpstr>
      <vt:lpstr>PowerPoint 프레젠테이션</vt:lpstr>
      <vt:lpstr>카오스 이론-나비효과 </vt:lpstr>
      <vt:lpstr>나비효과 - 초기조건의 민감성 </vt:lpstr>
      <vt:lpstr>카오스 이론-끌개</vt:lpstr>
      <vt:lpstr>끌개 - 고정점 끌개</vt:lpstr>
      <vt:lpstr>시스템 이론</vt:lpstr>
      <vt:lpstr>시스템 이론 – 예시1</vt:lpstr>
      <vt:lpstr>시스템 이론 – 예시2</vt:lpstr>
      <vt:lpstr>Q &amp; 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서울어코드</cp:lastModifiedBy>
  <cp:revision>76</cp:revision>
  <dcterms:created xsi:type="dcterms:W3CDTF">2015-05-27T15:49:21Z</dcterms:created>
  <dcterms:modified xsi:type="dcterms:W3CDTF">2015-05-30T11:34:43Z</dcterms:modified>
</cp:coreProperties>
</file>