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38"/>
  </p:notesMasterIdLst>
  <p:handoutMasterIdLst>
    <p:handoutMasterId r:id="rId39"/>
  </p:handoutMasterIdLst>
  <p:sldIdLst>
    <p:sldId id="258" r:id="rId2"/>
    <p:sldId id="257" r:id="rId3"/>
    <p:sldId id="331" r:id="rId4"/>
    <p:sldId id="268" r:id="rId5"/>
    <p:sldId id="264" r:id="rId6"/>
    <p:sldId id="348" r:id="rId7"/>
    <p:sldId id="349" r:id="rId8"/>
    <p:sldId id="326" r:id="rId9"/>
    <p:sldId id="290" r:id="rId10"/>
    <p:sldId id="335" r:id="rId11"/>
    <p:sldId id="336" r:id="rId12"/>
    <p:sldId id="337" r:id="rId13"/>
    <p:sldId id="292" r:id="rId14"/>
    <p:sldId id="304" r:id="rId15"/>
    <p:sldId id="305" r:id="rId16"/>
    <p:sldId id="306" r:id="rId17"/>
    <p:sldId id="307" r:id="rId18"/>
    <p:sldId id="328" r:id="rId19"/>
    <p:sldId id="308" r:id="rId20"/>
    <p:sldId id="303" r:id="rId21"/>
    <p:sldId id="309" r:id="rId22"/>
    <p:sldId id="310" r:id="rId23"/>
    <p:sldId id="357" r:id="rId24"/>
    <p:sldId id="358" r:id="rId25"/>
    <p:sldId id="322" r:id="rId26"/>
    <p:sldId id="323" r:id="rId27"/>
    <p:sldId id="324" r:id="rId28"/>
    <p:sldId id="325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47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46" autoAdjust="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0F2E-FBC0-4AE9-9628-AFB9059A16A8}" type="datetimeFigureOut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2219-8C91-48B7-99C6-12C18660D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29AB-25F1-4B60-BFBB-010C348CA5B1}" type="datetimeFigureOut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D26E-CE70-4946-96B4-8AD160498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A26CF-B15F-44DB-9AEA-8D0BF03F55D9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9C6D-8D4D-419E-85BB-340C83925596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05BC80-6D3B-41CF-BF94-BC3F19BA85FB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4DB-28C4-425C-8A78-91AC941F2D11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DC1F-6968-47CD-ABF9-FF9B7231F503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9EB0-8EBA-4193-9F75-10C3A4CE1953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1F8F09-BE73-4480-96A1-38405B3630C2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8E99-4164-4D30-8D5C-5B989D280B66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668D-BC77-4277-BD0E-03C73814C9BE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F4A3-D1B8-4303-B191-8BDD24411244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84595D-62EB-42B8-8D32-9A5B19798A9E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7C1E7-1250-437D-B7A8-AFD9BE50C35F}" type="datetime1">
              <a:rPr lang="ko-KR" altLang="en-US" smtClean="0"/>
              <a:pPr/>
              <a:t>2015-03-16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04856" cy="144016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가천대학교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2015 -1</a:t>
            </a:r>
            <a:r>
              <a:rPr lang="ko-KR" altLang="en-US" sz="3600" dirty="0" smtClean="0"/>
              <a:t>학기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               현대사회와 사회복지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이해와 접근 </a:t>
            </a:r>
            <a:endParaRPr lang="ko-KR" altLang="en-US" sz="3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67000" y="400506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cap="all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현대사회와 사회복지</a:t>
            </a:r>
            <a:endParaRPr kumimoji="0" lang="ko-KR" altLang="en-US" sz="6000" b="0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정의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사회문제는 어떤 조건이나 행동유형이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조건이나 행동유형과 모순되고 바람직한 삶의 질과 양립할 수 없으며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사회생활의 여러 수준에서 작용하는 요소에 따라 야기되거나 지속되며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집단간의 갈등에 관계 되어 그 해결을 위해 사회행동이 필요한 사회현상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많은 사람에게 영향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사회현상에 바람직하지 못한 영향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이러한 문제에 대한 어떤 행동 요구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집단적 사회행동에 따른 사회개입이 존재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특정국가의 사회적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문화적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역사적 배경과 국민의 가치관 등 다양한 요인에 따라 차이가 있음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사회문제의 인식은 다양한 가치관의 영향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사회문제의 규정기준은 변동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다양성 고려</a:t>
            </a:r>
            <a:r>
              <a:rPr lang="en-US" altLang="ko-KR" dirty="0" smtClean="0"/>
              <a:t>) –</a:t>
            </a:r>
            <a:r>
              <a:rPr lang="ko-KR" altLang="en-US" dirty="0" smtClean="0"/>
              <a:t>사회기준의 합의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e. g. </a:t>
            </a:r>
            <a:r>
              <a:rPr lang="ko-KR" altLang="en-US" dirty="0" smtClean="0"/>
              <a:t>우리나라 가정폭력 문제 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사회변동과 사회구조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사회변동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Social change) 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일정한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간격을 두고 사회조직의 유형에서 일어나는 중요한 변화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사회적 문화체계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규범체계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행동유형 등을 포함한 문화적 조직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소규모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대규모 상황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단기적 </a:t>
            </a:r>
            <a:r>
              <a:rPr lang="en-US" altLang="ko-KR" dirty="0" smtClean="0"/>
              <a:t>,</a:t>
            </a:r>
            <a:r>
              <a:rPr lang="ko-KR" altLang="en-US" dirty="0" smtClean="0"/>
              <a:t>장기적 변동으로 구별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사회변동의 다양성             사회구조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가치관 등의 변동에 영향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사회인구의 연령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인구학적 패턴의 변동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가치관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세계관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국민성 등 문화적 패턴의 변동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우리나라 사회변동의 주요 요인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근대화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도시화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핵가족화 등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2843808" y="4005064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사회변동과 사회복지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사회변동과 사회문제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사회변동으로서 일어나는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사회문제화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 대응방안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사회정책화</a:t>
            </a:r>
            <a:r>
              <a:rPr lang="en-US" altLang="ko-KR" dirty="0" smtClean="0"/>
              <a:t>’ – </a:t>
            </a:r>
            <a:r>
              <a:rPr lang="ko-KR" altLang="en-US" dirty="0" smtClean="0"/>
              <a:t>구체적 실천으로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복지제도화</a:t>
            </a:r>
            <a:r>
              <a:rPr lang="en-US" altLang="ko-KR" dirty="0" smtClean="0"/>
              <a:t>’ 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사회변동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사회문제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사회복지정책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사회문제의 기본 속성은 불특정 다수의 불만족스러운 상태의 지속을 의미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사회변동에 따른 사회문제는 각국의 역사적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경제적 상황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정치형태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사회복지수준정도 등 다양한 기준에 따라 차이 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사회문제의 성격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dirty="0" smtClean="0"/>
              <a:t> </a:t>
            </a:r>
            <a:r>
              <a:rPr lang="ko-KR" altLang="en-US" dirty="0" smtClean="0"/>
              <a:t>주관적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상대적</a:t>
            </a:r>
            <a:r>
              <a:rPr lang="en-US" altLang="ko-KR" dirty="0" smtClean="0"/>
              <a:t>) 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 환경이 바뀌면서 새로운 문제가 대두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사이버범죄 등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가치관의 차이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낙태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동성애 등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r>
              <a:rPr lang="en-US" altLang="ko-KR" dirty="0" smtClean="0"/>
              <a:t> </a:t>
            </a:r>
            <a:r>
              <a:rPr lang="ko-KR" altLang="en-US" dirty="0" smtClean="0"/>
              <a:t>지속적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ex. </a:t>
            </a:r>
            <a:r>
              <a:rPr lang="ko-KR" altLang="en-US" dirty="0" smtClean="0"/>
              <a:t>가족폭력방지법제정 이후에도 가족폭력이 감소하지 않고 있음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r>
              <a:rPr lang="en-US" altLang="ko-KR" dirty="0" smtClean="0"/>
              <a:t> </a:t>
            </a:r>
            <a:r>
              <a:rPr lang="ko-KR" altLang="en-US" dirty="0" smtClean="0"/>
              <a:t>해결방안의 혼란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 등의 차이에 따라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특성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사회문제는 그 원인이 사회적인데 있는 문제이다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marL="514350" indent="-51435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발생원인이 사회적</a:t>
            </a:r>
            <a:r>
              <a:rPr lang="en-US" altLang="ko-KR" dirty="0" smtClean="0"/>
              <a:t>(social)</a:t>
            </a:r>
            <a:r>
              <a:rPr lang="ko-KR" altLang="en-US" dirty="0" smtClean="0"/>
              <a:t>이어야 함 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폭풍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홍수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지진 등은 그 원인과 본질이 자연적 재앙이므로 사회문제가 아니다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개인적이며 비사회적인 것처럼 보이는 현상도 사회문제일 수 있음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자살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경제적 압박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소외감에 의해 일어남</a:t>
            </a:r>
            <a:r>
              <a:rPr lang="en-US" altLang="ko-KR" dirty="0" smtClean="0"/>
              <a:t> </a:t>
            </a:r>
          </a:p>
          <a:p>
            <a:pPr marL="514350" indent="-514350">
              <a:buNone/>
            </a:pPr>
            <a:r>
              <a:rPr lang="en-US" altLang="ko-KR" dirty="0" smtClean="0"/>
              <a:t> : </a:t>
            </a:r>
            <a:r>
              <a:rPr lang="ko-KR" altLang="en-US" dirty="0" smtClean="0"/>
              <a:t>흡연</a:t>
            </a:r>
            <a:r>
              <a:rPr lang="en-US" altLang="ko-KR" dirty="0" smtClean="0"/>
              <a:t>-</a:t>
            </a:r>
            <a:r>
              <a:rPr lang="ko-KR" altLang="en-US" dirty="0" smtClean="0"/>
              <a:t>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담배자판기를 본 경우 </a:t>
            </a:r>
            <a:r>
              <a:rPr lang="ko-KR" altLang="en-US" dirty="0" err="1" smtClean="0"/>
              <a:t>흡연율이</a:t>
            </a:r>
            <a:r>
              <a:rPr lang="ko-KR" altLang="en-US" dirty="0" smtClean="0"/>
              <a:t> 높다는 실증적 연구가 있음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(Ex. </a:t>
            </a:r>
            <a:r>
              <a:rPr lang="ko-KR" altLang="en-US" dirty="0" smtClean="0"/>
              <a:t>경기도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부천시 담배자판기 설치금지 조례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사회문제의 예방을 위한 노력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특성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</a:rPr>
              <a:t>사회문제는 사회구성원이 지배적 사회가치나 규범에서 벗어난 것으로 판단하는 현상이다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사회적 문제를 규정하는 것은 도덕적 평가의 요소를 강하게 내포하고 있음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(ex. </a:t>
            </a:r>
            <a:r>
              <a:rPr lang="ko-KR" altLang="en-US" dirty="0" smtClean="0"/>
              <a:t>경로석 우대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경로의 가치를 유지해 나가야 한다는 가치지향을 표출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</a:t>
            </a:r>
            <a:r>
              <a:rPr lang="ko-KR" altLang="en-US" dirty="0" smtClean="0"/>
              <a:t>사회적 규범은 사회적 문제를 규정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규범적 혼란이 발생하면 사회문제의 규정도 혼란이 발생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아노미</a:t>
            </a:r>
            <a:r>
              <a:rPr lang="en-US" altLang="ko-KR" dirty="0" smtClean="0"/>
              <a:t>(anomie)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동의의 부재</a:t>
            </a:r>
            <a:r>
              <a:rPr lang="en-US" altLang="ko-KR" dirty="0" smtClean="0"/>
              <a:t>’ – </a:t>
            </a:r>
            <a:r>
              <a:rPr lang="ko-KR" altLang="en-US" dirty="0" smtClean="0"/>
              <a:t>사회적 혼란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특성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사회문제는 사회적 관심을 불러일으킨 문제이다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 </a:t>
            </a:r>
            <a:r>
              <a:rPr lang="ko-KR" altLang="en-US" dirty="0" smtClean="0"/>
              <a:t>사회문제의 성립은 문제가 되는 객관적 상황이 존재해야 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(but</a:t>
            </a:r>
            <a:r>
              <a:rPr lang="ko-KR" altLang="en-US" dirty="0" smtClean="0"/>
              <a:t> 객관적 조건은 사회문제의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필요조건이지 충분조건이 아니다</a:t>
            </a:r>
            <a:r>
              <a:rPr lang="en-US" altLang="ko-KR" dirty="0" smtClean="0"/>
              <a:t>!!!) 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사회문제는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사회의 소중한 가치에 대한 위협이라고 사회구성원들이 인식하고 관심을 가질 때 사회문제가 됨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사회문제는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객관적 조건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주관적 판단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755576" y="522920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특성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이처럼 사회에 바람직하지 못한 영향을 주는 객관적 조건은 사회문제화 되기 이전에 이미 존재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사회적 위험 </a:t>
            </a:r>
            <a:r>
              <a:rPr lang="en-US" altLang="ko-KR" dirty="0" smtClean="0"/>
              <a:t>(social hazards)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Ex. </a:t>
            </a:r>
            <a:r>
              <a:rPr lang="ko-KR" altLang="en-US" dirty="0" smtClean="0"/>
              <a:t>조선소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노동자가 석면가루 흡입으로 인한 질병발생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이차대전 이전부터 있었지만</a:t>
            </a:r>
            <a:r>
              <a:rPr lang="en-US" altLang="ko-KR" dirty="0" smtClean="0"/>
              <a:t>1970</a:t>
            </a:r>
            <a:r>
              <a:rPr lang="ko-KR" altLang="en-US" dirty="0" smtClean="0"/>
              <a:t>년 이후에 인과관계가 밝혀짐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: </a:t>
            </a:r>
            <a:r>
              <a:rPr lang="ko-KR" altLang="en-US" dirty="0" smtClean="0"/>
              <a:t>반도체 공장 근로자 암 발생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:  </a:t>
            </a:r>
            <a:r>
              <a:rPr lang="ko-KR" altLang="en-US" dirty="0" smtClean="0"/>
              <a:t>골프장 농약 사용의 경우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‘</a:t>
            </a:r>
            <a:r>
              <a:rPr lang="ko-KR" altLang="en-US" dirty="0" smtClean="0"/>
              <a:t>사회적 위험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사회의 관심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부상할 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사회문제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가속화됨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899592" y="5445224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1960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–’</a:t>
            </a:r>
            <a:r>
              <a:rPr lang="ko-KR" altLang="en-US" dirty="0" smtClean="0"/>
              <a:t>또 하나의 미국</a:t>
            </a:r>
            <a:r>
              <a:rPr lang="en-US" altLang="ko-KR" dirty="0" smtClean="0"/>
              <a:t>’( The other America) –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미국의 빈곤 전쟁 </a:t>
            </a:r>
            <a:r>
              <a:rPr lang="en-US" altLang="ko-KR" dirty="0" smtClean="0"/>
              <a:t>(War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Poverty) </a:t>
            </a:r>
            <a:r>
              <a:rPr lang="ko-KR" altLang="en-US" dirty="0" smtClean="0"/>
              <a:t>을 불러일으킨 계기가 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전쟁을 통해 어떤 문제를 사회적 관심사로 부상시키고 새로운 제도 </a:t>
            </a:r>
            <a:r>
              <a:rPr lang="ko-KR" altLang="en-US" dirty="0" err="1" smtClean="0"/>
              <a:t>이끔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런던의 오래된 빈곤 지역인 </a:t>
            </a:r>
            <a:r>
              <a:rPr lang="ko-KR" altLang="en-US" dirty="0" err="1" smtClean="0"/>
              <a:t>이스트엔드</a:t>
            </a:r>
            <a:r>
              <a:rPr lang="en-US" altLang="ko-KR" dirty="0" smtClean="0"/>
              <a:t>(East End)- </a:t>
            </a:r>
            <a:r>
              <a:rPr lang="ko-KR" altLang="en-US" dirty="0" smtClean="0"/>
              <a:t>전쟁으로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인해 그들의 실상을 알게 됨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차대전</a:t>
            </a:r>
            <a:r>
              <a:rPr lang="ko-KR" altLang="en-US" dirty="0" smtClean="0"/>
              <a:t> 중에 빈곤문제에 대한 국민적 관심 고조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복지제도의 발전을 이루는 계기가 됨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755576" y="486916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특성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4. </a:t>
            </a:r>
            <a:r>
              <a:rPr lang="ko-KR" altLang="en-US" dirty="0" smtClean="0">
                <a:solidFill>
                  <a:srgbClr val="FF0000"/>
                </a:solidFill>
              </a:rPr>
              <a:t>사회문제는 국가적 개입 혹은 사회운동을 불러일으킨다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개인의 차원에서 대처되고 해결될 수 있는 문제는 사회문제가 아니다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사회적 차원의 개입은 정책결정과정을 거치기 때문에 다양한 정치적 요소에 의해 영향을 받는다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사회문제 해결을 위한 국가적 개입은 많은 자원 투입 요구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현대사회와 사회복지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8153400" cy="449580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Char char="u"/>
            </a:pPr>
            <a:r>
              <a:rPr lang="ko-KR" altLang="en-US" sz="3000" dirty="0" smtClean="0">
                <a:latin typeface="+mn-ea"/>
              </a:rPr>
              <a:t>강의 목표</a:t>
            </a:r>
            <a:endParaRPr lang="en-US" altLang="ko-KR" sz="3000" dirty="0" smtClean="0">
              <a:latin typeface="+mn-ea"/>
            </a:endParaRPr>
          </a:p>
          <a:p>
            <a:pPr marL="514350" indent="-514350">
              <a:buNone/>
            </a:pPr>
            <a:r>
              <a:rPr lang="en-US" altLang="ko-KR" sz="3000" dirty="0" smtClean="0">
                <a:latin typeface="+mn-ea"/>
              </a:rPr>
              <a:t>: </a:t>
            </a:r>
            <a:r>
              <a:rPr lang="ko-KR" altLang="en-US" sz="3000" dirty="0" smtClean="0">
                <a:latin typeface="+mn-ea"/>
              </a:rPr>
              <a:t> 변화하고 있는 현대사회 속에서 발생하고 있는 사회문제에 대한 원인과 해결방안을 통합적으로 접근하는 능력 배양</a:t>
            </a:r>
            <a:endParaRPr lang="en-US" altLang="ko-KR" sz="3000" dirty="0" smtClean="0">
              <a:latin typeface="+mn-ea"/>
            </a:endParaRPr>
          </a:p>
          <a:p>
            <a:pPr marL="514350" indent="-514350">
              <a:buFont typeface="Wingdings" pitchFamily="2" charset="2"/>
              <a:buChar char="u"/>
            </a:pPr>
            <a:endParaRPr lang="en-US" altLang="ko-KR" sz="3000" dirty="0" smtClean="0">
              <a:latin typeface="+mn-ea"/>
            </a:endParaRPr>
          </a:p>
          <a:p>
            <a:pPr marL="514350" indent="-514350">
              <a:buFont typeface="Wingdings" pitchFamily="2" charset="2"/>
              <a:buChar char="u"/>
            </a:pPr>
            <a:endParaRPr lang="en-US" altLang="ko-KR" sz="3000" dirty="0" smtClean="0">
              <a:latin typeface="+mn-ea"/>
            </a:endParaRPr>
          </a:p>
          <a:p>
            <a:pPr marL="514350" indent="-514350">
              <a:buFont typeface="Wingdings" pitchFamily="2" charset="2"/>
              <a:buChar char="u"/>
            </a:pPr>
            <a:r>
              <a:rPr lang="ko-KR" altLang="en-US" sz="3000" dirty="0" smtClean="0">
                <a:latin typeface="+mn-ea"/>
              </a:rPr>
              <a:t>현대사회에서 발생하고 있는 사회문제를 파악하고 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사회복지학적 관점에서 사회문제를 이해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또</a:t>
            </a:r>
            <a:r>
              <a:rPr lang="en-US" altLang="ko-KR" sz="3000" dirty="0" smtClean="0">
                <a:latin typeface="+mn-ea"/>
              </a:rPr>
              <a:t> </a:t>
            </a:r>
            <a:r>
              <a:rPr lang="ko-KR" altLang="en-US" sz="3000" dirty="0" smtClean="0">
                <a:latin typeface="+mn-ea"/>
              </a:rPr>
              <a:t>이론에 대한 접근을 통해 사회문제의 원인과 해결방안을 모색하여 이를 실천하려는 이들에게 이론적 기초와 방향을 제시할 수 있다</a:t>
            </a:r>
            <a:r>
              <a:rPr lang="en-US" altLang="ko-KR" sz="3000" dirty="0" smtClean="0">
                <a:latin typeface="+mn-ea"/>
              </a:rPr>
              <a:t>. </a:t>
            </a:r>
          </a:p>
          <a:p>
            <a:pPr marL="514350" indent="-514350">
              <a:buNone/>
            </a:pPr>
            <a:endParaRPr lang="en-US" altLang="ko-KR" sz="32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사회문제의 사회과학적 인식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사회마다 달리 적용되는 기준이 있음</a:t>
            </a:r>
            <a:r>
              <a:rPr lang="en-US" altLang="ko-KR" dirty="0" smtClean="0"/>
              <a:t>. </a:t>
            </a:r>
          </a:p>
          <a:p>
            <a:pPr marL="514350" indent="-51435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개인적 기호와 정치적 기호를 고려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권력을 가진 사람들에 의해 정의되는 사회문제는 경계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사회문제의 인식에는 가치가 개입됨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사회문제를 규정하는 기준은 항상 변화됨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사회문제는 문화적 상대성에 기초하여 이해되어야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사회문제가 사회규범을 바꿀 수도 있음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사회문제는 </a:t>
            </a:r>
            <a:r>
              <a:rPr lang="ko-KR" altLang="en-US" dirty="0" err="1" smtClean="0">
                <a:solidFill>
                  <a:srgbClr val="FF0000"/>
                </a:solidFill>
              </a:rPr>
              <a:t>체계론적</a:t>
            </a:r>
            <a:r>
              <a:rPr lang="ko-KR" altLang="en-US" dirty="0" smtClean="0">
                <a:solidFill>
                  <a:srgbClr val="FF0000"/>
                </a:solidFill>
              </a:rPr>
              <a:t> 사고로 이해되어야 함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사회구조</a:t>
            </a: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개인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사회문제를 인식할 때 일관된 가치를 가져야 함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사회가 변화함에 따라 사회문제로 이해되는 문제적 상황도 바뀔 수 있음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 </a:t>
            </a:r>
            <a:r>
              <a:rPr lang="ko-KR" altLang="en-US" dirty="0" smtClean="0"/>
              <a:t>자녀의 수에 따른 인식의 변화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문화가 다른 지역이나 국가에서는 사회문제의 의미가 다름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자신의 경험과 가치로만 사회문제를 이해하는 오류를 범하게 됨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사회의 지배적 규범에 벗어나는 것처럼 보이지만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지배적 규범 그 자체가 인간의 권리와 상충하는 요소가 많은 경우에는 궁극적으로 이전의 규범을 타파하고 새로운 규범을 만드는 역할을 함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  ex. </a:t>
            </a:r>
            <a:r>
              <a:rPr lang="ko-KR" altLang="en-US" dirty="0" smtClean="0"/>
              <a:t>이혼의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급증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여권의 신장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사회의 여러 부분이 서로 긴밀하게 연결되어 하나의 체계를 이룸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:  </a:t>
            </a:r>
            <a:r>
              <a:rPr lang="ko-KR" altLang="en-US" dirty="0" smtClean="0"/>
              <a:t>인구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사회조직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사회구조와 개인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사회문제에 대한 과학적 인식의 기초는 사회문제나 그것을 둘러싼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 그 자체도 늘 변화한다는 것에서 시작해야 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 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 원인의 다양한 시각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 </a:t>
            </a:r>
          </a:p>
          <a:p>
            <a:pPr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772816"/>
            <a:ext cx="8784976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사회병리학적 시각 </a:t>
            </a:r>
            <a:r>
              <a:rPr lang="en-US" altLang="ko-KR" sz="3200" dirty="0" smtClean="0">
                <a:solidFill>
                  <a:schemeClr val="tx1"/>
                </a:solidFill>
              </a:rPr>
              <a:t>: </a:t>
            </a:r>
            <a:r>
              <a:rPr lang="ko-KR" altLang="en-US" sz="3200" dirty="0" smtClean="0">
                <a:solidFill>
                  <a:schemeClr val="tx1"/>
                </a:solidFill>
              </a:rPr>
              <a:t>정신적 결함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</a:rPr>
              <a:t>정신질환 등으로  나타나는 비정상적이고 환경부적응적인 사람이나 상황 </a:t>
            </a:r>
            <a:r>
              <a:rPr lang="en-US" altLang="ko-KR" sz="3200" dirty="0" smtClean="0">
                <a:solidFill>
                  <a:schemeClr val="tx1"/>
                </a:solidFill>
              </a:rPr>
              <a:t>(</a:t>
            </a:r>
            <a:r>
              <a:rPr lang="ko-KR" altLang="en-US" sz="3200" dirty="0" smtClean="0">
                <a:solidFill>
                  <a:schemeClr val="tx1"/>
                </a:solidFill>
              </a:rPr>
              <a:t>동성애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알콜중독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</a:rPr>
              <a:t>살인</a:t>
            </a:r>
            <a:r>
              <a:rPr lang="en-US" altLang="ko-KR" sz="3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9512" y="2996952"/>
            <a:ext cx="8784976" cy="10772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사회해체적 시각 </a:t>
            </a:r>
            <a:r>
              <a:rPr lang="en-US" altLang="ko-KR" sz="3200" dirty="0" smtClean="0">
                <a:solidFill>
                  <a:schemeClr val="tx1"/>
                </a:solidFill>
              </a:rPr>
              <a:t>: </a:t>
            </a:r>
            <a:r>
              <a:rPr lang="ko-KR" altLang="en-US" sz="3200" dirty="0" smtClean="0">
                <a:solidFill>
                  <a:schemeClr val="tx1"/>
                </a:solidFill>
              </a:rPr>
              <a:t>사회를 하나의 체계로 보고 부분들간의 상호작용의 결여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</a:rPr>
              <a:t>부적응된 상황 </a:t>
            </a:r>
            <a:r>
              <a:rPr lang="en-US" altLang="ko-KR" sz="3200" dirty="0" smtClean="0">
                <a:solidFill>
                  <a:schemeClr val="tx1"/>
                </a:solidFill>
              </a:rPr>
              <a:t>(</a:t>
            </a:r>
            <a:r>
              <a:rPr lang="ko-KR" altLang="en-US" sz="3200" dirty="0" smtClean="0">
                <a:solidFill>
                  <a:schemeClr val="tx1"/>
                </a:solidFill>
              </a:rPr>
              <a:t>이주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</a:rPr>
              <a:t>도시화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산업화과정에</a:t>
            </a:r>
            <a:r>
              <a:rPr lang="ko-KR" altLang="en-US" sz="3200" dirty="0" smtClean="0">
                <a:solidFill>
                  <a:schemeClr val="tx1"/>
                </a:solidFill>
              </a:rPr>
              <a:t> 따라 문제 발생</a:t>
            </a:r>
            <a:r>
              <a:rPr lang="en-US" altLang="ko-KR" sz="3200" dirty="0" smtClean="0">
                <a:solidFill>
                  <a:schemeClr val="tx1"/>
                </a:solidFill>
              </a:rPr>
              <a:t>)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4221088"/>
            <a:ext cx="8784976" cy="10772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가치갈등적 시각 </a:t>
            </a:r>
            <a:r>
              <a:rPr lang="en-US" altLang="ko-KR" sz="3200" dirty="0" smtClean="0">
                <a:solidFill>
                  <a:schemeClr val="tx1"/>
                </a:solidFill>
              </a:rPr>
              <a:t>: </a:t>
            </a:r>
            <a:r>
              <a:rPr lang="ko-KR" altLang="en-US" sz="3200" dirty="0" smtClean="0">
                <a:solidFill>
                  <a:schemeClr val="tx1"/>
                </a:solidFill>
              </a:rPr>
              <a:t>사회문제는 가치의 갈등에서 옴 </a:t>
            </a:r>
            <a:r>
              <a:rPr lang="en-US" altLang="ko-KR" sz="3200" dirty="0" smtClean="0">
                <a:solidFill>
                  <a:schemeClr val="tx1"/>
                </a:solidFill>
              </a:rPr>
              <a:t>(</a:t>
            </a:r>
            <a:r>
              <a:rPr lang="ko-KR" altLang="en-US" sz="3200" dirty="0" smtClean="0">
                <a:solidFill>
                  <a:schemeClr val="tx1"/>
                </a:solidFill>
              </a:rPr>
              <a:t>지역개발과 환경보존간의 갈등</a:t>
            </a:r>
            <a:r>
              <a:rPr lang="en-US" altLang="ko-KR" sz="3200" dirty="0" smtClean="0">
                <a:solidFill>
                  <a:schemeClr val="tx1"/>
                </a:solidFill>
              </a:rPr>
              <a:t>)</a:t>
            </a:r>
            <a:r>
              <a:rPr lang="ko-KR" altLang="en-US" sz="3200" dirty="0" smtClean="0">
                <a:solidFill>
                  <a:schemeClr val="tx1"/>
                </a:solidFill>
              </a:rPr>
              <a:t>                       </a:t>
            </a:r>
            <a:endParaRPr lang="en-US" altLang="ko-KR" sz="3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5517232"/>
            <a:ext cx="8784976" cy="10772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3200" dirty="0" err="1" smtClean="0">
                <a:solidFill>
                  <a:schemeClr val="tx1"/>
                </a:solidFill>
              </a:rPr>
              <a:t>일탈행위론적</a:t>
            </a:r>
            <a:r>
              <a:rPr lang="ko-KR" altLang="en-US" sz="3200" dirty="0" smtClean="0">
                <a:solidFill>
                  <a:schemeClr val="tx1"/>
                </a:solidFill>
              </a:rPr>
              <a:t> 시각 </a:t>
            </a:r>
            <a:r>
              <a:rPr lang="en-US" altLang="ko-KR" sz="3200" dirty="0" smtClean="0">
                <a:solidFill>
                  <a:schemeClr val="tx1"/>
                </a:solidFill>
              </a:rPr>
              <a:t>: </a:t>
            </a:r>
            <a:r>
              <a:rPr lang="ko-KR" altLang="en-US" sz="3200" dirty="0" smtClean="0">
                <a:solidFill>
                  <a:schemeClr val="tx1"/>
                </a:solidFill>
              </a:rPr>
              <a:t>부적절한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사회화과정</a:t>
            </a:r>
            <a:r>
              <a:rPr lang="en-US" altLang="ko-KR" sz="3200" dirty="0" smtClean="0">
                <a:solidFill>
                  <a:schemeClr val="tx1"/>
                </a:solidFill>
              </a:rPr>
              <a:t>/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낙인론적</a:t>
            </a:r>
            <a:r>
              <a:rPr lang="ko-KR" altLang="en-US" sz="3200" dirty="0" smtClean="0">
                <a:solidFill>
                  <a:schemeClr val="tx1"/>
                </a:solidFill>
              </a:rPr>
              <a:t> 시각 </a:t>
            </a:r>
            <a:r>
              <a:rPr lang="en-US" altLang="ko-KR" sz="3200" dirty="0" smtClean="0">
                <a:solidFill>
                  <a:schemeClr val="tx1"/>
                </a:solidFill>
              </a:rPr>
              <a:t>: </a:t>
            </a:r>
            <a:r>
              <a:rPr lang="ko-KR" altLang="en-US" sz="3200" dirty="0" smtClean="0">
                <a:solidFill>
                  <a:schemeClr val="tx1"/>
                </a:solidFill>
              </a:rPr>
              <a:t>일탈적 행위를 계속 만들어내고 유지하는 사회적 역할에 초점     </a:t>
            </a:r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 원인의 이론적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 </a:t>
            </a:r>
            <a:r>
              <a:rPr lang="ko-KR" altLang="en-US" dirty="0" smtClean="0"/>
              <a:t>사회병리론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사회문제는 사회화에 문제가 있는 개인에 의해 발생하기 때문에 그 해결을 위한 유일한 방법은 도덕 교육이라는 결론 </a:t>
            </a:r>
            <a:r>
              <a:rPr lang="en-US" altLang="ko-KR" dirty="0" smtClean="0"/>
              <a:t>??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 </a:t>
            </a:r>
            <a:r>
              <a:rPr lang="ko-KR" altLang="en-US" dirty="0" smtClean="0"/>
              <a:t>체제결정론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다양한 사회문제는 자본주의체제와 불가분의 관계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과연 사회주의 체제에는 사회문제가 없는가</a:t>
            </a:r>
            <a:r>
              <a:rPr lang="en-US" altLang="ko-KR" dirty="0" smtClean="0"/>
              <a:t>??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원인으로서 사회변동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sz="3200" dirty="0" smtClean="0"/>
              <a:t>사회문제의 원인은 산업화로 인한 사회변동이 큰 부분을 차지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 노동문제나 도시문제의 관련요인도 있지만 인구증가나 노인문제 등의 </a:t>
            </a:r>
            <a:r>
              <a:rPr lang="ko-KR" altLang="en-US" sz="3200" dirty="0" err="1" smtClean="0"/>
              <a:t>비관련</a:t>
            </a:r>
            <a:r>
              <a:rPr lang="ko-KR" altLang="en-US" sz="3200" dirty="0" smtClean="0"/>
              <a:t> 요인도 존재함</a:t>
            </a:r>
            <a:r>
              <a:rPr lang="en-US" altLang="ko-KR" sz="320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사회문제는 사회변동의 속도가 사회의 </a:t>
            </a:r>
            <a:r>
              <a:rPr lang="ko-KR" altLang="en-US" dirty="0" err="1" smtClean="0"/>
              <a:t>지탱력을</a:t>
            </a:r>
            <a:r>
              <a:rPr lang="ko-KR" altLang="en-US" dirty="0" smtClean="0"/>
              <a:t> 상회할 때 발생함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산업화와 도시화에 따른 부수적으로 발생하는 문제들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과잉도시화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2) </a:t>
            </a:r>
            <a:r>
              <a:rPr lang="ko-KR" altLang="en-US" sz="3200" dirty="0" smtClean="0"/>
              <a:t>사회문제는 사회체계의 내용별 변동의 속도가 다를 때 발생한다</a:t>
            </a:r>
            <a:r>
              <a:rPr lang="en-US" altLang="ko-KR" sz="3200" dirty="0" smtClean="0"/>
              <a:t>. </a:t>
            </a:r>
          </a:p>
          <a:p>
            <a:pPr marL="514350" indent="-514350">
              <a:buNone/>
            </a:pPr>
            <a:r>
              <a:rPr lang="en-US" altLang="ko-KR" sz="3200" dirty="0" smtClean="0"/>
              <a:t>: </a:t>
            </a:r>
            <a:r>
              <a:rPr lang="ko-KR" altLang="en-US" sz="3200" dirty="0" smtClean="0"/>
              <a:t>기술영역의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물질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문화는 그 변화가 급속하고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사회질서의 유지에 필요한 법률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관습 등 비물질 문화는 그 즉응하여 변화하지 않음 </a:t>
            </a:r>
            <a:endParaRPr lang="en-US" altLang="ko-KR" sz="3200" dirty="0" smtClean="0"/>
          </a:p>
          <a:p>
            <a:pPr marL="514350" indent="-514350">
              <a:buNone/>
            </a:pPr>
            <a:r>
              <a:rPr lang="en-US" altLang="ko-KR" sz="3200" dirty="0" smtClean="0"/>
              <a:t>        </a:t>
            </a:r>
            <a:r>
              <a:rPr lang="ko-KR" altLang="en-US" sz="3200" dirty="0" smtClean="0"/>
              <a:t>문화지체 </a:t>
            </a:r>
            <a:r>
              <a:rPr lang="en-US" altLang="ko-KR" sz="3200" dirty="0" smtClean="0"/>
              <a:t>(cultural </a:t>
            </a:r>
            <a:r>
              <a:rPr lang="en-US" altLang="ko-KR" sz="3200" dirty="0" smtClean="0"/>
              <a:t>lag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현상</a:t>
            </a:r>
            <a:endParaRPr lang="en-US" altLang="ko-KR" sz="3200" dirty="0" smtClean="0"/>
          </a:p>
          <a:p>
            <a:pPr marL="514350" indent="-514350">
              <a:buNone/>
            </a:pPr>
            <a:endParaRPr lang="en-US" altLang="ko-KR" sz="3200" dirty="0" smtClean="0"/>
          </a:p>
          <a:p>
            <a:pPr marL="514350" indent="-514350">
              <a:buNone/>
            </a:pPr>
            <a:r>
              <a:rPr lang="en-US" altLang="ko-KR" sz="3200" dirty="0" smtClean="0"/>
              <a:t>: cf. </a:t>
            </a:r>
            <a:r>
              <a:rPr lang="ko-KR" altLang="en-US" sz="3200" dirty="0" smtClean="0"/>
              <a:t>민주주의 실천의 개발도상국의 갈등문제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앞선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환경의식과 제품개발의 갈등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기술지체 현상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endParaRPr lang="en-US" altLang="ko-KR" sz="3200" dirty="0" smtClean="0"/>
          </a:p>
          <a:p>
            <a:endParaRPr lang="ko-KR" altLang="en-US" sz="3200" dirty="0"/>
          </a:p>
        </p:txBody>
      </p:sp>
      <p:sp>
        <p:nvSpPr>
          <p:cNvPr id="5" name="오른쪽 화살표 4"/>
          <p:cNvSpPr/>
          <p:nvPr/>
        </p:nvSpPr>
        <p:spPr>
          <a:xfrm>
            <a:off x="899592" y="350100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3200" dirty="0" smtClean="0"/>
              <a:t>3) </a:t>
            </a:r>
            <a:r>
              <a:rPr lang="ko-KR" altLang="en-US" sz="3200" dirty="0" smtClean="0"/>
              <a:t>사회문제는 어떤 정책영역간의 부조화에 의하여 발생 심화됨</a:t>
            </a:r>
            <a:r>
              <a:rPr lang="en-US" altLang="ko-KR" sz="3200" dirty="0" smtClean="0"/>
              <a:t>. </a:t>
            </a:r>
          </a:p>
          <a:p>
            <a:pPr>
              <a:buNone/>
            </a:pPr>
            <a:r>
              <a:rPr lang="en-US" altLang="ko-KR" sz="3200" dirty="0" smtClean="0"/>
              <a:t>: </a:t>
            </a:r>
            <a:r>
              <a:rPr lang="ko-KR" altLang="en-US" sz="3200" dirty="0" smtClean="0"/>
              <a:t>한 영역의 우선정책은 타 영역의 새로운 문제를 발생시키기도 함</a:t>
            </a:r>
            <a:endParaRPr lang="en-US" altLang="ko-KR" sz="3200" dirty="0" smtClean="0"/>
          </a:p>
          <a:p>
            <a:pPr>
              <a:buNone/>
            </a:pP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Ex. </a:t>
            </a:r>
            <a:r>
              <a:rPr lang="ko-KR" altLang="en-US" sz="3200" dirty="0" smtClean="0"/>
              <a:t>산업화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환경파괴 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     </a:t>
            </a:r>
            <a:r>
              <a:rPr lang="ko-KR" altLang="en-US" sz="3200" dirty="0" smtClean="0"/>
              <a:t> 주택부족문제해결 </a:t>
            </a:r>
            <a:r>
              <a:rPr lang="en-US" altLang="ko-KR" sz="3200" dirty="0" smtClean="0"/>
              <a:t> - </a:t>
            </a:r>
            <a:r>
              <a:rPr lang="ko-KR" altLang="en-US" sz="3200" dirty="0" smtClean="0"/>
              <a:t>외국인노동력수입</a:t>
            </a:r>
            <a:r>
              <a:rPr lang="en-US" altLang="ko-KR" sz="3200" dirty="0" smtClean="0"/>
              <a:t> </a:t>
            </a:r>
          </a:p>
          <a:p>
            <a:pPr>
              <a:buNone/>
            </a:pPr>
            <a:r>
              <a:rPr lang="en-US" altLang="ko-KR" sz="3200" dirty="0" smtClean="0"/>
              <a:t>      </a:t>
            </a:r>
            <a:r>
              <a:rPr lang="ko-KR" altLang="en-US" sz="3200" dirty="0" smtClean="0"/>
              <a:t>흉년으로 인한 쌀 수입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쌀 가격 하락으로 농민 피해</a:t>
            </a:r>
            <a:endParaRPr lang="en-US" altLang="ko-KR" sz="3200" dirty="0" smtClean="0"/>
          </a:p>
          <a:p>
            <a:pPr>
              <a:buNone/>
            </a:pPr>
            <a:endParaRPr lang="en-US" altLang="ko-KR" sz="32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3200" dirty="0" smtClean="0"/>
              <a:t>4) </a:t>
            </a:r>
            <a:r>
              <a:rPr lang="ko-KR" altLang="en-US" sz="3200" dirty="0" smtClean="0"/>
              <a:t>사회문제는 사회변동의 영향이 각 사회계층 간에 다르기 때문에 발생함</a:t>
            </a:r>
            <a:r>
              <a:rPr lang="en-US" altLang="ko-KR" sz="3200" dirty="0" smtClean="0"/>
              <a:t>. </a:t>
            </a:r>
          </a:p>
          <a:p>
            <a:pPr>
              <a:buNone/>
            </a:pP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: </a:t>
            </a:r>
            <a:r>
              <a:rPr lang="ko-KR" altLang="en-US" sz="3200" dirty="0" smtClean="0"/>
              <a:t>사회문제는 사회변화의 영향이 모든 사회구성원에게 동일하게 나타나는 것이 아니고 일반적으로 보다 취약한 계층에 심각한 영향을 주기 때문에 발생함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 </a:t>
            </a:r>
          </a:p>
          <a:p>
            <a:pPr>
              <a:buNone/>
            </a:pPr>
            <a:r>
              <a:rPr lang="en-US" altLang="ko-KR" sz="3200" dirty="0" smtClean="0"/>
              <a:t>Ex. </a:t>
            </a:r>
            <a:r>
              <a:rPr lang="ko-KR" altLang="en-US" sz="3200" dirty="0" err="1" smtClean="0"/>
              <a:t>모터리제이션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 Motorization)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세계화 경향과 사회문제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세계화 </a:t>
            </a:r>
            <a:r>
              <a:rPr lang="en-US" altLang="ko-KR" dirty="0" smtClean="0"/>
              <a:t>(globalization) 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정치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문화의 국제화가 진행되어 일상적으로 그 영향을 느끼게 되는  국제통합의 프로세스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</a:t>
            </a:r>
            <a:r>
              <a:rPr lang="ko-KR" altLang="en-US" dirty="0" smtClean="0"/>
              <a:t> 지식의 확대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자본주의적 논리 보급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정보통신기술의 발달 등에 의해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국제적 환경에 관심을 갖는 것은 사회문제의 이해와 예측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그 문제의 해결을 위한 중요한 시사를 얻을 수 있다</a:t>
            </a:r>
            <a:r>
              <a:rPr lang="en-US" altLang="ko-KR" dirty="0" smtClean="0"/>
              <a:t>. !!!!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사회구조적 문제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빈곤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사회취약계층문제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청소년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다문화가정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북한이탈주민</a:t>
            </a:r>
            <a:r>
              <a:rPr lang="en-US" altLang="ko-KR" dirty="0" smtClean="0"/>
              <a:t>)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사회제도문제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가족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빈곤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노동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환경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사회불평등문제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아동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청소년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여성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노인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장애인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다문화가정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북한이탈주민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사회일탈문제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범죄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및 비행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약물남용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정신건강 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세계화의 경향과 사회문제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세계화의 일반적 특성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세계 각 지역간의 상호 연계의 강화와 심화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뉴스나 금융자본 등의 흐름이 국가의 통제를 벗어나게 되는 것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다국적 기업의 권력과 활동의 증대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불평등의 심화를 수반하는 경제성장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지구적 규모의 소비문화 형성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국민국가의 활동을 대체하는 초국가적 정부기관이나 </a:t>
            </a:r>
            <a:r>
              <a:rPr lang="ko-KR" altLang="en-US" dirty="0" err="1" smtClean="0"/>
              <a:t>비정부기구의</a:t>
            </a:r>
            <a:r>
              <a:rPr lang="ko-KR" altLang="en-US" dirty="0" smtClean="0"/>
              <a:t> 성장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셰계화는</a:t>
            </a:r>
            <a:r>
              <a:rPr lang="ko-KR" altLang="en-US" dirty="0" smtClean="0"/>
              <a:t> 경제가 정치를 결정한다는 측면에서 시장경제 이데올로기의 보편화를 의미하기도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( ex.</a:t>
            </a:r>
            <a:r>
              <a:rPr lang="ko-KR" altLang="en-US" dirty="0" err="1" smtClean="0"/>
              <a:t>신자유주의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세계화의 경향과 사회문제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/>
              <a:t>신자유주의적</a:t>
            </a:r>
            <a:r>
              <a:rPr lang="ko-KR" altLang="en-US" dirty="0" smtClean="0"/>
              <a:t> 세계화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브레튼우드체제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Bretton</a:t>
            </a:r>
            <a:r>
              <a:rPr lang="en-US" altLang="ko-KR" dirty="0" smtClean="0"/>
              <a:t> Woods system) 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국제경제체제로 세계무역확대 주도</a:t>
            </a:r>
            <a:r>
              <a:rPr lang="en-US" altLang="ko-KR" dirty="0" smtClean="0"/>
              <a:t> -</a:t>
            </a:r>
            <a:r>
              <a:rPr lang="ko-KR" altLang="en-US" dirty="0" smtClean="0"/>
              <a:t>국제통화기금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IMF), </a:t>
            </a:r>
            <a:r>
              <a:rPr lang="ko-KR" altLang="en-US" dirty="0" smtClean="0"/>
              <a:t>세계은행</a:t>
            </a:r>
            <a:r>
              <a:rPr lang="en-US" altLang="ko-KR" dirty="0" smtClean="0"/>
              <a:t> (World Bank), </a:t>
            </a:r>
            <a:r>
              <a:rPr lang="ko-KR" altLang="en-US" dirty="0" smtClean="0"/>
              <a:t>세계무역기구</a:t>
            </a:r>
            <a:r>
              <a:rPr lang="en-US" altLang="ko-KR" dirty="0" smtClean="0"/>
              <a:t>(WTO </a:t>
            </a:r>
            <a:r>
              <a:rPr lang="en-US" altLang="ko-KR" dirty="0" smtClean="0">
                <a:latin typeface="맑은 고딕"/>
                <a:ea typeface="맑은 고딕"/>
              </a:rPr>
              <a:t>← GATT) </a:t>
            </a:r>
          </a:p>
          <a:p>
            <a:pPr>
              <a:buNone/>
            </a:pPr>
            <a:endParaRPr lang="en-US" altLang="ko-KR" dirty="0" smtClean="0">
              <a:latin typeface="맑은 고딕"/>
              <a:ea typeface="맑은 고딕"/>
            </a:endParaRPr>
          </a:p>
          <a:p>
            <a:pPr>
              <a:buNone/>
            </a:pPr>
            <a:r>
              <a:rPr lang="en-US" altLang="ko-KR" dirty="0" smtClean="0">
                <a:latin typeface="맑은 고딕"/>
                <a:ea typeface="맑은 고딕"/>
              </a:rPr>
              <a:t>-</a:t>
            </a:r>
            <a:r>
              <a:rPr lang="ko-KR" altLang="en-US" dirty="0" smtClean="0"/>
              <a:t>워싱턴 </a:t>
            </a:r>
            <a:r>
              <a:rPr lang="ko-KR" altLang="en-US" dirty="0" err="1" smtClean="0"/>
              <a:t>컨센서스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(Washington Consensus)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국제경제질서 구축을 위한 합의  마련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금리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무역자유화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규제완화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기간산업의 민영화 등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</a:t>
            </a:r>
            <a:r>
              <a:rPr lang="ko-KR" altLang="en-US" dirty="0" smtClean="0"/>
              <a:t>국제질서의 강요 등의 </a:t>
            </a:r>
            <a:r>
              <a:rPr lang="ko-KR" altLang="en-US" dirty="0" err="1" smtClean="0"/>
              <a:t>신자유주의적</a:t>
            </a:r>
            <a:r>
              <a:rPr lang="ko-KR" altLang="en-US" dirty="0" smtClean="0"/>
              <a:t> 구조조정은 사회적 약자의 생활을 더욱 악화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827584" y="602128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세계화의 경향과 사회문제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세계화의 영향은 양면적임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노동자나 취약계층 생활 악화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해결능력을 높여줌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의료산업의 세계화 </a:t>
            </a:r>
            <a:r>
              <a:rPr lang="en-US" altLang="ko-KR" dirty="0" smtClean="0"/>
              <a:t>=</a:t>
            </a:r>
            <a:r>
              <a:rPr lang="ko-KR" altLang="en-US" dirty="0" smtClean="0"/>
              <a:t>의료인력 양성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의료인력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해외 유출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개도국 보건체계문제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노동과 실업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:  </a:t>
            </a:r>
            <a:r>
              <a:rPr lang="ko-KR" altLang="en-US" dirty="0" smtClean="0"/>
              <a:t>자본과 노동의 힘의 균형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자본과 노동의 사회적 협력관계 붕괴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노동시간과 노동조건의 악화 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개발도상국의 공산품 수입은 선진국 실업률 상승의 원인이 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세계화의 경향과 사회문제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사회적 배제 </a:t>
            </a:r>
            <a:r>
              <a:rPr lang="en-US" altLang="ko-KR" dirty="0" smtClean="0"/>
              <a:t>(Social Exclusion)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불평등확대로 발생한 사회적 결속의 약화 내지 상실을 의미함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사회적 박탈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주요사회제도 참가의 저해 등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보건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서비스 이용이 불가능한 사람이 증가</a:t>
            </a:r>
            <a:r>
              <a:rPr lang="en-US" altLang="ko-KR" dirty="0" smtClean="0"/>
              <a:t> VS </a:t>
            </a:r>
            <a:r>
              <a:rPr lang="ko-KR" altLang="en-US" dirty="0" smtClean="0"/>
              <a:t>일부 계층 번영기회 </a:t>
            </a:r>
            <a:r>
              <a:rPr lang="ko-KR" altLang="en-US" dirty="0" smtClean="0">
                <a:latin typeface="맑은 고딕"/>
                <a:ea typeface="맑은 고딕"/>
              </a:rPr>
              <a:t>→ 사회양극화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세계화의 경향과 사회문제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사회복지의 영향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세계화로 인한 사회적 </a:t>
            </a:r>
            <a:r>
              <a:rPr lang="ko-KR" altLang="en-US" dirty="0" err="1" smtClean="0"/>
              <a:t>약자층의</a:t>
            </a:r>
            <a:r>
              <a:rPr lang="ko-KR" altLang="en-US" dirty="0" smtClean="0"/>
              <a:t> 증가와 실업의 증가는 사회보장시스템의 중대한 위협요소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 </a:t>
            </a:r>
            <a:r>
              <a:rPr lang="ko-KR" altLang="en-US" dirty="0" smtClean="0"/>
              <a:t>사회보장의 근간은 사회보험제도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정기적 소득을 가진 노동자가 전제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1970</a:t>
            </a:r>
            <a:r>
              <a:rPr lang="ko-KR" altLang="en-US" dirty="0" smtClean="0"/>
              <a:t>년대 복지확대정책 개발       </a:t>
            </a:r>
            <a:r>
              <a:rPr lang="en-US" altLang="ko-KR" dirty="0" smtClean="0"/>
              <a:t>1990</a:t>
            </a:r>
            <a:r>
              <a:rPr lang="ko-KR" altLang="en-US" dirty="0" smtClean="0"/>
              <a:t>년대 이후 복지축소 정책개발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          (welfare</a:t>
            </a:r>
            <a:r>
              <a:rPr lang="ko-KR" altLang="en-US" dirty="0" smtClean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latin typeface="맑은 고딕"/>
                <a:ea typeface="맑은 고딕"/>
              </a:rPr>
              <a:t>→</a:t>
            </a:r>
            <a:r>
              <a:rPr lang="en-US" altLang="ko-KR" dirty="0" smtClean="0"/>
              <a:t> workfare)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355976" y="47971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접근방법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u"/>
            </a:pPr>
            <a:r>
              <a:rPr lang="en-US" altLang="ko-KR" sz="3600" dirty="0" smtClean="0"/>
              <a:t> </a:t>
            </a:r>
            <a:r>
              <a:rPr lang="ko-KR" altLang="en-US" sz="3600" dirty="0" smtClean="0"/>
              <a:t>개인적 원인 </a:t>
            </a:r>
            <a:endParaRPr lang="en-US" altLang="ko-KR" sz="3600" dirty="0" smtClean="0"/>
          </a:p>
          <a:p>
            <a:pPr marL="514350" indent="-514350">
              <a:buNone/>
            </a:pPr>
            <a:r>
              <a:rPr lang="en-US" altLang="ko-KR" sz="3600" dirty="0" smtClean="0"/>
              <a:t>: </a:t>
            </a:r>
            <a:r>
              <a:rPr lang="ko-KR" altLang="en-US" sz="3600" dirty="0" smtClean="0"/>
              <a:t>개인적 결함이 일탈의 원인 </a:t>
            </a:r>
            <a:r>
              <a:rPr lang="en-US" altLang="ko-KR" sz="3600" dirty="0" smtClean="0"/>
              <a:t>/ </a:t>
            </a:r>
            <a:r>
              <a:rPr lang="ko-KR" altLang="en-US" sz="3600" dirty="0" smtClean="0"/>
              <a:t>개인의 병리적 측면</a:t>
            </a:r>
            <a:endParaRPr lang="en-US" altLang="ko-KR" sz="3600" dirty="0" smtClean="0"/>
          </a:p>
          <a:p>
            <a:pPr marL="514350" indent="-514350">
              <a:buNone/>
            </a:pPr>
            <a:endParaRPr lang="en-US" altLang="ko-KR" sz="3600" dirty="0" smtClean="0"/>
          </a:p>
          <a:p>
            <a:pPr marL="514350" indent="-514350">
              <a:buFont typeface="Wingdings" pitchFamily="2" charset="2"/>
              <a:buChar char="u"/>
            </a:pPr>
            <a:r>
              <a:rPr lang="en-US" altLang="ko-KR" sz="3600" dirty="0" smtClean="0"/>
              <a:t> </a:t>
            </a:r>
            <a:r>
              <a:rPr lang="ko-KR" altLang="en-US" sz="3600" dirty="0" smtClean="0"/>
              <a:t>제도적 원인</a:t>
            </a:r>
            <a:endParaRPr lang="en-US" altLang="ko-KR" sz="3600" dirty="0" smtClean="0"/>
          </a:p>
          <a:p>
            <a:pPr marL="514350" indent="-514350">
              <a:buNone/>
            </a:pPr>
            <a:r>
              <a:rPr lang="en-US" altLang="ko-KR" sz="3600" dirty="0" smtClean="0"/>
              <a:t>: </a:t>
            </a:r>
            <a:r>
              <a:rPr lang="ko-KR" altLang="en-US" sz="3600" dirty="0" smtClean="0"/>
              <a:t>개인적 일탈이 연관된 상황</a:t>
            </a:r>
            <a:endParaRPr lang="en-US" altLang="ko-KR" sz="3600" dirty="0" smtClean="0"/>
          </a:p>
          <a:p>
            <a:pPr marL="514350" indent="-514350">
              <a:buNone/>
            </a:pPr>
            <a:r>
              <a:rPr lang="en-US" altLang="ko-KR" sz="3600" dirty="0" smtClean="0"/>
              <a:t>: </a:t>
            </a:r>
            <a:r>
              <a:rPr lang="ko-KR" altLang="en-US" sz="3600" dirty="0" smtClean="0"/>
              <a:t>사회 속 개인의 문제는 사회에서 분리될 수 없는 것</a:t>
            </a:r>
            <a:endParaRPr lang="en-US" altLang="ko-KR" sz="3600" dirty="0" smtClean="0"/>
          </a:p>
          <a:p>
            <a:pPr marL="514350" indent="-514350">
              <a:buNone/>
            </a:pPr>
            <a:endParaRPr lang="en-US" altLang="ko-KR" sz="3600" dirty="0" smtClean="0"/>
          </a:p>
          <a:p>
            <a:pPr marL="514350" indent="-514350">
              <a:buNone/>
            </a:pPr>
            <a:r>
              <a:rPr lang="en-US" altLang="ko-KR" sz="3600" dirty="0" smtClean="0"/>
              <a:t>     </a:t>
            </a:r>
            <a:r>
              <a:rPr lang="ko-KR" altLang="en-US" sz="3500" dirty="0" smtClean="0"/>
              <a:t>사회문제는 사회구조와 개인행위의 통합적 시각으로 해결해야 함 </a:t>
            </a:r>
            <a:endParaRPr lang="en-US" altLang="ko-KR" sz="35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55576" y="544522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현대사회와 사회문제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sz="4000" dirty="0" smtClean="0"/>
              <a:t>도시화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핵가족화 확대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산업화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자본주의체제 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dirty="0" smtClean="0"/>
              <a:t>  </a:t>
            </a:r>
            <a:r>
              <a:rPr lang="ko-KR" altLang="en-US" dirty="0" smtClean="0"/>
              <a:t>내가 생각하는 사회문제란 </a:t>
            </a:r>
            <a:r>
              <a:rPr lang="en-US" altLang="ko-KR" dirty="0" smtClean="0"/>
              <a:t>? </a:t>
            </a:r>
          </a:p>
          <a:p>
            <a:pPr>
              <a:buFont typeface="Wingdings" pitchFamily="2" charset="2"/>
              <a:buChar char="u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나는 </a:t>
            </a:r>
            <a:r>
              <a:rPr lang="en-US" altLang="ko-KR" dirty="0" smtClean="0"/>
              <a:t>_____________</a:t>
            </a:r>
            <a:r>
              <a:rPr lang="ko-KR" altLang="en-US" dirty="0" smtClean="0"/>
              <a:t>를  사회문제로 본다</a:t>
            </a:r>
            <a:r>
              <a:rPr lang="en-US" altLang="ko-KR" dirty="0" smtClean="0"/>
              <a:t>. 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위의 문제가 사회문제인 이유는 </a:t>
            </a:r>
            <a:r>
              <a:rPr lang="en-US" altLang="ko-KR" dirty="0" smtClean="0"/>
              <a:t>____________</a:t>
            </a:r>
            <a:r>
              <a:rPr lang="ko-KR" altLang="en-US" dirty="0" smtClean="0"/>
              <a:t>이기 때문이다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내가 주변에서 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간접적으로 경험한 사회문제는 </a:t>
            </a:r>
            <a:r>
              <a:rPr lang="en-US" altLang="ko-KR" dirty="0" smtClean="0"/>
              <a:t>______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내가 생각하기에 우리나라에서 가장 심각한 사회문제는 </a:t>
            </a:r>
            <a:r>
              <a:rPr lang="en-US" altLang="ko-KR" dirty="0" smtClean="0"/>
              <a:t>______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사회문제는 발생원인과 특성이 사회적</a:t>
            </a:r>
            <a:r>
              <a:rPr lang="en-US" altLang="ko-KR" dirty="0" smtClean="0">
                <a:solidFill>
                  <a:srgbClr val="FF0000"/>
                </a:solidFill>
              </a:rPr>
              <a:t>(social)</a:t>
            </a:r>
            <a:r>
              <a:rPr lang="ko-KR" altLang="en-US" dirty="0" smtClean="0">
                <a:solidFill>
                  <a:srgbClr val="FF0000"/>
                </a:solidFill>
              </a:rPr>
              <a:t>이어야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자연재해 </a:t>
            </a:r>
            <a:r>
              <a:rPr lang="en-US" altLang="ko-KR" dirty="0" smtClean="0"/>
              <a:t>x 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사회문제에 대한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r>
              <a:rPr lang="en-US" altLang="ko-KR" dirty="0" smtClean="0"/>
              <a:t> </a:t>
            </a:r>
            <a:r>
              <a:rPr lang="ko-KR" altLang="en-US" dirty="0" smtClean="0"/>
              <a:t>사회문제 연구의 다양한 시각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원인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r>
              <a:rPr lang="en-US" altLang="ko-KR" dirty="0" smtClean="0"/>
              <a:t> </a:t>
            </a:r>
            <a:r>
              <a:rPr lang="ko-KR" altLang="en-US" dirty="0" smtClean="0"/>
              <a:t>사회문제의 접근 방법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: </a:t>
            </a:r>
            <a:r>
              <a:rPr lang="ko-KR" altLang="en-US" dirty="0" smtClean="0"/>
              <a:t>개인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구조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사회문제의 원인과 해결방식을 이해하는 큰 틀인 제도와 개인의 관계를 분석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사회문제의 해결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복지대책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99592" y="486916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사회문제에 대한 접근방법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ko-KR" sz="4000" dirty="0" smtClean="0"/>
          </a:p>
          <a:p>
            <a:pPr>
              <a:buNone/>
            </a:pPr>
            <a:r>
              <a:rPr lang="ko-KR" altLang="en-US" sz="2800" dirty="0" smtClean="0"/>
              <a:t>사회구조적 문제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빈곤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노동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주택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범죄 등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사회취약계층 문제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가족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아동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청소년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여성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노인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장애인</a:t>
            </a:r>
            <a:endParaRPr lang="en-US" altLang="ko-KR" sz="2800" dirty="0" smtClean="0"/>
          </a:p>
          <a:p>
            <a:pPr>
              <a:buFont typeface="Wingdings" pitchFamily="2" charset="2"/>
              <a:buChar char="u"/>
            </a:pP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사회제도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정치경제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가족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교육 등</a:t>
            </a:r>
            <a:r>
              <a:rPr lang="en-US" altLang="ko-KR" sz="3200" dirty="0" smtClean="0"/>
              <a:t>)  </a:t>
            </a:r>
          </a:p>
          <a:p>
            <a:pPr>
              <a:buNone/>
            </a:pPr>
            <a:r>
              <a:rPr lang="ko-KR" altLang="en-US" sz="3200" dirty="0" smtClean="0"/>
              <a:t> 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사회 불평등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부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성별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연령 등</a:t>
            </a:r>
            <a:r>
              <a:rPr lang="en-US" altLang="ko-KR" sz="3200" dirty="0" smtClean="0"/>
              <a:t>)  </a:t>
            </a:r>
          </a:p>
          <a:p>
            <a:pPr>
              <a:buNone/>
            </a:pPr>
            <a:r>
              <a:rPr lang="en-US" altLang="ko-KR" sz="3200" dirty="0" smtClean="0"/>
              <a:t> -</a:t>
            </a:r>
            <a:r>
              <a:rPr lang="ko-KR" altLang="en-US" sz="3200" dirty="0" smtClean="0"/>
              <a:t>순응과 일탈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약물남용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범죄 등</a:t>
            </a:r>
            <a:r>
              <a:rPr lang="en-US" altLang="ko-KR" sz="3200" dirty="0" smtClean="0"/>
              <a:t>) </a:t>
            </a:r>
          </a:p>
          <a:p>
            <a:pPr>
              <a:buNone/>
            </a:pPr>
            <a:r>
              <a:rPr lang="en-US" altLang="ko-KR" sz="3200" dirty="0" smtClean="0"/>
              <a:t> -</a:t>
            </a:r>
            <a:r>
              <a:rPr lang="ko-KR" altLang="en-US" sz="3200" dirty="0" smtClean="0"/>
              <a:t>변화하는 세계와 새로운 문제 이해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현대사회의 문제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인권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환경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정보사회의 문제 등</a:t>
            </a:r>
            <a:r>
              <a:rPr lang="en-US" altLang="ko-KR" sz="3200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0936AE-4F22-41E0-8C5F-0750258F1C2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 descr="사회문제에대한 학자별 관점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-32158"/>
            <a:ext cx="8064896" cy="6890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그림 2" descr="사회문제에대한 학자별 관점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97180"/>
            <a:ext cx="7488832" cy="626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사회문제란 무엇인가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사망자 중 뇌혈관 질환으로 인한 사망자의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세 이상의 노인이다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노화로 인한 사망자 수가 연간 수십만 명이다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 여성의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대 사망원인 중에 </a:t>
            </a:r>
            <a:r>
              <a:rPr lang="ko-KR" altLang="en-US" dirty="0" err="1" smtClean="0"/>
              <a:t>다섯번째가</a:t>
            </a:r>
            <a:r>
              <a:rPr lang="ko-KR" altLang="en-US" dirty="0" smtClean="0"/>
              <a:t> 타살이며 사망자 수가 </a:t>
            </a:r>
            <a:r>
              <a:rPr lang="en-US" altLang="ko-KR" dirty="0" smtClean="0"/>
              <a:t>70</a:t>
            </a:r>
            <a:r>
              <a:rPr lang="ko-KR" altLang="en-US" dirty="0" smtClean="0"/>
              <a:t>명이다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집중호우로 인한 홍수 발생으로 주택이 침수되고 파괴되어 집을 잃었다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사회문제란 무엇인가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24744"/>
            <a:ext cx="8153400" cy="5400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Wingdings" pitchFamily="2" charset="2"/>
              <a:buChar char="u"/>
            </a:pPr>
            <a:r>
              <a:rPr lang="en-US" altLang="ko-KR" dirty="0" smtClean="0"/>
              <a:t> </a:t>
            </a:r>
            <a:r>
              <a:rPr lang="ko-KR" altLang="en-US" dirty="0" smtClean="0"/>
              <a:t>사회문제의 정의 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: social _</a:t>
            </a:r>
            <a:r>
              <a:rPr lang="ko-KR" altLang="en-US" dirty="0" smtClean="0"/>
              <a:t>사회의 다수에게 영향을 미치는 범위</a:t>
            </a:r>
            <a:r>
              <a:rPr lang="en-US" altLang="ko-KR" dirty="0" smtClean="0"/>
              <a:t>+ problem _</a:t>
            </a:r>
            <a:r>
              <a:rPr lang="ko-KR" altLang="en-US" dirty="0" smtClean="0"/>
              <a:t>사회현상이 부정적이고 바람직하지 못한 일정 기준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= </a:t>
            </a:r>
            <a:r>
              <a:rPr lang="ko-KR" altLang="en-US" dirty="0" smtClean="0"/>
              <a:t>사회의 가치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윤리 등에 비추어 사회다수가 바람직하지 않다고 판단하거나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이들의 삶에 부정적인 영향을 미치므로 시정이 요구되는 사회현상 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사회문제를 사회질서의 상당부분이 일반적으로 받아들여지고 있는 하나 혹은 그 이상의 규범을 위배하고 있다고 간주되는 행동양식 </a:t>
            </a:r>
            <a:r>
              <a:rPr lang="en-US" altLang="ko-KR" dirty="0" smtClean="0"/>
              <a:t>(Merton &amp; </a:t>
            </a:r>
            <a:r>
              <a:rPr lang="en-US" altLang="ko-KR" dirty="0" err="1" smtClean="0"/>
              <a:t>Nisbet</a:t>
            </a:r>
            <a:r>
              <a:rPr lang="en-US" altLang="ko-KR" dirty="0" smtClean="0"/>
              <a:t>, 1966) </a:t>
            </a:r>
          </a:p>
          <a:p>
            <a:pPr marL="514350" indent="-514350">
              <a:buFont typeface="Wingdings" pitchFamily="2" charset="2"/>
              <a:buChar char="u"/>
            </a:pPr>
            <a:endParaRPr lang="en-US" altLang="ko-KR" dirty="0" smtClean="0"/>
          </a:p>
          <a:p>
            <a:pPr marL="514350" indent="-514350">
              <a:buFont typeface="Wingdings" pitchFamily="2" charset="2"/>
              <a:buChar char="u"/>
            </a:pPr>
            <a:r>
              <a:rPr lang="en-US" altLang="ko-KR" dirty="0" smtClean="0"/>
              <a:t> </a:t>
            </a:r>
            <a:r>
              <a:rPr lang="ko-KR" altLang="en-US" dirty="0" smtClean="0"/>
              <a:t>사회문제의 특성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:    </a:t>
            </a:r>
            <a:r>
              <a:rPr lang="ko-KR" altLang="en-US" dirty="0" smtClean="0"/>
              <a:t>사회적 가치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규범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벗어남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상당수 사람이 그 현상으로 인하여 부정적 영향을 받음</a:t>
            </a:r>
            <a:r>
              <a:rPr lang="en-US" altLang="ko-KR" dirty="0" smtClean="0"/>
              <a:t>/ </a:t>
            </a:r>
            <a:r>
              <a:rPr lang="ko-KR" altLang="en-US" dirty="0" smtClean="0"/>
              <a:t>그 원인이 사회적임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다수의 사람들이나 </a:t>
            </a:r>
            <a:r>
              <a:rPr lang="ko-KR" altLang="en-US" dirty="0" err="1" smtClean="0"/>
              <a:t>영향력있는</a:t>
            </a:r>
            <a:r>
              <a:rPr lang="ko-KR" altLang="en-US" dirty="0" smtClean="0"/>
              <a:t> 사람들이 문제로 판단함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사회가 개선을 원함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개선을 위한 집단의 사회적 행동이 요청됨</a:t>
            </a:r>
            <a:r>
              <a:rPr lang="en-US" altLang="ko-KR" dirty="0" smtClean="0"/>
              <a:t>.  ( </a:t>
            </a:r>
            <a:r>
              <a:rPr lang="ko-KR" altLang="en-US" dirty="0" smtClean="0"/>
              <a:t>최일섭 외</a:t>
            </a:r>
            <a:r>
              <a:rPr lang="en-US" altLang="ko-KR" dirty="0" smtClean="0"/>
              <a:t>, 1994)</a:t>
            </a:r>
          </a:p>
          <a:p>
            <a:pPr marL="514350" indent="-514350">
              <a:buNone/>
            </a:pPr>
            <a:r>
              <a:rPr lang="en-US" altLang="ko-KR" dirty="0" smtClean="0"/>
              <a:t>Ex. </a:t>
            </a:r>
            <a:r>
              <a:rPr lang="ko-KR" altLang="en-US" dirty="0" smtClean="0"/>
              <a:t>영화도가니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광주인화학교 사건 여론화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도가니법</a:t>
            </a:r>
            <a:r>
              <a:rPr lang="ko-KR" altLang="en-US" dirty="0" smtClean="0"/>
              <a:t> 통과 </a:t>
            </a:r>
            <a:r>
              <a:rPr lang="en-US" altLang="ko-KR" dirty="0" smtClean="0"/>
              <a:t>(2011.12)</a:t>
            </a: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4813</TotalTime>
  <Words>2079</Words>
  <Application>Microsoft Office PowerPoint</Application>
  <PresentationFormat>화면 슬라이드 쇼(4:3)</PresentationFormat>
  <Paragraphs>307</Paragraphs>
  <Slides>36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가을</vt:lpstr>
      <vt:lpstr>가천대학교                              2015 -1학기 </vt:lpstr>
      <vt:lpstr>현대사회와 사회복지</vt:lpstr>
      <vt:lpstr>강의일정</vt:lpstr>
      <vt:lpstr>사회문제에 대한 이해</vt:lpstr>
      <vt:lpstr> 사회문제에 대한 접근방법  </vt:lpstr>
      <vt:lpstr>슬라이드 6</vt:lpstr>
      <vt:lpstr>슬라이드 7</vt:lpstr>
      <vt:lpstr>사회문제란 무엇인가 </vt:lpstr>
      <vt:lpstr> 사회문제란 무엇인가 </vt:lpstr>
      <vt:lpstr>사회문제의 정의</vt:lpstr>
      <vt:lpstr>사회변동과 사회구조</vt:lpstr>
      <vt:lpstr>사회변동과 사회복지/ 사회변동과 사회문제</vt:lpstr>
      <vt:lpstr> 사회문제의 성격</vt:lpstr>
      <vt:lpstr>사회문제의 특성</vt:lpstr>
      <vt:lpstr>사회문제의 특성</vt:lpstr>
      <vt:lpstr>사회문제의 특성</vt:lpstr>
      <vt:lpstr>사회문제의 특성</vt:lpstr>
      <vt:lpstr>슬라이드 18</vt:lpstr>
      <vt:lpstr>사회문제의 특성</vt:lpstr>
      <vt:lpstr> 사회문제의 사회과학적 인식</vt:lpstr>
      <vt:lpstr>슬라이드 21</vt:lpstr>
      <vt:lpstr>슬라이드 22</vt:lpstr>
      <vt:lpstr>사회문제 원인의 다양한 시각  </vt:lpstr>
      <vt:lpstr>사회문제 원인의 이론적 한계</vt:lpstr>
      <vt:lpstr>사회문제의 원인으로서 사회변동</vt:lpstr>
      <vt:lpstr>슬라이드 26</vt:lpstr>
      <vt:lpstr>슬라이드 27</vt:lpstr>
      <vt:lpstr>슬라이드 28</vt:lpstr>
      <vt:lpstr>세계화 경향과 사회문제</vt:lpstr>
      <vt:lpstr>세계화의 경향과 사회문제</vt:lpstr>
      <vt:lpstr>세계화의 경향과 사회문제</vt:lpstr>
      <vt:lpstr>세계화의 경향과 사회문제</vt:lpstr>
      <vt:lpstr>세계화의 경향과 사회문제</vt:lpstr>
      <vt:lpstr>세계화의 경향과 사회문제</vt:lpstr>
      <vt:lpstr>사회문제의 접근방법 </vt:lpstr>
      <vt:lpstr> 현대사회와 사회문제  : 도시화, 핵가족화 확대, 산업화, 자본주의체제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사회복지의 목적</dc:title>
  <dc:creator>SENS</dc:creator>
  <cp:lastModifiedBy>SENS</cp:lastModifiedBy>
  <cp:revision>297</cp:revision>
  <dcterms:created xsi:type="dcterms:W3CDTF">2012-09-09T12:28:45Z</dcterms:created>
  <dcterms:modified xsi:type="dcterms:W3CDTF">2015-03-15T15:10:55Z</dcterms:modified>
</cp:coreProperties>
</file>