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35"/>
  </p:notesMasterIdLst>
  <p:handoutMasterIdLst>
    <p:handoutMasterId r:id="rId36"/>
  </p:handoutMasterIdLst>
  <p:sldIdLst>
    <p:sldId id="258" r:id="rId2"/>
    <p:sldId id="334" r:id="rId3"/>
    <p:sldId id="335" r:id="rId4"/>
    <p:sldId id="336" r:id="rId5"/>
    <p:sldId id="337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38" r:id="rId24"/>
    <p:sldId id="339" r:id="rId25"/>
    <p:sldId id="340" r:id="rId26"/>
    <p:sldId id="341" r:id="rId27"/>
    <p:sldId id="342" r:id="rId28"/>
    <p:sldId id="360" r:id="rId29"/>
    <p:sldId id="361" r:id="rId30"/>
    <p:sldId id="362" r:id="rId31"/>
    <p:sldId id="363" r:id="rId32"/>
    <p:sldId id="364" r:id="rId33"/>
    <p:sldId id="365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46" autoAdjust="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0F2E-FBC0-4AE9-9628-AFB9059A16A8}" type="datetimeFigureOut">
              <a:rPr lang="ko-KR" altLang="en-US" smtClean="0"/>
              <a:pPr/>
              <a:t>2015-03-15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42219-8C91-48B7-99C6-12C18660DE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C29AB-25F1-4B60-BFBB-010C348CA5B1}" type="datetimeFigureOut">
              <a:rPr lang="ko-KR" altLang="en-US" smtClean="0"/>
              <a:pPr/>
              <a:t>2015-03-15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3D26E-CE70-4946-96B4-8AD160498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3D26E-CE70-4946-96B4-8AD1604984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8A26CF-B15F-44DB-9AEA-8D0BF03F55D9}" type="datetime1">
              <a:rPr lang="ko-KR" altLang="en-US" smtClean="0"/>
              <a:pPr/>
              <a:t>2015-03-15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9C6D-8D4D-419E-85BB-340C83925596}" type="datetime1">
              <a:rPr lang="ko-KR" altLang="en-US" smtClean="0"/>
              <a:pPr/>
              <a:t>2015-03-15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05BC80-6D3B-41CF-BF94-BC3F19BA85FB}" type="datetime1">
              <a:rPr lang="ko-KR" altLang="en-US" smtClean="0"/>
              <a:pPr/>
              <a:t>2015-03-15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4DB-28C4-425C-8A78-91AC941F2D11}" type="datetime1">
              <a:rPr lang="ko-KR" altLang="en-US" smtClean="0"/>
              <a:pPr/>
              <a:t>2015-03-15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DC1F-6968-47CD-ABF9-FF9B7231F503}" type="datetime1">
              <a:rPr lang="ko-KR" altLang="en-US" smtClean="0"/>
              <a:pPr/>
              <a:t>2015-03-15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D9EB0-8EBA-4193-9F75-10C3A4CE1953}" type="datetime1">
              <a:rPr lang="ko-KR" altLang="en-US" smtClean="0"/>
              <a:pPr/>
              <a:t>2015-03-15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1F8F09-BE73-4480-96A1-38405B3630C2}" type="datetime1">
              <a:rPr lang="ko-KR" altLang="en-US" smtClean="0"/>
              <a:pPr/>
              <a:t>2015-03-15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8E99-4164-4D30-8D5C-5B989D280B66}" type="datetime1">
              <a:rPr lang="ko-KR" altLang="en-US" smtClean="0"/>
              <a:pPr/>
              <a:t>2015-03-15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668D-BC77-4277-BD0E-03C73814C9BE}" type="datetime1">
              <a:rPr lang="ko-KR" altLang="en-US" smtClean="0"/>
              <a:pPr/>
              <a:t>2015-03-15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F4A3-D1B8-4303-B191-8BDD24411244}" type="datetime1">
              <a:rPr lang="ko-KR" altLang="en-US" smtClean="0"/>
              <a:pPr/>
              <a:t>2015-03-15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F84595D-62EB-42B8-8D32-9A5B19798A9E}" type="datetime1">
              <a:rPr lang="ko-KR" altLang="en-US" smtClean="0"/>
              <a:pPr/>
              <a:t>2015-03-15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37C1E7-1250-437D-B7A8-AFD9BE50C35F}" type="datetime1">
              <a:rPr lang="ko-KR" altLang="en-US" smtClean="0"/>
              <a:pPr/>
              <a:t>2015-03-15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704856" cy="1440160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가천대학교</a:t>
            </a:r>
            <a:r>
              <a:rPr lang="ko-KR" altLang="en-US" sz="3600" dirty="0" smtClean="0"/>
              <a:t>  사회복지학과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                          2015 -1</a:t>
            </a:r>
            <a:r>
              <a:rPr lang="ko-KR" altLang="en-US" sz="3600" dirty="0" smtClean="0"/>
              <a:t>학기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3600" dirty="0" smtClean="0"/>
              <a:t>             현대사회와 사회문제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사회문제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이론과 접근방법 </a:t>
            </a:r>
            <a:endParaRPr lang="en-US" altLang="ko-KR" sz="36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67000" y="4005064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lang="ko-KR" altLang="en-US" sz="6000" cap="all" noProof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현대사회와 사회복지</a:t>
            </a:r>
            <a:endParaRPr kumimoji="0" lang="ko-KR" altLang="en-US" sz="6000" b="0" i="0" u="none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FangSong" pitchFamily="49" charset="-122"/>
              </a:rPr>
              <a:t>비판 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제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3</a:t>
            </a:r>
            <a:r>
              <a:rPr lang="ko-KR" altLang="en-US" dirty="0" smtClean="0">
                <a:latin typeface="FangSong" pitchFamily="49" charset="-122"/>
              </a:rPr>
              <a:t>세계의 혁명과 같은  급격한 사회변동을 설명하지 못하는 한계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사회문제의 원인을 개인의 책임으로 돌리기 때문에 자본주의 경제체제의 모순이 없다고 부각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체제의 희생자인 빈곤계층과 소외계층에 대한 희생자를 비난함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(blaming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the victims)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3200" dirty="0" smtClean="0">
                <a:solidFill>
                  <a:srgbClr val="FF0000"/>
                </a:solidFill>
              </a:rPr>
              <a:t>2. </a:t>
            </a:r>
            <a:r>
              <a:rPr lang="ko-KR" altLang="en-US" sz="3200" dirty="0" err="1" smtClean="0">
                <a:solidFill>
                  <a:srgbClr val="FF0000"/>
                </a:solidFill>
              </a:rPr>
              <a:t>갈등론</a:t>
            </a:r>
            <a:r>
              <a:rPr lang="ko-KR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</a:rPr>
              <a:t>(Conflict</a:t>
            </a:r>
            <a:r>
              <a:rPr lang="ko-KR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</a:rPr>
              <a:t>Theory)</a:t>
            </a:r>
          </a:p>
          <a:p>
            <a:pPr>
              <a:buNone/>
            </a:pPr>
            <a:endParaRPr lang="en-US" altLang="ko-KR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3200" dirty="0" smtClean="0"/>
              <a:t>-</a:t>
            </a:r>
            <a:r>
              <a:rPr lang="ko-KR" altLang="en-US" sz="3200" dirty="0" smtClean="0">
                <a:latin typeface="FangSong" pitchFamily="49" charset="-122"/>
              </a:rPr>
              <a:t>창시자</a:t>
            </a: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 : K. Marx</a:t>
            </a:r>
          </a:p>
          <a:p>
            <a:pPr>
              <a:buNone/>
            </a:pP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sz="3200" dirty="0" smtClean="0">
                <a:latin typeface="FangSong" pitchFamily="49" charset="-122"/>
              </a:rPr>
              <a:t>자본가 집단이 모든 생산수단을 소유하고 대다수의 노동자 집단을 </a:t>
            </a:r>
            <a:endParaRPr lang="en-US" altLang="ko-KR" sz="3200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sz="3200" dirty="0" smtClean="0">
                <a:latin typeface="FangSong" pitchFamily="49" charset="-122"/>
              </a:rPr>
              <a:t> </a:t>
            </a:r>
            <a:r>
              <a:rPr lang="ko-KR" altLang="en-US" sz="3200" dirty="0" smtClean="0">
                <a:latin typeface="FangSong" pitchFamily="49" charset="-122"/>
              </a:rPr>
              <a:t>착취하고 </a:t>
            </a:r>
            <a:r>
              <a:rPr lang="ko-KR" altLang="en-US" sz="3200" dirty="0" smtClean="0">
                <a:latin typeface="FangSong" pitchFamily="49" charset="-122"/>
              </a:rPr>
              <a:t>있다고 </a:t>
            </a:r>
            <a:r>
              <a:rPr lang="ko-KR" altLang="en-US" sz="3200" dirty="0" smtClean="0">
                <a:latin typeface="FangSong" pitchFamily="49" charset="-122"/>
              </a:rPr>
              <a:t>분석</a:t>
            </a:r>
            <a:endParaRPr lang="en-US" altLang="ko-KR" sz="3200" dirty="0" smtClean="0">
              <a:latin typeface="FangSong" pitchFamily="49" charset="-122"/>
            </a:endParaRPr>
          </a:p>
          <a:p>
            <a:pPr>
              <a:buNone/>
            </a:pPr>
            <a:endParaRPr lang="en-US" altLang="ko-KR" sz="3200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en-US" altLang="ko-KR" sz="3200" dirty="0" err="1" smtClean="0">
                <a:latin typeface="FangSong" pitchFamily="49" charset="-122"/>
                <a:ea typeface="FangSong" pitchFamily="49" charset="-122"/>
              </a:rPr>
              <a:t>Gimmel</a:t>
            </a:r>
            <a:r>
              <a:rPr lang="ko-KR" altLang="en-US" sz="3200" dirty="0" smtClean="0">
                <a:latin typeface="FangSong" pitchFamily="49" charset="-122"/>
              </a:rPr>
              <a:t> </a:t>
            </a:r>
            <a:endParaRPr lang="en-US" altLang="ko-KR" sz="3200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sz="3200" dirty="0" smtClean="0">
                <a:latin typeface="FangSong" pitchFamily="49" charset="-122"/>
              </a:rPr>
              <a:t>사회의</a:t>
            </a: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sz="3200" dirty="0" smtClean="0">
                <a:latin typeface="FangSong" pitchFamily="49" charset="-122"/>
              </a:rPr>
              <a:t>위계질서에서 상급자와 하급자사이의 갈등</a:t>
            </a:r>
            <a:endParaRPr lang="en-US" altLang="ko-KR" sz="3200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en-US" altLang="ko-KR" sz="3200" dirty="0" err="1" smtClean="0">
                <a:latin typeface="FangSong" pitchFamily="49" charset="-122"/>
                <a:ea typeface="FangSong" pitchFamily="49" charset="-122"/>
              </a:rPr>
              <a:t>Dahrendorf</a:t>
            </a:r>
            <a:endParaRPr lang="en-US" altLang="ko-KR" sz="3200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:  </a:t>
            </a:r>
            <a:r>
              <a:rPr lang="ko-KR" altLang="en-US" sz="3200" dirty="0" smtClean="0">
                <a:latin typeface="FangSong" pitchFamily="49" charset="-122"/>
              </a:rPr>
              <a:t>권력을</a:t>
            </a: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sz="3200" dirty="0" smtClean="0">
                <a:latin typeface="FangSong" pitchFamily="49" charset="-122"/>
              </a:rPr>
              <a:t>가진 자 </a:t>
            </a: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VS </a:t>
            </a:r>
            <a:r>
              <a:rPr lang="ko-KR" altLang="en-US" sz="3200" dirty="0" smtClean="0">
                <a:latin typeface="FangSong" pitchFamily="49" charset="-122"/>
              </a:rPr>
              <a:t>가지지 못한 자 사이의 대립 갈등관계</a:t>
            </a:r>
            <a:endParaRPr lang="en-US" altLang="ko-KR" sz="3200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sz="3200" dirty="0" smtClean="0"/>
          </a:p>
          <a:p>
            <a:pPr>
              <a:buNone/>
            </a:pPr>
            <a:endParaRPr lang="en-US" altLang="ko-KR" sz="32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>
                <a:latin typeface="FangSong" pitchFamily="49" charset="-122"/>
              </a:rPr>
              <a:t>사회에 대한 기본적 시각과 전제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FangSong" pitchFamily="49" charset="-122"/>
              </a:rPr>
              <a:t>사회는 사회를 구성하는 다양한 집단 간의 갈등과 투쟁의 현상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</a:t>
            </a:r>
            <a:r>
              <a:rPr lang="ko-KR" altLang="en-US" dirty="0" smtClean="0">
                <a:latin typeface="FangSong" pitchFamily="49" charset="-122"/>
              </a:rPr>
              <a:t>사회구성원이 가치를 부여하는 희소자원인 부와 권력은 한정되어있기 때문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FangSong" pitchFamily="49" charset="-122"/>
              </a:rPr>
              <a:t>인간은 사회적 존재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갈등유발의 </a:t>
            </a:r>
            <a:r>
              <a:rPr lang="ko-KR" altLang="en-US" dirty="0" smtClean="0">
                <a:latin typeface="FangSong" pitchFamily="49" charset="-122"/>
              </a:rPr>
              <a:t>본성 가짐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(by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r>
              <a:rPr lang="en-US" altLang="ko-KR" dirty="0" err="1" smtClean="0">
                <a:latin typeface="FangSong" pitchFamily="49" charset="-122"/>
                <a:ea typeface="FangSong" pitchFamily="49" charset="-122"/>
              </a:rPr>
              <a:t>Gimmel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)</a:t>
            </a:r>
          </a:p>
          <a:p>
            <a:pPr>
              <a:buFontTx/>
              <a:buChar char="-"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err="1" smtClean="0">
                <a:latin typeface="FangSong" pitchFamily="49" charset="-122"/>
                <a:ea typeface="FangSong" pitchFamily="49" charset="-122"/>
              </a:rPr>
              <a:t>c.f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&gt; </a:t>
            </a:r>
            <a:r>
              <a:rPr lang="ko-KR" altLang="en-US" dirty="0" err="1" smtClean="0">
                <a:latin typeface="FangSong" pitchFamily="49" charset="-122"/>
              </a:rPr>
              <a:t>코저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(</a:t>
            </a:r>
            <a:r>
              <a:rPr lang="en-US" altLang="ko-KR" dirty="0" err="1" smtClean="0">
                <a:latin typeface="FangSong" pitchFamily="49" charset="-122"/>
                <a:ea typeface="FangSong" pitchFamily="49" charset="-122"/>
              </a:rPr>
              <a:t>Coser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) </a:t>
            </a:r>
            <a:r>
              <a:rPr lang="ko-KR" altLang="en-US" dirty="0" smtClean="0">
                <a:latin typeface="FangSong" pitchFamily="49" charset="-122"/>
              </a:rPr>
              <a:t>는 갈등의 기능적 측면을 중시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경쟁과 같은 갈등은 사회체계를 유지 발전시키는데 긍정적으로 작용함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. 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>
                <a:latin typeface="FangSong" pitchFamily="49" charset="-122"/>
              </a:rPr>
              <a:t>사회문제의 발생과 원인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변증법적 </a:t>
            </a:r>
            <a:r>
              <a:rPr lang="ko-KR" altLang="en-US" dirty="0" err="1" smtClean="0">
                <a:latin typeface="FangSong" pitchFamily="49" charset="-122"/>
              </a:rPr>
              <a:t>갈등론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 dialectical conflict theory)</a:t>
            </a: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사회문제는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희소한 사회자원의 불균등한 분배에 의해 발생되는 갈등현상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권력과 자본에 독점적 지배권을 갖는 사회구조에 의해 빈곤과 같은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사회문제는 </a:t>
            </a:r>
            <a:r>
              <a:rPr lang="ko-KR" altLang="en-US" dirty="0" smtClean="0">
                <a:latin typeface="FangSong" pitchFamily="49" charset="-122"/>
              </a:rPr>
              <a:t>피할 수 없음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기능적 </a:t>
            </a:r>
            <a:r>
              <a:rPr lang="ko-KR" altLang="en-US" dirty="0" err="1" smtClean="0">
                <a:latin typeface="FangSong" pitchFamily="49" charset="-122"/>
              </a:rPr>
              <a:t>갈등론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(conflict functionalism)</a:t>
            </a: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사회문제는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자원의 불평등한 배분에 의한 결과로서 생겨나는 사회체계의 통합과 발전의 역기능적 현상 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153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   </a:t>
            </a:r>
          </a:p>
          <a:p>
            <a:pPr>
              <a:buNone/>
            </a:pPr>
            <a:r>
              <a:rPr lang="en-US" altLang="ko-KR" dirty="0" smtClean="0"/>
              <a:t>       </a:t>
            </a:r>
            <a:r>
              <a:rPr lang="ko-KR" altLang="en-US" dirty="0" smtClean="0">
                <a:latin typeface="FangSong" pitchFamily="49" charset="-122"/>
              </a:rPr>
              <a:t>사회문제의 원인을 정당성 없는 특정계급의 사회통제와 노동착취나     불균등한 희소자원의 배분을 가져오는 권위와 권력의 구조에 둠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변증법적 </a:t>
            </a:r>
            <a:r>
              <a:rPr lang="ko-KR" altLang="en-US" dirty="0" err="1" smtClean="0">
                <a:latin typeface="FangSong" pitchFamily="49" charset="-122"/>
              </a:rPr>
              <a:t>갈등론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사회문제의 원인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=</a:t>
            </a:r>
            <a:r>
              <a:rPr lang="ko-KR" altLang="en-US" dirty="0" smtClean="0">
                <a:latin typeface="FangSong" pitchFamily="49" charset="-122"/>
              </a:rPr>
              <a:t>개인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X , </a:t>
            </a:r>
            <a:r>
              <a:rPr lang="ko-KR" altLang="en-US" dirty="0" smtClean="0">
                <a:latin typeface="FangSong" pitchFamily="49" charset="-122"/>
              </a:rPr>
              <a:t>사회구조와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제도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O</a:t>
            </a: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기능적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err="1" smtClean="0">
                <a:latin typeface="FangSong" pitchFamily="49" charset="-122"/>
              </a:rPr>
              <a:t>갈등론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사회문제의 원인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= </a:t>
            </a:r>
            <a:r>
              <a:rPr lang="ko-KR" altLang="en-US" dirty="0" smtClean="0">
                <a:latin typeface="FangSong" pitchFamily="49" charset="-122"/>
              </a:rPr>
              <a:t>개인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O, </a:t>
            </a:r>
            <a:r>
              <a:rPr lang="ko-KR" altLang="en-US" dirty="0" smtClean="0">
                <a:latin typeface="FangSong" pitchFamily="49" charset="-122"/>
              </a:rPr>
              <a:t>사회제도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O</a:t>
            </a: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      (</a:t>
            </a:r>
            <a:r>
              <a:rPr lang="ko-KR" altLang="en-US" dirty="0" smtClean="0">
                <a:latin typeface="FangSong" pitchFamily="49" charset="-122"/>
              </a:rPr>
              <a:t>적대적 본능을 가진 개인에 의해서도 사회적 갈등은 야기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)</a:t>
            </a:r>
          </a:p>
          <a:p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539552" y="213285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500" dirty="0" smtClean="0"/>
              <a:t> </a:t>
            </a:r>
            <a:r>
              <a:rPr lang="ko-KR" altLang="en-US" sz="3500" dirty="0" smtClean="0">
                <a:latin typeface="FangSong" pitchFamily="49" charset="-122"/>
              </a:rPr>
              <a:t>사회문제의 해결방안</a:t>
            </a:r>
            <a:endParaRPr lang="en-US" altLang="ko-KR" sz="3500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변증법적 </a:t>
            </a:r>
            <a:r>
              <a:rPr lang="ko-KR" altLang="en-US" dirty="0" err="1" smtClean="0">
                <a:latin typeface="FangSong" pitchFamily="49" charset="-122"/>
              </a:rPr>
              <a:t>갈등론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사회구조 타파하여 계급적 통제나 소유의 평등화를 보장하는 방법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공산주의 사회이전의 단계는 자체 모순으로 붕괴할 것임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ko-KR" altLang="en-US" dirty="0" smtClean="0">
                <a:latin typeface="FangSong" pitchFamily="49" charset="-122"/>
              </a:rPr>
              <a:t>즉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공산주의 사회가 건설되면 모든 문제는 해결될 것이라는 주장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</a:t>
            </a:r>
            <a:r>
              <a:rPr lang="ko-KR" altLang="en-US" dirty="0" smtClean="0">
                <a:latin typeface="FangSong" pitchFamily="49" charset="-122"/>
              </a:rPr>
              <a:t>노동자 투쟁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혁명으로 새로운 사회 건설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사회문제 원인 해결됨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기능적 </a:t>
            </a:r>
            <a:r>
              <a:rPr lang="ko-KR" altLang="en-US" dirty="0" err="1" smtClean="0">
                <a:latin typeface="FangSong" pitchFamily="49" charset="-122"/>
              </a:rPr>
              <a:t>갈등론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각종 사회문제가 체제의 전면적 붕괴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변화로 이끄는 원동력이 아니고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  </a:t>
            </a:r>
            <a:r>
              <a:rPr lang="ko-KR" altLang="en-US" dirty="0" smtClean="0">
                <a:latin typeface="FangSong" pitchFamily="49" charset="-122"/>
              </a:rPr>
              <a:t>사회문제의 성격에 따라  현 체제를 유지하면서 개혁과 개선 작업으로 사회문제를 해결할 수 있음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</a:t>
            </a:r>
            <a:r>
              <a:rPr lang="ko-KR" altLang="en-US" dirty="0" smtClean="0">
                <a:latin typeface="FangSong" pitchFamily="49" charset="-122"/>
              </a:rPr>
              <a:t>적극적 사회복지제도 도입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→ </a:t>
            </a:r>
            <a:r>
              <a:rPr lang="ko-KR" altLang="en-US" dirty="0" smtClean="0">
                <a:latin typeface="FangSong" pitchFamily="49" charset="-122"/>
              </a:rPr>
              <a:t>부의 불평등한 배분 시정 조치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비판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>
                <a:latin typeface="FangSong" pitchFamily="49" charset="-122"/>
              </a:rPr>
              <a:t>갈등론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ko-KR" altLang="en-US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사회의 다양한 집단간의 대립과 갈등양상 분석에 유용함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</a:t>
            </a:r>
            <a:r>
              <a:rPr lang="ko-KR" altLang="en-US" dirty="0" smtClean="0">
                <a:latin typeface="FangSong" pitchFamily="49" charset="-122"/>
              </a:rPr>
              <a:t>빈곤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노동문제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사회문제를 전적으로 자본주의 사회구조나 </a:t>
            </a:r>
            <a:r>
              <a:rPr lang="ko-KR" altLang="en-US" dirty="0" smtClean="0">
                <a:latin typeface="FangSong" pitchFamily="49" charset="-122"/>
              </a:rPr>
              <a:t>체제로부터 </a:t>
            </a:r>
            <a:r>
              <a:rPr lang="ko-KR" altLang="en-US" dirty="0" smtClean="0">
                <a:latin typeface="FangSong" pitchFamily="49" charset="-122"/>
              </a:rPr>
              <a:t>비롯되었다는 시각은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설명이 </a:t>
            </a:r>
            <a:r>
              <a:rPr lang="ko-KR" altLang="en-US" dirty="0" smtClean="0">
                <a:latin typeface="FangSong" pitchFamily="49" charset="-122"/>
              </a:rPr>
              <a:t>어려움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. </a:t>
            </a:r>
            <a:r>
              <a:rPr lang="ko-KR" altLang="en-US" dirty="0" smtClean="0">
                <a:latin typeface="FangSong" pitchFamily="49" charset="-122"/>
              </a:rPr>
              <a:t>왜냐하면 사회주의체제에도 그러한 문제가 존재함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사회문제를 보는 시각이 정치적으로 기움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</a:t>
            </a:r>
            <a:r>
              <a:rPr lang="ko-KR" altLang="en-US" dirty="0" smtClean="0">
                <a:latin typeface="FangSong" pitchFamily="49" charset="-122"/>
              </a:rPr>
              <a:t>즉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</a:t>
            </a:r>
            <a:r>
              <a:rPr lang="ko-KR" altLang="en-US" dirty="0" smtClean="0">
                <a:latin typeface="FangSong" pitchFamily="49" charset="-122"/>
              </a:rPr>
              <a:t>사회문제는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본질론적인 관점이 아님 현상학적으로 파악해야 함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!!!!)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sz="3200" dirty="0" smtClean="0">
                <a:solidFill>
                  <a:srgbClr val="FF0000"/>
                </a:solidFill>
              </a:rPr>
              <a:t>3. </a:t>
            </a:r>
            <a:r>
              <a:rPr lang="ko-KR" altLang="en-US" sz="3200" dirty="0" smtClean="0">
                <a:solidFill>
                  <a:srgbClr val="FF0000"/>
                </a:solidFill>
                <a:latin typeface="FangSong" pitchFamily="49" charset="-122"/>
              </a:rPr>
              <a:t>상징적 </a:t>
            </a:r>
            <a:r>
              <a:rPr lang="ko-KR" altLang="en-US" sz="3200" dirty="0" err="1" smtClean="0">
                <a:solidFill>
                  <a:srgbClr val="FF0000"/>
                </a:solidFill>
                <a:latin typeface="FangSong" pitchFamily="49" charset="-122"/>
              </a:rPr>
              <a:t>상호작용론</a:t>
            </a:r>
            <a:r>
              <a:rPr lang="en-US" altLang="ko-KR" sz="3200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(Symbolic-</a:t>
            </a:r>
            <a:r>
              <a:rPr lang="en-US" altLang="ko-KR" sz="3200" dirty="0" err="1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interactionism</a:t>
            </a:r>
            <a:r>
              <a:rPr lang="en-US" altLang="ko-KR" sz="3200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)</a:t>
            </a:r>
          </a:p>
          <a:p>
            <a:pPr>
              <a:buNone/>
            </a:pPr>
            <a:endParaRPr lang="en-US" altLang="ko-KR" sz="3200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sz="3200" dirty="0" smtClean="0">
                <a:latin typeface="FangSong" pitchFamily="49" charset="-122"/>
              </a:rPr>
              <a:t>사회에서</a:t>
            </a: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sz="3200" dirty="0" smtClean="0">
                <a:latin typeface="FangSong" pitchFamily="49" charset="-122"/>
              </a:rPr>
              <a:t>개인간의 상호작용과정과 그러한 상호작용이 </a:t>
            </a:r>
            <a:endParaRPr lang="en-US" altLang="ko-KR" sz="3200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sz="3200" dirty="0" smtClean="0">
                <a:latin typeface="FangSong" pitchFamily="49" charset="-122"/>
              </a:rPr>
              <a:t> </a:t>
            </a:r>
            <a:r>
              <a:rPr lang="ko-KR" altLang="en-US" sz="3200" dirty="0" smtClean="0">
                <a:latin typeface="FangSong" pitchFamily="49" charset="-122"/>
              </a:rPr>
              <a:t>개인과 </a:t>
            </a:r>
            <a:r>
              <a:rPr lang="ko-KR" altLang="en-US" sz="3200" dirty="0" smtClean="0">
                <a:latin typeface="FangSong" pitchFamily="49" charset="-122"/>
              </a:rPr>
              <a:t>사회에 미치는 영향에 두는 이론적 접근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r>
              <a:rPr lang="en-US" altLang="ko-KR" dirty="0" err="1" smtClean="0">
                <a:latin typeface="FangSong" pitchFamily="49" charset="-122"/>
                <a:ea typeface="FangSong" pitchFamily="49" charset="-122"/>
              </a:rPr>
              <a:t>c.f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)</a:t>
            </a:r>
            <a:r>
              <a:rPr lang="ko-KR" altLang="en-US" dirty="0" smtClean="0">
                <a:latin typeface="FangSong" pitchFamily="49" charset="-122"/>
              </a:rPr>
              <a:t>구조기능론과 </a:t>
            </a:r>
            <a:r>
              <a:rPr lang="ko-KR" altLang="en-US" dirty="0" err="1" smtClean="0">
                <a:latin typeface="FangSong" pitchFamily="49" charset="-122"/>
              </a:rPr>
              <a:t>갈등론은</a:t>
            </a:r>
            <a:r>
              <a:rPr lang="ko-KR" altLang="en-US" dirty="0" smtClean="0">
                <a:latin typeface="FangSong" pitchFamily="49" charset="-122"/>
              </a:rPr>
              <a:t> 사회현상을 거시적 사회구조에 초점을 두어 접근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err="1" smtClean="0">
                <a:latin typeface="FangSong" pitchFamily="49" charset="-122"/>
              </a:rPr>
              <a:t>미드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(Mead) :</a:t>
            </a:r>
            <a:r>
              <a:rPr lang="ko-KR" altLang="en-US" dirty="0" smtClean="0">
                <a:latin typeface="FangSong" pitchFamily="49" charset="-122"/>
              </a:rPr>
              <a:t>정신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자아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사회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(mind, self, society)</a:t>
            </a:r>
            <a:r>
              <a:rPr lang="ko-KR" altLang="en-US" dirty="0" smtClean="0">
                <a:latin typeface="FangSong" pitchFamily="49" charset="-122"/>
              </a:rPr>
              <a:t>의               </a:t>
            </a:r>
            <a:r>
              <a:rPr lang="ko-KR" altLang="en-US" dirty="0" smtClean="0">
                <a:latin typeface="FangSong" pitchFamily="49" charset="-122"/>
              </a:rPr>
              <a:t>  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</a:rPr>
              <a:t>          </a:t>
            </a:r>
            <a:r>
              <a:rPr lang="ko-KR" altLang="en-US" dirty="0" smtClean="0">
                <a:latin typeface="FangSong" pitchFamily="49" charset="-122"/>
              </a:rPr>
              <a:t>이론적 </a:t>
            </a:r>
            <a:r>
              <a:rPr lang="ko-KR" altLang="en-US" dirty="0" smtClean="0">
                <a:latin typeface="FangSong" pitchFamily="49" charset="-122"/>
              </a:rPr>
              <a:t>체계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err="1" smtClean="0">
                <a:latin typeface="FangSong" pitchFamily="49" charset="-122"/>
              </a:rPr>
              <a:t>쿨리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(Cooley) : </a:t>
            </a:r>
            <a:r>
              <a:rPr lang="ko-KR" altLang="en-US" dirty="0" smtClean="0">
                <a:latin typeface="FangSong" pitchFamily="49" charset="-122"/>
              </a:rPr>
              <a:t>영상자아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(looking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glass self)</a:t>
            </a:r>
            <a:r>
              <a:rPr lang="ko-KR" altLang="en-US" dirty="0" smtClean="0">
                <a:latin typeface="FangSong" pitchFamily="49" charset="-122"/>
              </a:rPr>
              <a:t>개념</a:t>
            </a:r>
            <a:endParaRPr lang="ko-KR" altLang="en-US" dirty="0">
              <a:latin typeface="FangSong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FangSong" pitchFamily="49" charset="-122"/>
              </a:rPr>
              <a:t>사회에 대한 기본적 시각과 전제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사회는 여러 개인들간의 상징을 주고받는 상호작용을 통해서 구축되는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  </a:t>
            </a:r>
            <a:r>
              <a:rPr lang="ko-KR" altLang="en-US" dirty="0" smtClean="0">
                <a:latin typeface="FangSong" pitchFamily="49" charset="-122"/>
              </a:rPr>
              <a:t>지극히 주관적이고 과정적인 형상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사회는 인간의 상호작용을 통해 달라질 수 있음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</a:t>
            </a:r>
            <a:r>
              <a:rPr lang="ko-KR" altLang="en-US" dirty="0" smtClean="0">
                <a:latin typeface="FangSong" pitchFamily="49" charset="-122"/>
              </a:rPr>
              <a:t>고정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x)</a:t>
            </a: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err="1" smtClean="0">
                <a:latin typeface="FangSong" pitchFamily="49" charset="-122"/>
              </a:rPr>
              <a:t>미드의</a:t>
            </a:r>
            <a:r>
              <a:rPr lang="ko-KR" altLang="en-US" dirty="0" smtClean="0">
                <a:latin typeface="FangSong" pitchFamily="49" charset="-122"/>
              </a:rPr>
              <a:t> 상황의 정의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(definition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of situation)</a:t>
            </a: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어떤 상황에 특정한 의미부여 </a:t>
            </a:r>
            <a:r>
              <a:rPr lang="ko-KR" altLang="en-US" dirty="0" smtClean="0">
                <a:latin typeface="FangSong" pitchFamily="49" charset="-122"/>
                <a:ea typeface="맑은 고딕"/>
              </a:rPr>
              <a:t>→</a:t>
            </a:r>
            <a:r>
              <a:rPr lang="ko-KR" altLang="en-US" dirty="0" smtClean="0">
                <a:latin typeface="FangSong" pitchFamily="49" charset="-122"/>
              </a:rPr>
              <a:t> 그 자체가 사회의 진정한 모습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 ( ex. </a:t>
            </a:r>
            <a:r>
              <a:rPr lang="ko-KR" altLang="en-US" dirty="0" smtClean="0">
                <a:latin typeface="FangSong" pitchFamily="49" charset="-122"/>
              </a:rPr>
              <a:t>출퇴근길 교통체증 운전자의 인식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)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FangSong" pitchFamily="49" charset="-122"/>
              </a:rPr>
              <a:t>사회문제의 발생과 원인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사회문제는 고정되어 있지 않음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영향력 있는 특정한 집단이 어떤 사회적 현상을 문제로 규정하고 인식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ko-KR" altLang="en-US" dirty="0" smtClean="0">
                <a:latin typeface="FangSong" pitchFamily="49" charset="-122"/>
              </a:rPr>
              <a:t>어떤 </a:t>
            </a:r>
            <a:r>
              <a:rPr lang="ko-KR" altLang="en-US" dirty="0" smtClean="0">
                <a:latin typeface="FangSong" pitchFamily="49" charset="-122"/>
              </a:rPr>
              <a:t>조치가 필요하다가 인식할 때 사회문제가 됨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주관적 현상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사회현상과 그 실체의 해석에 따라 사회문제여부가 결정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Ex. </a:t>
            </a:r>
            <a:r>
              <a:rPr lang="ko-KR" altLang="en-US" dirty="0" err="1" smtClean="0">
                <a:latin typeface="FangSong" pitchFamily="49" charset="-122"/>
              </a:rPr>
              <a:t>베커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(Becker)</a:t>
            </a:r>
            <a:r>
              <a:rPr lang="en-US" altLang="ko-KR" dirty="0" smtClean="0">
                <a:latin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 마리화나 사회적 정의과정</a:t>
            </a:r>
            <a:r>
              <a:rPr lang="en-US" altLang="ko-KR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(social                        definition)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사회문제의 이론과 접근방법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FangSong" pitchFamily="49" charset="-122"/>
              </a:rPr>
              <a:t>사회문제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FangSong" pitchFamily="49" charset="-122"/>
              </a:rPr>
              <a:t>바람직하지 못한 사회적 조건 또는 상황이 존재하고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많은 사람이 그러한 사회적 조건이나 상황이 개선될 필요가 있다고 인식하는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사회적 상태를 지칭함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</a:t>
            </a:r>
            <a:r>
              <a:rPr lang="en-US" altLang="ko-KR" dirty="0" err="1" smtClean="0">
                <a:latin typeface="FangSong" pitchFamily="49" charset="-122"/>
                <a:ea typeface="FangSong" pitchFamily="49" charset="-122"/>
              </a:rPr>
              <a:t>Henslin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1996)</a:t>
            </a:r>
          </a:p>
          <a:p>
            <a:pPr>
              <a:buFontTx/>
              <a:buChar char="-"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사회문제는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사회적 규범에서 벗어나는 행동양식이 존재하고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  </a:t>
            </a:r>
            <a:r>
              <a:rPr lang="ko-KR" altLang="en-US" dirty="0" smtClean="0">
                <a:latin typeface="FangSong" pitchFamily="49" charset="-122"/>
              </a:rPr>
              <a:t>사회에서 영향력 있는 사람을 비롯하여 일반 시민의 관심을 충분히 획득한 다음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문제의 사회적 조건이 국가적 개입 또는 집단적 개입과 조치에 의해 개선될 필요성이 인정되는 사회적 상황을 지칭함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. </a:t>
            </a:r>
            <a:endParaRPr lang="ko-KR" altLang="en-US" dirty="0">
              <a:latin typeface="FangSong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FangSong" pitchFamily="49" charset="-122"/>
              </a:rPr>
              <a:t>사회문제의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해결방안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:</a:t>
            </a:r>
            <a:r>
              <a:rPr lang="ko-KR" altLang="en-US" dirty="0" smtClean="0">
                <a:latin typeface="FangSong" pitchFamily="49" charset="-122"/>
              </a:rPr>
              <a:t>일탈행위를 하는 개인의 설명을 들어 이해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VS</a:t>
            </a:r>
            <a:r>
              <a:rPr lang="ko-KR" altLang="en-US" dirty="0" smtClean="0">
                <a:latin typeface="FangSong" pitchFamily="49" charset="-122"/>
              </a:rPr>
              <a:t>일탈행위를 보이는 사람 통제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중요한 가치를 이유로 자신의 행동을 정당화함으로 </a:t>
            </a:r>
            <a:r>
              <a:rPr lang="ko-KR" altLang="en-US" dirty="0" err="1" smtClean="0">
                <a:latin typeface="FangSong" pitchFamily="49" charset="-122"/>
              </a:rPr>
              <a:t>일탈성</a:t>
            </a:r>
            <a:r>
              <a:rPr lang="ko-KR" altLang="en-US" dirty="0" smtClean="0">
                <a:latin typeface="FangSong" pitchFamily="49" charset="-122"/>
              </a:rPr>
              <a:t> 부인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자신의 위법과 잘못 인정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</a:t>
            </a:r>
            <a:r>
              <a:rPr lang="ko-KR" altLang="en-US" dirty="0" smtClean="0">
                <a:latin typeface="FangSong" pitchFamily="49" charset="-122"/>
              </a:rPr>
              <a:t>그에 따른 대가를 지불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규범의 타당성 인정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비판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사회를 주관적으로 보기 때문에 객관적 실체로서 존재하는 사회제도와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규범에 따른 인간행동을 설명하지 못하는 한계를 가짐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이론의 적용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FangSong" pitchFamily="49" charset="-122"/>
              </a:rPr>
              <a:t>구조기능론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사회의 불평등구조는 순기능적임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err="1" smtClean="0">
                <a:latin typeface="FangSong" pitchFamily="49" charset="-122"/>
              </a:rPr>
              <a:t>갠스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</a:t>
            </a:r>
            <a:r>
              <a:rPr lang="en-US" altLang="ko-KR" dirty="0" err="1" smtClean="0">
                <a:latin typeface="FangSong" pitchFamily="49" charset="-122"/>
                <a:ea typeface="FangSong" pitchFamily="49" charset="-122"/>
              </a:rPr>
              <a:t>Gans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) </a:t>
            </a: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빈곤계층의 사회공헌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빈곤자체도 사회를 위한 순기능적 요소 가짐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</a:p>
          <a:p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err="1" smtClean="0">
                <a:latin typeface="FangSong" pitchFamily="49" charset="-122"/>
              </a:rPr>
              <a:t>갈등론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자본주의사회의 불평등한 분배구조는 압제에 대한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“</a:t>
            </a:r>
            <a:r>
              <a:rPr lang="ko-KR" altLang="en-US" dirty="0" smtClean="0">
                <a:latin typeface="FangSong" pitchFamily="49" charset="-122"/>
              </a:rPr>
              <a:t>잘못된 인식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”</a:t>
            </a: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빈곤계층은 자식에게 가난과 무력감만을 줌 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자본주의 사회에서는 정부는 자본가 계급과 결탁하여 빈곤계층을 압제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FangSong" pitchFamily="49" charset="-122"/>
              </a:rPr>
              <a:t>상징적 </a:t>
            </a:r>
            <a:r>
              <a:rPr lang="ko-KR" altLang="en-US" dirty="0" err="1" smtClean="0">
                <a:latin typeface="FangSong" pitchFamily="49" charset="-122"/>
              </a:rPr>
              <a:t>상호작용론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사람들이 불평등에 대해서 부여하는 의미에 초점을 둠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</a:t>
            </a:r>
            <a:r>
              <a:rPr lang="ko-KR" altLang="en-US" dirty="0" smtClean="0">
                <a:latin typeface="FangSong" pitchFamily="49" charset="-122"/>
              </a:rPr>
              <a:t>자신의 상황에 따른 정의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자신이 상대적으로 많이 가진 것인지 박탈감을 느끼는지 타인과 비교함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불평등과 빈곤은 역사적 또는 시대상황에 따라 달리 인식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한 사회에서도 개인 또는 집단 간 다른 의미로 해석될 수 있음</a:t>
            </a:r>
            <a:endParaRPr lang="ko-KR" altLang="en-US" dirty="0">
              <a:latin typeface="FangSong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사회병리론</a:t>
            </a:r>
            <a:r>
              <a:rPr lang="en-US" altLang="ko-KR" dirty="0" smtClean="0"/>
              <a:t>(Social pathology)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FangSong" pitchFamily="49" charset="-122"/>
              </a:rPr>
              <a:t>전제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사회의 조직과 기능이 상호의존적이며 성장 발전함에 따라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구조와 </a:t>
            </a:r>
            <a:r>
              <a:rPr lang="ko-KR" altLang="en-US" dirty="0" smtClean="0">
                <a:latin typeface="FangSong" pitchFamily="49" charset="-122"/>
              </a:rPr>
              <a:t>기능이 복잡해지고 어느 특정부분의 삶을 능가하는 사회전체의 삶이 있다고 보는 것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</a:t>
            </a:r>
            <a:r>
              <a:rPr lang="en-US" altLang="ko-KR" dirty="0" err="1" smtClean="0">
                <a:latin typeface="FangSong" pitchFamily="49" charset="-122"/>
                <a:ea typeface="FangSong" pitchFamily="49" charset="-122"/>
              </a:rPr>
              <a:t>Rubington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 &amp; Weinberg, 1981)</a:t>
            </a:r>
          </a:p>
          <a:p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사회문제의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원인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사회화의 실패에 있으며 이러한 실패는 결함을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갖고 </a:t>
            </a:r>
            <a:r>
              <a:rPr lang="ko-KR" altLang="en-US" dirty="0" smtClean="0">
                <a:latin typeface="FangSong" pitchFamily="49" charset="-122"/>
              </a:rPr>
              <a:t>출생한 개인이 있거나 불건전한 사회환경이 존재할 때 생긴다는 것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사회문제는 사회의 각 부분이 정상적으로 작동하지 않을 때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  </a:t>
            </a:r>
            <a:r>
              <a:rPr lang="ko-KR" altLang="en-US" dirty="0" smtClean="0">
                <a:latin typeface="FangSong" pitchFamily="49" charset="-122"/>
              </a:rPr>
              <a:t>범죄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비행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약물중독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알코올 중독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정신질환 등의 사회적 질병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(social disease)</a:t>
            </a:r>
            <a:r>
              <a:rPr lang="ko-KR" altLang="en-US" dirty="0" smtClean="0">
                <a:latin typeface="FangSong" pitchFamily="49" charset="-122"/>
              </a:rPr>
              <a:t> 발생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– </a:t>
            </a:r>
            <a:r>
              <a:rPr lang="ko-KR" altLang="en-US" dirty="0" smtClean="0">
                <a:latin typeface="FangSong" pitchFamily="49" charset="-122"/>
              </a:rPr>
              <a:t>잘못된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사회화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사회의 규범과 가치에 제대로 사회화 되지 못함 </a:t>
            </a:r>
            <a:endParaRPr lang="ko-KR" altLang="en-US" dirty="0">
              <a:latin typeface="FangSong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사회해체론 </a:t>
            </a:r>
            <a:r>
              <a:rPr lang="en-US" altLang="ko-KR" dirty="0" smtClean="0"/>
              <a:t>(Social disorganization)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FangSong" pitchFamily="49" charset="-122"/>
              </a:rPr>
              <a:t>전제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: </a:t>
            </a:r>
            <a:r>
              <a:rPr lang="ko-KR" altLang="en-US" dirty="0" smtClean="0">
                <a:latin typeface="FangSong" pitchFamily="49" charset="-122"/>
              </a:rPr>
              <a:t>사회를 하나의 체계로 보고 체계의 부분들이 통합되어 역동적이고 전체적인 복합체를 이루고 있다고 보는 것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sz="2600" dirty="0" smtClean="0">
                <a:latin typeface="FangSong" pitchFamily="49" charset="-122"/>
                <a:ea typeface="FangSong" pitchFamily="49" charset="-122"/>
              </a:rPr>
              <a:t>  (</a:t>
            </a:r>
            <a:r>
              <a:rPr lang="en-US" altLang="ko-KR" sz="2600" dirty="0" err="1" smtClean="0">
                <a:latin typeface="FangSong" pitchFamily="49" charset="-122"/>
                <a:ea typeface="FangSong" pitchFamily="49" charset="-122"/>
              </a:rPr>
              <a:t>Rubington</a:t>
            </a:r>
            <a:r>
              <a:rPr lang="en-US" altLang="ko-KR" sz="2600" dirty="0" smtClean="0">
                <a:latin typeface="FangSong" pitchFamily="49" charset="-122"/>
                <a:ea typeface="FangSong" pitchFamily="49" charset="-122"/>
              </a:rPr>
              <a:t>  &amp; Weinberg, 1981)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</a:p>
          <a:p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사회문제의 원인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사회체계 부분들간의 적응이 결여되어 있거나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   </a:t>
            </a:r>
            <a:r>
              <a:rPr lang="ko-KR" altLang="en-US" dirty="0" smtClean="0">
                <a:latin typeface="FangSong" pitchFamily="49" charset="-122"/>
              </a:rPr>
              <a:t>적응이 잘못된 상태를 사회해체라고 함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. </a:t>
            </a: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사회문제의 근본적인 원인은 사회변화이고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사회변화가 일어남에 따라 사회체계의 부분들간에 </a:t>
            </a:r>
            <a:r>
              <a:rPr lang="ko-KR" altLang="en-US" dirty="0" err="1" smtClean="0">
                <a:latin typeface="FangSong" pitchFamily="49" charset="-122"/>
              </a:rPr>
              <a:t>부조정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또는 부적응 현상이 나타나게 된다는 것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  : </a:t>
            </a:r>
            <a:r>
              <a:rPr lang="ko-KR" altLang="en-US" dirty="0" smtClean="0">
                <a:latin typeface="FangSong" pitchFamily="49" charset="-122"/>
              </a:rPr>
              <a:t>문화지체현상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(cultural rag)</a:t>
            </a:r>
            <a:endParaRPr lang="ko-KR" altLang="en-US" dirty="0">
              <a:latin typeface="FangSong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일탈행위론 </a:t>
            </a:r>
            <a:r>
              <a:rPr lang="en-US" altLang="ko-KR" dirty="0" smtClean="0"/>
              <a:t>(deviant behavior)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FangSong" pitchFamily="49" charset="-122"/>
              </a:rPr>
              <a:t>전제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: </a:t>
            </a:r>
            <a:r>
              <a:rPr lang="ko-KR" altLang="en-US" dirty="0" smtClean="0">
                <a:latin typeface="FangSong" pitchFamily="49" charset="-122"/>
              </a:rPr>
              <a:t>사회는 하나의 체계이며 체계의 각 부분으로 구성되어 있고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생존과 기능의 유지를 위하여 필요한 기능을 수행함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. </a:t>
            </a: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 </a:t>
            </a:r>
            <a:r>
              <a:rPr lang="ko-KR" altLang="en-US" dirty="0" smtClean="0">
                <a:latin typeface="FangSong" pitchFamily="49" charset="-122"/>
              </a:rPr>
              <a:t>이러한 적절한 가능수행을 위하여 사회에서 기대되는 행동규범이 있는데 이러한 규범으로부터 벗어나는 행위가 일탈행위임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사회문제 원인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부적절한 사회화 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아노미 이론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(anomie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theory) </a:t>
            </a: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– </a:t>
            </a:r>
            <a:r>
              <a:rPr lang="ko-KR" altLang="en-US" dirty="0" smtClean="0">
                <a:latin typeface="FangSong" pitchFamily="49" charset="-122"/>
              </a:rPr>
              <a:t>문화적으로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규정된 지향목표와 그것의 달성할 수 있는 합법적인 수단이 불일치를 이루는 상태</a:t>
            </a:r>
            <a:endParaRPr lang="ko-KR" altLang="en-US" dirty="0">
              <a:latin typeface="FangSong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낙인이론 </a:t>
            </a:r>
            <a:r>
              <a:rPr lang="en-US" altLang="ko-KR" dirty="0" smtClean="0"/>
              <a:t>(labeling theory)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640960" cy="506916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FangSong" pitchFamily="49" charset="-122"/>
              </a:rPr>
              <a:t>전제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인간의 상황에 문제가 있다고 </a:t>
            </a:r>
            <a:r>
              <a:rPr lang="ko-KR" altLang="en-US" dirty="0" err="1" smtClean="0">
                <a:latin typeface="FangSong" pitchFamily="49" charset="-122"/>
              </a:rPr>
              <a:t>낙인하는</a:t>
            </a:r>
            <a:r>
              <a:rPr lang="ko-KR" altLang="en-US" dirty="0" smtClean="0">
                <a:latin typeface="FangSong" pitchFamily="49" charset="-122"/>
              </a:rPr>
              <a:t> 조건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즉 문제를 규정하는 사람에게 초점을 맞춤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어떤 현상이나 행위가 일반 대중이나 사회통제기관 등의 반응을 유발할 때 사회문제가 됨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 </a:t>
            </a:r>
            <a:r>
              <a:rPr lang="ko-KR" altLang="en-US" dirty="0" smtClean="0">
                <a:latin typeface="FangSong" pitchFamily="49" charset="-122"/>
              </a:rPr>
              <a:t>사회집단이 일탈을 구성하는 규칙을 만들고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이를 </a:t>
            </a:r>
            <a:r>
              <a:rPr lang="ko-KR" altLang="en-US" dirty="0" smtClean="0">
                <a:latin typeface="FangSong" pitchFamily="49" charset="-122"/>
              </a:rPr>
              <a:t>특정한 사람에게 적용하여 낙인 찍음으로 일탈 발생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 : </a:t>
            </a:r>
            <a:r>
              <a:rPr lang="ko-KR" altLang="en-US" dirty="0" smtClean="0">
                <a:latin typeface="FangSong" pitchFamily="49" charset="-122"/>
              </a:rPr>
              <a:t>아웃사이더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(outsider) </a:t>
            </a:r>
            <a:r>
              <a:rPr lang="ko-KR" altLang="en-US" dirty="0" smtClean="0">
                <a:latin typeface="FangSong" pitchFamily="49" charset="-122"/>
              </a:rPr>
              <a:t>현상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</a:p>
          <a:p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어떤 행위자의 최초행위를 바람직하지 못한 것으로 규정함으로써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</a:rPr>
              <a:t>  </a:t>
            </a:r>
            <a:r>
              <a:rPr lang="ko-KR" altLang="en-US" dirty="0" smtClean="0">
                <a:latin typeface="FangSong" pitchFamily="49" charset="-122"/>
              </a:rPr>
              <a:t>사회의 </a:t>
            </a:r>
            <a:r>
              <a:rPr lang="ko-KR" altLang="en-US" dirty="0" smtClean="0">
                <a:latin typeface="FangSong" pitchFamily="49" charset="-122"/>
              </a:rPr>
              <a:t>일반인도 그런 행위자를 부정적 의미가 부여된 특정 행위자로 규정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: (</a:t>
            </a:r>
            <a:r>
              <a:rPr lang="ko-KR" altLang="en-US" dirty="0" smtClean="0">
                <a:latin typeface="FangSong" pitchFamily="49" charset="-122"/>
              </a:rPr>
              <a:t>알코올중독자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전과자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조직폭력배 등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) – </a:t>
            </a:r>
            <a:r>
              <a:rPr lang="ko-KR" altLang="en-US" dirty="0" smtClean="0">
                <a:latin typeface="FangSong" pitchFamily="49" charset="-122"/>
              </a:rPr>
              <a:t>낙인에 어울리는 행동 기대 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 원인의 이론적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  </a:t>
            </a:r>
            <a:r>
              <a:rPr lang="ko-KR" altLang="en-US" dirty="0" smtClean="0">
                <a:latin typeface="FangSong" pitchFamily="49" charset="-122"/>
              </a:rPr>
              <a:t>사회병리론 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사회문제는 사회화에 문제가 있는 개인에 의해 발생하기 때문에 그 해결을 위한 유일한 방법은 도덕 교육이라는 결론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??</a:t>
            </a: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 </a:t>
            </a:r>
            <a:r>
              <a:rPr lang="ko-KR" altLang="en-US" dirty="0" smtClean="0">
                <a:latin typeface="FangSong" pitchFamily="49" charset="-122"/>
              </a:rPr>
              <a:t>체제결정론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다양한 사회문제는 자본주의체제와 불가분의 관계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/ </a:t>
            </a:r>
            <a:r>
              <a:rPr lang="ko-KR" altLang="en-US" dirty="0" smtClean="0">
                <a:latin typeface="FangSong" pitchFamily="49" charset="-122"/>
              </a:rPr>
              <a:t>과연 사회주의 체제에는 사회문제가 없는가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??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사회문제를 보는 시각과 사회복지대책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 </a:t>
            </a:r>
            <a:r>
              <a:rPr lang="ko-KR" altLang="en-US" dirty="0" smtClean="0">
                <a:latin typeface="FangSong" pitchFamily="49" charset="-122"/>
              </a:rPr>
              <a:t>사회문제의 원인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1)</a:t>
            </a:r>
            <a:r>
              <a:rPr lang="ko-KR" altLang="en-US" dirty="0" smtClean="0">
                <a:latin typeface="FangSong" pitchFamily="49" charset="-122"/>
              </a:rPr>
              <a:t>사회문제에 연루된 일탈적 또는 반규범적 개인에 의해 만들어지는 사회현상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2) </a:t>
            </a:r>
            <a:r>
              <a:rPr lang="ko-KR" altLang="en-US" dirty="0" smtClean="0">
                <a:latin typeface="FangSong" pitchFamily="49" charset="-122"/>
              </a:rPr>
              <a:t>사회문제는 사회구조나 제도의 모순에 의해서 빚어지지는 사회적 조건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사회복지적 대책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1) </a:t>
            </a:r>
            <a:r>
              <a:rPr lang="ko-KR" altLang="en-US" dirty="0" smtClean="0">
                <a:latin typeface="FangSong" pitchFamily="49" charset="-122"/>
              </a:rPr>
              <a:t>부적응 또는 일탈적인 개인을 교정하는 상담과 치료사업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2) </a:t>
            </a:r>
            <a:r>
              <a:rPr lang="ko-KR" altLang="en-US" dirty="0" smtClean="0">
                <a:latin typeface="FangSong" pitchFamily="49" charset="-122"/>
              </a:rPr>
              <a:t>사회제도나 체제의 모순을 제거하는 사회행동과 </a:t>
            </a:r>
            <a:endParaRPr lang="en-US" altLang="ko-KR" dirty="0" smtClean="0">
              <a:latin typeface="FangSong" pitchFamily="49" charset="-122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FangSong" pitchFamily="49" charset="-122"/>
              </a:rPr>
              <a:t>   </a:t>
            </a:r>
            <a:r>
              <a:rPr lang="ko-KR" altLang="en-US" dirty="0" smtClean="0">
                <a:latin typeface="FangSong" pitchFamily="49" charset="-122"/>
              </a:rPr>
              <a:t>사회운동을 전개하는 방법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사회문제를 보는 시각과 사회복지대책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 </a:t>
            </a:r>
            <a:r>
              <a:rPr lang="ko-KR" altLang="en-US" sz="3200" dirty="0" smtClean="0">
                <a:latin typeface="FangSong" pitchFamily="49" charset="-122"/>
              </a:rPr>
              <a:t>개인비난 </a:t>
            </a: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(person -</a:t>
            </a:r>
            <a:r>
              <a:rPr lang="ko-KR" altLang="en-US" sz="3200" dirty="0" smtClean="0">
                <a:latin typeface="FangSong" pitchFamily="49" charset="-122"/>
              </a:rPr>
              <a:t> </a:t>
            </a: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blame)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사회문제의 원인을 개인에게서 구하고 결국은 개인이 문제라는 시각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사회의 규범이나 표준에서 일탈된 개인의 행동에 초점을 둠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범죄는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욕심 많고 자제할 줄 모르고 충동적이며 공격적인 성향을 갖는 사람에 의해 야기됨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</a:t>
            </a:r>
            <a:r>
              <a:rPr lang="ko-KR" altLang="en-US" dirty="0" smtClean="0">
                <a:latin typeface="FangSong" pitchFamily="49" charset="-122"/>
              </a:rPr>
              <a:t>빈곤은 게으르고 나태하며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합리적으로 가계를 운영하지 못한 개인에게 책임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사회문제 해결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개인의 변화와 개인의 적응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사회문제의 이론과 접근방법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3200" dirty="0" smtClean="0">
                <a:latin typeface="FangSong" pitchFamily="49" charset="-122"/>
              </a:rPr>
              <a:t>사회문제를 해석하고 이해하기 위해서는 이론 </a:t>
            </a: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(theory)</a:t>
            </a:r>
            <a:r>
              <a:rPr lang="ko-KR" altLang="en-US" sz="3200" dirty="0" smtClean="0">
                <a:latin typeface="FangSong" pitchFamily="49" charset="-122"/>
              </a:rPr>
              <a:t> 필요</a:t>
            </a:r>
            <a:endParaRPr lang="en-US" altLang="ko-KR" sz="3200" dirty="0" smtClean="0">
              <a:latin typeface="FangSong" pitchFamily="49" charset="-122"/>
              <a:ea typeface="FangSong" pitchFamily="49" charset="-122"/>
            </a:endParaRPr>
          </a:p>
          <a:p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이론은 자연현상이나 사회현상의 본질을 규명하기 위해서 둘 이상의 개념을 사용하여 이들의 인과관계나 사실적 상호 관련성을 설명하는 학문적 체계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다양한 사회현상을 조직적으로 설명하고 예측하는데 도움을 줌 </a:t>
            </a:r>
            <a:endParaRPr lang="ko-KR" altLang="en-US" dirty="0">
              <a:latin typeface="FangSong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개인비난 접근의 한계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사회제도나 사회체제의 근거 없는 정당성과 면죄부 부여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기존의 사회질서를 유지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이를 비판하는 세력을 통제할 수 있음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자신이 처한 상황이나 운명을 극복하려는 노력에 부정적 영향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: </a:t>
            </a:r>
            <a:r>
              <a:rPr lang="ko-KR" altLang="en-US" dirty="0" smtClean="0">
                <a:latin typeface="FangSong" pitchFamily="49" charset="-122"/>
              </a:rPr>
              <a:t>사회적 다위니즘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(Social Darwinism)</a:t>
            </a: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정부의 사회복지적 급여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서비스 제공을 불필요한 것으로 간주</a:t>
            </a:r>
            <a:endParaRPr lang="ko-KR" altLang="en-US" dirty="0">
              <a:latin typeface="FangSong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06916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sz="3200" dirty="0" smtClean="0">
                <a:latin typeface="FangSong" pitchFamily="49" charset="-122"/>
              </a:rPr>
              <a:t>체제비난 </a:t>
            </a: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(system-blame)</a:t>
            </a:r>
          </a:p>
          <a:p>
            <a:pPr>
              <a:buFontTx/>
              <a:buChar char="-"/>
            </a:pPr>
            <a:r>
              <a:rPr lang="ko-KR" altLang="en-US" sz="3200" dirty="0" smtClean="0">
                <a:latin typeface="FangSong" pitchFamily="49" charset="-122"/>
              </a:rPr>
              <a:t>사회문제의 원인이 개인보다는 사회제도나 사회체제에 있다는 것</a:t>
            </a:r>
            <a:endParaRPr lang="en-US" altLang="ko-KR" sz="3200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ko-KR" altLang="en-US" sz="3200" dirty="0" smtClean="0">
                <a:latin typeface="FangSong" pitchFamily="49" charset="-122"/>
              </a:rPr>
              <a:t>즉</a:t>
            </a: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sz="3200" dirty="0" smtClean="0">
                <a:latin typeface="FangSong" pitchFamily="49" charset="-122"/>
              </a:rPr>
              <a:t>문제와 관련된 개인의 책임이 아니라 사회구조나 제도에 </a:t>
            </a:r>
            <a:endParaRPr lang="en-US" altLang="ko-KR" sz="3200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sz="3200" dirty="0" smtClean="0">
                <a:latin typeface="FangSong" pitchFamily="49" charset="-122"/>
              </a:rPr>
              <a:t>   </a:t>
            </a:r>
            <a:r>
              <a:rPr lang="ko-KR" altLang="en-US" sz="3200" dirty="0" smtClean="0">
                <a:latin typeface="FangSong" pitchFamily="49" charset="-122"/>
              </a:rPr>
              <a:t>근원적 문제의 원인이 있다고 보는 시각</a:t>
            </a:r>
            <a:endParaRPr lang="en-US" altLang="ko-KR" sz="3200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sz="3200" dirty="0" smtClean="0">
              <a:latin typeface="FangSong" pitchFamily="49" charset="-122"/>
              <a:ea typeface="FangSong" pitchFamily="49" charset="-122"/>
            </a:endParaRPr>
          </a:p>
          <a:p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sz="3200" dirty="0" smtClean="0">
                <a:latin typeface="FangSong" pitchFamily="49" charset="-122"/>
              </a:rPr>
              <a:t>체제비난 접근의 한계 </a:t>
            </a:r>
            <a:endParaRPr lang="en-US" altLang="ko-KR" sz="3200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sz="3200" dirty="0" smtClean="0">
                <a:latin typeface="FangSong" pitchFamily="49" charset="-122"/>
              </a:rPr>
              <a:t>사회문제는 매우 복잡한 사회현상으로 부분적으로 개인에 의해 야기되고 부분적으로 사회체제에 의해서 발생될 수 있음</a:t>
            </a:r>
            <a:endParaRPr lang="en-US" altLang="ko-KR" sz="3200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sz="3200" dirty="0" smtClean="0">
                <a:latin typeface="FangSong" pitchFamily="49" charset="-122"/>
              </a:rPr>
              <a:t>사회문제에 대한 결정론적 입장</a:t>
            </a:r>
            <a:endParaRPr lang="en-US" altLang="ko-KR" sz="3200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sz="3200" dirty="0" smtClean="0">
                <a:latin typeface="FangSong" pitchFamily="49" charset="-122"/>
              </a:rPr>
              <a:t>사회문제를 해결하는 집단적 입장은 개인의 노력을 무력화</a:t>
            </a:r>
            <a:endParaRPr lang="en-US" altLang="ko-KR" sz="3200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ko-KR" altLang="en-US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사회문제에 대한 사회복지대책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사회복지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>
                <a:latin typeface="FangSong" pitchFamily="49" charset="-122"/>
              </a:rPr>
              <a:t>인간의 기본적 욕구충족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및 사회문제 해결하여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사회정의 실현하고자 노력하는 일체의 사회적 활동체계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개인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</a:t>
            </a:r>
            <a:r>
              <a:rPr lang="ko-KR" altLang="en-US" dirty="0" smtClean="0">
                <a:latin typeface="FangSong" pitchFamily="49" charset="-122"/>
              </a:rPr>
              <a:t>가족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</a:t>
            </a:r>
            <a:r>
              <a:rPr lang="ko-KR" altLang="en-US" dirty="0" smtClean="0">
                <a:latin typeface="FangSong" pitchFamily="49" charset="-122"/>
              </a:rPr>
              <a:t>집단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조직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지역사회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전체 사회 등을 대상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각종 사회복지서비스 제공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사회복지 프로그램을 통해서 그들의 문제를 해결에 노력하는 전문적 활동</a:t>
            </a:r>
            <a:endParaRPr lang="ko-KR" altLang="en-US" dirty="0">
              <a:latin typeface="FangSong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FangSong" pitchFamily="49" charset="-122"/>
              </a:rPr>
              <a:t>미시적 실천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(micro practice)-</a:t>
            </a:r>
            <a:r>
              <a:rPr lang="ko-KR" altLang="en-US" dirty="0" smtClean="0">
                <a:latin typeface="FangSong" pitchFamily="49" charset="-122"/>
              </a:rPr>
              <a:t>임상적 접근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치료중심활동 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개인이나 가족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또는 집단을 대상으로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        </a:t>
            </a:r>
            <a:r>
              <a:rPr lang="ko-KR" altLang="en-US" dirty="0" smtClean="0">
                <a:latin typeface="FangSong" pitchFamily="49" charset="-122"/>
              </a:rPr>
              <a:t>문제를 갖는 개인을 사회적응적 인간으로 변화시키려는 노력 중심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거시적 실천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(macro practice)-</a:t>
            </a:r>
            <a:r>
              <a:rPr lang="ko-KR" altLang="en-US" dirty="0" smtClean="0">
                <a:latin typeface="FangSong" pitchFamily="49" charset="-122"/>
              </a:rPr>
              <a:t>정책적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접근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개혁중심 활동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조직과 지역사회 또는 전체사회를 대상으로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           </a:t>
            </a:r>
            <a:r>
              <a:rPr lang="ko-KR" altLang="en-US" dirty="0" smtClean="0">
                <a:latin typeface="FangSong" pitchFamily="49" charset="-122"/>
              </a:rPr>
              <a:t>이들의 모순 또는 역기능 현상을 바로잡으려는 노력중심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   </a:t>
            </a:r>
            <a:r>
              <a:rPr lang="ko-KR" altLang="en-US" dirty="0" smtClean="0">
                <a:latin typeface="FangSong" pitchFamily="49" charset="-122"/>
              </a:rPr>
              <a:t>일반사회복지실천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</a:t>
            </a:r>
            <a:r>
              <a:rPr lang="en-US" altLang="ko-KR" dirty="0" err="1" smtClean="0">
                <a:latin typeface="FangSong" pitchFamily="49" charset="-122"/>
                <a:ea typeface="FangSong" pitchFamily="49" charset="-122"/>
              </a:rPr>
              <a:t>generalistic</a:t>
            </a:r>
            <a:r>
              <a:rPr lang="ko-KR" altLang="en-US" dirty="0" smtClean="0">
                <a:latin typeface="FangSong" pitchFamily="49" charset="-122"/>
              </a:rPr>
              <a:t> 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social work) </a:t>
            </a: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      : </a:t>
            </a:r>
            <a:r>
              <a:rPr lang="ko-KR" altLang="en-US" dirty="0" smtClean="0">
                <a:latin typeface="FangSong" pitchFamily="49" charset="-122"/>
              </a:rPr>
              <a:t>미시적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+</a:t>
            </a:r>
            <a:r>
              <a:rPr lang="ko-KR" altLang="en-US" dirty="0" smtClean="0">
                <a:latin typeface="FangSong" pitchFamily="49" charset="-122"/>
              </a:rPr>
              <a:t>거시적 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755576" y="486916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사회문제의 이론과 접근방법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FangSong" pitchFamily="49" charset="-122"/>
              </a:rPr>
              <a:t>사회문제의 과학적 연구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- </a:t>
            </a:r>
            <a:r>
              <a:rPr lang="ko-KR" altLang="en-US" dirty="0" smtClean="0">
                <a:latin typeface="FangSong" pitchFamily="49" charset="-122"/>
              </a:rPr>
              <a:t>유럽 근대사회 이후 급속한 도시화 산업화         기존의 사회질서 파괴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 </a:t>
            </a:r>
            <a:r>
              <a:rPr lang="ko-KR" altLang="en-US" dirty="0" smtClean="0">
                <a:latin typeface="FangSong" pitchFamily="49" charset="-122"/>
              </a:rPr>
              <a:t>사회변동으로 인해 인간은 전통적 사회규범을 따를 수 없어 혼란과 방황이 시작되고 자살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방화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등의 사회문제 대두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err="1" smtClean="0">
                <a:latin typeface="FangSong" pitchFamily="49" charset="-122"/>
              </a:rPr>
              <a:t>오거스트</a:t>
            </a:r>
            <a:r>
              <a:rPr lang="ko-KR" altLang="en-US" dirty="0" smtClean="0">
                <a:latin typeface="FangSong" pitchFamily="49" charset="-122"/>
              </a:rPr>
              <a:t> 콩트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 August Comte : 1789-1859)</a:t>
            </a: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err="1" smtClean="0">
                <a:latin typeface="FangSong" pitchFamily="49" charset="-122"/>
              </a:rPr>
              <a:t>에밀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r>
              <a:rPr lang="ko-KR" altLang="en-US" dirty="0" err="1" smtClean="0">
                <a:latin typeface="FangSong" pitchFamily="49" charset="-122"/>
              </a:rPr>
              <a:t>뒤르켕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 Emile Durkheim : 1855-1917) </a:t>
            </a: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체계적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사회문제에 관심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–</a:t>
            </a:r>
            <a:r>
              <a:rPr lang="ko-KR" altLang="en-US" dirty="0" smtClean="0">
                <a:latin typeface="FangSong" pitchFamily="49" charset="-122"/>
              </a:rPr>
              <a:t>자살의 원인 규명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칼 마르크스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(Karl Marx : 1818-1883)</a:t>
            </a: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사회문제의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원인은  자본주의 경제제도의 모순</a:t>
            </a:r>
            <a:endParaRPr lang="ko-KR" altLang="en-US" dirty="0">
              <a:latin typeface="FangSong" pitchFamily="49" charset="-122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5436096" y="198884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사회문제의 이론과 접근방법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FangSong" pitchFamily="49" charset="-122"/>
              </a:rPr>
              <a:t>미국은 남북전쟁 이후 산업주의 등장하면서 미국사회연구의 움직임이 나타남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1) </a:t>
            </a:r>
            <a:r>
              <a:rPr lang="ko-KR" altLang="en-US" dirty="0" err="1" smtClean="0">
                <a:latin typeface="FangSong" pitchFamily="49" charset="-122"/>
              </a:rPr>
              <a:t>기반성립기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(1905-1918)</a:t>
            </a:r>
          </a:p>
          <a:p>
            <a:pPr marL="514350" indent="-514350"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도시화와 산업화의 결과로 나타난 변화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 </a:t>
            </a:r>
            <a:r>
              <a:rPr lang="ko-KR" altLang="en-US" dirty="0" smtClean="0">
                <a:latin typeface="FangSong" pitchFamily="49" charset="-122"/>
              </a:rPr>
              <a:t>사회문제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2) </a:t>
            </a:r>
            <a:r>
              <a:rPr lang="ko-KR" altLang="en-US" dirty="0" smtClean="0">
                <a:latin typeface="FangSong" pitchFamily="49" charset="-122"/>
              </a:rPr>
              <a:t>과학적 정책 형성기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(1918-1935)</a:t>
            </a:r>
          </a:p>
          <a:p>
            <a:pPr marL="514350" indent="-514350"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사회문제해결을 위한 사회행동을 유도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–</a:t>
            </a:r>
            <a:r>
              <a:rPr lang="ko-KR" altLang="en-US" dirty="0" smtClean="0">
                <a:latin typeface="FangSong" pitchFamily="49" charset="-122"/>
              </a:rPr>
              <a:t>사회학적 지식체계 발전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3) </a:t>
            </a:r>
            <a:r>
              <a:rPr lang="ko-KR" altLang="en-US" dirty="0" smtClean="0">
                <a:latin typeface="FangSong" pitchFamily="49" charset="-122"/>
              </a:rPr>
              <a:t>이론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조사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연구 및 응용의 </a:t>
            </a:r>
            <a:r>
              <a:rPr lang="ko-KR" altLang="en-US" dirty="0" err="1" smtClean="0">
                <a:latin typeface="FangSong" pitchFamily="49" charset="-122"/>
              </a:rPr>
              <a:t>통합기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(1935-1954)</a:t>
            </a:r>
          </a:p>
          <a:p>
            <a:pPr marL="514350" indent="-514350"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4) </a:t>
            </a:r>
            <a:r>
              <a:rPr lang="ko-KR" altLang="en-US" dirty="0" smtClean="0">
                <a:latin typeface="FangSong" pitchFamily="49" charset="-122"/>
              </a:rPr>
              <a:t>전문성 연마기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(1954</a:t>
            </a:r>
            <a:r>
              <a:rPr lang="ko-KR" altLang="en-US" dirty="0" smtClean="0">
                <a:latin typeface="FangSong" pitchFamily="49" charset="-122"/>
              </a:rPr>
              <a:t>년 이후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)</a:t>
            </a:r>
            <a:endParaRPr lang="ko-KR" altLang="en-US" dirty="0">
              <a:latin typeface="FangSong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사회문제에 관한 거시이론적 접근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1. </a:t>
            </a:r>
            <a:r>
              <a:rPr lang="ko-KR" altLang="en-US" sz="3600" dirty="0" smtClean="0">
                <a:solidFill>
                  <a:srgbClr val="FF0000"/>
                </a:solidFill>
              </a:rPr>
              <a:t>구조 기능론 </a:t>
            </a:r>
            <a:r>
              <a:rPr lang="en-US" altLang="ko-KR" sz="3600" dirty="0" smtClean="0">
                <a:solidFill>
                  <a:srgbClr val="FF0000"/>
                </a:solidFill>
              </a:rPr>
              <a:t>(Structural Functionalism)</a:t>
            </a:r>
          </a:p>
          <a:p>
            <a:pPr>
              <a:buNone/>
            </a:pPr>
            <a:r>
              <a:rPr lang="en-US" altLang="ko-KR" sz="3600" dirty="0" smtClean="0"/>
              <a:t>-</a:t>
            </a:r>
            <a:r>
              <a:rPr lang="ko-KR" altLang="en-US" sz="3600" dirty="0" smtClean="0"/>
              <a:t>사회를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생물학적 유기체에 비유</a:t>
            </a:r>
            <a:endParaRPr lang="en-US" altLang="ko-KR" sz="3600" dirty="0" smtClean="0"/>
          </a:p>
          <a:p>
            <a:pPr>
              <a:buNone/>
            </a:pPr>
            <a:r>
              <a:rPr lang="en-US" altLang="ko-KR" sz="3600" dirty="0" smtClean="0"/>
              <a:t>-</a:t>
            </a:r>
            <a:r>
              <a:rPr lang="ko-KR" altLang="en-US" sz="3600" dirty="0" smtClean="0"/>
              <a:t>사회를 구성하는 각 요소가 제 기능을 발휘하지 못할 때 </a:t>
            </a:r>
            <a:endParaRPr lang="en-US" altLang="ko-KR" sz="3600" dirty="0" smtClean="0"/>
          </a:p>
          <a:p>
            <a:pPr>
              <a:buNone/>
            </a:pPr>
            <a:r>
              <a:rPr lang="en-US" altLang="ko-KR" sz="3600" dirty="0" smtClean="0"/>
              <a:t> </a:t>
            </a:r>
            <a:r>
              <a:rPr lang="en-US" altLang="ko-KR" sz="3600" dirty="0" smtClean="0"/>
              <a:t>    </a:t>
            </a:r>
            <a:r>
              <a:rPr lang="ko-KR" altLang="en-US" sz="3600" dirty="0" smtClean="0"/>
              <a:t>사회문제가 </a:t>
            </a:r>
            <a:r>
              <a:rPr lang="ko-KR" altLang="en-US" sz="3600" dirty="0" smtClean="0"/>
              <a:t>발생</a:t>
            </a:r>
            <a:endParaRPr lang="en-US" altLang="ko-KR" sz="3600" dirty="0" smtClean="0"/>
          </a:p>
          <a:p>
            <a:pPr>
              <a:buNone/>
            </a:pPr>
            <a:r>
              <a:rPr lang="en-US" altLang="ko-KR" sz="3600" dirty="0" smtClean="0"/>
              <a:t>-</a:t>
            </a:r>
            <a:r>
              <a:rPr lang="ko-KR" altLang="en-US" sz="3600" dirty="0" smtClean="0"/>
              <a:t>사회의 각 요소는 하나의 구조</a:t>
            </a:r>
            <a:r>
              <a:rPr lang="en-US" altLang="ko-KR" sz="3600" dirty="0" smtClean="0"/>
              <a:t>(structure)</a:t>
            </a:r>
            <a:r>
              <a:rPr lang="ko-KR" altLang="en-US" sz="3600" dirty="0" smtClean="0"/>
              <a:t>를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형성하면서 </a:t>
            </a:r>
            <a:endParaRPr lang="en-US" altLang="ko-KR" sz="3600" dirty="0" smtClean="0"/>
          </a:p>
          <a:p>
            <a:pPr>
              <a:buNone/>
            </a:pPr>
            <a:r>
              <a:rPr lang="en-US" altLang="ko-KR" sz="3600" dirty="0" smtClean="0"/>
              <a:t> </a:t>
            </a:r>
            <a:r>
              <a:rPr lang="en-US" altLang="ko-KR" sz="3600" dirty="0" smtClean="0"/>
              <a:t>   </a:t>
            </a:r>
            <a:r>
              <a:rPr lang="ko-KR" altLang="en-US" sz="3600" dirty="0" smtClean="0"/>
              <a:t>사회의 </a:t>
            </a:r>
            <a:r>
              <a:rPr lang="ko-KR" altLang="en-US" sz="3600" dirty="0" smtClean="0"/>
              <a:t>발전을 위한 독특한 기능</a:t>
            </a:r>
            <a:r>
              <a:rPr lang="en-US" altLang="ko-KR" sz="3600" dirty="0" smtClean="0"/>
              <a:t>(function)</a:t>
            </a:r>
            <a:r>
              <a:rPr lang="ko-KR" altLang="en-US" sz="3600" dirty="0" smtClean="0"/>
              <a:t>을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수행함</a:t>
            </a:r>
            <a:r>
              <a:rPr lang="en-US" altLang="ko-KR" sz="3600" dirty="0" smtClean="0"/>
              <a:t> </a:t>
            </a:r>
          </a:p>
          <a:p>
            <a:pPr>
              <a:buNone/>
            </a:pPr>
            <a:r>
              <a:rPr lang="en-US" altLang="ko-KR" sz="3600" dirty="0" smtClean="0"/>
              <a:t>  (by Spencer)</a:t>
            </a:r>
          </a:p>
          <a:p>
            <a:endParaRPr lang="ko-KR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3200" dirty="0" smtClean="0">
                <a:latin typeface="FangSong" pitchFamily="49" charset="-122"/>
              </a:rPr>
              <a:t>사회에</a:t>
            </a:r>
            <a:r>
              <a:rPr lang="en-US" altLang="ko-KR" sz="3200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sz="3200" dirty="0" smtClean="0">
                <a:latin typeface="FangSong" pitchFamily="49" charset="-122"/>
              </a:rPr>
              <a:t>대한 기본적 시각과 전제</a:t>
            </a:r>
            <a:endParaRPr lang="en-US" altLang="ko-KR" sz="3200" dirty="0" smtClean="0">
              <a:latin typeface="FangSong" pitchFamily="49" charset="-122"/>
              <a:ea typeface="FangSong" pitchFamily="49" charset="-122"/>
            </a:endParaRPr>
          </a:p>
          <a:p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체계 내외적으로 각 요소들이 상호작용하여 균형상태를 이루고자 함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정치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경제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문화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교육 등의 각 제도로는 그 하위체계가 제 기능을 수행할 때 사회는 안정되고 유지됨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: </a:t>
            </a:r>
            <a:r>
              <a:rPr lang="ko-KR" altLang="en-US" dirty="0" smtClean="0">
                <a:latin typeface="FangSong" pitchFamily="49" charset="-122"/>
              </a:rPr>
              <a:t>사회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= </a:t>
            </a:r>
            <a:r>
              <a:rPr lang="ko-KR" altLang="en-US" dirty="0" smtClean="0">
                <a:latin typeface="FangSong" pitchFamily="49" charset="-122"/>
              </a:rPr>
              <a:t>상호의존적 부분들이 기능적으로 통합된 하나의 체계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FangSong" pitchFamily="49" charset="-122"/>
              </a:rPr>
              <a:t>사회문제의 발생과 원인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- </a:t>
            </a:r>
            <a:r>
              <a:rPr lang="ko-KR" altLang="en-US" dirty="0" smtClean="0">
                <a:latin typeface="FangSong" pitchFamily="49" charset="-122"/>
              </a:rPr>
              <a:t>사회문제 원인은 </a:t>
            </a:r>
            <a:r>
              <a:rPr lang="ko-KR" altLang="en-US" dirty="0" smtClean="0">
                <a:latin typeface="FangSong" pitchFamily="49" charset="-122"/>
              </a:rPr>
              <a:t>효과적으로 </a:t>
            </a:r>
            <a:r>
              <a:rPr lang="ko-KR" altLang="en-US" dirty="0" smtClean="0">
                <a:latin typeface="FangSong" pitchFamily="49" charset="-122"/>
              </a:rPr>
              <a:t>작동하지 못하는 </a:t>
            </a:r>
            <a:r>
              <a:rPr lang="ko-KR" altLang="en-US" dirty="0" smtClean="0">
                <a:latin typeface="FangSong" pitchFamily="49" charset="-122"/>
              </a:rPr>
              <a:t>사회체계의 기술적 실패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(by</a:t>
            </a:r>
            <a:r>
              <a:rPr lang="ko-KR" altLang="en-US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Merton)</a:t>
            </a: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FangSong" pitchFamily="49" charset="-122"/>
              </a:rPr>
              <a:t>효과적으로 작동하는 사회체계에 위협을 주는 특정한 사회적 조건의 </a:t>
            </a:r>
            <a:endParaRPr lang="en-US" altLang="ko-KR" dirty="0" smtClean="0">
              <a:latin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</a:rPr>
              <a:t> </a:t>
            </a:r>
            <a:r>
              <a:rPr lang="en-US" altLang="ko-KR" dirty="0" smtClean="0">
                <a:latin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객관성이 </a:t>
            </a:r>
            <a:r>
              <a:rPr lang="ko-KR" altLang="en-US" dirty="0" smtClean="0">
                <a:latin typeface="FangSong" pitchFamily="49" charset="-122"/>
              </a:rPr>
              <a:t>더욱 강조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개인의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</a:t>
            </a:r>
            <a:r>
              <a:rPr lang="ko-KR" altLang="en-US" dirty="0" smtClean="0">
                <a:latin typeface="FangSong" pitchFamily="49" charset="-122"/>
              </a:rPr>
              <a:t>문제행동에 초점을 맞춤 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사회해체이론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일탈행위이론 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FangSong" pitchFamily="49" charset="-122"/>
              </a:rPr>
              <a:t>해결방안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개인은 사회적 규범에 따라 적절히 사회화되고 주어진 역할을 충족시킴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반면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부적절한 사회화 과정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주어진 사회적 규범에 벗어날 때 사람들은 문제를 일으키고 사회의 순기능을 저해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잘못된 사회화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</a:rPr>
              <a:t>일탈행위 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= </a:t>
            </a:r>
            <a:r>
              <a:rPr lang="ko-KR" altLang="en-US" dirty="0" smtClean="0">
                <a:latin typeface="FangSong" pitchFamily="49" charset="-122"/>
              </a:rPr>
              <a:t>개인의 책임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</a:rPr>
              <a:t>해결방법은 </a:t>
            </a:r>
            <a:r>
              <a:rPr lang="ko-KR" altLang="en-US" dirty="0" err="1" smtClean="0">
                <a:latin typeface="FangSong" pitchFamily="49" charset="-122"/>
              </a:rPr>
              <a:t>재사회화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err="1" smtClean="0">
                <a:latin typeface="FangSong" pitchFamily="49" charset="-122"/>
              </a:rPr>
              <a:t>일탈자</a:t>
            </a:r>
            <a:r>
              <a:rPr lang="ko-KR" altLang="en-US" dirty="0" smtClean="0">
                <a:latin typeface="FangSong" pitchFamily="49" charset="-122"/>
              </a:rPr>
              <a:t> 통제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2521</TotalTime>
  <Words>1896</Words>
  <Application>Microsoft Office PowerPoint</Application>
  <PresentationFormat>화면 슬라이드 쇼(4:3)</PresentationFormat>
  <Paragraphs>308</Paragraphs>
  <Slides>33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가을</vt:lpstr>
      <vt:lpstr>가천대학교  사회복지학과                            2015 -1학기 </vt:lpstr>
      <vt:lpstr>사회문제의 이론과 접근방법</vt:lpstr>
      <vt:lpstr>사회문제의 이론과 접근방법</vt:lpstr>
      <vt:lpstr>사회문제의 이론과 접근방법</vt:lpstr>
      <vt:lpstr>사회문제의 이론과 접근방법</vt:lpstr>
      <vt:lpstr>사회문제에 관한 거시이론적 접근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이론의 적용 </vt:lpstr>
      <vt:lpstr>슬라이드 22</vt:lpstr>
      <vt:lpstr>사회병리론(Social pathology)</vt:lpstr>
      <vt:lpstr>사회해체론 (Social disorganization)</vt:lpstr>
      <vt:lpstr>일탈행위론 (deviant behavior)</vt:lpstr>
      <vt:lpstr>낙인이론 (labeling theory)</vt:lpstr>
      <vt:lpstr>사회문제 원인의 이론적 한계</vt:lpstr>
      <vt:lpstr>사회문제를 보는 시각과 사회복지대책</vt:lpstr>
      <vt:lpstr>사회문제를 보는 시각과 사회복지대책</vt:lpstr>
      <vt:lpstr>슬라이드 30</vt:lpstr>
      <vt:lpstr>슬라이드 31</vt:lpstr>
      <vt:lpstr>사회문제에 대한 사회복지대책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사회복지의 목적</dc:title>
  <dc:creator>SENS</dc:creator>
  <cp:lastModifiedBy>SENS</cp:lastModifiedBy>
  <cp:revision>331</cp:revision>
  <dcterms:created xsi:type="dcterms:W3CDTF">2012-09-09T12:28:45Z</dcterms:created>
  <dcterms:modified xsi:type="dcterms:W3CDTF">2015-03-15T10:52:27Z</dcterms:modified>
</cp:coreProperties>
</file>