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29"/>
  </p:notesMasterIdLst>
  <p:handoutMasterIdLst>
    <p:handoutMasterId r:id="rId30"/>
  </p:handoutMasterIdLst>
  <p:sldIdLst>
    <p:sldId id="258" r:id="rId2"/>
    <p:sldId id="334" r:id="rId3"/>
    <p:sldId id="335" r:id="rId4"/>
    <p:sldId id="336" r:id="rId5"/>
    <p:sldId id="337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9" r:id="rId21"/>
    <p:sldId id="338" r:id="rId22"/>
    <p:sldId id="339" r:id="rId23"/>
    <p:sldId id="340" r:id="rId24"/>
    <p:sldId id="341" r:id="rId25"/>
    <p:sldId id="342" r:id="rId26"/>
    <p:sldId id="360" r:id="rId27"/>
    <p:sldId id="363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46" autoAdjust="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30F2E-FBC0-4AE9-9628-AFB9059A16A8}" type="datetimeFigureOut">
              <a:rPr lang="ko-KR" altLang="en-US" smtClean="0"/>
              <a:pPr/>
              <a:t>2015-03-28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42219-8C91-48B7-99C6-12C18660DE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C29AB-25F1-4B60-BFBB-010C348CA5B1}" type="datetimeFigureOut">
              <a:rPr lang="ko-KR" altLang="en-US" smtClean="0"/>
              <a:pPr/>
              <a:t>2015-03-28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3D26E-CE70-4946-96B4-8AD160498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3D26E-CE70-4946-96B4-8AD1604984C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8A26CF-B15F-44DB-9AEA-8D0BF03F55D9}" type="datetime1">
              <a:rPr lang="ko-KR" altLang="en-US" smtClean="0"/>
              <a:pPr/>
              <a:t>2015-03-28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9C6D-8D4D-419E-85BB-340C83925596}" type="datetime1">
              <a:rPr lang="ko-KR" altLang="en-US" smtClean="0"/>
              <a:pPr/>
              <a:t>2015-03-28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605BC80-6D3B-41CF-BF94-BC3F19BA85FB}" type="datetime1">
              <a:rPr lang="ko-KR" altLang="en-US" smtClean="0"/>
              <a:pPr/>
              <a:t>2015-03-28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4DB-28C4-425C-8A78-91AC941F2D11}" type="datetime1">
              <a:rPr lang="ko-KR" altLang="en-US" smtClean="0"/>
              <a:pPr/>
              <a:t>2015-03-28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DC1F-6968-47CD-ABF9-FF9B7231F503}" type="datetime1">
              <a:rPr lang="ko-KR" altLang="en-US" smtClean="0"/>
              <a:pPr/>
              <a:t>2015-03-28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67D9EB0-8EBA-4193-9F75-10C3A4CE1953}" type="datetime1">
              <a:rPr lang="ko-KR" altLang="en-US" smtClean="0"/>
              <a:pPr/>
              <a:t>2015-03-28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41F8F09-BE73-4480-96A1-38405B3630C2}" type="datetime1">
              <a:rPr lang="ko-KR" altLang="en-US" smtClean="0"/>
              <a:pPr/>
              <a:t>2015-03-28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8E99-4164-4D30-8D5C-5B989D280B66}" type="datetime1">
              <a:rPr lang="ko-KR" altLang="en-US" smtClean="0"/>
              <a:pPr/>
              <a:t>2015-03-28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668D-BC77-4277-BD0E-03C73814C9BE}" type="datetime1">
              <a:rPr lang="ko-KR" altLang="en-US" smtClean="0"/>
              <a:pPr/>
              <a:t>2015-03-28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F4A3-D1B8-4303-B191-8BDD24411244}" type="datetime1">
              <a:rPr lang="ko-KR" altLang="en-US" smtClean="0"/>
              <a:pPr/>
              <a:t>2015-03-28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F84595D-62EB-42B8-8D32-9A5B19798A9E}" type="datetime1">
              <a:rPr lang="ko-KR" altLang="en-US" smtClean="0"/>
              <a:pPr/>
              <a:t>2015-03-28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37C1E7-1250-437D-B7A8-AFD9BE50C35F}" type="datetime1">
              <a:rPr lang="ko-KR" altLang="en-US" smtClean="0"/>
              <a:pPr/>
              <a:t>2015-03-28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704856" cy="1440160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가천대학교</a:t>
            </a:r>
            <a:r>
              <a:rPr lang="ko-KR" altLang="en-US" sz="3600" dirty="0" smtClean="0"/>
              <a:t>  사회복지학과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                           2015 -1</a:t>
            </a:r>
            <a:r>
              <a:rPr lang="ko-KR" altLang="en-US" sz="3600" dirty="0" smtClean="0"/>
              <a:t>학기 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             </a:t>
            </a:r>
            <a:r>
              <a:rPr lang="ko-KR" altLang="en-US" sz="3200" smtClean="0"/>
              <a:t>현대사회와 사회복지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사회복지와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복지국가 </a:t>
            </a:r>
            <a:endParaRPr lang="en-US" altLang="ko-KR" sz="3200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667000" y="4005064"/>
            <a:ext cx="6477000" cy="1828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</a:t>
            </a:r>
            <a:r>
              <a:rPr lang="ko-KR" altLang="en-US" sz="6000" cap="all" noProof="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현대사회와 사회복지</a:t>
            </a:r>
            <a:endParaRPr kumimoji="0" lang="ko-KR" altLang="en-US" sz="6000" b="0" i="0" u="none" strike="noStrike" kern="1200" cap="all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시장실패와 사회복지정책의 필요성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sz="3200" dirty="0" smtClean="0"/>
              <a:t>-</a:t>
            </a: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사회복지정책 </a:t>
            </a:r>
            <a:endParaRPr lang="en-US" altLang="ko-KR" sz="32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32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자본주의사회에서 산업노동자의 생활상을 개선하기 위한 </a:t>
            </a:r>
            <a:endParaRPr lang="en-US" altLang="ko-KR" sz="32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조치와 함께 시작됨</a:t>
            </a:r>
            <a:endParaRPr lang="en-US" altLang="ko-KR" sz="32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생존권과 사회권을 보장함으로써 대중의 체제수용과</a:t>
            </a:r>
            <a:endParaRPr lang="en-US" altLang="ko-KR" sz="32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 체제존립을 위한 수단을 개발할 필요성에서 시작됨</a:t>
            </a:r>
            <a:endParaRPr lang="en-US" altLang="ko-KR" sz="32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32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32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32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노동공급량급증 </a:t>
            </a: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노동수요지역적 한정</a:t>
            </a: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 -</a:t>
            </a: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임금하락 </a:t>
            </a: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–</a:t>
            </a: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시장실패</a:t>
            </a:r>
            <a:endParaRPr lang="en-US" altLang="ko-KR" sz="32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형식적 자유획득</a:t>
            </a: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3200" dirty="0" err="1" smtClean="0">
                <a:latin typeface="HY강M" pitchFamily="18" charset="-127"/>
                <a:ea typeface="HY강M" pitchFamily="18" charset="-127"/>
              </a:rPr>
              <a:t>vs</a:t>
            </a: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생존권</a:t>
            </a: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궁핍</a:t>
            </a: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경제적 강요로부터 자유 확보 못함</a:t>
            </a:r>
            <a:endParaRPr lang="en-US" altLang="ko-KR" sz="32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  : </a:t>
            </a: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실직</a:t>
            </a: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질병</a:t>
            </a: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폐질</a:t>
            </a: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노령화</a:t>
            </a: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사망 등 생존의 위협에 노출됨</a:t>
            </a:r>
            <a:endParaRPr lang="en-US" altLang="ko-KR" sz="32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32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시장실패와 사회복지정책의 필요성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784976" cy="504056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자본주의 생성과 산업화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구조변동 초래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인구의 도시집중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핵가족화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인구구조변동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자본의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축적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빈곤계층의 문제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개인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지역중심 복지단체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지방정부 만으로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해결이 어려움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→ 결국 국가의 사회복지정책을 통해 시장에서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결정되는 삶의 일정부분에 개입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!</a:t>
            </a: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자본과 노동의 불평등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지역적 불균형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인생의 발달단계에 따른 사회적 위험 대비 등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buFontTx/>
              <a:buChar char="-"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시장실패와 사회복지정책의 필요성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496944" cy="492514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현대의 복지국가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공공복지시설의 확충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정치적 참여의 확대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노동시간과 자유시간의 균형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주거환경 등의 문제를 중요시함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삶의 질 개선방향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=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객관적 삶의 조건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+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주관적 만족도 향상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-1970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년대 중반 이후 사회복지예산의 증대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고 실업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복지국가 위기이론  등장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c.f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–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위기관리시스템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: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기든스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사회경제적 취약계층소득보장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사회적 위험대비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기회균등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직업선택의 자유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소득재분배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사회정의   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실현 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 </a:t>
            </a: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사회복지와 복지국가의 형태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dirty="0" smtClean="0"/>
              <a:t> 1.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사회복지의 개념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더할 나위 없이 좋고 만족스런 삶이 영위되며 건강과 행복의 조건이 충족되는 상태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만족한 삶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행복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삶의 질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개인적 측면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행복한 상태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만족한 삶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사회적 측면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자립능력이 없는 장애인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노인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환자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청소년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     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실직자 또는 빈곤층에 대한 지원 등을 강조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         (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사회복지행정서비스 강조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부정적 개념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정당하지 못한 지원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타인의 노동에 의존된 삶을  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영위하는 제도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국가에 의해 노동동기 하락하는 제도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    </a:t>
            </a: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사회주의로의 추구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긍정적 개념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사회경제적 취약계층에게 삶의 조건과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삶의 질을 재분배하기 위해서 제도적으로 사회적 연대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행위를 규정하고 제반 조처를 수행하는 모든 정치적 행위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사회복지와 복지국가의 형태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altLang="ko-KR" sz="3500" dirty="0" smtClean="0"/>
              <a:t>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국가가 모든 사회구성원의 복지욕구를 충족하기 위해서는 사회적 연대행위를 강화하는 제도와 수단을 개발할 필요가 있음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사회복지정책은 시장실패로 발생하는 사회문제 해결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사회적 병리현상을 치료하기 위한 사회비용을 공동으로 지불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차별된 집단과 지역에 보다 이익을 주는 보다 평등하고 보다 개선된 삶을 보장하는 목표지향적 행위 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endParaRPr lang="en-US" altLang="ko-KR" sz="3000" dirty="0" smtClean="0">
              <a:latin typeface="HY강M" pitchFamily="18" charset="-127"/>
              <a:ea typeface="HY강M" pitchFamily="18" charset="-127"/>
            </a:endParaRPr>
          </a:p>
          <a:p>
            <a:endParaRPr lang="en-US" altLang="ko-KR" sz="3000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복지국가에 관한 제이론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3900" dirty="0" smtClean="0">
                <a:solidFill>
                  <a:srgbClr val="FF0000"/>
                </a:solidFill>
              </a:rPr>
              <a:t> </a:t>
            </a:r>
            <a:r>
              <a:rPr lang="ko-KR" altLang="en-US" sz="34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기능주의</a:t>
            </a: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endParaRPr lang="en-US" altLang="ko-KR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콩트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파슨스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머턴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등에 의해 발전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자유주의적 사상과 쉽게 결합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제도의 조화와 균형을 강조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사회는 하나의 체계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전체의 부분을 이루는 유형은 기능을 갖고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상호 관련됨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불균형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갈등은 사회통합기능 저해요소이기 때문에 최소한의 상태로 유지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사회서비스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기업복지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자발적 복지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자선 등 민간영역에서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다양한 상호부조 포함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국가가 왜 사회복지정책을 가지고 사회복지를 확대하는지 설명 못함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사회복지정책의 도입과 발전은 경제적 기능의 공백을 채우기 위한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반응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사회문제의 심화의 결과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산업화의 진행으로 실시할 필요성을 제시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복지국가에 관한 제이론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기능주의 한계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자본주의가 발달하면 사회복지정책의 확대로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보편화할 수 있지만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가치와 이해관계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계획과 의도되지 않은 결과 등에 따라서 복지국가가 다양성을 보이고 있다는 사실을 설명하기에는 한계가 있음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기존질서를 유지하는 것에 대한 정당화와 무비판적 태도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물질적 동기와 사회적 동기를 유발하기 위한 불평등 정당화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지배세력 가치에 순응하도록 강요함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복지국가에 관한 제이론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568952" cy="4997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3200" dirty="0" smtClean="0">
                <a:solidFill>
                  <a:srgbClr val="FF0000"/>
                </a:solidFill>
              </a:rPr>
              <a:t>2. </a:t>
            </a:r>
            <a:r>
              <a:rPr lang="ko-KR" altLang="en-US" sz="32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갈등주의 </a:t>
            </a:r>
            <a:endParaRPr lang="en-US" altLang="ko-KR" sz="3200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800" dirty="0" err="1" smtClean="0">
                <a:latin typeface="HY강M" pitchFamily="18" charset="-127"/>
                <a:ea typeface="HY강M" pitchFamily="18" charset="-127"/>
              </a:rPr>
              <a:t>림링거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사빌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err="1" smtClean="0">
                <a:latin typeface="HY강M" pitchFamily="18" charset="-127"/>
                <a:ea typeface="HY강M" pitchFamily="18" charset="-127"/>
              </a:rPr>
              <a:t>오코너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err="1" smtClean="0">
                <a:latin typeface="HY강M" pitchFamily="18" charset="-127"/>
                <a:ea typeface="HY강M" pitchFamily="18" charset="-127"/>
              </a:rPr>
              <a:t>에스핑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800" dirty="0" err="1" smtClean="0">
                <a:latin typeface="HY강M" pitchFamily="18" charset="-127"/>
                <a:ea typeface="HY강M" pitchFamily="18" charset="-127"/>
              </a:rPr>
              <a:t>엔더슨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등에 의해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발전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사회복지의 역사는 사회적 불평등의 역사이며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</a:p>
          <a:p>
            <a:pPr>
              <a:buNone/>
            </a:pP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그러한 불평등을  둘러싼 잠재적 또는 실제적 갈등의 역사임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다양한 계급과 세력으로부터 상충되는 요구와 압력을 조정할 수 있는 능력을 강화하고 창조적 합의를 도출할 수 있는 협의체의 형성이 필요하다는 점을 알려줌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32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32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32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32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32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32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복지국가에 관한 제이론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 </a:t>
            </a:r>
            <a:r>
              <a:rPr lang="ko-KR" altLang="en-US" sz="4100" dirty="0" smtClean="0">
                <a:latin typeface="HY강M" pitchFamily="18" charset="-127"/>
                <a:ea typeface="HY강M" pitchFamily="18" charset="-127"/>
              </a:rPr>
              <a:t>갈등주의 한계</a:t>
            </a:r>
            <a:endParaRPr lang="en-US" altLang="ko-KR" sz="4100" dirty="0" smtClean="0">
              <a:latin typeface="HY강M" pitchFamily="18" charset="-127"/>
              <a:ea typeface="HY강M" pitchFamily="18" charset="-127"/>
            </a:endParaRPr>
          </a:p>
          <a:p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sz="3100" dirty="0" smtClean="0">
                <a:latin typeface="HY강M" pitchFamily="18" charset="-127"/>
                <a:ea typeface="HY강M" pitchFamily="18" charset="-127"/>
              </a:rPr>
              <a:t>복지국가가 발전단계에 접어들면서 이데올로기의 퇴조를 가져왔고 모든 정파와 이익집단을 개인의 자유</a:t>
            </a:r>
            <a:r>
              <a:rPr lang="en-US" altLang="ko-KR" sz="3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3100" dirty="0" smtClean="0">
                <a:latin typeface="HY강M" pitchFamily="18" charset="-127"/>
                <a:ea typeface="HY강M" pitchFamily="18" charset="-127"/>
              </a:rPr>
              <a:t>사회적 평등</a:t>
            </a:r>
            <a:r>
              <a:rPr lang="en-US" altLang="ko-KR" sz="3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3100" dirty="0" smtClean="0">
                <a:latin typeface="HY강M" pitchFamily="18" charset="-127"/>
                <a:ea typeface="HY강M" pitchFamily="18" charset="-127"/>
              </a:rPr>
              <a:t>사회정의의 실현을 </a:t>
            </a:r>
            <a:endParaRPr lang="en-US" altLang="ko-KR" sz="31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3100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sz="3100" dirty="0" smtClean="0">
                <a:latin typeface="HY강M" pitchFamily="18" charset="-127"/>
                <a:ea typeface="HY강M" pitchFamily="18" charset="-127"/>
              </a:rPr>
              <a:t>그 이념으로 인정하고 있는 사실을 설명하기에는 한계가 있음</a:t>
            </a:r>
            <a:endParaRPr lang="en-US" altLang="ko-KR" sz="31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국가의 복지제도 이외의 종교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자선단체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기업 등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민간영역의 사회복지제도를 설명하기에는 한계가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있음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복지국가의 형태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sz="3800" dirty="0" smtClean="0">
                <a:latin typeface="HY강M" pitchFamily="18" charset="-127"/>
                <a:ea typeface="HY강M" pitchFamily="18" charset="-127"/>
              </a:rPr>
              <a:t>복지국가에서는 </a:t>
            </a:r>
            <a:r>
              <a:rPr lang="en-US" altLang="ko-KR" sz="3800" dirty="0" smtClean="0">
                <a:latin typeface="HY강M" pitchFamily="18" charset="-127"/>
                <a:ea typeface="HY강M" pitchFamily="18" charset="-127"/>
              </a:rPr>
              <a:t>1930</a:t>
            </a:r>
            <a:r>
              <a:rPr lang="ko-KR" altLang="en-US" sz="3800" dirty="0" smtClean="0">
                <a:latin typeface="HY강M" pitchFamily="18" charset="-127"/>
                <a:ea typeface="HY강M" pitchFamily="18" charset="-127"/>
              </a:rPr>
              <a:t>년대의 세계대공황과  제 </a:t>
            </a:r>
            <a:r>
              <a:rPr lang="en-US" altLang="ko-KR" sz="3800" dirty="0" smtClean="0"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3800" dirty="0" smtClean="0">
                <a:latin typeface="HY강M" pitchFamily="18" charset="-127"/>
                <a:ea typeface="HY강M" pitchFamily="18" charset="-127"/>
              </a:rPr>
              <a:t>차 세계대전 등 </a:t>
            </a:r>
            <a:endParaRPr lang="en-US" altLang="ko-KR" sz="38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3800" dirty="0" smtClean="0">
                <a:latin typeface="HY강M" pitchFamily="18" charset="-127"/>
                <a:ea typeface="HY강M" pitchFamily="18" charset="-127"/>
              </a:rPr>
              <a:t>    </a:t>
            </a:r>
            <a:r>
              <a:rPr lang="ko-KR" altLang="en-US" sz="3800" dirty="0" smtClean="0">
                <a:latin typeface="HY강M" pitchFamily="18" charset="-127"/>
                <a:ea typeface="HY강M" pitchFamily="18" charset="-127"/>
              </a:rPr>
              <a:t>어려운 시기를 경험하면서 사회복지정책 확대</a:t>
            </a:r>
            <a:endParaRPr lang="en-US" altLang="ko-KR" sz="38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ko-KR" sz="3800" dirty="0" smtClean="0">
                <a:latin typeface="HY강M" pitchFamily="18" charset="-127"/>
                <a:ea typeface="HY강M" pitchFamily="18" charset="-127"/>
              </a:rPr>
              <a:t>:   </a:t>
            </a:r>
            <a:r>
              <a:rPr lang="ko-KR" altLang="en-US" sz="3800" dirty="0" smtClean="0">
                <a:latin typeface="HY강M" pitchFamily="18" charset="-127"/>
                <a:ea typeface="HY강M" pitchFamily="18" charset="-127"/>
              </a:rPr>
              <a:t>사회경제적 취약계층을 위한 사회적 연대와 평등에 대한 이념을 확대할 수 있는 조건을 창출</a:t>
            </a:r>
            <a:r>
              <a:rPr lang="en-US" altLang="ko-KR" sz="3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3800" dirty="0" smtClean="0">
                <a:latin typeface="HY강M" pitchFamily="18" charset="-127"/>
                <a:ea typeface="HY강M" pitchFamily="18" charset="-127"/>
              </a:rPr>
              <a:t>경제가 성장하는 동안에는 사회복지정책을 노동생산성 향상과 사회평화 및 정치적 안정을 유지하는 수단으로 인정</a:t>
            </a:r>
            <a:r>
              <a:rPr lang="en-US" altLang="ko-KR" sz="3800" dirty="0" smtClean="0">
                <a:latin typeface="HY강M" pitchFamily="18" charset="-127"/>
                <a:ea typeface="HY강M" pitchFamily="18" charset="-127"/>
              </a:rPr>
              <a:t>. </a:t>
            </a:r>
          </a:p>
          <a:p>
            <a:pPr>
              <a:buNone/>
            </a:pPr>
            <a:endParaRPr lang="en-US" altLang="ko-KR" sz="3800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38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3800" dirty="0" smtClean="0">
                <a:latin typeface="HY강M" pitchFamily="18" charset="-127"/>
                <a:ea typeface="HY강M" pitchFamily="18" charset="-127"/>
              </a:rPr>
              <a:t>사회민주주의 사회복지정책 </a:t>
            </a:r>
            <a:r>
              <a:rPr lang="en-US" altLang="ko-KR" sz="38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3800" dirty="0" smtClean="0">
                <a:latin typeface="HY강M" pitchFamily="18" charset="-127"/>
                <a:ea typeface="HY강M" pitchFamily="18" charset="-127"/>
              </a:rPr>
              <a:t>평등과 국가의 개입 강조</a:t>
            </a:r>
            <a:endParaRPr lang="en-US" altLang="ko-KR" sz="3800" dirty="0" smtClean="0">
              <a:latin typeface="HY강M" pitchFamily="18" charset="-127"/>
              <a:ea typeface="HY강M" pitchFamily="18" charset="-127"/>
            </a:endParaRPr>
          </a:p>
          <a:p>
            <a:endParaRPr lang="en-US" altLang="ko-KR" sz="3800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3800" dirty="0" smtClean="0">
                <a:latin typeface="HY강M" pitchFamily="18" charset="-127"/>
                <a:ea typeface="HY강M" pitchFamily="18" charset="-127"/>
              </a:rPr>
              <a:t>보수주의 사회복지정책 </a:t>
            </a:r>
            <a:endParaRPr lang="en-US" altLang="ko-KR" sz="38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3800" dirty="0" smtClean="0">
                <a:latin typeface="HY강M" pitchFamily="18" charset="-127"/>
                <a:ea typeface="HY강M" pitchFamily="18" charset="-127"/>
              </a:rPr>
              <a:t>   : </a:t>
            </a:r>
            <a:r>
              <a:rPr lang="ko-KR" altLang="en-US" sz="3800" dirty="0" smtClean="0">
                <a:latin typeface="HY강M" pitchFamily="18" charset="-127"/>
                <a:ea typeface="HY강M" pitchFamily="18" charset="-127"/>
              </a:rPr>
              <a:t>효율</a:t>
            </a:r>
            <a:r>
              <a:rPr lang="en-US" altLang="ko-KR" sz="3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3800" dirty="0" smtClean="0">
                <a:latin typeface="HY강M" pitchFamily="18" charset="-127"/>
                <a:ea typeface="HY강M" pitchFamily="18" charset="-127"/>
              </a:rPr>
              <a:t>시장의 기능</a:t>
            </a:r>
            <a:r>
              <a:rPr lang="en-US" altLang="ko-KR" sz="3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3800" dirty="0" smtClean="0">
                <a:latin typeface="HY강M" pitchFamily="18" charset="-127"/>
                <a:ea typeface="HY강M" pitchFamily="18" charset="-127"/>
              </a:rPr>
              <a:t>사회보험가입자의 </a:t>
            </a:r>
            <a:endParaRPr lang="en-US" altLang="ko-KR" sz="38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3800" dirty="0" smtClean="0">
                <a:latin typeface="HY강M" pitchFamily="18" charset="-127"/>
                <a:ea typeface="HY강M" pitchFamily="18" charset="-127"/>
              </a:rPr>
              <a:t>     </a:t>
            </a:r>
            <a:r>
              <a:rPr lang="ko-KR" altLang="en-US" sz="3800" dirty="0" smtClean="0">
                <a:latin typeface="HY강M" pitchFamily="18" charset="-127"/>
                <a:ea typeface="HY강M" pitchFamily="18" charset="-127"/>
              </a:rPr>
              <a:t>소득과 신분차이 강조</a:t>
            </a:r>
            <a:r>
              <a:rPr lang="en-US" altLang="ko-KR" sz="3800" dirty="0" smtClean="0">
                <a:latin typeface="HY강M" pitchFamily="18" charset="-127"/>
                <a:ea typeface="HY강M" pitchFamily="18" charset="-127"/>
              </a:rPr>
              <a:t> </a:t>
            </a: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복지국가 </a:t>
            </a:r>
            <a:r>
              <a:rPr lang="en-US" altLang="ko-KR" dirty="0" smtClean="0"/>
              <a:t>(welfare state)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23528" y="1628800"/>
            <a:ext cx="8496944" cy="482724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3500" dirty="0" smtClean="0"/>
              <a:t> </a:t>
            </a:r>
            <a:r>
              <a:rPr lang="ko-KR" altLang="en-US" sz="3500" dirty="0" smtClean="0"/>
              <a:t>목표</a:t>
            </a:r>
            <a:endParaRPr lang="en-US" altLang="ko-KR" sz="3500" dirty="0" smtClean="0"/>
          </a:p>
          <a:p>
            <a:pPr>
              <a:buFontTx/>
              <a:buChar char="-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복지국가는 개인의 자유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사회정의 그리고 평등을 실현하여 사회갈등을 해소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사회평화를 유지함으로써 국가경쟁력을 강화하는 것이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목표이다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빈곤계층의 최저 생활을 보장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사회경제적 취약계층에게 다양한 사회적 위험에 대비하여 모든 국민의 사회적 안정과 삶의 질을 증진하는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사회복지정책을 수행함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자유주의 복지국가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경제적 자유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시장기구에 대한 신뢰가 높음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국가의 개입최소화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소득상실에 대한 대비를 개인과 가족의 책임으로 하고 있어서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탈상품화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가장 약함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사회법 체계화되지 않음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</a:p>
          <a:p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민간사회복지제도가 발달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–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스스로 사회적 위험에 대비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국가는 공공부조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빈곤층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기본적 욕구 충족 못하는 집단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를 통해 인간다운 최저생활만을 보장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사회복지행정을 통해 민간사회복지제도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사회적 병리현상 치유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지원함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</a:p>
          <a:p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보조의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원칙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보충주의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principle of subsidiary)</a:t>
            </a: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개인이 자력으로 최저생활을 영위하기 어려워지면 가족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친척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지역사회보조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국가의 개입은 최소화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공공부조와 민간영역에서 제공하는 사회복지서비스프로그램이 발달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19-20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세기 초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유렵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미국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스위스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일본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우리나라 등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보수주의 복지국가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사회보험제도 구축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사회적 위험으로부터 대부분의 사회구성원에게 소득 보장함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노동의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탈상품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정도는 중간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체계적 사회법 구축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사회적 위험에 대비하는 방법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사회보험제도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민간보험의 발달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소득보장과 사회복지서비스는 가입자의 사회보험료에 따라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재원조달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개인이 지불하는 비용부담이 가장 높음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독일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오스트리아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이탈리아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프랑스 등이 속함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국가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근로자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사용자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국가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사용자가 복지재원을 조달하는 방식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경제적 사회적 신분보장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경제활동으로 달성한 삶의 수준을 퇴직한 이후에도 적정수준으로 유지하는 것이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차적 목표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사회보험제도에 대한 기여와 급여간의 관계는 근로소득에 비례함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계층간 소득재분배효과 낮음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노동시장정책은 소극적 형태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경제성장을 통해 완전고용달성 목표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사회민주주주의 복지국가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보편주의에 입각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모든 국민에게 동일한 수준의 사회보장 제공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노동의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탈상품화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가장 강함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소득상실로부터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보호하는 정도가 높음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평등에 관한 가치관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사회적 연대원칙에 기초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사회복지재정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사회복지조직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사회급여에 관해 체계적 사회법으로 통합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국가의 조세부담 높음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소득재분배효과 높음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적극적 노동시장정책으로 완전고용 달성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영국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스웨덴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노르웨이 등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복지국가의 다양한 프로그램 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스위스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네덜란드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보편주의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포괄적 사회연금제도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소득에 따라 사회보험가입자 제한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민간보험 활성화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벨기에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룩셈부르크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독일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오스트리아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프랑스 등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보수주의 모델에서 사회민주주의 모델로 이동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사회보험제도에 의해 대부분 사회보장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+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아동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주거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교육은 보편주의에 입각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단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독일은 사회민주주의 복지국가만큼 사회복지정책 확대할 수 없음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복지국가의 다양한 프로그램 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사회적 위험과 빈곤에 대비하는 사회적 비용은 복지국가의 형태와 상관없이 그 총액에서 커다란 차이를 보이지 않음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공공영역이 잘 발달되어 있는 복지국가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개인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민간영역 지불 ↓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민간영역이 잘 발달되어 있는 복지국가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사회불평등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↑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사회급여 수준 ↓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자유주의 복지국가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시장에서 결정되는 사회경제적 신분과 삶의 수준평생지속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빈곤의 악순환 </a:t>
            </a: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→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국가가 시장에 개입하는 방향으로 이동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사회복지정책과 관련된 법 제정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공공부조정책에서 벗어나 사회보장제도의 구축을 통해 사회적 안정을 달성하려는 노력도 나타남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사회민주주의 복지국가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높은 소득보장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강한 국가 개입 장기간 높은 실업률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근로의욕 상실 </a:t>
            </a: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→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 미래의 삶에 대한 개인의 책임 강화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사회보장제도의 효율성 강조함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복지국가의 과제와 전망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 </a:t>
            </a:r>
            <a:r>
              <a:rPr lang="ko-KR" altLang="en-US" sz="3600" dirty="0" smtClean="0">
                <a:latin typeface="HY강M" pitchFamily="18" charset="-127"/>
                <a:ea typeface="HY강M" pitchFamily="18" charset="-127"/>
              </a:rPr>
              <a:t>복지국가 과제</a:t>
            </a:r>
            <a:endParaRPr lang="en-US" altLang="ko-KR" sz="3600" dirty="0" smtClean="0">
              <a:latin typeface="HY강M" pitchFamily="18" charset="-127"/>
              <a:ea typeface="HY강M" pitchFamily="18" charset="-127"/>
            </a:endParaRPr>
          </a:p>
          <a:p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모든 사회구성원이 그의 개성을 자유롭게 발전시키고 자아실현을 가능하게 하는 활동영역을 확대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사회적 안정을 위해 분배의 정의실현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상호간의 교류를 통해 사랑과 행복한 삶을 영위할 수 있도록 사회적 평등을 실현하는 것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</a:p>
          <a:p>
            <a:pPr>
              <a:buFontTx/>
              <a:buChar char="-"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지속적이고 안정된 경제성장과 사회적 위험의 발생을 예방하는 한편 사회적 위험으로 인해 소득을 상실함으로써 빈곤화되는 사회구성원에게 사회적 안정을 달성할 수 있도록 지원함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</a:p>
          <a:p>
            <a:pPr>
              <a:buFontTx/>
              <a:buChar char="-"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빈곤층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아동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청소년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장애인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여성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노인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외국인노동자 등 사회경제적 취약계층이 사회에 적응할 수 있도록 사회복지서비스를 제공하는 과제를 해결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복지국가의 과제와 전망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복지국가는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사회경제적 취약계층을 보호 및 부양하는 기능을 담당하게 되면서 보조원칙과 사회적 연대 원칙간의 상호조화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다양한 사회문제와 사회적 병리현상을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제거하는 과제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복지국가에서는 사회비용의 부담에서 희소성의 법칙이 작용한다는 것을 인식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효율적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효과적인 수요자 중심의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사회복지정책을 수립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1115616" y="292494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1043608" y="5013176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복지국가의 과제와 전망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5" name="내용 개체 틀 4" descr="복지국가의 사회안전망의 구축원칙과 영역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844824"/>
            <a:ext cx="7848872" cy="424847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4495800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사실 복지국가의 개념 정립은 그 의견이 분분함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</a:p>
          <a:p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-1970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년대 이후 선진국에서 나타나고 있는 사회복지예산의 급증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도덕적 해이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대량실업 등의 문제로 복지국가를 부정적으로 이해하는 경향이 강함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복지국가의 위기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사회보장제도는 시민을 국가에 예속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자립능력 박탈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신자유주의자들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복지국가의 개념과 발달과정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복지국가의 개념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경제발전과 사회개발의 균형을 통해서 사회적 안정을 달성하고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모든 사회구성원의 복지와 삶의 질을 향상하려는 노력의 집합체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복지국가는 국민의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비복지를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제거하고 복지를 향상시키기 위해 노력하는 국가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국민의 복지향상을 가장 중요한 책임과 의무로 삼는 국가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자본주의에서 나타나는 시장실패 교정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사회적 위험 대비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등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자유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사회정의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평등을 실현하기 위해 국민의 복지와 삶의 질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을 개선하려는 사회복지정책을 적극적으로 수행하는 국가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사회복지정책 개념 및 범위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사회복지정책 정의</a:t>
            </a:r>
            <a:endParaRPr lang="en-US" altLang="ko-KR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인간의 삶을 결정하는 모든 영역에서 최종적으로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개성의 자유로운 발전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사회정의 및 평등을 추구하는 정치적 행위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사회복지정책 적용범위</a:t>
            </a:r>
            <a:endParaRPr lang="en-US" altLang="ko-KR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-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빈곤의 원인과 상관없이 자립적으로 삶을 영위할 수 없는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모든 사회구성원에게 인간다운 최저생활보장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공공부조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절대적으로나 상대적으로 취약한 사회구성원에게 다양한 소득상실의 위험으로부터 사회적 안정 달성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사회보험제도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사회경제적 취약계층에게 자립적 삶을 영위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사회복지서비스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복지국가의 발달과정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복지국가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정치적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민주주의 원리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경제적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가격의 원리가 적용되는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자본주의 시장경제를 기본으로 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제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차 세계대전 이후 경제성장보다 국민의 복지와 삶의 질을 개선하는 사회복지정책에 우선순위를 두게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되면서 발전함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전쟁 이후 사회경제적 취약계층에 대한 보상의 필요성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경제성장           사회문제의 해결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            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취약계층 보상 필요성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고도성장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국부상승 → 개인적 복지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절대적 복지 →상대적 복지수준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endParaRPr lang="en-US" altLang="ko-KR" dirty="0" smtClean="0"/>
          </a:p>
        </p:txBody>
      </p:sp>
      <p:sp>
        <p:nvSpPr>
          <p:cNvPr id="5" name="오른쪽 화살표 4"/>
          <p:cNvSpPr/>
          <p:nvPr/>
        </p:nvSpPr>
        <p:spPr>
          <a:xfrm>
            <a:off x="2339752" y="4797152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산업화와 복지국가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506916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산업화에 의한 변화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소수의 정치적 엘리트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폐쇄적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권위적         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 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의회민주주의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민주적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개방적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자본주의에 의한 변화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시장경제체제 구축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‘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대량생산 대량소비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’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의 시대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수평적 상호의존성 강화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분업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민주적 선거제도 정착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경제적 효율성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상호간의 갈등과 협력행위를 어떻게 조직하고 조정할 것인지의 문제에 결정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헤르더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도나히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‘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기업철학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’</a:t>
            </a: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1043608" y="2276872"/>
            <a:ext cx="93610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산업화와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복지국가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95536" y="1484784"/>
            <a:ext cx="8568952" cy="511256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복지국가에서는 시장에서 재화의 생산과 소비하는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경제적 행위는 물론 사회적 행위의 교환도 조직적으로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그리고 공간적으로 분업화되어 있음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가계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기업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이익단체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정부는 모두 상호독립적 동시에 상호의존적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노동자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사용자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산업체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지방자치단체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국가 등 그들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영역에서 전문화 동시에 상호 긴밀한 관계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(network)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를 유지함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산업화의 중요한 특징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민주주의적 선거제도의 정착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                         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위임된 권한 행사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지배력의 정당성확보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산업화와 복지국가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복지국가의 제도적 구축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경제적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사회적 분업화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=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개별주체간의 상호의존성강화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민주적 선거제도 도입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=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시장에서 발생하는 독점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노동공급의 과잉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사회적 불평등 등 사회문제 해결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현대 자본주의 특징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–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분업화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민주주의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개별주체간의 상호세력균형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vs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</a:p>
          <a:p>
            <a:pPr>
              <a:buFontTx/>
              <a:buChar char="-"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첨예화된 이해관계 조정하는 능력 요구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endParaRPr lang="en-US" altLang="ko-KR" dirty="0" smtClean="0"/>
          </a:p>
        </p:txBody>
      </p:sp>
      <p:sp>
        <p:nvSpPr>
          <p:cNvPr id="5" name="오른쪽 화살표 4"/>
          <p:cNvSpPr/>
          <p:nvPr/>
        </p:nvSpPr>
        <p:spPr>
          <a:xfrm>
            <a:off x="827584" y="4365104"/>
            <a:ext cx="50405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4543</TotalTime>
  <Words>1788</Words>
  <Application>Microsoft Office PowerPoint</Application>
  <PresentationFormat>화면 슬라이드 쇼(4:3)</PresentationFormat>
  <Paragraphs>306</Paragraphs>
  <Slides>27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가을</vt:lpstr>
      <vt:lpstr>가천대학교  사회복지학과                            2015 -1학기 </vt:lpstr>
      <vt:lpstr>복지국가 (welfare state)</vt:lpstr>
      <vt:lpstr>슬라이드 3</vt:lpstr>
      <vt:lpstr>복지국가의 개념과 발달과정</vt:lpstr>
      <vt:lpstr>사회복지정책 개념 및 범위</vt:lpstr>
      <vt:lpstr>복지국가의 발달과정</vt:lpstr>
      <vt:lpstr>산업화와 복지국가</vt:lpstr>
      <vt:lpstr>산업화와 복지국가</vt:lpstr>
      <vt:lpstr>산업화와 복지국가</vt:lpstr>
      <vt:lpstr>시장실패와 사회복지정책의 필요성</vt:lpstr>
      <vt:lpstr>시장실패와 사회복지정책의 필요성</vt:lpstr>
      <vt:lpstr>시장실패와 사회복지정책의 필요성</vt:lpstr>
      <vt:lpstr>사회복지와 복지국가의 형태</vt:lpstr>
      <vt:lpstr>사회복지와 복지국가의 형태</vt:lpstr>
      <vt:lpstr>복지국가에 관한 제이론</vt:lpstr>
      <vt:lpstr>복지국가에 관한 제이론</vt:lpstr>
      <vt:lpstr>복지국가에 관한 제이론</vt:lpstr>
      <vt:lpstr>복지국가에 관한 제이론</vt:lpstr>
      <vt:lpstr>복지국가의 형태</vt:lpstr>
      <vt:lpstr>자유주의 복지국가</vt:lpstr>
      <vt:lpstr>보수주의 복지국가</vt:lpstr>
      <vt:lpstr>사회민주주주의 복지국가</vt:lpstr>
      <vt:lpstr>복지국가의 다양한 프로그램 활용</vt:lpstr>
      <vt:lpstr>복지국가의 다양한 프로그램 활용</vt:lpstr>
      <vt:lpstr>복지국가의 과제와 전망</vt:lpstr>
      <vt:lpstr>복지국가의 과제와 전망</vt:lpstr>
      <vt:lpstr>복지국가의 과제와 전망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사회복지의 목적</dc:title>
  <dc:creator>SENS</dc:creator>
  <cp:lastModifiedBy>SENS</cp:lastModifiedBy>
  <cp:revision>419</cp:revision>
  <dcterms:created xsi:type="dcterms:W3CDTF">2012-09-09T12:28:45Z</dcterms:created>
  <dcterms:modified xsi:type="dcterms:W3CDTF">2015-03-28T03:34:10Z</dcterms:modified>
</cp:coreProperties>
</file>