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2"/>
  </p:notesMasterIdLst>
  <p:handoutMasterIdLst>
    <p:handoutMasterId r:id="rId23"/>
  </p:handoutMasterIdLst>
  <p:sldIdLst>
    <p:sldId id="258" r:id="rId2"/>
    <p:sldId id="334" r:id="rId3"/>
    <p:sldId id="335" r:id="rId4"/>
    <p:sldId id="336" r:id="rId5"/>
    <p:sldId id="372" r:id="rId6"/>
    <p:sldId id="337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2" r:id="rId16"/>
    <p:sldId id="353" r:id="rId17"/>
    <p:sldId id="354" r:id="rId18"/>
    <p:sldId id="361" r:id="rId19"/>
    <p:sldId id="355" r:id="rId20"/>
    <p:sldId id="36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46" autoAdjust="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0F2E-FBC0-4AE9-9628-AFB9059A16A8}" type="datetimeFigureOut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2219-8C91-48B7-99C6-12C18660D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C29AB-25F1-4B60-BFBB-010C348CA5B1}" type="datetimeFigureOut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D26E-CE70-4946-96B4-8AD160498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3D26E-CE70-4946-96B4-8AD1604984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8A26CF-B15F-44DB-9AEA-8D0BF03F55D9}" type="datetime1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9C6D-8D4D-419E-85BB-340C83925596}" type="datetime1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05BC80-6D3B-41CF-BF94-BC3F19BA85FB}" type="datetime1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04DB-28C4-425C-8A78-91AC941F2D11}" type="datetime1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DC1F-6968-47CD-ABF9-FF9B7231F503}" type="datetime1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7D9EB0-8EBA-4193-9F75-10C3A4CE1953}" type="datetime1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1F8F09-BE73-4480-96A1-38405B3630C2}" type="datetime1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8E99-4164-4D30-8D5C-5B989D280B66}" type="datetime1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668D-BC77-4277-BD0E-03C73814C9BE}" type="datetime1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F4A3-D1B8-4303-B191-8BDD24411244}" type="datetime1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F84595D-62EB-42B8-8D32-9A5B19798A9E}" type="datetime1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37C1E7-1250-437D-B7A8-AFD9BE50C35F}" type="datetime1">
              <a:rPr lang="ko-KR" altLang="en-US" smtClean="0"/>
              <a:pPr/>
              <a:t>2015-04-11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0936AE-4F22-41E0-8C5F-0750258F1C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04856" cy="1440160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가천대학교</a:t>
            </a:r>
            <a:r>
              <a:rPr lang="ko-KR" altLang="en-US" sz="3600" smtClean="0"/>
              <a:t> 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                   2015 -1</a:t>
            </a:r>
            <a:r>
              <a:rPr lang="ko-KR" altLang="en-US" sz="3600" dirty="0" smtClean="0"/>
              <a:t>학기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4000" dirty="0" smtClean="0"/>
              <a:t>                         빈곤문제와 사회복지 </a:t>
            </a:r>
            <a:endParaRPr lang="en-US" altLang="ko-KR" sz="40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67000" y="4005064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lang="ko-KR" altLang="en-US" sz="6000" cap="all" noProof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현대사회와 사회복지</a:t>
            </a:r>
            <a:endParaRPr kumimoji="0" lang="ko-KR" altLang="en-US" sz="6000" b="0" i="0" u="none" strike="noStrike" kern="1200" cap="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빈곤의 정의와 현대적 규정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빈곤의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원인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미시적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개인의 동기부족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낮은 성취감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열망수준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게으름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음주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도박 등 개인의 결함에 의한 원인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부양의무자의 사망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질병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불구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폐질 등과 같은 비자발적인 개인적 원인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거시적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자본주의적 생산양식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사회제도적 차원에서 농촌출신 도시입자의 취업기회제한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불안정한 취업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저소득층 자녀의 교육기회 제한 등 각종사회보장제도 미비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sz="2800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빈곤의 정의와 현대적 규정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한국 빈곤 문제 역사적 원인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조선시대 양반관료의 농민착취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일제에 의한 식민착취경제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광복 후 귀환 동포와 월남난민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한국전쟁 난민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1960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년대 이후 도시로 이주한 영세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이농민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한국 빈곤문제 구조적 원인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저임금 및 임금격차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고용기회제한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농촌경작규모의 영세성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사회보장제도의 미비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의료기회의 제한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교육기회의 제한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임희섭의 연구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1983)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빈곤문제의 이해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52578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arenR"/>
            </a:pP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빈곤은 사회발전의 장애물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AutoNum type="arabicParenR"/>
            </a:pP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사회가 발전하는 과정에 많은 부작용이 발생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그러한 부작용을 해소하는 데 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드는 노력이나 비용을 사회적 비용 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(social cost)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빈곤문제는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사회경제발전과정에서 불가피하게 발생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그것이 방치될 경우 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사회발전조차도 불가능하게 됨 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빈곤의 해소는 생존권의 보장이라는 대의적 당위성으로 강조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 :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외부효과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(external effect) –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비용을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지불하지 않는 제 삼자에게 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이익을 가져다 주는 효과 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사회적 급여를 통한 사회적 평화유지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의료보장으로 인한 전염병방지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교육투자에 의한 노동의 질 향상 및 개인의 사회적 적응력 신장 등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           </a:t>
            </a:r>
          </a:p>
          <a:p>
            <a:pPr marL="514350" indent="-514350"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              </a:t>
            </a: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외부효과는 장기적으로 볼 때 사회비용을 줄일 수 있다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. !!!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755576" y="6237312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빈곤문제의 이해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/>
              <a:t>2)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문제의 규모가 크고 적절한 보호가 결핍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국가의 원조를 받고 있지 못하는 빈곤층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공식적 빈곤층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역시 생계수준은 열악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국가가 복지재원의 한계로 빈곤선 이하의 모든 사람에게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급여를 충분히 줄 수 없기 때문에 급여수준 낮게 유지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수급자격 극히 제한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제도의 홍보를 소극적으로 함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또는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대상자 수 미리 한정하는 등의 조치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3)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차별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참여를 제한 받음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사회의 불평등과 빈곤을 합리화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빈곤해소의 사회적 책임 부정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적극적 빈곤정책은 필요하지 않다고 하는 결과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빈곤문제의 이해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4)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빈곤문제의 해결은 사회복지운동이 필요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5)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빈곤자의 생존권 실현을 위한 쟁송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빈곤해소를 위한 사회복지 급여나 서비스는 주로 행정기관을 통하여 행정행위의 형태를 띠고 있기 때문에 시간과 자금이 소요되는 소송을 제기하기 위해 제삼자의 지원이 필요함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IMF</a:t>
            </a:r>
            <a:r>
              <a:rPr lang="ko-KR" altLang="en-US" dirty="0" smtClean="0"/>
              <a:t>경제위기 이후의 빈곤문제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 smtClean="0"/>
              <a:t> 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수출주도형 고도성장전략 지향</a:t>
            </a: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-1997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년 외환위기</a:t>
            </a:r>
            <a:endParaRPr lang="en-US" altLang="ko-KR" sz="33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임금삭감</a:t>
            </a: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대규모 실업</a:t>
            </a: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절대 빈곤의 증가</a:t>
            </a:r>
            <a:endParaRPr lang="en-US" altLang="ko-KR" sz="33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33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33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실업은 곧바로 빈곤문제가 됨</a:t>
            </a:r>
            <a:endParaRPr lang="en-US" altLang="ko-KR" sz="33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한국사회에서는 남성이 사회적 노동에 종사</a:t>
            </a: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여성은 가사노동의 성별 분업구조 </a:t>
            </a: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한국의 사회경제체제</a:t>
            </a: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가장의 실업에 따른 사회적 충격효과</a:t>
            </a: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20000"/>
              </a:lnSpc>
              <a:buNone/>
            </a:pPr>
            <a:endParaRPr lang="en-US" altLang="ko-KR" sz="33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33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경제성장에 의한 빈곤해소전략 </a:t>
            </a: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한국의 사회보장체제</a:t>
            </a: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사회적 </a:t>
            </a:r>
            <a:r>
              <a:rPr lang="ko-KR" altLang="en-US" sz="3300" dirty="0" err="1" smtClean="0">
                <a:latin typeface="HY강M" pitchFamily="18" charset="-127"/>
                <a:ea typeface="HY강M" pitchFamily="18" charset="-127"/>
              </a:rPr>
              <a:t>안전망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 확충 미비</a:t>
            </a: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3300" dirty="0" smtClean="0">
                <a:latin typeface="HY강M" pitchFamily="18" charset="-127"/>
                <a:ea typeface="HY강M" pitchFamily="18" charset="-127"/>
              </a:rPr>
              <a:t>빈곤의 증가</a:t>
            </a:r>
            <a:r>
              <a:rPr lang="en-US" altLang="ko-KR" sz="33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endParaRPr lang="en-US" altLang="ko-KR" sz="35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IMF</a:t>
            </a:r>
            <a:r>
              <a:rPr lang="ko-KR" altLang="en-US" dirty="0" smtClean="0"/>
              <a:t>경제위기 이후의 빈곤문제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352928" cy="4925144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우리나라 실업가구 생계비 조달은 사적 자산에 의존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전체 실업가구 중 실업급여와 생활보호에 의한 정부 보조금 등으로 생계를 꾸려가는 가구의 비중은 극소수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국가의 공적 프로그램의 역할이 미비한 것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소득이 최저생계비에 미치지 못하는 빈곤실업가구의 비율은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61.0%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추측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 </a:t>
            </a: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사회적 위험에 대비한 공적 소득보전제도 낙후되어 실업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교육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노후생활 등에 대한 대처를 거의 시장임금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(maker wage)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에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의존하는 우리나라에서 실업자가 받는 생활상의 곤란은 선진복지국가보다 훨씬 크다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IMF</a:t>
            </a:r>
            <a:r>
              <a:rPr lang="ko-KR" altLang="en-US" dirty="0" smtClean="0"/>
              <a:t>경제위기 이후의 빈곤문제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경제위기의 영향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/>
              <a:t>1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양극화와 소득불평등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2)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국가정책의 영향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일자리 창출의 다양한 프로그램 등장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생산적 복지 등장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국민기초생활보장제도의 등장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경제위기에 따라 사회보장제도 발전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한국의 경우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신자유주의적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세계조류 속에서 사회보장제도 확충됨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3)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사회복지에 대한 국민의식의 변화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사회의 극소수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인구층만이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수급 →  실업자 등 다수가 국가급여 받게 되면서 국가보호에 대한 관념이 변화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국가급여가 국민의 권리로 수급되는 것이라는 인식확산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자립적 생활에 대한 가치급속하락 우려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514350" indent="-514350"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IMF</a:t>
            </a:r>
            <a:r>
              <a:rPr lang="ko-KR" altLang="en-US" dirty="0" smtClean="0"/>
              <a:t>경제위기 이후의 빈곤문제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신자유주의적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정책의 세계적 조류로 인해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비정규직노동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급증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열악한 노동조건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저임금으로 인하여 빈곤에서 벗어나지 못함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사회보장제도의 사각지대에 놓여있을 가능성이 높음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비정규노동자의 약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78%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대보험제도에서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적용제외되어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있는 상황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비정규직의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비대화는 기존 복지국가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정기적 소득계층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사회보험 중심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의 틀을 위협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장기적 사회보험의 수입 증가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사회보호를 위해 사회지출의 증가 가능성 증가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연금개혁은 재정안정화 문제와 직결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국민기초생활보장제도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생활보호제도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대상자 선정의 많은 제약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생계지원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국민기초생활보장제도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(2000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년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월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일 시행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실업으로 인한 빈곤에 대처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수급자의 자립자활 촉진하는 종합적 빈곤대책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빈곤문제와 사회복지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latin typeface="FangSong" pitchFamily="49" charset="-122"/>
                <a:ea typeface="HY강M" pitchFamily="18" charset="-127"/>
              </a:rPr>
              <a:t>빈곤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  <a:ea typeface="HY강M" pitchFamily="18" charset="-127"/>
              </a:rPr>
              <a:t>빈곤이 상대적이라는 개념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: </a:t>
            </a:r>
            <a:r>
              <a:rPr lang="ko-KR" altLang="en-US" dirty="0" smtClean="0">
                <a:latin typeface="FangSong" pitchFamily="49" charset="-122"/>
                <a:ea typeface="HY강M" pitchFamily="18" charset="-127"/>
              </a:rPr>
              <a:t>빈곤은 사회의 맥락 속에서 규정</a:t>
            </a: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, </a:t>
            </a:r>
            <a:r>
              <a:rPr lang="ko-KR" altLang="en-US" dirty="0" smtClean="0">
                <a:latin typeface="FangSong" pitchFamily="49" charset="-122"/>
                <a:ea typeface="HY강M" pitchFamily="18" charset="-127"/>
              </a:rPr>
              <a:t>빈곤을 규정하는 기준은 시대와 사회에 따라 가변적임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-</a:t>
            </a:r>
            <a:r>
              <a:rPr lang="ko-KR" altLang="en-US" dirty="0" smtClean="0">
                <a:latin typeface="FangSong" pitchFamily="49" charset="-122"/>
                <a:ea typeface="HY강M" pitchFamily="18" charset="-127"/>
              </a:rPr>
              <a:t>빈곤으로 규정되는 절대적 기준 존재함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: </a:t>
            </a:r>
            <a:r>
              <a:rPr lang="ko-KR" altLang="en-US" dirty="0" smtClean="0">
                <a:latin typeface="FangSong" pitchFamily="49" charset="-122"/>
                <a:ea typeface="HY강M" pitchFamily="18" charset="-127"/>
              </a:rPr>
              <a:t>생활수준의 비교는 실제로는 평균과의 비교가 아니고 최저한의 비교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  <a:p>
            <a:pPr>
              <a:buNone/>
            </a:pPr>
            <a:r>
              <a:rPr lang="en-US" altLang="ko-KR" dirty="0" smtClean="0">
                <a:latin typeface="FangSong" pitchFamily="49" charset="-122"/>
                <a:ea typeface="FangSong" pitchFamily="49" charset="-122"/>
              </a:rPr>
              <a:t>  : </a:t>
            </a:r>
            <a:r>
              <a:rPr lang="ko-KR" altLang="en-US" dirty="0" smtClean="0">
                <a:latin typeface="FangSong" pitchFamily="49" charset="-122"/>
                <a:ea typeface="HY강M" pitchFamily="18" charset="-127"/>
              </a:rPr>
              <a:t>그 사회가 문명적이라고 받아들이는 최저한의 생활수준 그 이하의 생활상태</a:t>
            </a:r>
            <a:endParaRPr lang="en-US" altLang="ko-KR" dirty="0" smtClean="0">
              <a:latin typeface="FangSong" pitchFamily="49" charset="-122"/>
              <a:ea typeface="FangSong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국민기초생활보장제도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4495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최저생계비 합리적 산정하면서 그 수준을 높이고 있음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전 물량 방식으로 최저생계비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3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년 주기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공공부조 대상자 선정에 있어서 억제적 요소로 지적되어 온 부양의무자의 범위를 축소하여 수급자의 범위를 확대하고 있음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부양의무자의 범위는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촌의 직계혈족 및 배우자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소득수준 완화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긴급생계 급여 도입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국민기초생활보장급여 실시 여부의 결정 전 기초단체장의 직원에 의하여 생계급여 지급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빈곤의 정의와 현대적 규정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빈곤자의 기준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소득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보유자산의 가치상승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소비용 가정생산물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기업에서 제공하는 다양한 형태의 편의 등 모두 포함해서 이러한 생활자원의 많고 적음에 의해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빈곤의 여부가 평가 받음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최저생계비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인간다운 생활을 확보하기 위한 최저한의 생활비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최저생계수준은 소득계층상의 차이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가구특성의 차이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빈곤의 정의와 현대적 규정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99715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최저생계비 의미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1)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육체적 생존을 위한 기본적 최저생계비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2)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사회적 생존을 보장하는 사회생존적 최저생계비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3)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노동능력이 있는 사람이 기회가 주어졌을 때 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자신의 노동으로 생활할 수 있게 하는 노동재생산적 최저생계비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4) 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문화적 최저생계비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 marL="514350" indent="-514350">
              <a:buNone/>
            </a:pP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8388424" y="2636912"/>
            <a:ext cx="576064" cy="3168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빈곤문제의 유형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내용 개체 틀 4" descr="빈곤문제의 유형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600200"/>
            <a:ext cx="8064896" cy="485313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빈곤의 정의와 현대적 규정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92514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빈곤선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(poverty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line)</a:t>
            </a: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국가가 빈곤정책의 대상자를 정하기 위하여 그 이하의 수준을 빈곤자로서 정책 대상으로 삼는 기준선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빈곤선 이하의 소득을 가진 자는 빈곤정책의 대상이 되는 국가의 공식적 빈곤자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절대적 빈곤선 </a:t>
            </a: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-1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차적 빈곤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빈곤조사에서 한 가구의 전체 소득이 단순한 육체적 유지를 위하여 필요한 자원이 결핍한 상태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(S. </a:t>
            </a:r>
            <a:r>
              <a:rPr lang="en-US" altLang="ko-KR" sz="2600" dirty="0" err="1" smtClean="0">
                <a:latin typeface="HY강M" pitchFamily="18" charset="-127"/>
                <a:ea typeface="HY강M" pitchFamily="18" charset="-127"/>
              </a:rPr>
              <a:t>Rowntree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) </a:t>
            </a:r>
          </a:p>
          <a:p>
            <a:pPr>
              <a:buNone/>
            </a:pP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( M. </a:t>
            </a:r>
            <a:r>
              <a:rPr lang="en-US" altLang="ko-KR" sz="2600" dirty="0" err="1" smtClean="0">
                <a:latin typeface="HY강M" pitchFamily="18" charset="-127"/>
                <a:ea typeface="HY강M" pitchFamily="18" charset="-127"/>
              </a:rPr>
              <a:t>Orshansky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빈곤선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= </a:t>
            </a:r>
            <a:r>
              <a:rPr lang="ko-KR" altLang="en-US" sz="2600" dirty="0" err="1" smtClean="0">
                <a:latin typeface="HY강M" pitchFamily="18" charset="-127"/>
                <a:ea typeface="HY강M" pitchFamily="18" charset="-127"/>
              </a:rPr>
              <a:t>최저음식물비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x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평균엥겔계수의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600" dirty="0" smtClean="0">
                <a:latin typeface="HY강M" pitchFamily="18" charset="-127"/>
                <a:ea typeface="HY강M" pitchFamily="18" charset="-127"/>
              </a:rPr>
              <a:t>역</a:t>
            </a:r>
            <a:r>
              <a:rPr lang="en-US" altLang="ko-KR" sz="2600" dirty="0" smtClean="0">
                <a:latin typeface="HY강M" pitchFamily="18" charset="-127"/>
                <a:ea typeface="HY강M" pitchFamily="18" charset="-127"/>
              </a:rPr>
              <a:t> )</a:t>
            </a: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상대적 빈곤선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국민평균소득이나 중위소득의 일정비율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(50, 66,80%)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을 빈곤선으로 설정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빈곤의 정의와 현대적 규정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상대적 박탈론 </a:t>
            </a:r>
            <a:endParaRPr lang="en-US" altLang="ko-KR" sz="2800" dirty="0" smtClean="0"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8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600" dirty="0" smtClean="0"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6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800" dirty="0" err="1" smtClean="0">
                <a:latin typeface="HY강M" pitchFamily="18" charset="-127"/>
                <a:ea typeface="HY강M" pitchFamily="18" charset="-127"/>
              </a:rPr>
              <a:t>타운젠드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(Townsend)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는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상대적 박탈감에 의해 빈곤을 규정</a:t>
            </a: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   빈곤이라는 용어는 상대적 박탈이라는 개념의 관점에 의해서만 객관적으로 정의될 수 있고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또한 모순 없이 일관되게 사용될 수 있다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여기에서 빈곤이란 주관적이라기보다는 객관적인 것으로 이해되어야 한다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개인이나 가족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집단은 그가 소속하고 있는 사회에서는 관습으로 되어있는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혹은 적어도 널리 장려되거나 인정되는 수준의 식사를 하고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사회적 활동에 참가하며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그리고 생활의 여러 필요조건이나 쾌적함을 확보하는 데에 필요한 생활자원을 결핍했을 때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800" dirty="0" smtClean="0">
                <a:latin typeface="HY강M" pitchFamily="18" charset="-127"/>
                <a:ea typeface="HY강M" pitchFamily="18" charset="-127"/>
              </a:rPr>
              <a:t>빈곤상태에 있는 것으로 이해되는 것이다</a:t>
            </a:r>
            <a:r>
              <a:rPr lang="en-US" altLang="ko-KR" sz="2800" dirty="0" smtClean="0">
                <a:latin typeface="HY강M" pitchFamily="18" charset="-127"/>
                <a:ea typeface="HY강M" pitchFamily="18" charset="-127"/>
              </a:rPr>
              <a:t>. </a:t>
            </a:r>
            <a:endParaRPr lang="en-US" altLang="ko-KR" sz="36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ko-KR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빈곤의 정의와 현대적 규정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412776"/>
            <a:ext cx="8153400" cy="51845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상대적 </a:t>
            </a:r>
            <a:r>
              <a:rPr lang="ko-KR" altLang="en-US" sz="2000" dirty="0" err="1" smtClean="0">
                <a:latin typeface="HY강M" pitchFamily="18" charset="-127"/>
                <a:ea typeface="HY강M" pitchFamily="18" charset="-127"/>
              </a:rPr>
              <a:t>박탈론에서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 본 기존 빈곤규정방법의 한계</a:t>
            </a:r>
            <a:endParaRPr lang="en-US" altLang="ko-KR" sz="20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0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필요 </a:t>
            </a:r>
            <a:r>
              <a:rPr lang="ko-KR" altLang="en-US" sz="2000" dirty="0" err="1" smtClean="0">
                <a:latin typeface="HY강M" pitchFamily="18" charset="-127"/>
                <a:ea typeface="HY강M" pitchFamily="18" charset="-127"/>
              </a:rPr>
              <a:t>영양량의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 추계치는 대강의 평균치를 기준으로 한 것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,  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직업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연령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가족구성원 차이를 고려하여 산출한 것이 아니라는 점</a:t>
            </a:r>
            <a:endParaRPr lang="en-US" altLang="ko-KR" sz="20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필요 </a:t>
            </a:r>
            <a:r>
              <a:rPr lang="ko-KR" altLang="en-US" sz="2000" dirty="0" err="1" smtClean="0">
                <a:latin typeface="HY강M" pitchFamily="18" charset="-127"/>
                <a:ea typeface="HY강M" pitchFamily="18" charset="-127"/>
              </a:rPr>
              <a:t>영양량의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 추계치를 산출하기 위해 선택된 음식물은 빈곤 노동자 계급 사이에 관행이 되어 있는 식사요리에 근거하기 보다는 최저경비로서 적절한 </a:t>
            </a:r>
            <a:r>
              <a:rPr lang="ko-KR" altLang="en-US" sz="2000" dirty="0" err="1" smtClean="0">
                <a:latin typeface="HY강M" pitchFamily="18" charset="-127"/>
                <a:ea typeface="HY강M" pitchFamily="18" charset="-127"/>
              </a:rPr>
              <a:t>영양량을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 최소한 확보한다는 관점에서 자의적으로 선택되어있다는 점</a:t>
            </a:r>
            <a:endParaRPr lang="en-US" altLang="ko-KR" sz="20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최저생활비 총액 중에서 차지하는 </a:t>
            </a:r>
            <a:r>
              <a:rPr lang="ko-KR" altLang="en-US" sz="2000" dirty="0" err="1" smtClean="0">
                <a:latin typeface="HY강M" pitchFamily="18" charset="-127"/>
                <a:ea typeface="HY강M" pitchFamily="18" charset="-127"/>
              </a:rPr>
              <a:t>식품비의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 비율이 극히 높다는 점 </a:t>
            </a:r>
            <a:endParaRPr lang="en-US" altLang="ko-KR" sz="20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식습관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욕구변화 고려하지 않고 있음 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물가상승만 고려</a:t>
            </a: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영양기준의 사용 그 자체에 문제가 있음</a:t>
            </a:r>
            <a:endParaRPr lang="en-US" altLang="ko-KR" sz="20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z="20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000" dirty="0" smtClean="0">
                <a:latin typeface="HY강M" pitchFamily="18" charset="-127"/>
                <a:ea typeface="HY강M" pitchFamily="18" charset="-127"/>
              </a:rPr>
              <a:t>식량 이외의 욕구에 대한 기준의 설정이 회피되어 있음</a:t>
            </a:r>
            <a:endParaRPr lang="en-US" altLang="ko-KR" sz="2000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빈곤의 정의와 현대적 규정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30936AE-4F22-41E0-8C5F-0750258F1C2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빈곤규정에 있어서 생활양식 개념 도입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소득에 대한 생활자원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소득은 빈곤의 유일한 기준이 될 수 없으므로 소득 이외에 모든 생활자원이 고려되어야 함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소비에 대한 생활양식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단순히 신체를 유지하기 위한 음식물뿐만 아니라 이 생활양식이 고려되어야 함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pPr>
              <a:buNone/>
            </a:pP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사교적 사회관계의 유지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(ex.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차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tea)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3459</TotalTime>
  <Words>1221</Words>
  <Application>Microsoft Office PowerPoint</Application>
  <PresentationFormat>화면 슬라이드 쇼(4:3)</PresentationFormat>
  <Paragraphs>196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가을</vt:lpstr>
      <vt:lpstr>가천대학교                              2015 -1학기 </vt:lpstr>
      <vt:lpstr>빈곤문제와 사회복지</vt:lpstr>
      <vt:lpstr>빈곤의 정의와 현대적 규정</vt:lpstr>
      <vt:lpstr>빈곤의 정의와 현대적 규정</vt:lpstr>
      <vt:lpstr>빈곤문제의 유형</vt:lpstr>
      <vt:lpstr>빈곤의 정의와 현대적 규정</vt:lpstr>
      <vt:lpstr>빈곤의 정의와 현대적 규정</vt:lpstr>
      <vt:lpstr>빈곤의 정의와 현대적 규정</vt:lpstr>
      <vt:lpstr>빈곤의 정의와 현대적 규정</vt:lpstr>
      <vt:lpstr>빈곤의 정의와 현대적 규정</vt:lpstr>
      <vt:lpstr>빈곤의 정의와 현대적 규정</vt:lpstr>
      <vt:lpstr>빈곤문제의 이해</vt:lpstr>
      <vt:lpstr>빈곤문제의 이해</vt:lpstr>
      <vt:lpstr>빈곤문제의 이해</vt:lpstr>
      <vt:lpstr>IMF경제위기 이후의 빈곤문제 </vt:lpstr>
      <vt:lpstr>IMF경제위기 이후의 빈곤문제 </vt:lpstr>
      <vt:lpstr>IMF경제위기 이후의 빈곤문제 </vt:lpstr>
      <vt:lpstr>IMF경제위기 이후의 빈곤문제 </vt:lpstr>
      <vt:lpstr>국민기초생활보장제도</vt:lpstr>
      <vt:lpstr>국민기초생활보장제도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사회복지의 목적</dc:title>
  <dc:creator>SENS</dc:creator>
  <cp:lastModifiedBy>SENS</cp:lastModifiedBy>
  <cp:revision>501</cp:revision>
  <dcterms:created xsi:type="dcterms:W3CDTF">2012-09-09T12:28:45Z</dcterms:created>
  <dcterms:modified xsi:type="dcterms:W3CDTF">2015-04-11T11:21:59Z</dcterms:modified>
</cp:coreProperties>
</file>