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22"/>
  </p:notesMasterIdLst>
  <p:handoutMasterIdLst>
    <p:handoutMasterId r:id="rId23"/>
  </p:handoutMasterIdLst>
  <p:sldIdLst>
    <p:sldId id="258" r:id="rId2"/>
    <p:sldId id="334" r:id="rId3"/>
    <p:sldId id="335" r:id="rId4"/>
    <p:sldId id="336" r:id="rId5"/>
    <p:sldId id="337" r:id="rId6"/>
    <p:sldId id="364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80" r:id="rId15"/>
    <p:sldId id="368" r:id="rId16"/>
    <p:sldId id="369" r:id="rId17"/>
    <p:sldId id="372" r:id="rId18"/>
    <p:sldId id="375" r:id="rId19"/>
    <p:sldId id="376" r:id="rId20"/>
    <p:sldId id="377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46" autoAdjust="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30F2E-FBC0-4AE9-9628-AFB9059A16A8}" type="datetimeFigureOut">
              <a:rPr lang="ko-KR" altLang="en-US" smtClean="0"/>
              <a:pPr/>
              <a:t>2015-04-18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42219-8C91-48B7-99C6-12C18660DE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C29AB-25F1-4B60-BFBB-010C348CA5B1}" type="datetimeFigureOut">
              <a:rPr lang="ko-KR" altLang="en-US" smtClean="0"/>
              <a:pPr/>
              <a:t>2015-04-18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3D26E-CE70-4946-96B4-8AD1604984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3D26E-CE70-4946-96B4-8AD1604984C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88A26CF-B15F-44DB-9AEA-8D0BF03F55D9}" type="datetime1">
              <a:rPr lang="ko-KR" altLang="en-US" smtClean="0"/>
              <a:pPr/>
              <a:t>2015-04-18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9C6D-8D4D-419E-85BB-340C83925596}" type="datetime1">
              <a:rPr lang="ko-KR" altLang="en-US" smtClean="0"/>
              <a:pPr/>
              <a:t>2015-04-18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605BC80-6D3B-41CF-BF94-BC3F19BA85FB}" type="datetime1">
              <a:rPr lang="ko-KR" altLang="en-US" smtClean="0"/>
              <a:pPr/>
              <a:t>2015-04-18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04DB-28C4-425C-8A78-91AC941F2D11}" type="datetime1">
              <a:rPr lang="ko-KR" altLang="en-US" smtClean="0"/>
              <a:pPr/>
              <a:t>2015-04-18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DC1F-6968-47CD-ABF9-FF9B7231F503}" type="datetime1">
              <a:rPr lang="ko-KR" altLang="en-US" smtClean="0"/>
              <a:pPr/>
              <a:t>2015-04-18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67D9EB0-8EBA-4193-9F75-10C3A4CE1953}" type="datetime1">
              <a:rPr lang="ko-KR" altLang="en-US" smtClean="0"/>
              <a:pPr/>
              <a:t>2015-04-18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41F8F09-BE73-4480-96A1-38405B3630C2}" type="datetime1">
              <a:rPr lang="ko-KR" altLang="en-US" smtClean="0"/>
              <a:pPr/>
              <a:t>2015-04-18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8E99-4164-4D30-8D5C-5B989D280B66}" type="datetime1">
              <a:rPr lang="ko-KR" altLang="en-US" smtClean="0"/>
              <a:pPr/>
              <a:t>2015-04-18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668D-BC77-4277-BD0E-03C73814C9BE}" type="datetime1">
              <a:rPr lang="ko-KR" altLang="en-US" smtClean="0"/>
              <a:pPr/>
              <a:t>2015-04-18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F4A3-D1B8-4303-B191-8BDD24411244}" type="datetime1">
              <a:rPr lang="ko-KR" altLang="en-US" smtClean="0"/>
              <a:pPr/>
              <a:t>2015-04-18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F84595D-62EB-42B8-8D32-9A5B19798A9E}" type="datetime1">
              <a:rPr lang="ko-KR" altLang="en-US" smtClean="0"/>
              <a:pPr/>
              <a:t>2015-04-18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37C1E7-1250-437D-B7A8-AFD9BE50C35F}" type="datetime1">
              <a:rPr lang="ko-KR" altLang="en-US" smtClean="0"/>
              <a:pPr/>
              <a:t>2015-04-18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7704856" cy="1440160"/>
          </a:xfrm>
        </p:spPr>
        <p:txBody>
          <a:bodyPr>
            <a:normAutofit/>
          </a:bodyPr>
          <a:lstStyle/>
          <a:p>
            <a:r>
              <a:rPr lang="ko-KR" altLang="en-US" sz="3600" dirty="0" err="1" smtClean="0"/>
              <a:t>가천대학교</a:t>
            </a:r>
            <a:r>
              <a:rPr lang="ko-KR" altLang="en-US" sz="3600" dirty="0" smtClean="0"/>
              <a:t>  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                           2015 -1</a:t>
            </a:r>
            <a:r>
              <a:rPr lang="ko-KR" altLang="en-US" sz="3600" dirty="0" smtClean="0"/>
              <a:t>학기 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ko-KR" altLang="en-US" sz="4000" dirty="0" smtClean="0"/>
              <a:t>                         노동문제와 사회복지 </a:t>
            </a:r>
            <a:endParaRPr lang="en-US" altLang="ko-KR" sz="4000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667000" y="4005064"/>
            <a:ext cx="6477000" cy="18288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</a:t>
            </a:r>
            <a:r>
              <a:rPr lang="ko-KR" altLang="en-US" sz="6000" cap="all" noProof="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현대사회와 사회복지</a:t>
            </a:r>
            <a:endParaRPr kumimoji="0" lang="ko-KR" altLang="en-US" sz="6000" b="0" i="0" u="none" strike="noStrike" kern="1200" cap="all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노동자의 특성과 사회적 위험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964488" cy="44958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ko-KR" dirty="0" smtClean="0"/>
              <a:t>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사유재산권의 행사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사용자의 요구조건이 강화될 수록 사회적 위험에 많이 노출됨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사회적 위험의 발생확률은 사용자의 요구조건에 대한 적응력의 차이에 따라 결정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Font typeface="Wingdings" pitchFamily="2" charset="2"/>
              <a:buChar char="l"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경제상황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기업이 경기 변동과 인간의 욕구 및 가치관의 변화에 적응하지 못하는 경우 시장에서 경쟁력 상실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노동자는 실업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/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노동시장의 재진입 하지 못하는 기간 장기화될수록 구조적 실업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다양한 사회적 문제와 결합됨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Font typeface="Wingdings" pitchFamily="2" charset="2"/>
              <a:buChar char="l"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기술발전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합리화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기계화 및 자동화로 인한 육체적 및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정신적 스트레스</a:t>
            </a:r>
            <a:endParaRPr lang="ko-KR" altLang="en-US" dirty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노동자의 특성과 사회적 위험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323528" y="1788840"/>
            <a:ext cx="8820472" cy="4736504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ko-KR" dirty="0" smtClean="0"/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기업윤리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개인주의 및 이윤추구에 입각한 경제제일주의 기업윤리는 근로조건과 근로환경을 고려하지 않고 노동자의 이익을 관철시키지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않으면 사회적 위험은 상승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상품 가격 및 질의 다양성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노동자가 시장소득을 가지고 생존에 필요한 상품과 서비스를 구매할 수 없다는 것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물가 상승 등으로 인한 높은 경제적 부담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관련상품 부족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추가지출에 대한 부담 등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은 생존을 위협하는 사회적 위험이 됨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Font typeface="Wingdings" pitchFamily="2" charset="2"/>
              <a:buChar char="l"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사회적 위험은 산재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질병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노령화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폐질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비자발적 실업 등과 같은 사건과 경제구조 및 사회구조의 변동으로 인해서 발생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+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가족해체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고령사회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요양서비스욕구 증대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미혼모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 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한부모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가족 증가 등 새로운 유형의 사회적 위험도 발생함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endParaRPr lang="en-US" altLang="ko-KR" dirty="0" smtClean="0"/>
          </a:p>
          <a:p>
            <a:pPr marL="514350" indent="-514350">
              <a:buNone/>
            </a:pPr>
            <a:endParaRPr lang="en-US" altLang="ko-KR" dirty="0" smtClean="0"/>
          </a:p>
          <a:p>
            <a:pPr marL="514350" indent="-514350">
              <a:buNone/>
            </a:pPr>
            <a:endParaRPr lang="en-US" altLang="ko-KR" dirty="0" smtClean="0"/>
          </a:p>
          <a:p>
            <a:pPr marL="514350" indent="-514350">
              <a:buNone/>
            </a:pPr>
            <a:endParaRPr lang="en-US" altLang="ko-KR" dirty="0" smtClean="0"/>
          </a:p>
        </p:txBody>
      </p:sp>
      <p:sp>
        <p:nvSpPr>
          <p:cNvPr id="5" name="오른쪽 화살표 4"/>
          <p:cNvSpPr/>
          <p:nvPr/>
        </p:nvSpPr>
        <p:spPr>
          <a:xfrm>
            <a:off x="395536" y="4365104"/>
            <a:ext cx="432048" cy="1872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노동자의 특성과 사회적 위험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640960" cy="4925144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None/>
            </a:pPr>
            <a:r>
              <a:rPr lang="en-US" altLang="ko-KR" sz="3200" dirty="0" smtClean="0"/>
              <a:t>       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사회적 위험의 발생원인은 공급자와 수요자의 세력불균형이라는 시장경제의 구조적 모순 때문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시장은 양면성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노동자 삶의 질 욕구는 시장에서 충족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/ </a:t>
            </a:r>
          </a:p>
          <a:p>
            <a:pPr marL="514350" indent="-514350">
              <a:lnSpc>
                <a:spcPct val="110000"/>
              </a:lnSpc>
              <a:buNone/>
            </a:pP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이윤극대화를 추구하는 시장은 노동력을 효율적으로 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투입하려는 기능을 가짐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) </a:t>
            </a:r>
          </a:p>
          <a:p>
            <a:pPr marL="514350" indent="-514350">
              <a:lnSpc>
                <a:spcPct val="110000"/>
              </a:lnSpc>
              <a:buNone/>
            </a:pP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       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이러한 시장경제의 구조적 모순으로 인해 발생하는 손해를 예방상쇄하기 위해 국가는 사회보장제도 도입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 </a:t>
            </a:r>
          </a:p>
          <a:p>
            <a:pPr marL="514350" indent="-514350">
              <a:lnSpc>
                <a:spcPct val="110000"/>
              </a:lnSpc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     :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노동재생산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경제안정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사회안정 유지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10000"/>
              </a:lnSpc>
              <a:buNone/>
            </a:pP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endParaRPr lang="en-US" altLang="ko-KR" sz="3200" dirty="0" smtClean="0"/>
          </a:p>
          <a:p>
            <a:pPr marL="514350" indent="-514350">
              <a:buNone/>
            </a:pPr>
            <a:endParaRPr lang="en-US" altLang="ko-KR" sz="3200" dirty="0" smtClean="0"/>
          </a:p>
          <a:p>
            <a:pPr marL="514350" indent="-514350">
              <a:buNone/>
            </a:pPr>
            <a:endParaRPr lang="en-US" altLang="ko-KR" sz="3200" dirty="0" smtClean="0"/>
          </a:p>
          <a:p>
            <a:pPr marL="514350" indent="-514350">
              <a:buNone/>
            </a:pPr>
            <a:endParaRPr lang="en-US" altLang="ko-KR" sz="3200" dirty="0" smtClean="0"/>
          </a:p>
        </p:txBody>
      </p:sp>
      <p:sp>
        <p:nvSpPr>
          <p:cNvPr id="5" name="오른쪽 화살표 4"/>
          <p:cNvSpPr/>
          <p:nvPr/>
        </p:nvSpPr>
        <p:spPr>
          <a:xfrm>
            <a:off x="467544" y="1772816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395536" y="4869160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노동자의 특성과 사회적 위험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892480" cy="4853136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r>
              <a:rPr lang="en-US" altLang="ko-KR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) </a:t>
            </a:r>
            <a:r>
              <a:rPr lang="ko-KR" altLang="en-US" sz="3600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노동복지정책의 필요성</a:t>
            </a:r>
            <a:endParaRPr lang="en-US" altLang="ko-KR" sz="3600" dirty="0" smtClean="0"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ko-KR" sz="3600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3600" dirty="0" smtClean="0">
                <a:latin typeface="HY강M" pitchFamily="18" charset="-127"/>
                <a:ea typeface="HY강M" pitchFamily="18" charset="-127"/>
              </a:rPr>
              <a:t>노동시장이 불경기로 위축되는 경우 노동공급과 노동수요의 격차 줄이고</a:t>
            </a:r>
            <a:r>
              <a:rPr lang="en-US" altLang="ko-KR" sz="36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3600" dirty="0" smtClean="0">
                <a:latin typeface="HY강M" pitchFamily="18" charset="-127"/>
                <a:ea typeface="HY강M" pitchFamily="18" charset="-127"/>
              </a:rPr>
              <a:t>노동자 사이 경쟁 완화하여 노동자의 육체적 심리적 부담 경감 </a:t>
            </a:r>
            <a:endParaRPr lang="en-US" altLang="ko-KR" sz="36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ko-KR" altLang="en-US" sz="3600" dirty="0" smtClean="0">
                <a:latin typeface="HY강M" pitchFamily="18" charset="-127"/>
                <a:ea typeface="HY강M" pitchFamily="18" charset="-127"/>
              </a:rPr>
              <a:t>임금하락으로 노동자가 급격히 빈고화되는 것 예방 </a:t>
            </a:r>
            <a:r>
              <a:rPr lang="en-US" altLang="ko-KR" sz="3600" dirty="0" smtClean="0">
                <a:latin typeface="HY강M" pitchFamily="18" charset="-127"/>
                <a:ea typeface="HY강M" pitchFamily="18" charset="-127"/>
              </a:rPr>
              <a:t>–</a:t>
            </a:r>
            <a:r>
              <a:rPr lang="ko-KR" altLang="en-US" sz="3600" dirty="0" smtClean="0">
                <a:latin typeface="HY강M" pitchFamily="18" charset="-127"/>
                <a:ea typeface="HY강M" pitchFamily="18" charset="-127"/>
              </a:rPr>
              <a:t>대량실업위험 감소</a:t>
            </a:r>
            <a:endParaRPr lang="en-US" altLang="ko-KR" sz="36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ko-KR" sz="36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3600" dirty="0" smtClean="0">
                <a:latin typeface="HY강M" pitchFamily="18" charset="-127"/>
                <a:ea typeface="HY강M" pitchFamily="18" charset="-127"/>
              </a:rPr>
              <a:t>도시화</a:t>
            </a:r>
            <a:r>
              <a:rPr lang="en-US" altLang="ko-KR" sz="3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3600" dirty="0" smtClean="0">
                <a:latin typeface="HY강M" pitchFamily="18" charset="-127"/>
                <a:ea typeface="HY강M" pitchFamily="18" charset="-127"/>
              </a:rPr>
              <a:t>핵가족화</a:t>
            </a:r>
            <a:r>
              <a:rPr lang="en-US" altLang="ko-KR" sz="3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3600" dirty="0" smtClean="0">
                <a:latin typeface="HY강M" pitchFamily="18" charset="-127"/>
                <a:ea typeface="HY강M" pitchFamily="18" charset="-127"/>
              </a:rPr>
              <a:t>부의 편중 등으로 인해 사회적 병리현상 증가 및 사회갈등 해소 </a:t>
            </a:r>
            <a:endParaRPr lang="en-US" altLang="ko-KR" sz="36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ko-KR" sz="36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3600" dirty="0" smtClean="0">
                <a:latin typeface="HY강M" pitchFamily="18" charset="-127"/>
                <a:ea typeface="HY강M" pitchFamily="18" charset="-127"/>
              </a:rPr>
              <a:t>정부의 정책결정이 사용자의 이익을 우선적으로 대변하면 사회적 위험은 강화되며 노동자가 그들의 이익을 과도하게 요구할 때 사회구성원의 복지는 하락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4400" dirty="0" smtClean="0">
                <a:latin typeface="HY강M" pitchFamily="18" charset="-127"/>
                <a:ea typeface="HY강M" pitchFamily="18" charset="-127"/>
              </a:rPr>
              <a:t>      </a:t>
            </a:r>
            <a:r>
              <a:rPr lang="ko-KR" altLang="en-US" sz="3600" dirty="0" smtClean="0">
                <a:latin typeface="HY강M" pitchFamily="18" charset="-127"/>
                <a:ea typeface="HY강M" pitchFamily="18" charset="-127"/>
              </a:rPr>
              <a:t>노동자의 기본적 욕구충족</a:t>
            </a:r>
            <a:r>
              <a:rPr lang="en-US" altLang="ko-KR" sz="3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3600" dirty="0" smtClean="0">
                <a:latin typeface="HY강M" pitchFamily="18" charset="-127"/>
                <a:ea typeface="HY강M" pitchFamily="18" charset="-127"/>
              </a:rPr>
              <a:t>기회균등의 실현</a:t>
            </a:r>
            <a:r>
              <a:rPr lang="en-US" altLang="ko-KR" sz="3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3600" dirty="0" smtClean="0">
                <a:latin typeface="HY강M" pitchFamily="18" charset="-127"/>
                <a:ea typeface="HY강M" pitchFamily="18" charset="-127"/>
              </a:rPr>
              <a:t>불평등의 완화 등을 통한 삶의 질 향상</a:t>
            </a:r>
            <a:r>
              <a:rPr lang="en-US" altLang="ko-KR" sz="3600" dirty="0" smtClean="0">
                <a:latin typeface="HY강M" pitchFamily="18" charset="-127"/>
                <a:ea typeface="HY강M" pitchFamily="18" charset="-127"/>
              </a:rPr>
              <a:t> </a:t>
            </a:r>
          </a:p>
          <a:p>
            <a:pPr>
              <a:buNone/>
            </a:pPr>
            <a:r>
              <a:rPr lang="en-US" altLang="ko-KR" sz="3600" dirty="0" smtClean="0">
                <a:latin typeface="HY강M" pitchFamily="18" charset="-127"/>
                <a:ea typeface="HY강M" pitchFamily="18" charset="-127"/>
              </a:rPr>
              <a:t> :  </a:t>
            </a:r>
            <a:r>
              <a:rPr lang="ko-KR" altLang="en-US" sz="3600" dirty="0" smtClean="0">
                <a:latin typeface="HY강M" pitchFamily="18" charset="-127"/>
                <a:ea typeface="HY강M" pitchFamily="18" charset="-127"/>
              </a:rPr>
              <a:t>사회적 위험 발생 예방</a:t>
            </a:r>
            <a:r>
              <a:rPr lang="en-US" altLang="ko-KR" sz="3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3600" dirty="0" smtClean="0">
                <a:latin typeface="HY강M" pitchFamily="18" charset="-127"/>
                <a:ea typeface="HY강M" pitchFamily="18" charset="-127"/>
              </a:rPr>
              <a:t>사회적 위험에 노출된 구성원의 사회적 보장</a:t>
            </a:r>
            <a:endParaRPr lang="en-US" altLang="ko-KR" sz="3600" dirty="0" smtClean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67544" y="5013176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한국의 노동복지 현황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취업자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</a:p>
          <a:p>
            <a:pPr>
              <a:lnSpc>
                <a:spcPct val="120000"/>
              </a:lnSpc>
              <a:buNone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  경제활동인구 조사기간 중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1)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수입을 목적으로 한 시간 이상 일한 사람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2)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자기에게 직접적 이득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수입이 오지 않아도 가구단위에서 경영하는 농장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사업체의 수입높이는 데 도움을 준 가족종사자로서 주당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18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시간 이상 일한 자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3)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직업 또는 사업체를 가지로 있으나 조사대상주간에 일시적인 병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일기불순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휴가 또는 연가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노동쟁의 등의 이유로 일하지 못하는 임시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휴직자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실업자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경제활동인구조사기간 중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1)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일주일간 전혀 일을 하지 않고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2)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항상 취업이 가능하며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3)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지난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4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주간 적극적 구직활동을 하였지만 일자리를 얻지 못한 자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한국의 노동복지 현황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640960" cy="485313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None/>
            </a:pPr>
            <a:r>
              <a:rPr lang="en-US" altLang="ko-KR" dirty="0" smtClean="0"/>
              <a:t>-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비정규직의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증가는 노동시장의 구조적 문제 고용불안을 보여줌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외형적 고용증가에도 고용불안과 저임금으로 인해 근로 빈곤층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(working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poor)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증가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</a:p>
          <a:p>
            <a:pPr>
              <a:lnSpc>
                <a:spcPct val="110000"/>
              </a:lnSpc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사회보장제도의 미흡은 장기 및 일시적 실업자에게 시장소득의 상실과 이전소득의 부족으로 인해 생존을 어렵게 함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일자리 창출사업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자활사업 등 정책적 도입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구조적 차원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–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실업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소득보장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적극적 노동시장정책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개인적 원조 차원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–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빈곤층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여성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노인</a:t>
            </a:r>
            <a:endParaRPr lang="ko-KR" altLang="en-US" dirty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한국의 노동복지 현황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81128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저임금노동자 보호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최저임금 수준 이상 임금으로 지급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최저임금의 수준이 낮게 책정되어 저임금노동자의 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  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생활안정과 노동의 질적 향상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임금격차의 해소 등의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문제 해결에는 한계 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한국의 노동복지 현황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712968" cy="4495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노동시간의 유연화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초과근무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단축근무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재택근무 등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는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비정규직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및 일용근로자의 급증 야기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/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근로시간을 효과적으로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활용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노동강도를 높임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정규직과 비정규직간의 갈등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노동시장에 저소득층 확대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</a:p>
          <a:p>
            <a:pPr>
              <a:lnSpc>
                <a:spcPct val="120000"/>
              </a:lnSpc>
              <a:buNone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장시간 노동으로 인한 자유시간 감소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야간근무자의 건강문제와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불규칙한 가정생활 등 많은 문제 야기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노동조합은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1987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년 이후 노동운동 확산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민주화의 영향으로 확대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저임금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노인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청소년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여성 등 사회경제적 취약계층자의 이익을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대변할 수 있는 능력은 매우 부족한 실정 </a:t>
            </a:r>
            <a:endParaRPr lang="ko-KR" altLang="en-US" dirty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노동복지정책의 방향과 대책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노동복지정책의 목적 및 과제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노동자의 사회적 신분 개선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사회적 안정 유지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사회통합 실현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양극화 해소를 위한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사회안전망을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체계적으로 구축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1)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자본주의 사회의 구조적 모순과 사회적 위험 사이의 관계를 객관적 방법을 통해 조사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–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사회적 위험의 발생원인 발견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–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노동자가 세력을 형성하고 창의적 해결책 제시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–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국가에 노동문제와 사회적 위험 상쇄 요구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2)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사용자가 생산성 제고를 위해 근로의욕이나 노동의 질 등의 문제가 중요시  </a:t>
            </a:r>
            <a:endParaRPr lang="ko-KR" altLang="en-US" dirty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노동복지정책의 방향과 대책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640960" cy="4495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ko-KR" dirty="0" smtClean="0"/>
              <a:t>3)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노동복지의 범위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프로그램의 유형과 질 그리고 조직과 재정 등에 대한 효율적이고 효과적인 정책수립이 선행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–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일자리 창출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임금구조 불평등 완화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중소기업지원체계 확립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정규직과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비정규직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간의 격차 해소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4)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국가정책은 지속적이고 안정적인 경제성장을 통해서 고용안정과 일자리 창출정책을 수립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–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직업교육 및 평생교육훈련체계 구축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5)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근로조건과 근로환경의 개선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–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중소기업 인프라 구축 및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구조조정과 근로조건 및 근로환경 개선에 대한 지원책 마련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노동문제와 사회복지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4781128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노동문제의 대상이 되는 </a:t>
            </a:r>
            <a:r>
              <a:rPr lang="en-US" altLang="ko-KR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‘</a:t>
            </a:r>
            <a:r>
              <a:rPr lang="ko-KR" altLang="en-US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노동</a:t>
            </a:r>
            <a:r>
              <a:rPr lang="en-US" altLang="ko-KR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’</a:t>
            </a: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-(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포괄적 의미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인간이 일정한 목적을 위하여 육체적 및 정신적 에너지를 투여하는 모든 행위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-(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사회복지학적 의미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소득을 얻기 위한 목적으로 이루어지는 경우로 일차 한정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욕구충족에 필요한 구매력을 갖추기 위해 자신이 가진 유일한 소득원인 노동력에 의존할 수 밖에 없는 것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가사노동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취미활동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자원봉사 등은 제외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자본가의 노동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도시나 농어촌 자영업자의 노동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개인 개업을 한 전문가의 노동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등이 이차적으로 걸러짐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       </a:t>
            </a:r>
            <a:r>
              <a:rPr lang="ko-KR" altLang="en-US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타인에게 고용되어 노동력을 제공하고 그 대가로 임금을     </a:t>
            </a:r>
            <a:endParaRPr lang="en-US" altLang="ko-KR" dirty="0" smtClean="0"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       </a:t>
            </a:r>
            <a:r>
              <a:rPr lang="ko-KR" altLang="en-US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받는 이른바 임금노동</a:t>
            </a:r>
            <a:r>
              <a:rPr lang="en-US" altLang="ko-KR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(wage-labor)</a:t>
            </a:r>
            <a:r>
              <a:rPr lang="ko-KR" altLang="en-US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을</a:t>
            </a:r>
            <a:r>
              <a:rPr lang="en-US" altLang="ko-KR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중심으로 한 상황과    </a:t>
            </a:r>
            <a:endParaRPr lang="en-US" altLang="ko-KR" dirty="0" smtClean="0"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       </a:t>
            </a:r>
            <a:r>
              <a:rPr lang="ko-KR" altLang="en-US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문제에 한정함</a:t>
            </a:r>
            <a:r>
              <a:rPr lang="en-US" altLang="ko-KR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!!! 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827584" y="5229200"/>
            <a:ext cx="432048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노동복지정책의 방향과 대책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ko-KR" dirty="0" smtClean="0"/>
              <a:t>6)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새로운 사회적 위험은 생산과정에서 나타나는 기술발전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조직혁신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구조조정 및 경제적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사회적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정치적 구조변동에 의해서 발생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생산조직에 새로운 기술이나 물질을 투입할 때 노동자의 적응능력과 건강 등에 미치는 영향에 대한 연구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7)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사회보장제도는 법적 요건을 충족하였을 경우 사회급여 보장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적극적 홍보와 상담서비스 제공할 필요가 있음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8)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생산과정에서 발생하는 사회적 위험을 예방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그 손실 보전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자립능력을 상실한 사회구성원의 재활을 통해서 노동시장으로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재진입할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수 있도록 지원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노동문제와 사회복지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496944" cy="478112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브리프스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(Briefs, 1926,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독일 사회정책학자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자본주의 발전과정을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“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시민의 자유는 확대되었지만 경제적 종속은 심화되었다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” </a:t>
            </a: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열악한 근로환경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장기간노동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저임금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건강 상실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생존 위협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19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세기 초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-20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세기 중반 계급투쟁과 노동운동은 국가의 개입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사회복지정책의 발전을 가져옴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</a:t>
            </a: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자본주의 구조적 모순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임금노동자 문제해결 목적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683568" y="5013176"/>
            <a:ext cx="43204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노동자의 특성과 사회적 위험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640960" cy="4997152"/>
          </a:xfrm>
        </p:spPr>
        <p:txBody>
          <a:bodyPr>
            <a:normAutofit fontScale="92500" lnSpcReduction="10000"/>
          </a:bodyPr>
          <a:lstStyle/>
          <a:p>
            <a:pPr marL="514350" indent="-514350"/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봉건주의 사회해체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–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자본주의 사회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거주이전의 자유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영업의 자유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계약의 자유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사유재산권인정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무산계급전락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노동력을 판매하여서 생계유지 가능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형식적 자유 획득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물질적 부자유 획득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endParaRPr lang="en-US" altLang="ko-KR" dirty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1) </a:t>
            </a:r>
            <a:r>
              <a:rPr lang="ko-KR" altLang="en-US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노동자의 특수한 상황 </a:t>
            </a:r>
            <a:endParaRPr lang="en-US" altLang="ko-KR" dirty="0" smtClean="0"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장시간 노동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노동자의 건강상실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산업재해 급증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노동력 재생산의 어려움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인간다운 최저생활을 영위할 수 없는 저임금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노동자의 특성과 사회적 위험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712968" cy="499715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sz="3400" dirty="0" smtClean="0">
                <a:latin typeface="HY강B" pitchFamily="18" charset="-127"/>
                <a:ea typeface="HY강B" pitchFamily="18" charset="-127"/>
              </a:rPr>
              <a:t>인간다운 최저생활을 영위할 수 없는 저임금</a:t>
            </a:r>
            <a:endParaRPr lang="en-US" altLang="ko-KR" sz="34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3400" dirty="0" smtClean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3400" dirty="0" smtClean="0">
                <a:latin typeface="HY강B" pitchFamily="18" charset="-127"/>
                <a:ea typeface="HY강B" pitchFamily="18" charset="-127"/>
              </a:rPr>
              <a:t>가장의 수입만으로 가족의 생존 어려워지면서 여성과 아동이 </a:t>
            </a:r>
            <a:endParaRPr lang="en-US" altLang="ko-KR" sz="34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3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3400" dirty="0" smtClean="0">
                <a:latin typeface="HY강B" pitchFamily="18" charset="-127"/>
                <a:ea typeface="HY강B" pitchFamily="18" charset="-127"/>
              </a:rPr>
              <a:t>노동시장으로 진입</a:t>
            </a:r>
            <a:endParaRPr lang="en-US" altLang="ko-KR" sz="34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3400" dirty="0" smtClean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3400" dirty="0" smtClean="0">
                <a:latin typeface="HY강B" pitchFamily="18" charset="-127"/>
                <a:ea typeface="HY강B" pitchFamily="18" charset="-127"/>
              </a:rPr>
              <a:t>노동공급과 노동수요 사이의 격차는 커지면서 임금 하락의 악순환</a:t>
            </a:r>
            <a:endParaRPr lang="en-US" altLang="ko-KR" sz="34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sz="34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3400" dirty="0" smtClean="0"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3400" dirty="0" smtClean="0">
                <a:latin typeface="HY강B" pitchFamily="18" charset="-127"/>
                <a:ea typeface="HY강B" pitchFamily="18" charset="-127"/>
              </a:rPr>
              <a:t>부당해고</a:t>
            </a:r>
            <a:endParaRPr lang="en-US" altLang="ko-KR" sz="34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3400" dirty="0" smtClean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3400" dirty="0" smtClean="0">
                <a:latin typeface="HY강B" pitchFamily="18" charset="-127"/>
                <a:ea typeface="HY강B" pitchFamily="18" charset="-127"/>
              </a:rPr>
              <a:t>노동자는 직장상실의 두려움으로 열악한 작업조건과 작업환경을 수용</a:t>
            </a:r>
            <a:endParaRPr lang="en-US" altLang="ko-KR" sz="34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3400" dirty="0" smtClean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3400" dirty="0" smtClean="0">
                <a:latin typeface="HY강B" pitchFamily="18" charset="-127"/>
                <a:ea typeface="HY강B" pitchFamily="18" charset="-127"/>
              </a:rPr>
              <a:t>사업주의 비인간적 대우 감수</a:t>
            </a:r>
            <a:r>
              <a:rPr lang="en-US" altLang="ko-KR" sz="3400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3400" dirty="0" smtClean="0">
                <a:latin typeface="HY강B" pitchFamily="18" charset="-127"/>
                <a:ea typeface="HY강B" pitchFamily="18" charset="-127"/>
              </a:rPr>
              <a:t>인간의 존엄성 가치를 심각하게 훼손</a:t>
            </a:r>
            <a:endParaRPr lang="en-US" altLang="ko-KR" sz="34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sz="34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3400" dirty="0" smtClean="0"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3400" dirty="0" smtClean="0">
                <a:latin typeface="HY강B" pitchFamily="18" charset="-127"/>
                <a:ea typeface="HY강B" pitchFamily="18" charset="-127"/>
              </a:rPr>
              <a:t>사회보장제도의 미비</a:t>
            </a:r>
            <a:endParaRPr lang="en-US" altLang="ko-KR" sz="34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3400" dirty="0" smtClean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3400" dirty="0" smtClean="0">
                <a:latin typeface="HY강B" pitchFamily="18" charset="-127"/>
                <a:ea typeface="HY강B" pitchFamily="18" charset="-127"/>
              </a:rPr>
              <a:t>사회적 위험 </a:t>
            </a:r>
            <a:r>
              <a:rPr lang="en-US" altLang="ko-KR" sz="3400" dirty="0" smtClean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3400" dirty="0" smtClean="0">
                <a:latin typeface="HY강B" pitchFamily="18" charset="-127"/>
                <a:ea typeface="HY강B" pitchFamily="18" charset="-127"/>
              </a:rPr>
              <a:t>산재</a:t>
            </a:r>
            <a:r>
              <a:rPr lang="en-US" altLang="ko-KR" sz="3400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3400" dirty="0" smtClean="0">
                <a:latin typeface="HY강B" pitchFamily="18" charset="-127"/>
                <a:ea typeface="HY강B" pitchFamily="18" charset="-127"/>
              </a:rPr>
              <a:t>질병</a:t>
            </a:r>
            <a:r>
              <a:rPr lang="en-US" altLang="ko-KR" sz="3400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3400" dirty="0" smtClean="0">
                <a:latin typeface="HY강B" pitchFamily="18" charset="-127"/>
                <a:ea typeface="HY강B" pitchFamily="18" charset="-127"/>
              </a:rPr>
              <a:t>노령화</a:t>
            </a:r>
            <a:r>
              <a:rPr lang="en-US" altLang="ko-KR" sz="3400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3400" dirty="0" smtClean="0">
                <a:latin typeface="HY강B" pitchFamily="18" charset="-127"/>
                <a:ea typeface="HY강B" pitchFamily="18" charset="-127"/>
              </a:rPr>
              <a:t>폐질</a:t>
            </a:r>
            <a:r>
              <a:rPr lang="en-US" altLang="ko-KR" sz="3400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3400" dirty="0" smtClean="0">
                <a:latin typeface="HY강B" pitchFamily="18" charset="-127"/>
                <a:ea typeface="HY강B" pitchFamily="18" charset="-127"/>
              </a:rPr>
              <a:t>해고 등</a:t>
            </a:r>
            <a:r>
              <a:rPr lang="en-US" altLang="ko-KR" sz="3400" dirty="0" smtClean="0"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3400" dirty="0" smtClean="0">
                <a:latin typeface="HY강B" pitchFamily="18" charset="-127"/>
                <a:ea typeface="HY강B" pitchFamily="18" charset="-127"/>
              </a:rPr>
              <a:t>은 노동력 일부 또는 </a:t>
            </a:r>
            <a:endParaRPr lang="en-US" altLang="ko-KR" sz="34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ko-KR" altLang="en-US" sz="3400" dirty="0" smtClean="0">
                <a:latin typeface="HY강B" pitchFamily="18" charset="-127"/>
                <a:ea typeface="HY강B" pitchFamily="18" charset="-127"/>
              </a:rPr>
              <a:t>전부 일시적 또는 영구히 상실</a:t>
            </a:r>
            <a:r>
              <a:rPr lang="en-US" altLang="ko-KR" sz="3400" dirty="0" smtClean="0"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3400" dirty="0" smtClean="0">
                <a:latin typeface="HY강B" pitchFamily="18" charset="-127"/>
                <a:ea typeface="HY강B" pitchFamily="18" charset="-127"/>
              </a:rPr>
              <a:t>소득상실 </a:t>
            </a:r>
            <a:r>
              <a:rPr lang="en-US" altLang="ko-KR" sz="3400" dirty="0" smtClean="0">
                <a:latin typeface="HY강B" pitchFamily="18" charset="-127"/>
                <a:ea typeface="HY강B" pitchFamily="18" charset="-127"/>
              </a:rPr>
              <a:t>– </a:t>
            </a:r>
            <a:r>
              <a:rPr lang="ko-KR" altLang="en-US" sz="3400" dirty="0" smtClean="0">
                <a:latin typeface="HY강B" pitchFamily="18" charset="-127"/>
                <a:ea typeface="HY강B" pitchFamily="18" charset="-127"/>
              </a:rPr>
              <a:t>생존권보장 안됨</a:t>
            </a:r>
            <a:endParaRPr lang="en-US" altLang="ko-KR" sz="3400" dirty="0" smtClean="0"/>
          </a:p>
          <a:p>
            <a:pPr>
              <a:buNone/>
            </a:pPr>
            <a:endParaRPr lang="en-US" altLang="ko-KR" sz="34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sz="3400" dirty="0" smtClean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노동자의 특성과 사회적 위험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712968" cy="470912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ko-KR" dirty="0" smtClean="0"/>
              <a:t>-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낮은 경제발전 수준</a:t>
            </a:r>
            <a:endParaRPr lang="en-US" altLang="ko-KR" sz="2800" dirty="0" smtClean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산업의 발달이 미흡한 상태에서 저임금 노동자는 </a:t>
            </a:r>
            <a:endParaRPr lang="en-US" altLang="ko-KR" sz="2800" dirty="0" smtClean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재화의 공급부족과 물가상승으로 인해 구매력 상실</a:t>
            </a:r>
            <a:endParaRPr lang="en-US" altLang="ko-KR" sz="2800" dirty="0" smtClean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–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재화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소득의 부족</a:t>
            </a:r>
            <a:endParaRPr lang="en-US" altLang="ko-KR" sz="28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70000"/>
              </a:lnSpc>
              <a:buNone/>
            </a:pP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     산재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질병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노령화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폐질 및 비자발적 실업 등은 노동자에게 소득상실을 가져다 주는 사회적 위험이며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이러한 위험에 노출되면 소득상실과 생존의 어려움으로 연결됨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!!</a:t>
            </a:r>
          </a:p>
          <a:p>
            <a:pPr>
              <a:buNone/>
            </a:pP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95536" y="4221088"/>
            <a:ext cx="43204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노동자의 특성과 사회적 위험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3600" dirty="0" smtClean="0">
                <a:solidFill>
                  <a:srgbClr val="FF0000"/>
                </a:solidFill>
              </a:rPr>
              <a:t>2) </a:t>
            </a:r>
            <a:r>
              <a:rPr lang="ko-KR" altLang="en-US" sz="28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사회적 위험의 개념과 범위 </a:t>
            </a:r>
            <a:endParaRPr lang="en-US" altLang="ko-KR" sz="2800" dirty="0" smtClean="0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sz="2800" dirty="0" smtClean="0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사회보장제도 </a:t>
            </a:r>
            <a:endParaRPr lang="en-US" altLang="ko-KR" sz="28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사회적 위험에 노출된 사회경제적 취약계층에게 사회적 안정욕구를 보장해주는 제도 </a:t>
            </a:r>
            <a:endParaRPr lang="en-US" altLang="ko-KR" sz="28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sz="28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사회경제적 취약계층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재화와 서비스의 사회적 보장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적정수준의 사회적 안정 욕구 충족</a:t>
            </a:r>
            <a:endParaRPr lang="en-US" altLang="ko-KR" sz="28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sz="2800" dirty="0" smtClean="0"/>
          </a:p>
          <a:p>
            <a:pPr>
              <a:buNone/>
            </a:pPr>
            <a:endParaRPr lang="ko-KR" alt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노동자의 특성과 사회적 위험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640960" cy="4997152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/>
              <a:t>(1)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사회적 위험의 개념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확률적으로 예측하기 어려움 위험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화산폭발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지진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수재 등 천재지변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확률적으로 예측 가능한 위험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산재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질병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노령화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폐질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비자발적 실업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등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확률적으로 예측하기 어려운 위험은 평소 예방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발생한 경우 </a:t>
            </a:r>
            <a:endParaRPr lang="en-US" altLang="ko-KR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ko-KR" altLang="en-US" smtClean="0">
                <a:latin typeface="HY강M" pitchFamily="18" charset="-127"/>
                <a:ea typeface="HY강M" pitchFamily="18" charset="-127"/>
              </a:rPr>
              <a:t>공동의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재해구호 및 사회적 연대책임으로 극복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확률적으로 예측 가능한 위험은 시장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사회보장제도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국가 등이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확률계산에 기초하여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보험료 총액과 보험금 총액을 계산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보험상품공급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사회구성원의 자유 또는 강제 가입시킴으로 사회적 안정 욕구 충족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노동자의 특성과 사회적 위험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370512" cy="5069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dirty="0" smtClean="0"/>
              <a:t>(2)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사회적 위험의 발생원인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객관적 원인 </a:t>
            </a:r>
            <a:r>
              <a:rPr lang="en-US" altLang="ko-KR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경제구조 및 사회구조의 변동</a:t>
            </a:r>
            <a:endParaRPr lang="en-US" altLang="ko-KR" dirty="0" smtClean="0"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주관적 원인 </a:t>
            </a:r>
            <a:r>
              <a:rPr lang="en-US" altLang="ko-KR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개인의 능력과 특성에 따라서 결정</a:t>
            </a:r>
            <a:endParaRPr lang="en-US" altLang="ko-KR" dirty="0" smtClean="0"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4038</TotalTime>
  <Words>1375</Words>
  <Application>Microsoft Office PowerPoint</Application>
  <PresentationFormat>화면 슬라이드 쇼(4:3)</PresentationFormat>
  <Paragraphs>205</Paragraphs>
  <Slides>20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가을</vt:lpstr>
      <vt:lpstr>가천대학교                              2015 -1학기 </vt:lpstr>
      <vt:lpstr>노동문제와 사회복지</vt:lpstr>
      <vt:lpstr>노동문제와 사회복지</vt:lpstr>
      <vt:lpstr>노동자의 특성과 사회적 위험</vt:lpstr>
      <vt:lpstr>노동자의 특성과 사회적 위험</vt:lpstr>
      <vt:lpstr>노동자의 특성과 사회적 위험</vt:lpstr>
      <vt:lpstr>노동자의 특성과 사회적 위험</vt:lpstr>
      <vt:lpstr>노동자의 특성과 사회적 위험</vt:lpstr>
      <vt:lpstr>노동자의 특성과 사회적 위험</vt:lpstr>
      <vt:lpstr>노동자의 특성과 사회적 위험</vt:lpstr>
      <vt:lpstr>노동자의 특성과 사회적 위험</vt:lpstr>
      <vt:lpstr>노동자의 특성과 사회적 위험</vt:lpstr>
      <vt:lpstr>노동자의 특성과 사회적 위험</vt:lpstr>
      <vt:lpstr>한국의 노동복지 현황</vt:lpstr>
      <vt:lpstr>한국의 노동복지 현황</vt:lpstr>
      <vt:lpstr>한국의 노동복지 현황</vt:lpstr>
      <vt:lpstr>한국의 노동복지 현황</vt:lpstr>
      <vt:lpstr>노동복지정책의 방향과 대책</vt:lpstr>
      <vt:lpstr>노동복지정책의 방향과 대책</vt:lpstr>
      <vt:lpstr>노동복지정책의 방향과 대책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사회복지의 목적</dc:title>
  <dc:creator>SENS</dc:creator>
  <cp:lastModifiedBy>SENS</cp:lastModifiedBy>
  <cp:revision>570</cp:revision>
  <dcterms:created xsi:type="dcterms:W3CDTF">2012-09-09T12:28:45Z</dcterms:created>
  <dcterms:modified xsi:type="dcterms:W3CDTF">2015-04-18T06:15:46Z</dcterms:modified>
</cp:coreProperties>
</file>