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2" r:id="rId1"/>
  </p:sldMasterIdLst>
  <p:notesMasterIdLst>
    <p:notesMasterId r:id="rId16"/>
  </p:notesMasterIdLst>
  <p:handoutMasterIdLst>
    <p:handoutMasterId r:id="rId17"/>
  </p:handoutMasterIdLst>
  <p:sldIdLst>
    <p:sldId id="258" r:id="rId2"/>
    <p:sldId id="334" r:id="rId3"/>
    <p:sldId id="335" r:id="rId4"/>
    <p:sldId id="336" r:id="rId5"/>
    <p:sldId id="337" r:id="rId6"/>
    <p:sldId id="364" r:id="rId7"/>
    <p:sldId id="343" r:id="rId8"/>
    <p:sldId id="344" r:id="rId9"/>
    <p:sldId id="345" r:id="rId10"/>
    <p:sldId id="346" r:id="rId11"/>
    <p:sldId id="347" r:id="rId12"/>
    <p:sldId id="382" r:id="rId13"/>
    <p:sldId id="383" r:id="rId14"/>
    <p:sldId id="384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746" autoAdjust="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5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30F2E-FBC0-4AE9-9628-AFB9059A16A8}" type="datetimeFigureOut">
              <a:rPr lang="ko-KR" altLang="en-US" smtClean="0"/>
              <a:pPr/>
              <a:t>2015-04-25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42219-8C91-48B7-99C6-12C18660DE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C29AB-25F1-4B60-BFBB-010C348CA5B1}" type="datetimeFigureOut">
              <a:rPr lang="ko-KR" altLang="en-US" smtClean="0"/>
              <a:pPr/>
              <a:t>2015-04-25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3D26E-CE70-4946-96B4-8AD1604984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3D26E-CE70-4946-96B4-8AD1604984C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88A26CF-B15F-44DB-9AEA-8D0BF03F55D9}" type="datetime1">
              <a:rPr lang="ko-KR" altLang="en-US" smtClean="0"/>
              <a:pPr/>
              <a:t>2015-04-25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9C6D-8D4D-419E-85BB-340C83925596}" type="datetime1">
              <a:rPr lang="ko-KR" altLang="en-US" smtClean="0"/>
              <a:pPr/>
              <a:t>2015-04-25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605BC80-6D3B-41CF-BF94-BC3F19BA85FB}" type="datetime1">
              <a:rPr lang="ko-KR" altLang="en-US" smtClean="0"/>
              <a:pPr/>
              <a:t>2015-04-25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04DB-28C4-425C-8A78-91AC941F2D11}" type="datetime1">
              <a:rPr lang="ko-KR" altLang="en-US" smtClean="0"/>
              <a:pPr/>
              <a:t>2015-04-25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DC1F-6968-47CD-ABF9-FF9B7231F503}" type="datetime1">
              <a:rPr lang="ko-KR" altLang="en-US" smtClean="0"/>
              <a:pPr/>
              <a:t>2015-04-25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67D9EB0-8EBA-4193-9F75-10C3A4CE1953}" type="datetime1">
              <a:rPr lang="ko-KR" altLang="en-US" smtClean="0"/>
              <a:pPr/>
              <a:t>2015-04-25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41F8F09-BE73-4480-96A1-38405B3630C2}" type="datetime1">
              <a:rPr lang="ko-KR" altLang="en-US" smtClean="0"/>
              <a:pPr/>
              <a:t>2015-04-25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8E99-4164-4D30-8D5C-5B989D280B66}" type="datetime1">
              <a:rPr lang="ko-KR" altLang="en-US" smtClean="0"/>
              <a:pPr/>
              <a:t>2015-04-25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668D-BC77-4277-BD0E-03C73814C9BE}" type="datetime1">
              <a:rPr lang="ko-KR" altLang="en-US" smtClean="0"/>
              <a:pPr/>
              <a:t>2015-04-25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F4A3-D1B8-4303-B191-8BDD24411244}" type="datetime1">
              <a:rPr lang="ko-KR" altLang="en-US" smtClean="0"/>
              <a:pPr/>
              <a:t>2015-04-25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F84595D-62EB-42B8-8D32-9A5B19798A9E}" type="datetime1">
              <a:rPr lang="ko-KR" altLang="en-US" smtClean="0"/>
              <a:pPr/>
              <a:t>2015-04-25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37C1E7-1250-437D-B7A8-AFD9BE50C35F}" type="datetime1">
              <a:rPr lang="ko-KR" altLang="en-US" smtClean="0"/>
              <a:pPr/>
              <a:t>2015-04-25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7704856" cy="1440160"/>
          </a:xfrm>
        </p:spPr>
        <p:txBody>
          <a:bodyPr>
            <a:normAutofit/>
          </a:bodyPr>
          <a:lstStyle/>
          <a:p>
            <a:r>
              <a:rPr lang="ko-KR" altLang="en-US" sz="3600" dirty="0" err="1" smtClean="0"/>
              <a:t>가천대학교</a:t>
            </a:r>
            <a:r>
              <a:rPr lang="ko-KR" altLang="en-US" sz="3600" dirty="0" smtClean="0"/>
              <a:t>  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                           </a:t>
            </a:r>
            <a:r>
              <a:rPr lang="en-US" altLang="ko-KR" sz="3600" dirty="0" smtClean="0"/>
              <a:t>2015 </a:t>
            </a:r>
            <a:r>
              <a:rPr lang="en-US" altLang="ko-KR" sz="3600" dirty="0" smtClean="0"/>
              <a:t>-1</a:t>
            </a:r>
            <a:r>
              <a:rPr lang="ko-KR" altLang="en-US" sz="3600" dirty="0" smtClean="0"/>
              <a:t>학기 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ko-KR" altLang="en-US" sz="4000" dirty="0" smtClean="0"/>
              <a:t>                         주택문제와 사회복지 </a:t>
            </a:r>
            <a:endParaRPr lang="en-US" altLang="ko-KR" sz="4000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667000" y="4005064"/>
            <a:ext cx="6477000" cy="18288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</a:t>
            </a:r>
            <a:r>
              <a:rPr lang="ko-KR" altLang="en-US" sz="6000" cap="all" noProof="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현대사회와 사회복지</a:t>
            </a:r>
            <a:endParaRPr kumimoji="0" lang="ko-KR" altLang="en-US" sz="6000" b="0" i="0" u="none" strike="noStrike" kern="1200" cap="all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주택문제에 관련된 국제적 동향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10000"/>
              </a:lnSpc>
              <a:buFont typeface="Wingdings" pitchFamily="2" charset="2"/>
              <a:buChar char="l"/>
            </a:pPr>
            <a:r>
              <a:rPr lang="ko-KR" altLang="en-US" sz="3000" dirty="0" smtClean="0">
                <a:latin typeface="HY강M" pitchFamily="18" charset="-127"/>
                <a:ea typeface="HY강M" pitchFamily="18" charset="-127"/>
              </a:rPr>
              <a:t>각국의 주택 및 도시문제를 해결하는데 </a:t>
            </a:r>
            <a:endParaRPr lang="en-US" altLang="ko-KR" sz="30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10000"/>
              </a:lnSpc>
              <a:buNone/>
            </a:pPr>
            <a:r>
              <a:rPr lang="en-US" altLang="ko-KR" sz="30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3000" dirty="0" smtClean="0">
                <a:latin typeface="HY강M" pitchFamily="18" charset="-127"/>
                <a:ea typeface="HY강M" pitchFamily="18" charset="-127"/>
              </a:rPr>
              <a:t>   </a:t>
            </a:r>
            <a:r>
              <a:rPr lang="ko-KR" altLang="en-US" sz="3000" dirty="0" smtClean="0">
                <a:latin typeface="HY강M" pitchFamily="18" charset="-127"/>
                <a:ea typeface="HY강M" pitchFamily="18" charset="-127"/>
              </a:rPr>
              <a:t>국제 </a:t>
            </a:r>
            <a:r>
              <a:rPr lang="ko-KR" altLang="en-US" sz="3000" dirty="0" smtClean="0">
                <a:latin typeface="HY강M" pitchFamily="18" charset="-127"/>
                <a:ea typeface="HY강M" pitchFamily="18" charset="-127"/>
              </a:rPr>
              <a:t>간의 협력이 필요함을 공감</a:t>
            </a:r>
            <a:endParaRPr lang="en-US" altLang="ko-KR" sz="30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10000"/>
              </a:lnSpc>
              <a:buNone/>
            </a:pPr>
            <a:r>
              <a:rPr lang="en-US" altLang="ko-KR" sz="3000" dirty="0" smtClean="0">
                <a:latin typeface="HY강M" pitchFamily="18" charset="-127"/>
                <a:ea typeface="HY강M" pitchFamily="18" charset="-127"/>
              </a:rPr>
              <a:t>   : </a:t>
            </a:r>
            <a:r>
              <a:rPr lang="ko-KR" altLang="en-US" sz="3000" dirty="0" smtClean="0">
                <a:latin typeface="HY강M" pitchFamily="18" charset="-127"/>
                <a:ea typeface="HY강M" pitchFamily="18" charset="-127"/>
              </a:rPr>
              <a:t>세계주거회의 </a:t>
            </a:r>
            <a:r>
              <a:rPr lang="en-US" altLang="ko-KR" sz="3000" dirty="0" smtClean="0">
                <a:latin typeface="HY강M" pitchFamily="18" charset="-127"/>
                <a:ea typeface="HY강M" pitchFamily="18" charset="-127"/>
              </a:rPr>
              <a:t>(HABITAT</a:t>
            </a:r>
            <a:r>
              <a:rPr lang="ko-KR" altLang="en-US" sz="30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3000" dirty="0" smtClean="0">
                <a:latin typeface="HY강M" pitchFamily="18" charset="-127"/>
                <a:ea typeface="HY강M" pitchFamily="18" charset="-127"/>
              </a:rPr>
              <a:t>)  </a:t>
            </a:r>
          </a:p>
          <a:p>
            <a:pPr marL="514350" indent="-514350">
              <a:lnSpc>
                <a:spcPct val="110000"/>
              </a:lnSpc>
              <a:buNone/>
            </a:pPr>
            <a:r>
              <a:rPr lang="en-US" altLang="ko-KR" sz="3000" dirty="0" smtClean="0">
                <a:latin typeface="HY강M" pitchFamily="18" charset="-127"/>
                <a:ea typeface="HY강M" pitchFamily="18" charset="-127"/>
              </a:rPr>
              <a:t>   : </a:t>
            </a:r>
            <a:r>
              <a:rPr lang="ko-KR" altLang="en-US" sz="3000" dirty="0" smtClean="0">
                <a:latin typeface="HY강M" pitchFamily="18" charset="-127"/>
                <a:ea typeface="HY강M" pitchFamily="18" charset="-127"/>
              </a:rPr>
              <a:t>유엔인간정구센터 </a:t>
            </a:r>
            <a:r>
              <a:rPr lang="en-US" altLang="ko-KR" sz="3000" dirty="0" smtClean="0">
                <a:latin typeface="HY강M" pitchFamily="18" charset="-127"/>
                <a:ea typeface="HY강M" pitchFamily="18" charset="-127"/>
              </a:rPr>
              <a:t>(UNCHS)</a:t>
            </a:r>
          </a:p>
          <a:p>
            <a:pPr marL="514350" indent="-514350">
              <a:lnSpc>
                <a:spcPct val="110000"/>
              </a:lnSpc>
              <a:buNone/>
            </a:pPr>
            <a:endParaRPr lang="en-US" altLang="ko-KR" sz="30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10000"/>
              </a:lnSpc>
              <a:buFont typeface="Wingdings" pitchFamily="2" charset="2"/>
              <a:buChar char="l"/>
            </a:pPr>
            <a:r>
              <a:rPr lang="en-US" altLang="ko-KR" sz="30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3000" dirty="0" smtClean="0">
                <a:latin typeface="HY강M" pitchFamily="18" charset="-127"/>
                <a:ea typeface="HY강M" pitchFamily="18" charset="-127"/>
              </a:rPr>
              <a:t>모든 </a:t>
            </a:r>
            <a:r>
              <a:rPr lang="ko-KR" altLang="en-US" sz="3000" dirty="0" smtClean="0">
                <a:latin typeface="HY강M" pitchFamily="18" charset="-127"/>
                <a:ea typeface="HY강M" pitchFamily="18" charset="-127"/>
              </a:rPr>
              <a:t>사람에서 적정한 주거확보</a:t>
            </a:r>
            <a:r>
              <a:rPr lang="en-US" altLang="ko-KR" sz="30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3000" dirty="0" smtClean="0">
                <a:latin typeface="HY강M" pitchFamily="18" charset="-127"/>
                <a:ea typeface="HY강M" pitchFamily="18" charset="-127"/>
              </a:rPr>
              <a:t>도시화는 </a:t>
            </a:r>
            <a:endParaRPr lang="en-US" altLang="ko-KR" sz="30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10000"/>
              </a:lnSpc>
              <a:buNone/>
            </a:pPr>
            <a:r>
              <a:rPr lang="en-US" altLang="ko-KR" sz="30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3000" dirty="0" smtClean="0">
                <a:latin typeface="HY강M" pitchFamily="18" charset="-127"/>
                <a:ea typeface="HY강M" pitchFamily="18" charset="-127"/>
              </a:rPr>
              <a:t>     </a:t>
            </a:r>
            <a:r>
              <a:rPr lang="ko-KR" altLang="en-US" sz="3000" dirty="0" smtClean="0">
                <a:latin typeface="HY강M" pitchFamily="18" charset="-127"/>
                <a:ea typeface="HY강M" pitchFamily="18" charset="-127"/>
              </a:rPr>
              <a:t>세계의 </a:t>
            </a:r>
            <a:r>
              <a:rPr lang="ko-KR" altLang="en-US" sz="3000" dirty="0" smtClean="0">
                <a:latin typeface="HY강M" pitchFamily="18" charset="-127"/>
                <a:ea typeface="HY강M" pitchFamily="18" charset="-127"/>
              </a:rPr>
              <a:t>지속 가능한 </a:t>
            </a:r>
            <a:r>
              <a:rPr lang="ko-KR" altLang="en-US" sz="3000" dirty="0" smtClean="0">
                <a:latin typeface="HY강M" pitchFamily="18" charset="-127"/>
                <a:ea typeface="HY강M" pitchFamily="18" charset="-127"/>
              </a:rPr>
              <a:t>인간정주개발임</a:t>
            </a:r>
            <a:endParaRPr lang="en-US" altLang="ko-KR" sz="30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10000"/>
              </a:lnSpc>
              <a:buNone/>
            </a:pPr>
            <a:r>
              <a:rPr lang="en-US" altLang="ko-KR" sz="30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30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30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3000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3000" dirty="0" smtClean="0">
                <a:latin typeface="HY강M" pitchFamily="18" charset="-127"/>
                <a:ea typeface="HY강M" pitchFamily="18" charset="-127"/>
              </a:rPr>
              <a:t>지속 가능한 개발</a:t>
            </a:r>
            <a:r>
              <a:rPr lang="en-US" altLang="ko-KR" sz="30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3000" dirty="0" smtClean="0">
                <a:latin typeface="HY강M" pitchFamily="18" charset="-127"/>
                <a:ea typeface="HY강M" pitchFamily="18" charset="-127"/>
              </a:rPr>
              <a:t>시민권리 향상</a:t>
            </a:r>
            <a:r>
              <a:rPr lang="en-US" altLang="ko-KR" sz="30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3000" dirty="0" smtClean="0">
                <a:latin typeface="HY강M" pitchFamily="18" charset="-127"/>
                <a:ea typeface="HY강M" pitchFamily="18" charset="-127"/>
              </a:rPr>
              <a:t>건강한 사회발전</a:t>
            </a:r>
            <a:r>
              <a:rPr lang="en-US" altLang="ko-KR" sz="3000" dirty="0" smtClean="0">
                <a:latin typeface="HY강M" pitchFamily="18" charset="-127"/>
                <a:ea typeface="HY강M" pitchFamily="18" charset="-127"/>
              </a:rPr>
              <a:t>)</a:t>
            </a:r>
          </a:p>
          <a:p>
            <a:pPr marL="514350" indent="-514350">
              <a:lnSpc>
                <a:spcPct val="110000"/>
              </a:lnSpc>
              <a:buNone/>
            </a:pPr>
            <a:r>
              <a:rPr lang="en-US" altLang="ko-KR" sz="3000" dirty="0" smtClean="0">
                <a:latin typeface="HY강M" pitchFamily="18" charset="-127"/>
                <a:ea typeface="HY강M" pitchFamily="18" charset="-127"/>
              </a:rPr>
              <a:t> : </a:t>
            </a:r>
            <a:r>
              <a:rPr lang="ko-KR" altLang="en-US" sz="3000" dirty="0" err="1" smtClean="0">
                <a:latin typeface="HY강M" pitchFamily="18" charset="-127"/>
                <a:ea typeface="HY강M" pitchFamily="18" charset="-127"/>
              </a:rPr>
              <a:t>리우</a:t>
            </a:r>
            <a:r>
              <a:rPr lang="ko-KR" altLang="en-US" sz="3000" dirty="0" smtClean="0">
                <a:latin typeface="HY강M" pitchFamily="18" charset="-127"/>
                <a:ea typeface="HY강M" pitchFamily="18" charset="-127"/>
              </a:rPr>
              <a:t> 환경회의</a:t>
            </a:r>
            <a:r>
              <a:rPr lang="en-US" altLang="ko-KR" sz="3000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en-US" altLang="ko-KR" sz="3000" dirty="0" smtClean="0">
                <a:latin typeface="HY강M" pitchFamily="18" charset="-127"/>
                <a:ea typeface="HY강M" pitchFamily="18" charset="-127"/>
              </a:rPr>
              <a:t>1991</a:t>
            </a:r>
            <a:r>
              <a:rPr lang="en-US" altLang="ko-KR" sz="3000" dirty="0" smtClean="0">
                <a:latin typeface="HY강M" pitchFamily="18" charset="-127"/>
                <a:ea typeface="HY강M" pitchFamily="18" charset="-127"/>
              </a:rPr>
              <a:t>)</a:t>
            </a:r>
          </a:p>
          <a:p>
            <a:pPr marL="514350" indent="-514350">
              <a:lnSpc>
                <a:spcPct val="110000"/>
              </a:lnSpc>
              <a:buNone/>
            </a:pPr>
            <a:r>
              <a:rPr lang="en-US" altLang="ko-KR" sz="30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3000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sz="3000" dirty="0" smtClean="0">
                <a:latin typeface="HY강M" pitchFamily="18" charset="-127"/>
                <a:ea typeface="HY강M" pitchFamily="18" charset="-127"/>
              </a:rPr>
              <a:t>세계개발정상회의 </a:t>
            </a:r>
            <a:r>
              <a:rPr lang="en-US" altLang="ko-KR" sz="3000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3000" dirty="0" smtClean="0">
                <a:latin typeface="HY강M" pitchFamily="18" charset="-127"/>
                <a:ea typeface="HY강M" pitchFamily="18" charset="-127"/>
              </a:rPr>
              <a:t>도시정상회담 </a:t>
            </a:r>
            <a:r>
              <a:rPr lang="en-US" altLang="ko-KR" sz="3000" dirty="0" smtClean="0">
                <a:latin typeface="HY강M" pitchFamily="18" charset="-127"/>
                <a:ea typeface="HY강M" pitchFamily="18" charset="-127"/>
              </a:rPr>
              <a:t>1995</a:t>
            </a:r>
            <a:r>
              <a:rPr lang="en-US" altLang="ko-KR" sz="3000" dirty="0" smtClean="0">
                <a:latin typeface="HY강M" pitchFamily="18" charset="-127"/>
                <a:ea typeface="HY강M" pitchFamily="18" charset="-127"/>
              </a:rPr>
              <a:t>) </a:t>
            </a:r>
          </a:p>
          <a:p>
            <a:pPr marL="514350" indent="-514350">
              <a:lnSpc>
                <a:spcPct val="110000"/>
              </a:lnSpc>
              <a:buNone/>
            </a:pPr>
            <a:r>
              <a:rPr lang="en-US" altLang="ko-KR" sz="30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3000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sz="3000" dirty="0" smtClean="0">
                <a:latin typeface="HY강M" pitchFamily="18" charset="-127"/>
                <a:ea typeface="HY강M" pitchFamily="18" charset="-127"/>
              </a:rPr>
              <a:t>세계여성회의</a:t>
            </a:r>
            <a:r>
              <a:rPr lang="en-US" altLang="ko-KR" sz="3000" dirty="0" smtClean="0">
                <a:latin typeface="HY강M" pitchFamily="18" charset="-127"/>
                <a:ea typeface="HY강M" pitchFamily="18" charset="-127"/>
              </a:rPr>
              <a:t>(1995)</a:t>
            </a:r>
          </a:p>
          <a:p>
            <a:pPr marL="514350" indent="-514350">
              <a:buNone/>
            </a:pPr>
            <a:endParaRPr lang="en-US" altLang="ko-KR" dirty="0" smtClean="0"/>
          </a:p>
          <a:p>
            <a:pPr marL="514350" indent="-514350">
              <a:buNone/>
            </a:pPr>
            <a:endParaRPr lang="en-US" altLang="ko-KR" dirty="0" smtClean="0"/>
          </a:p>
          <a:p>
            <a:pPr marL="514350" indent="-514350">
              <a:buNone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한국의 주택문제와 사회복지적 대책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l"/>
            </a:pPr>
            <a:r>
              <a:rPr lang="en-US" altLang="ko-KR" dirty="0" smtClean="0"/>
              <a:t> </a:t>
            </a:r>
            <a:r>
              <a:rPr lang="ko-KR" altLang="en-US" sz="2400" dirty="0" err="1" smtClean="0">
                <a:latin typeface="HY강M" pitchFamily="18" charset="-127"/>
                <a:ea typeface="HY강M" pitchFamily="18" charset="-127"/>
              </a:rPr>
              <a:t>주거권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 미확보 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강제철거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Font typeface="Wingdings" pitchFamily="2" charset="2"/>
              <a:buChar char="l"/>
            </a:pP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주택부족문제 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주택공급량과 </a:t>
            </a:r>
            <a:r>
              <a:rPr lang="ko-KR" altLang="en-US" sz="2400" dirty="0" err="1" smtClean="0">
                <a:latin typeface="HY강M" pitchFamily="18" charset="-127"/>
                <a:ea typeface="HY강M" pitchFamily="18" charset="-127"/>
              </a:rPr>
              <a:t>절대수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주택의 수요에 비교한 공급의 양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수요와 공급의 불균형 문제를 포함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Font typeface="Wingdings" pitchFamily="2" charset="2"/>
              <a:buChar char="l"/>
            </a:pP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주거불평등문제 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주택의 소유나 점유형태가 사회계층간 불평등하게 분배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Font typeface="Wingdings" pitchFamily="2" charset="2"/>
              <a:buChar char="l"/>
            </a:pP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주택의 열악한 질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주거빈곤의 문제 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endParaRPr lang="en-US" altLang="ko-KR" dirty="0" smtClean="0"/>
          </a:p>
          <a:p>
            <a:pPr marL="514350" indent="-514350">
              <a:buNone/>
            </a:pPr>
            <a:endParaRPr lang="en-US" altLang="ko-KR" dirty="0" smtClean="0"/>
          </a:p>
          <a:p>
            <a:pPr marL="514350" indent="-514350">
              <a:buNone/>
            </a:pPr>
            <a:r>
              <a:rPr lang="en-US" altLang="ko-KR" dirty="0" smtClean="0"/>
              <a:t>       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주택문제에 대한 사회복지대책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       : </a:t>
            </a:r>
            <a:r>
              <a:rPr lang="ko-KR" altLang="en-US" sz="2400" dirty="0" err="1" smtClean="0">
                <a:latin typeface="HY강M" pitchFamily="18" charset="-127"/>
                <a:ea typeface="HY강M" pitchFamily="18" charset="-127"/>
              </a:rPr>
              <a:t>주거권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 확립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취약계층을 위한 대책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간접적 대책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endParaRPr lang="en-US" altLang="ko-KR" dirty="0" smtClean="0"/>
          </a:p>
          <a:p>
            <a:pPr marL="514350" indent="-514350">
              <a:buNone/>
            </a:pPr>
            <a:endParaRPr lang="en-US" altLang="ko-KR" dirty="0" smtClean="0"/>
          </a:p>
          <a:p>
            <a:pPr marL="514350" indent="-514350">
              <a:buNone/>
            </a:pPr>
            <a:endParaRPr lang="en-US" altLang="ko-KR" dirty="0" smtClean="0"/>
          </a:p>
        </p:txBody>
      </p:sp>
      <p:sp>
        <p:nvSpPr>
          <p:cNvPr id="5" name="오른쪽 화살표 4"/>
          <p:cNvSpPr/>
          <p:nvPr/>
        </p:nvSpPr>
        <p:spPr>
          <a:xfrm>
            <a:off x="899592" y="5157192"/>
            <a:ext cx="288032" cy="1080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한국의 주거빈곤문제와 대책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8370512" cy="4925144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노숙인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(homelessness)</a:t>
            </a: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정규형태의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집이 없는 사람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(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영국의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주택법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)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일정한 거처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x,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거처마련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능력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x,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거처가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있어도 그곳에 거처할 의사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x-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정부가 인정하고 지원하는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홈리스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임시주거공간에서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생활하는 단신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홈리스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실제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거리노숙자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_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노숙인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+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부적합주택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불안정한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상태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거주인까지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포함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 (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미국 노숙인 정의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)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고정되고 일반적이며 적절한 잠자리를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갖지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못한 사람 또는 일시적 주거지로서 공공 또는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민간이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이용하는 보호소나 시설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버려진 빌딩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차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공원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거리와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같이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일반적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잠자리로서는 적합하지 않은 장소를 이용하는 사람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_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정신병자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신체장애인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온 가족 실업자 등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우리나라는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IMF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경제위기로 실업자가 급증하면서 사회문제로 등장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한국의 주거빈곤문제와 대책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노숙인의 유형 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_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거주지 기준으로 구분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10000"/>
              </a:lnSpc>
            </a:pP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거리거주자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은신처거주자 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 주변거주자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 ( Pierson, 2002)</a:t>
            </a:r>
          </a:p>
          <a:p>
            <a:pPr>
              <a:lnSpc>
                <a:spcPct val="110000"/>
              </a:lnSpc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거리노숙인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쉼터노숙인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400" dirty="0" err="1" smtClean="0">
                <a:latin typeface="HY강M" pitchFamily="18" charset="-127"/>
                <a:ea typeface="HY강M" pitchFamily="18" charset="-127"/>
              </a:rPr>
              <a:t>쪽방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 생활자 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이태진 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.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김선미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2002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)</a:t>
            </a:r>
          </a:p>
          <a:p>
            <a:pPr>
              <a:lnSpc>
                <a:spcPct val="110000"/>
              </a:lnSpc>
              <a:buNone/>
            </a:pP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노숙인 발생원인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10000"/>
              </a:lnSpc>
              <a:buAutoNum type="arabicParenR"/>
            </a:pP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개인적 차원 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연령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저소득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인종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장애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교육수준 등 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10000"/>
              </a:lnSpc>
              <a:buAutoNum type="arabicParenR"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사회적 차원 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사회적 유대의 결핍과 결여 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10000"/>
              </a:lnSpc>
              <a:buAutoNum type="arabicParenR"/>
            </a:pP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사회경제적 구조 차원 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실업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빈곤의 증가 </a:t>
            </a:r>
            <a:endParaRPr lang="ko-KR" altLang="en-US" sz="2400" dirty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한국의 주거빈곤문제와 대책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노숙인 문제의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해결방안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노숙인 발생의 사회구조적 원인 제거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_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예방적이며 종합지원대책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마련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노숙인의 욕구를 반영한 포괄적 정책 수립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_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주거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건강상태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소득지원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급식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사회적 지지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고용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보건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직업교육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취업알선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재활서비스에 대한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접근성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등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노숙인 지원사업의 법제화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_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지속적이고 일관된 정책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노숙인 규정의 확대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_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부랑인 시설수용자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쪽방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거주자 포함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AutoNum type="arabicPeriod"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잠재적 노숙인의 임시거주지 제공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_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영구임대주택 등 국가의 적극적 정책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각종 응급보호프로그램의 표준화 및 강화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_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무료급식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쉼터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취업알선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상담 등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AutoNum type="arabicPeriod"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지역사회 참여 유도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민간참여 활성화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유기적 민관협력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주택문제와 사회복지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784976" cy="4997152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주택문제의</a:t>
            </a:r>
            <a:r>
              <a:rPr lang="en-US" altLang="ko-KR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대상이 되는 </a:t>
            </a:r>
            <a:r>
              <a:rPr lang="en-US" altLang="ko-KR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‘</a:t>
            </a:r>
            <a:r>
              <a:rPr lang="ko-KR" altLang="en-US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주택</a:t>
            </a:r>
            <a:r>
              <a:rPr lang="en-US" altLang="ko-KR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’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주택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house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하드적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요소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/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주거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housing 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소프트적 요소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주택을 둘러싼 환경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-(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사회문제의 주택문제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) 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주택설비와 주거밀도 등 내부공간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편의시설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주거만족감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이사횟수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주거지역에 대한 사회적 인식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지역사회의 분위기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등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-(T.H. Marshall) 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주택은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복지정책의 목표인 건강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생활보장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복지의 필요조건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주택은 물리적 환경뿐만 아니라 시민의 생활양식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(life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style)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과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그들의 사회관계를 형성하는 데 결정적으로 중요함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  </a:t>
            </a: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  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주택은 인간의 사생활과 가족공동체의 생활이 영위되는 장소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/ </a:t>
            </a: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  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그 재산가치로 말미암아 인간의 사회적 지위와 위신을 상징하는 수단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395536" y="5301208"/>
            <a:ext cx="43204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주택문제와 사회복지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79832" cy="4495800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도니슨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Donnison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)</a:t>
            </a: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새로운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주택으로 이주한 사람의 대부분은 그 이전에 살고 있었던 것과 비교해서 좀 더 나은 집을 얻었다고 생각한다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.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그러나 그들이 확보한 것은 보다 좋은 주택 그 자체만이 아니다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.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그것은 보다 나은 직장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상점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학교 등을 손쉽게 선택할 수 있다는 것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좋은 이웃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높은 사회적 지위를 나타내 주는 주소지 등을 포함하는 일반적 생활수준의 향상인 것이다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. 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주택은 원인으로서 혹은 결과로서 이러한 생활양식에 결합되어 있는 것이다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. </a:t>
            </a:r>
          </a:p>
          <a:p>
            <a:pPr>
              <a:lnSpc>
                <a:spcPct val="120000"/>
              </a:lnSpc>
              <a:buNone/>
            </a:pP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      </a:t>
            </a: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주택의 질의 높고 낮음은 거기에 거주하는 사람의 주생활 이외의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생활의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질에 큰 영향을 미침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827584" y="5157192"/>
            <a:ext cx="43204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주택문제의 관련 영역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92500"/>
          </a:bodyPr>
          <a:lstStyle/>
          <a:p>
            <a:pPr marL="514350" indent="-51435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1)  </a:t>
            </a:r>
            <a:r>
              <a:rPr lang="ko-KR" altLang="en-US" sz="2600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주택과 가계지출</a:t>
            </a:r>
            <a:endParaRPr lang="en-US" altLang="ko-KR" sz="2600" dirty="0" smtClean="0"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주거의 형태는 가계지출에 큰 영향을 미침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완전한 자가소유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주택대부금이 있는 자가소유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임대주택 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–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가계지출에서 차지하는 주택비 지출이 달라짐 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)</a:t>
            </a:r>
          </a:p>
          <a:p>
            <a:pPr marL="514350" indent="-514350">
              <a:buNone/>
            </a:pP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sz="2600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2) </a:t>
            </a:r>
            <a:r>
              <a:rPr lang="ko-KR" altLang="en-US" sz="2600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주택과 고용</a:t>
            </a:r>
            <a:endParaRPr lang="en-US" altLang="ko-KR" sz="2600" dirty="0" smtClean="0"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주택의 입지는 노동시장과 밀접히 관련되어있음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통근시간의 장단을 결정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근무 가능한 직장의 범위를 결정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)</a:t>
            </a:r>
          </a:p>
          <a:p>
            <a:pPr marL="514350" indent="-514350"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: ex.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도시슬럼지역 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시장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부두 등에 가까운 지역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)</a:t>
            </a:r>
          </a:p>
          <a:p>
            <a:pPr marL="514350" indent="-514350"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높은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고용기회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주택문제의 관련 영역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3) </a:t>
            </a:r>
            <a:r>
              <a:rPr lang="ko-KR" altLang="en-US" sz="2800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주택과 건강</a:t>
            </a:r>
            <a:endParaRPr lang="en-US" altLang="ko-KR" sz="2800" dirty="0" smtClean="0"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주택의 외부효과 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(externalities) </a:t>
            </a:r>
          </a:p>
          <a:p>
            <a:pPr>
              <a:lnSpc>
                <a:spcPct val="110000"/>
              </a:lnSpc>
              <a:buNone/>
            </a:pP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전염병 등으로 인한 사회적 손실의 원인을 과밀주택에서 찾음 </a:t>
            </a: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과밀주거의 해소는 과밀주거자의 삶의 질을 개선한다는 본래의 목적 이외에 전염병을 방지한다는 외부효과 </a:t>
            </a: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주거개선을 건강자본투자의 차원에서 고려</a:t>
            </a: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10000"/>
              </a:lnSpc>
              <a:buNone/>
            </a:pP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ko-KR" sz="2800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4) </a:t>
            </a:r>
            <a:r>
              <a:rPr lang="ko-KR" altLang="en-US" sz="2800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주택과 교육</a:t>
            </a:r>
            <a:endParaRPr lang="en-US" altLang="ko-KR" sz="2800" dirty="0" smtClean="0"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10000"/>
              </a:lnSpc>
              <a:buFontTx/>
              <a:buChar char="-"/>
            </a:pP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주택입지가 교육자원의 이용가능성에 영향을 미침</a:t>
            </a: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학교결정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교육설비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교사 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인당 학생수 등 교육수준 결정</a:t>
            </a: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인간다운 주거권리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1) </a:t>
            </a:r>
            <a:r>
              <a:rPr lang="ko-KR" altLang="en-US" sz="2600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주거의 조건과 최저주거기준</a:t>
            </a:r>
            <a:r>
              <a:rPr lang="en-US" altLang="ko-KR" sz="2600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</a:t>
            </a:r>
          </a:p>
          <a:p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주거의 조건 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( WHO)</a:t>
            </a:r>
          </a:p>
          <a:p>
            <a:pPr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안정성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 /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건강성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/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효율성 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/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안락함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: 1)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가족이 거주하기에 충분한 면적과 방을 확보 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2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) </a:t>
            </a:r>
            <a:r>
              <a:rPr lang="ko-KR" altLang="en-US" sz="2600" dirty="0" err="1" smtClean="0">
                <a:latin typeface="HY강M" pitchFamily="18" charset="-127"/>
                <a:ea typeface="HY강M" pitchFamily="18" charset="-127"/>
              </a:rPr>
              <a:t>가구원의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 사생활 독립성이 유지 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3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)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가족구성원 간 방 사용이 적정하도록 부부와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자녀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</a:t>
            </a:r>
          </a:p>
          <a:p>
            <a:pPr>
              <a:lnSpc>
                <a:spcPct val="110000"/>
              </a:lnSpc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  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이성형제간의 침실 분리 사용 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4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)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상하수도 시설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 5)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목욕시설 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6)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화장실 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7)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부엌 및 식당 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8)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기후에 따른 난방 혹은 난방설비 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9)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환기 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10)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채광 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11)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살기에 불편함이 없도록 주변환경 조성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경찰서비스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소방서비스 등 적절한 사회적 서비스 확보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인간다운 주거권리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0912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ko-KR" sz="2800" dirty="0" smtClean="0">
                <a:solidFill>
                  <a:srgbClr val="FF0000"/>
                </a:solidFill>
              </a:rPr>
              <a:t>2) </a:t>
            </a:r>
            <a:r>
              <a:rPr lang="ko-KR" altLang="en-US" sz="2800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인간다운 주거의 수준</a:t>
            </a:r>
            <a:endParaRPr lang="en-US" altLang="ko-KR" sz="2800" dirty="0" smtClean="0"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주거의 안정성 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건물이 화재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지진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풍해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한파 등으로부터 입주자를 보호할 수 있는 안전한 구조일 것 </a:t>
            </a: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위생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건강성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즉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실내 외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공기가 깨끗하고 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소음 등에 있어서 프라이버시를 침해하지 않을 정도의 방벽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위생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건강상 필요한 일조 등이 확보될 것</a:t>
            </a: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거주공간 </a:t>
            </a:r>
            <a:r>
              <a:rPr lang="ko-KR" altLang="en-US" sz="2800" dirty="0" err="1" smtClean="0">
                <a:latin typeface="HY강M" pitchFamily="18" charset="-127"/>
                <a:ea typeface="HY강M" pitchFamily="18" charset="-127"/>
              </a:rPr>
              <a:t>확보성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즉 가족 구성을 고려하고 </a:t>
            </a:r>
            <a:r>
              <a:rPr lang="ko-KR" altLang="en-US" sz="2800" dirty="0" err="1" smtClean="0">
                <a:latin typeface="HY강M" pitchFamily="18" charset="-127"/>
                <a:ea typeface="HY강M" pitchFamily="18" charset="-127"/>
              </a:rPr>
              <a:t>가령을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 고려한 공간배치에 최저한의 고려가 있을 것 </a:t>
            </a: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800" dirty="0" err="1" smtClean="0">
                <a:latin typeface="HY강M" pitchFamily="18" charset="-127"/>
                <a:ea typeface="HY강M" pitchFamily="18" charset="-127"/>
              </a:rPr>
              <a:t>커뮤니티성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즉 주택은 지역사회의 한 존재이므로 거주자의 필요 최소한의 사회적 공동생활수단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도로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상하수도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병원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학교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복지서비스 등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)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이 지역에 존재할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것</a:t>
            </a: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FontTx/>
              <a:buChar char="-"/>
            </a:pP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FontTx/>
              <a:buChar char="-"/>
            </a:pP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인간다운 주거권리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3) </a:t>
            </a:r>
            <a:r>
              <a:rPr lang="ko-KR" altLang="en-US" dirty="0" err="1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주거권의</a:t>
            </a:r>
            <a:r>
              <a:rPr lang="ko-KR" altLang="en-US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개념 </a:t>
            </a:r>
            <a:endParaRPr lang="en-US" altLang="ko-KR" dirty="0" smtClean="0"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FontTx/>
              <a:buChar char="-"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모든 국민이 인간다운 주생활을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누릴 수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있는 권리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적절한 거처에서 생활할 권리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FontTx/>
              <a:buChar char="-"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국가는 인간다운 주거환경을 확보하지 못하는 국민에서 적절한 주거를 보장할 책임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FontTx/>
              <a:buChar char="-"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점유의 법적 안정성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주거생활에 필요한 시설의 확보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적당한 가격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거주가 가능한 수준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접근가능성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입지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문화적 특성의 보호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인간다운 주거권리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8370512" cy="5069160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주거권을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위한 원칙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1)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적절한 주택에 거주하는 데는 차별이 있어서는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안된다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 </a:t>
            </a:r>
          </a:p>
          <a:p>
            <a:pPr marL="514350" indent="-514350"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인종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종교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문화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소득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연령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시민권 취득 여부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고용상태 등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)</a:t>
            </a:r>
          </a:p>
          <a:p>
            <a:pPr marL="514350" indent="-514350"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2)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모든 사람은 절절한 주택에서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살아가야 하는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권리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적절한 주택은 모든 사람이 접근가능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이용가능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안전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평화롭게 살 수 있는 집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접근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–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이용가능성의 원칙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3)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무주택자는 국가 혹은 공공기관으로부터 특별한 보호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국가는 임시거처마련의 노력을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해야 함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4)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모든 세입자는 정당한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사유 없이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세입자의 의사에 반하여 강제퇴거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철거당하는 일이 있어서는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안된다는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임차가구보호원칙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5)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모든 사람은 깨끗한 물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전기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채광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상하수도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도로 등 공공서비스와 지역사회 시설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편익시설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)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을 이용할 권리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주거서비스 보장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4770</TotalTime>
  <Words>1115</Words>
  <Application>Microsoft Office PowerPoint</Application>
  <PresentationFormat>화면 슬라이드 쇼(4:3)</PresentationFormat>
  <Paragraphs>155</Paragraphs>
  <Slides>14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가을</vt:lpstr>
      <vt:lpstr>가천대학교                              2015 -1학기 </vt:lpstr>
      <vt:lpstr>주택문제와 사회복지</vt:lpstr>
      <vt:lpstr>주택문제와 사회복지</vt:lpstr>
      <vt:lpstr>주택문제의 관련 영역</vt:lpstr>
      <vt:lpstr>주택문제의 관련 영역</vt:lpstr>
      <vt:lpstr>인간다운 주거권리</vt:lpstr>
      <vt:lpstr>인간다운 주거권리</vt:lpstr>
      <vt:lpstr>인간다운 주거권리</vt:lpstr>
      <vt:lpstr>인간다운 주거권리</vt:lpstr>
      <vt:lpstr>주택문제에 관련된 국제적 동향</vt:lpstr>
      <vt:lpstr>한국의 주택문제와 사회복지적 대책</vt:lpstr>
      <vt:lpstr>한국의 주거빈곤문제와 대책</vt:lpstr>
      <vt:lpstr>한국의 주거빈곤문제와 대책</vt:lpstr>
      <vt:lpstr>한국의 주거빈곤문제와 대책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사회복지의 목적</dc:title>
  <dc:creator>SENS</dc:creator>
  <cp:lastModifiedBy>SENS</cp:lastModifiedBy>
  <cp:revision>614</cp:revision>
  <dcterms:created xsi:type="dcterms:W3CDTF">2012-09-09T12:28:45Z</dcterms:created>
  <dcterms:modified xsi:type="dcterms:W3CDTF">2015-04-25T08:30:08Z</dcterms:modified>
</cp:coreProperties>
</file>