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32"/>
  </p:notesMasterIdLst>
  <p:handoutMasterIdLst>
    <p:handoutMasterId r:id="rId33"/>
  </p:handoutMasterIdLst>
  <p:sldIdLst>
    <p:sldId id="258" r:id="rId2"/>
    <p:sldId id="334" r:id="rId3"/>
    <p:sldId id="397" r:id="rId4"/>
    <p:sldId id="335" r:id="rId5"/>
    <p:sldId id="383" r:id="rId6"/>
    <p:sldId id="398" r:id="rId7"/>
    <p:sldId id="384" r:id="rId8"/>
    <p:sldId id="385" r:id="rId9"/>
    <p:sldId id="336" r:id="rId10"/>
    <p:sldId id="337" r:id="rId11"/>
    <p:sldId id="344" r:id="rId12"/>
    <p:sldId id="346" r:id="rId13"/>
    <p:sldId id="419" r:id="rId14"/>
    <p:sldId id="418" r:id="rId15"/>
    <p:sldId id="420" r:id="rId16"/>
    <p:sldId id="421" r:id="rId17"/>
    <p:sldId id="347" r:id="rId18"/>
    <p:sldId id="400" r:id="rId19"/>
    <p:sldId id="422" r:id="rId20"/>
    <p:sldId id="423" r:id="rId21"/>
    <p:sldId id="424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0F2E-FBC0-4AE9-9628-AFB9059A16A8}" type="datetimeFigureOut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2219-8C91-48B7-99C6-12C18660D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29AB-25F1-4B60-BFBB-010C348CA5B1}" type="datetimeFigureOut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D26E-CE70-4946-96B4-8AD160498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A26CF-B15F-44DB-9AEA-8D0BF03F55D9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9C6D-8D4D-419E-85BB-340C83925596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05BC80-6D3B-41CF-BF94-BC3F19BA85FB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4DB-28C4-425C-8A78-91AC941F2D11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DC1F-6968-47CD-ABF9-FF9B7231F503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9EB0-8EBA-4193-9F75-10C3A4CE1953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1F8F09-BE73-4480-96A1-38405B3630C2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8E99-4164-4D30-8D5C-5B989D280B66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668D-BC77-4277-BD0E-03C73814C9BE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F4A3-D1B8-4303-B191-8BDD24411244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84595D-62EB-42B8-8D32-9A5B19798A9E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7C1E7-1250-437D-B7A8-AFD9BE50C35F}" type="datetime1">
              <a:rPr lang="ko-KR" altLang="en-US" smtClean="0"/>
              <a:pPr/>
              <a:t>2015-05-16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04856" cy="144016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가천대학교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2015 -1</a:t>
            </a:r>
            <a:r>
              <a:rPr lang="ko-KR" altLang="en-US" sz="3600" dirty="0" smtClean="0"/>
              <a:t>학기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4000" dirty="0" smtClean="0"/>
              <a:t>                </a:t>
            </a:r>
            <a:r>
              <a:rPr lang="ko-KR" altLang="en-US" sz="4000" dirty="0" smtClean="0"/>
              <a:t>아동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청소년 문제와 </a:t>
            </a:r>
            <a:r>
              <a:rPr lang="ko-KR" altLang="en-US" sz="4000" dirty="0" smtClean="0"/>
              <a:t>사회복지 </a:t>
            </a:r>
            <a:endParaRPr lang="en-US" altLang="ko-KR" sz="4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67000" y="400506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ko-KR" altLang="en-US" sz="6000" cap="all" noProof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현대사회와 사회복지</a:t>
            </a:r>
            <a:endParaRPr kumimoji="0" lang="ko-KR" altLang="en-US" sz="6000" b="0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아동권리문제 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640960" cy="49971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아동복지수준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아동권리의 보장 정도는 각국의 복지수준을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나타낼 수 있음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사회적 관심이 필요한 다른 연령이나 계층의 권리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예를 들면 노인이나 장애인 혹은 빈곤층의 권리와 복지는 당사자들의 주장과 선거권의 행사로 스스로 주장하고 확보하는 수단이 있지만 아동은 당사자가 직접 확보할 수 없으므로 국가의 권리신장과 복지수준은 아동의 상황과 밀접한 관련이 있음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아동권리선언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(1922)/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아동권리에 관한 제네바 선언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(1924) /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유엔아동권리선언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(1959) /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세계아동의 해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(1979) /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아동의 권리에 관한 국제협약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(1989)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아동학대문제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7500" lnSpcReduction="20000"/>
          </a:bodyPr>
          <a:lstStyle/>
          <a:p>
            <a:pPr marL="514350" indent="-514350"/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아동학대의 협의의 정의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신체적 학대에 한정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비우발적이고 객관적으로 관찰 가능한 상처를 초래하는 행위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상처가 남지 않는 신체적 학대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비신체적 학대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고의적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우발적인 것의 구분이 어려움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/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아동학대의 광의의 정의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아동발달상의 욕구를 충족시키는데 실패한 모든 환경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아동방치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냉대 등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아동의 성장발달을 도모하고 더 심각한 아동학대 발생 예방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지역적 특성에 알맞은 구체적 정의가 규정되기 전에는 사실상 아동학대를 예방하고 치료하는데 도움이 되기 어려움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FontTx/>
              <a:buChar char="-"/>
            </a:pPr>
            <a:endParaRPr lang="en-US" altLang="ko-KR" dirty="0" smtClean="0"/>
          </a:p>
          <a:p>
            <a:pPr marL="514350" indent="-514350">
              <a:buFontTx/>
              <a:buChar char="-"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아동학대의 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1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아동학대에 대한 사회적 대응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아동학대고발센터 개설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(1979)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한국아동학대예방협회 창설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(1989)</a:t>
            </a:r>
          </a:p>
          <a:p>
            <a:pPr marL="514350" indent="-514350">
              <a:lnSpc>
                <a:spcPct val="11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아동복지법 개정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(2000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전면개정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/2012)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아동학대의 개념 명확화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긴급전화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(1391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번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/129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번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),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아동보호전문기관 설치근거 등 규정 확정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급증하는 아동학대문제에 대한 적극적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체계적 대응과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아동학대를 아동양육의 일환으로 보던 국민의식의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제고를 일으킴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시설아동문제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시설아동보호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요보호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아동에 대한 대리보호방법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우리사회의 빈곤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사회적 위기로 인해 아동복지의 중요한 프로그램이 됨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우리나라의 경우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요보호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아동에 대한 입양과 위탁보호는 혈통문제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과중한 교육비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좁은 주거공간 등으로 인해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활성화되지 못하고 있음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시설보호지원 강화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프로그램 개선이 필요함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시설아동문제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시설아동의 심리사회적 문제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부모와의 분리로 인한 심리사회적 어려움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일반가정과는 다른 형태의 환경에서 생활로 자아개념 저하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개별욕구 수용의 어려움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지속적 보호와 양육의 어려움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집단화로 인한 유연성과 개성 상실문제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물품과 식사의 집단배급과 배식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무상원조의 순기능과 역기능문제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시설아동이 일반아동에 비해 상대적으로 열악한 환경에서 자라는 이유로 어려움이 예상되지만 아동시설에 대한 행정적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재정적 지원이 확대되고 전문적이고 개별화된 생활지도프로그램이 뒷받침되면 이러한 문제는 최소화될 수 있음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!!!</a:t>
            </a:r>
          </a:p>
          <a:p>
            <a:pPr>
              <a:lnSpc>
                <a:spcPct val="120000"/>
              </a:lnSpc>
              <a:buNone/>
            </a:pP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827584" y="422108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소년소녀가정문제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7091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소년소녀가정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부모의 질병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노령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심신장애 등으로 만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20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세 이하의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소년소녀가 경제적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심리적으로 가사의 실질적 책임을 지고 이끌어가는 가정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국가는 이들 세대에 대한 최저의 경제적 생활보장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비행방지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자립능력배양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시설에 대한 불신감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가족이데올로기의 모습을 반영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위탁가정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집단가정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시설보호 등의 대안마련 제시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결손가족문제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결손가족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err="1" smtClean="0">
                <a:latin typeface="HY강M" pitchFamily="18" charset="-127"/>
                <a:ea typeface="HY강M" pitchFamily="18" charset="-127"/>
              </a:rPr>
              <a:t>한부모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가족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소년소녀가정세대  등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경제불황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불의의 사고 등 구조적 결손가족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사실 아동의 의사와 무관하게 결손가정이 된 경우가 많으므로 사회적 편견 개선 필요함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부부 혹은 부모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자녀 간의 상호작용이 갈등적이거나 상호작용이 거의 이루어지지 않는 기능적 결손가족의 문제점도 많음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아동문제 해결을 위한 사회복지대책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ko-KR" sz="2800" dirty="0" smtClean="0"/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아동권리의 의식강화와 실천</a:t>
            </a:r>
            <a:endParaRPr lang="en-US" altLang="ko-KR" sz="28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학교체벌문제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장유유서의 관행문제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연령차별적 생활양식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아동권리의 인식문제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가부장적 관행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ko-KR" sz="28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보편적 아동복지정책의 강화</a:t>
            </a:r>
            <a:endParaRPr lang="en-US" altLang="ko-KR" sz="28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무상의무교육의 확대와 강력한 실천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학용품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급식 등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아동수당제도 도입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    (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아동의 탄생과 성장에 국민적 관심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아동유기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빈곤아동 등의 출현 방지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아동문제 예방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빈부 혹은 세대간의 사회적 연대감 강화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저출산에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 대한 효율적 대응방안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아동복지 증진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)</a:t>
            </a:r>
            <a:endParaRPr lang="en-US" altLang="ko-KR" dirty="0" smtClean="0"/>
          </a:p>
          <a:p>
            <a:pPr marL="514350" indent="-514350">
              <a:buFont typeface="Wingdings" pitchFamily="2" charset="2"/>
              <a:buChar char="l"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아동문제 해결을 위한 사회복지대책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10000"/>
              </a:lnSpc>
              <a:buFont typeface="Wingdings" pitchFamily="2" charset="2"/>
              <a:buChar char="l"/>
            </a:pP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정상화 이념의 실천과 아동시설의 소규모화 </a:t>
            </a:r>
            <a:r>
              <a:rPr lang="en-US" altLang="ko-KR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아동의 시설보호와 관련되어 정상화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가정으로부터 유기된 아동이 다른 일반가정과 가장 비슷한 환경에서 살아갈 수 있도록 함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입양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위탁보호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집단가정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600" dirty="0" err="1" smtClean="0">
                <a:latin typeface="HY강M" pitchFamily="18" charset="-127"/>
                <a:ea typeface="HY강M" pitchFamily="18" charset="-127"/>
              </a:rPr>
              <a:t>소숙사제도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소규모 수용시설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대규모 수용시설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우리나라에서 입양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위탁보호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집단가정은 혈연중심을 중시하는 풍조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아동권리 의식의 미약 등으로 활성화 되지 못함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ko-KR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아동상담 및 가족상담의 활성화 </a:t>
            </a:r>
            <a:endParaRPr lang="en-US" altLang="ko-KR" sz="2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가족구성원의 능력을 지원 강화하여 가족해체예방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Font typeface="Wingdings" pitchFamily="2" charset="2"/>
              <a:buChar char="l"/>
            </a:pP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478112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보육서비스의 획기적 확대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포괄적 보육서비스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보육의 사회적 목적과 보육시설의 사회적 기능은 아동의 생존권과 양육에 대한 아동의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복지권을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추구하는 것은 물론 여성과 가정 및 지역사회의 복지를 추구하는 복합적 사회복지서비스로 보육시설이 교육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영양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건강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안전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부모에 대한 서비스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지역사회와의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교류 등의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6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가지 영역을 모두 제공하는 통합적 보육서비스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아동의 단순한 보호 뿐만 아니라 아동과 부모의 욕구 및 문제를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해결하여 궁극적으로 아동과 가정의 복지를 향상시키는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전문적이고 다차원적인 서비스 포함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중세 봉건사회에서 아동은 군사력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경제력 확보의 수단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계층적 신분에 따라 아동의 권리는 차별화됨 </a:t>
            </a:r>
            <a:endParaRPr lang="en-US" altLang="ko-KR" sz="2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 생명 보호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시설 건립 등이 시작되었으나 동정적 자선행위에 불과하였음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아동의 이익이나 권리를 바탕으로 하지 못함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아동은 정신적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지적 발달의 미성숙으로 인해 스스로의 권리에 대한 주장과 확보에 제한이 따름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아동은 가정의 보호 속에서 부모로부터 의존 및 관계가 중요한 시기이므로 아동문제에 대한 인식증대와 아동복지의 발전의 필요성의 제기됨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!!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539552" y="5301208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아동복지 증진을 위한 서비스 실제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4958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지지적 프로그램 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가정이 아동을 잘 양육하고 있으나 아동발달에 있어서 전문지식을 모든 부모가 잘 알고 있지 못함으로 인하여 봉착되는 양육상의 어려움을 상담 등을 통하여 부모를 지지해주는 프로그램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보충적 프로그램 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부모의 역할을 완전히 대신할 필요가 없을 때 부모의 역할 일부를 보충해줌으로써 아동복지를 증진시킴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소득보완 프로그램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가정생활유지에 필요한 최소한의 경제생활보장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가사조력서비스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가사 및 자녀양육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부모기능의 강화 및 보완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보육서비스 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아동복지 증진을 위한 서비스 실제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대리적 프로그램 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부모가 아동양육의 역할을 전혀 알 수 없을 경우 국가가 부모의 역할을 대신하는 경우의 프로그램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가정위탁서비스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아동이 자신의 가정에서 도저히 양육되기 어렵거나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입양이나 통원에 의한 시설보호가 불가능하거나 바람직스럽지 못할 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계획된 기간 동안 타인의 가정에서 제공되는 대리 보호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입양서비스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생물학적 과정을 통해서가 아니라 법적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관계에 의해서 영원히 친자관계 성립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입양촉진 및 절차에 관한 특례법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내용 개체 틀 4" descr="아동사업구조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9025" y="0"/>
            <a:ext cx="8775463" cy="68580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청소년문제와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청소년기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인격적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정서적 성숙의 초기단계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인생관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세계관의 형성단계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신체적 급격한 성장이 이루어지는 시기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err="1" smtClean="0">
                <a:latin typeface="HY강M" pitchFamily="18" charset="-127"/>
                <a:ea typeface="HY강M" pitchFamily="18" charset="-127"/>
              </a:rPr>
              <a:t>자아정체감이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형성되는 시기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 Erickson)</a:t>
            </a: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민감성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모방성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또래집단 지향성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주변인의 특성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청소년기본법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9-24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세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/ 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청소년보호법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만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19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세 미만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lnSpc>
                <a:spcPct val="110000"/>
              </a:lnSpc>
              <a:buNone/>
            </a:pPr>
            <a:r>
              <a:rPr lang="en-US" altLang="ko-KR" dirty="0" smtClean="0"/>
              <a:t>    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청소년기의 질풍노도와 같은 심리적 변화는 생리적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변화로 일어나는 자연스러운 현상이며 보편적 현상                    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                                                                 (Hall)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827584" y="4869160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청소년문제의 종류와 유형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청소년 성문제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청소년 성경험 증가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적절한 대응 필요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성에 대한 태도 이분화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성별이나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성의식에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따라 차별적 접근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성을 상품화하고 쾌락화하는 현 사회환경에 영향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사랑의 표현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합의에 의한 성관계가 아닌 강요와 압력에 의한 성폭행의 특징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성에 대한 청소년의 개방적 태도나 성행위에 따른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실제적 문제 발생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(10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대 임신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낙태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출산 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체계적 성교육의 부재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긍정적 성 의식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 지식 형성필요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청소년문제의 종류와 유형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청소년 가출문제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가출청소년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연령이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세 이상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17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세 이하로 부모나 보호자의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동의 없이 적어도 하룻밤 이상을 집밖에서 지낸 청소년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집 없는 청소년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일정한 거주지 없이 부모나 보호자 또는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제도적 보호에서 제외된 청소년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가출청소년의 구분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(NNRYS)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가출청소년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버려진 청소년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길거리 청소년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보호체계청소년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자신 및 자신을 둘러싼 환경의 문제를 해결하기 위해 의도적이거나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  비의도적으로 가정에서 나온 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24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시간 이상 집에 들어가지 않아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도움이 필요한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18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세 미만의 청소년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39552" y="5013176"/>
            <a:ext cx="4320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청소년문제의 종류와 유형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5069160"/>
          </a:xfrm>
        </p:spPr>
        <p:txBody>
          <a:bodyPr>
            <a:normAutofit fontScale="92500"/>
          </a:bodyPr>
          <a:lstStyle/>
          <a:p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청소년 학교폭력문제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청소년 학교폭력은 청소년과 학교가 결합된 문제인 만큼 형사적이 아닌 교육 및 청소년복지적 차원의 접근이 필요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개별적 차원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열등의식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무력감과 단절의식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누적된 공격성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자기통제력 결여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욕구좌절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공격이론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정신적 장애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환경적 차원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>
              <a:buNone/>
            </a:pP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 가정환경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기능적 결손가정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학교환경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교육병리현상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사회적 환경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물질만능주의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향락주의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사회부조리 현상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청소년문제의 종류와 유형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50691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집단 따돌림 문제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집단 따돌림은 가해를 하는 집단구성원의 집단 내 영향력의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인원수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가해집단의 정서적 응집 정도에 따라 피해 정도가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달라짐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좌절되는 좌절로 인한 적대감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분노 표출의 대상 필요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왜곡된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방식의 우월감 추구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이기적 자기중심화 경향확대로 인한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타인수용능력의 결핍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도덕교육의 부재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도덕성 발달장애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소속된 또래 집단의 수가 적거나 없는 경우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대처능력이 부족할 경우 그 대처능력이 부족할 수록 피해 심각함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학업부진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등교거부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심리장애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대화거부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무기력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회피로 인한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자신감 결여 등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대인관계 악화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신경쇠약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우울증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자살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청소년문제에 대한 사회복지적 대응방안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478112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1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청소년의 성적 주체성 확립</a:t>
            </a:r>
            <a:endParaRPr lang="en-US" altLang="ko-KR" sz="2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일정함 범위 내에서 그들의 성적 주체성을 인정하여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각종 청소년문제의 근원을 해결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신체적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성적으로 성숙한 상태로 이성에 대한 관심이 생겨나는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시기임을 인정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청소년의 성 윤리관의 확립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건전한 성정체감 형성을 통한 건강한 </a:t>
            </a:r>
            <a:r>
              <a:rPr lang="ko-KR" altLang="en-US" sz="2600" dirty="0" err="1" smtClean="0">
                <a:latin typeface="HY강M" pitchFamily="18" charset="-127"/>
                <a:ea typeface="HY강M" pitchFamily="18" charset="-127"/>
              </a:rPr>
              <a:t>자아정체감의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형성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자기결정을 통한 책임성 있는 성인으로 성장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청소년문제에 대한 사회복지적 대응방안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청소년문제 해결을 위한 전문적 방안 </a:t>
            </a:r>
            <a:endParaRPr lang="en-US" altLang="ko-KR" sz="2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개별접근적 프로그램 </a:t>
            </a:r>
            <a:endParaRPr lang="en-US" altLang="ko-KR" sz="2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가출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학교폭력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중퇴 등의 각종 청소년 문제는 개인적 요인 중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좌절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적개심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공격성에 의해 이루어지는 애정의 욕구에서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비롯되는 것으로 사회에서 수용되는 적절한 방법으로 표현하는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방법을 배울 수 있도록 도와주어야 함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주장훈련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역할연습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심리극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이완훈련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집단접근적 프로그램 </a:t>
            </a:r>
            <a:endParaRPr lang="en-US" altLang="ko-KR" sz="2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집단지향성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친구와의 </a:t>
            </a:r>
            <a:r>
              <a:rPr lang="ko-KR" altLang="en-US" sz="2600" dirty="0" err="1" smtClean="0">
                <a:latin typeface="HY강M" pitchFamily="18" charset="-127"/>
                <a:ea typeface="HY강M" pitchFamily="18" charset="-127"/>
              </a:rPr>
              <a:t>상호작용성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높음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집단의 </a:t>
            </a:r>
            <a:r>
              <a:rPr lang="ko-KR" altLang="en-US" sz="2600" dirty="0" err="1" smtClean="0">
                <a:latin typeface="HY강M" pitchFamily="18" charset="-127"/>
                <a:ea typeface="HY강M" pitchFamily="18" charset="-127"/>
              </a:rPr>
              <a:t>역동성활용하는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프로그램이 효율적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아동문제 및 아동복지와 현대사회의 특징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9251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핵가족화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가족간의 상호영향력 감소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자녀양육기능 약화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어린이 집 설치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소득보완체제 확립 요청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가치관의 변화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부모의 자녀양육에 대한 책임 약화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 개방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인명경시풍조 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부모교육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가족상담 및 가족 치료 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청소년문제에 대한 사회복지적 대응방안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청소년문제 해결을 위한 정책적 방안 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청소년 정책 통합화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서비스의 전달체계 일원화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전문성과 신뢰성 중심의 철저한 검증을 통하여 위탁단체 결정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위기청소년 지원전달체계의 효율성 제고 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위기청소년에 대한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one-stop service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지원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다양한 차원과 복합적 욕구와 문제를 가진 위기 청소년에게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CYS-NET(Community Youth Safety-Net)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참여기관이 긴밀한 네트워크화를 통해 가장 적절하고 적합한 서비스를 통합된 차원으로 단계적으로 지원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국가청소년위원회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 에 상담지원센터와 상담센터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1388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긴급구조 가출청소년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아동문제 및 아동복지와 현대사회의 특징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820472" cy="50691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결손가족의 증가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빈부격차 심화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산업재해 등에 따른 가족해체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정신적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물질적 아동문제 야기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 어려움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방임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학대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취업모의 증가와 가족구조 및 역할의 변화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여성의 사회진출로 인한 자녀양육의 어려움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어린이집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프로그램의 개발이 필요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저출산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고령화 사회의 도래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도시화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주생활 및 교육과 놀이공간의 부족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비행을 유발시키는 환경에 노출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아동복지의 기본 원칙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964488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아동복지법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18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세 미만의 자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권리와 책임의 원칙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아동의 권리와 책임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성인의 정당한 기대나 합리적 요망을 받아들여야 하며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개인의 책임감을 발전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자신의 발전에 도움에 되는 기회를 적극 활용하는 책임의식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부모의 권리와 책임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아동의 인격발달에 기여할 수 있는 생활방식과 행동기준 설정 권리 및 재정적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신체적 보호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정서적 보호 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아동의 보호자는 아동을 가정 안에서 그의 성장시기에 맞추어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건강하고 안전하게 양육하여야 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아동복지법 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조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항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아동복지의 기본 원칙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50691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사회 및 국가의 권리와 책임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국가는 아동을 보호하기 위해서 단속이나 통제의 권한을 행사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제반 규정 설정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아동과 가정이 처한 상황에 따라 부모 역할을 지지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보충하는 입장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최저한의 생활보장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이상적 생활목표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아동복지대책 개발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 복지법 제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조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국가와 지방자치단체는 아동의 건강과 복지증진에 노력하여야 하며 이를 위한 시책을 시행하여야 하며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모든 국민은 아동의 권익과 안전을 존중하여야 하며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아동을 건강하게 양육하여야 한다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아동복지의 기본 원칙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보편성과 선별성의 원칙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아동보호육성대책에는 보편성과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선별성이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함께 적용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보편성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어떠한 조건이나 제한을 두지 않고 모든 아동에게 무차별적 수준에서 보호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아동수당제도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가족수당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의무교육 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(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선별성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보충적이며 열등처우적 요소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요보호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아동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통합성의 원칙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안정된 가정생활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경제적 안정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교육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오락 및 사회복지 등에 대한 제도나 정책 및 프로그램이나 서비스가 총체적으로 제공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아동복지대책수립과 아동복지사업의 추진은 포괄적 욕구 충족을 위해 종합적으로 서비스를 마련하고 제공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아동복지의 기본 원칙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sz="24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전문성의 원칙 </a:t>
            </a:r>
            <a:endParaRPr lang="en-US" altLang="ko-KR" sz="24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아동복지사업의 성과를 좌우하는 중요 원칙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아동의 건전한 성장과 발달을 위해서는 전문가와 전문기관의 필요성이 절실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사회복지학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교육학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심리학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아동복지학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기타 아동과 관련되는 학문분야를 전공한 전문인력의 활용이 복지정책에 반영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현행 자원지도자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(volunteer leader)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의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체계적 보수교육 통한 전문직 인력 투입 요구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아동권리문제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9971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dirty="0" smtClean="0"/>
              <a:t>-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우리나라의 가부장적 가족문화가 연령 차이를 넘어서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아동에 대한 차별을 당연시하는 관행을 조장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사회적 관행과 기성세대의 인식변화가 선행되지 않고서는 아동권리의 신장은 기대하기 어려움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아동의 권리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아동에 의해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아동을 위해 요구되는 것으로 생활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건강서비스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교육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생활수준에 대한 기본적 인간권리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투표권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노동권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재산권 등과 같이 급진적 요구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법적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도덕적 권리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복지와 자유권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 Franklin, 1995)</a:t>
            </a:r>
          </a:p>
          <a:p>
            <a:pPr marL="514350" indent="-514350"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5646</TotalTime>
  <Words>2022</Words>
  <Application>Microsoft Office PowerPoint</Application>
  <PresentationFormat>화면 슬라이드 쇼(4:3)</PresentationFormat>
  <Paragraphs>316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가을</vt:lpstr>
      <vt:lpstr>가천대학교                              2015 -1학기 </vt:lpstr>
      <vt:lpstr>아동문제와 사회복지</vt:lpstr>
      <vt:lpstr>아동문제 및 아동복지와 현대사회의 특징</vt:lpstr>
      <vt:lpstr>아동문제 및 아동복지와 현대사회의 특징</vt:lpstr>
      <vt:lpstr>아동복지의 기본 원칙 </vt:lpstr>
      <vt:lpstr>아동복지의 기본 원칙 </vt:lpstr>
      <vt:lpstr>아동복지의 기본 원칙 </vt:lpstr>
      <vt:lpstr>아동복지의 기본 원칙 </vt:lpstr>
      <vt:lpstr>아동권리문제 </vt:lpstr>
      <vt:lpstr>아동권리문제  </vt:lpstr>
      <vt:lpstr>아동학대문제</vt:lpstr>
      <vt:lpstr>아동학대의 문제 </vt:lpstr>
      <vt:lpstr>시설아동문제</vt:lpstr>
      <vt:lpstr>시설아동문제</vt:lpstr>
      <vt:lpstr>소년소녀가정문제 </vt:lpstr>
      <vt:lpstr>결손가족문제 </vt:lpstr>
      <vt:lpstr>아동문제 해결을 위한 사회복지대책</vt:lpstr>
      <vt:lpstr>아동문제 해결을 위한 사회복지대책</vt:lpstr>
      <vt:lpstr>슬라이드 19</vt:lpstr>
      <vt:lpstr>아동복지 증진을 위한 서비스 실제 </vt:lpstr>
      <vt:lpstr>아동복지 증진을 위한 서비스 실제 </vt:lpstr>
      <vt:lpstr>슬라이드 22</vt:lpstr>
      <vt:lpstr>청소년문제와 사회복지</vt:lpstr>
      <vt:lpstr>청소년문제의 종류와 유형</vt:lpstr>
      <vt:lpstr>청소년문제의 종류와 유형</vt:lpstr>
      <vt:lpstr>청소년문제의 종류와 유형</vt:lpstr>
      <vt:lpstr>청소년문제의 종류와 유형</vt:lpstr>
      <vt:lpstr>청소년문제에 대한 사회복지적 대응방안 </vt:lpstr>
      <vt:lpstr> 청소년문제에 대한 사회복지적 대응방안 </vt:lpstr>
      <vt:lpstr> 청소년문제에 대한 사회복지적 대응방안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사회복지의 목적</dc:title>
  <dc:creator>SENS</dc:creator>
  <cp:lastModifiedBy>SENS</cp:lastModifiedBy>
  <cp:revision>833</cp:revision>
  <dcterms:created xsi:type="dcterms:W3CDTF">2012-09-09T12:28:45Z</dcterms:created>
  <dcterms:modified xsi:type="dcterms:W3CDTF">2015-05-15T23:55:25Z</dcterms:modified>
</cp:coreProperties>
</file>