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19"/>
  </p:notesMasterIdLst>
  <p:handoutMasterIdLst>
    <p:handoutMasterId r:id="rId20"/>
  </p:handoutMasterIdLst>
  <p:sldIdLst>
    <p:sldId id="258" r:id="rId2"/>
    <p:sldId id="334" r:id="rId3"/>
    <p:sldId id="335" r:id="rId4"/>
    <p:sldId id="383" r:id="rId5"/>
    <p:sldId id="384" r:id="rId6"/>
    <p:sldId id="385" r:id="rId7"/>
    <p:sldId id="336" r:id="rId8"/>
    <p:sldId id="337" r:id="rId9"/>
    <p:sldId id="344" r:id="rId10"/>
    <p:sldId id="345" r:id="rId11"/>
    <p:sldId id="346" r:id="rId12"/>
    <p:sldId id="396" r:id="rId13"/>
    <p:sldId id="379" r:id="rId14"/>
    <p:sldId id="380" r:id="rId15"/>
    <p:sldId id="381" r:id="rId16"/>
    <p:sldId id="382" r:id="rId17"/>
    <p:sldId id="347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46" autoAdjust="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30F2E-FBC0-4AE9-9628-AFB9059A16A8}" type="datetimeFigureOut">
              <a:rPr lang="ko-KR" altLang="en-US" smtClean="0"/>
              <a:pPr/>
              <a:t>2015-05-03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42219-8C91-48B7-99C6-12C18660DE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C29AB-25F1-4B60-BFBB-010C348CA5B1}" type="datetimeFigureOut">
              <a:rPr lang="ko-KR" altLang="en-US" smtClean="0"/>
              <a:pPr/>
              <a:t>2015-05-03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3D26E-CE70-4946-96B4-8AD160498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3D26E-CE70-4946-96B4-8AD1604984C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8A26CF-B15F-44DB-9AEA-8D0BF03F55D9}" type="datetime1">
              <a:rPr lang="ko-KR" altLang="en-US" smtClean="0"/>
              <a:pPr/>
              <a:t>2015-05-03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9C6D-8D4D-419E-85BB-340C83925596}" type="datetime1">
              <a:rPr lang="ko-KR" altLang="en-US" smtClean="0"/>
              <a:pPr/>
              <a:t>2015-05-03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605BC80-6D3B-41CF-BF94-BC3F19BA85FB}" type="datetime1">
              <a:rPr lang="ko-KR" altLang="en-US" smtClean="0"/>
              <a:pPr/>
              <a:t>2015-05-03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4DB-28C4-425C-8A78-91AC941F2D11}" type="datetime1">
              <a:rPr lang="ko-KR" altLang="en-US" smtClean="0"/>
              <a:pPr/>
              <a:t>2015-05-03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DC1F-6968-47CD-ABF9-FF9B7231F503}" type="datetime1">
              <a:rPr lang="ko-KR" altLang="en-US" smtClean="0"/>
              <a:pPr/>
              <a:t>2015-05-03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67D9EB0-8EBA-4193-9F75-10C3A4CE1953}" type="datetime1">
              <a:rPr lang="ko-KR" altLang="en-US" smtClean="0"/>
              <a:pPr/>
              <a:t>2015-05-03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41F8F09-BE73-4480-96A1-38405B3630C2}" type="datetime1">
              <a:rPr lang="ko-KR" altLang="en-US" smtClean="0"/>
              <a:pPr/>
              <a:t>2015-05-03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8E99-4164-4D30-8D5C-5B989D280B66}" type="datetime1">
              <a:rPr lang="ko-KR" altLang="en-US" smtClean="0"/>
              <a:pPr/>
              <a:t>2015-05-03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668D-BC77-4277-BD0E-03C73814C9BE}" type="datetime1">
              <a:rPr lang="ko-KR" altLang="en-US" smtClean="0"/>
              <a:pPr/>
              <a:t>2015-05-03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F4A3-D1B8-4303-B191-8BDD24411244}" type="datetime1">
              <a:rPr lang="ko-KR" altLang="en-US" smtClean="0"/>
              <a:pPr/>
              <a:t>2015-05-03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F84595D-62EB-42B8-8D32-9A5B19798A9E}" type="datetime1">
              <a:rPr lang="ko-KR" altLang="en-US" smtClean="0"/>
              <a:pPr/>
              <a:t>2015-05-03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37C1E7-1250-437D-B7A8-AFD9BE50C35F}" type="datetime1">
              <a:rPr lang="ko-KR" altLang="en-US" smtClean="0"/>
              <a:pPr/>
              <a:t>2015-05-03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704856" cy="1440160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가천대학교</a:t>
            </a:r>
            <a:r>
              <a:rPr lang="ko-KR" altLang="en-US" sz="3600" dirty="0" smtClean="0"/>
              <a:t> 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                           2015</a:t>
            </a:r>
            <a:r>
              <a:rPr lang="ko-KR" altLang="en-US" sz="3600" dirty="0" smtClean="0"/>
              <a:t>년 </a:t>
            </a:r>
            <a:r>
              <a:rPr lang="en-US" altLang="ko-KR" sz="3600" dirty="0" smtClean="0"/>
              <a:t>1</a:t>
            </a:r>
            <a:r>
              <a:rPr lang="ko-KR" altLang="en-US" sz="3600" dirty="0" smtClean="0"/>
              <a:t>학기 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4000" dirty="0" smtClean="0"/>
              <a:t>                         범죄문제와 사회복지 </a:t>
            </a:r>
            <a:endParaRPr lang="en-US" altLang="ko-KR" sz="4000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667000" y="4005064"/>
            <a:ext cx="6477000" cy="1828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</a:t>
            </a:r>
            <a:r>
              <a:rPr lang="ko-KR" altLang="en-US" sz="6000" cap="all" noProof="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현대사회와 사회복지</a:t>
            </a:r>
            <a:endParaRPr kumimoji="0" lang="ko-KR" altLang="en-US" sz="6000" b="0" i="0" u="none" strike="noStrike" kern="1200" cap="all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범죄의 원인에 관한 주요 이론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0691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정신분석학적 이론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적절한 사회화 과정을 받지 못한 산물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즉 </a:t>
            </a:r>
            <a:r>
              <a:rPr lang="ko-KR" altLang="en-US" sz="2400" dirty="0" err="1" smtClean="0">
                <a:latin typeface="HY강M" pitchFamily="18" charset="-127"/>
                <a:ea typeface="HY강M" pitchFamily="18" charset="-127"/>
              </a:rPr>
              <a:t>사회화과정은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 본능적 충동의 욕구를 무의식 속에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 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밀쳐버림으로써 본능적 욕구를 자제하고 있으나 본능이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 제거되지 못하면 범죄를 저지르게 됨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(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신경쇠약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정신 </a:t>
            </a:r>
            <a:r>
              <a:rPr lang="ko-KR" altLang="en-US" sz="2400" dirty="0" err="1" smtClean="0">
                <a:latin typeface="HY강M" pitchFamily="18" charset="-127"/>
                <a:ea typeface="HY강M" pitchFamily="18" charset="-127"/>
              </a:rPr>
              <a:t>착란증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 등은 범죄를 일으킬 수 있음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lnSpc>
                <a:spcPct val="110000"/>
              </a:lnSpc>
              <a:buNone/>
            </a:pP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4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3) </a:t>
            </a:r>
            <a:r>
              <a:rPr lang="ko-KR" altLang="en-US" sz="24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사회학적 관점</a:t>
            </a:r>
            <a:endParaRPr lang="en-US" altLang="ko-KR" sz="2400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범죄를 사회구조적 모순에 의한 사회문제로 이해하는 견해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범죄의 원인에 관한 주요 이론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298504" cy="478112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아노미 이론 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800" dirty="0" err="1" smtClean="0">
                <a:latin typeface="HY강M" pitchFamily="18" charset="-127"/>
                <a:ea typeface="HY강M" pitchFamily="18" charset="-127"/>
              </a:rPr>
              <a:t>머턴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(R.K. Merton) :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사회구조와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아노미 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일탈행위는 문화적으로 규정된 목표와 그 목표를 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달성하기 위하여 사회적으로 구조된 제도적 수단이 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조화적으로 작용하지 않는 경우에 생긴다고 함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: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문화적 목표의 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‘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수용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’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과 제도적 수단의 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‘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거부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’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로  인해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발생한 기능장애 상태에 적응하는 개개인의 적응유형을 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구분함 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800" dirty="0" err="1" smtClean="0">
                <a:latin typeface="HY강M" pitchFamily="18" charset="-127"/>
                <a:ea typeface="HY강M" pitchFamily="18" charset="-127"/>
              </a:rPr>
              <a:t>동조형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sz="2800" dirty="0" err="1" smtClean="0">
                <a:latin typeface="HY강M" pitchFamily="18" charset="-127"/>
                <a:ea typeface="HY강M" pitchFamily="18" charset="-127"/>
              </a:rPr>
              <a:t>의례형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sz="2800" dirty="0" err="1" smtClean="0">
                <a:latin typeface="HY강M" pitchFamily="18" charset="-127"/>
                <a:ea typeface="HY강M" pitchFamily="18" charset="-127"/>
              </a:rPr>
              <a:t>혁신형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sz="2800" dirty="0" err="1" smtClean="0">
                <a:latin typeface="HY강M" pitchFamily="18" charset="-127"/>
                <a:ea typeface="HY강M" pitchFamily="18" charset="-127"/>
              </a:rPr>
              <a:t>도피형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sz="2800" dirty="0" err="1" smtClean="0">
                <a:latin typeface="HY강M" pitchFamily="18" charset="-127"/>
                <a:ea typeface="HY강M" pitchFamily="18" charset="-127"/>
              </a:rPr>
              <a:t>반역형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아노미 상태에서의 개인의 적응양식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" name="내용 개체 틀 4" descr="아노미상태에서 개인 적응방식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82760" y="1772816"/>
            <a:ext cx="8077672" cy="468052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범죄의 원인에 관한 주요 이론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비행하위문화이론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코헨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(A.K Cohen)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비행집단이 하류계급적인 점에 초점을 두면서 비행집단과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그 집단이 가지고 있는 특이한 하위문화를 계급적 긴장과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갈등이라는 사회구조적 지반과 관련시켜 파악함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사회계급과 관련된 가치관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즉  중산층 중심문화는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하류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계급자들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문화사이의 갈등이 있고 이는 비행과 연결됨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중산층문화와 반대되는 비행집단 형성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비공리성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악의성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부정성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다양성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단기적 쾌락주의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범죄의 원인에 관한 주요 이론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ko-KR" dirty="0" smtClean="0"/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중화기술이론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매차와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사이크스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Matza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&amp; Sykes) –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비행은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그 비행행위를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정당화함으로써 중화된다고 하는 것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책임의 부정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가해의 부정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피해자의 부정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비난자에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대한 비난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고도의 충성심의 호소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사회통제론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사회결속력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청소년 비행을 설명하는 이론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모든 청소년은 비행을 일으킬 인자를 가지고 있다는 전제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청소년의 비행을 막는 요인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애착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위탁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참여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신념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 </a:t>
            </a:r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범죄의 원인에 관한 주요 이론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l"/>
            </a:pPr>
            <a:r>
              <a:rPr lang="en-US" altLang="ko-KR" dirty="0" smtClean="0"/>
              <a:t>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낙인이론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400" dirty="0" err="1" smtClean="0">
                <a:latin typeface="HY강M" pitchFamily="18" charset="-127"/>
                <a:ea typeface="HY강M" pitchFamily="18" charset="-127"/>
              </a:rPr>
              <a:t>레머트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( </a:t>
            </a:r>
            <a:r>
              <a:rPr lang="en-US" altLang="ko-KR" sz="2400" dirty="0" err="1" smtClean="0">
                <a:latin typeface="HY강M" pitchFamily="18" charset="-127"/>
                <a:ea typeface="HY강M" pitchFamily="18" charset="-127"/>
              </a:rPr>
              <a:t>Lemert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) </a:t>
            </a:r>
          </a:p>
          <a:p>
            <a:pPr marL="514350" indent="-514350"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일탈적 행동은 사회통제가 필요하지도 않고 사회통제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붕괴의 결과도 아니라고 주장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일탈행위는 사회적 요인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문화적 요인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정신적 요인 </a:t>
            </a:r>
            <a:r>
              <a:rPr lang="ko-KR" altLang="en-US" sz="2400" dirty="0" err="1" smtClean="0">
                <a:latin typeface="HY강M" pitchFamily="18" charset="-127"/>
                <a:ea typeface="HY강M" pitchFamily="18" charset="-127"/>
              </a:rPr>
              <a:t>또는지속적이거나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 일시적으로 형성된 생리적 요인과 같은 다양한 요인이 원인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모든 사회적 반응의 연쇄는 특정개인으로 하여금 부착된 낙인에 부합되는 행위를 하게 하는 원인이 됨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범죄의 원인에 관한 주요 이론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470912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Wingdings" pitchFamily="2" charset="2"/>
              <a:buChar char="l"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자아개념 이론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자아개념과 청소년 비행과의 관계에 관한 연구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인간발달단계 과정에서 청소년기의 독특한 특성을 고려한 이론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비행청소년은 자아개념이 낮고 부정적이며 이는 비행행동과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상관관계 가짐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자아개념 강화훈련은 비행청소년의 교정에 효과가 있음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린치와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갤러한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Lynch &amp;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Gallahan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긍정적 자아개념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                                         =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직업훈련 성공적 수행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514350" indent="-514350"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    </a:t>
            </a: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범죄문제의 원인은 생물학적</a:t>
            </a:r>
            <a:r>
              <a:rPr lang="en-US" altLang="ko-KR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심리학적인 문제에 근거를 둔 개인적인 특성과 사회와의 관계 속에서 복합적으로 작용하여 발생한다</a:t>
            </a:r>
            <a:r>
              <a:rPr lang="en-US" altLang="ko-KR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.!!!!!</a:t>
            </a:r>
          </a:p>
          <a:p>
            <a:pPr marL="514350" indent="-514350"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dirty="0" smtClean="0"/>
          </a:p>
        </p:txBody>
      </p:sp>
      <p:sp>
        <p:nvSpPr>
          <p:cNvPr id="5" name="오른쪽 화살표 4"/>
          <p:cNvSpPr/>
          <p:nvPr/>
        </p:nvSpPr>
        <p:spPr>
          <a:xfrm>
            <a:off x="539552" y="5373216"/>
            <a:ext cx="50405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범죄문제에 대한 사회복지적 이념과 대책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ko-KR" dirty="0" smtClean="0"/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범죄와 범죄인에 대한 사회복지적 이념과 대책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범죄문제를 사회구조적 요인에 의한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사회문제로 인식하는 것에서부터 출발하여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범죄인에 대한 사회복지적 가치인 인간의 존엄성과 생존권의 보장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사회적 연대의식 등을 사회적으로 실천할 수 있는 논리와 전략을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개발하는 것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범죄예방적 차원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경제적 불평등의 해소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환경의 개선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교육기회의 제공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–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빈곤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주택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환경문제 등을 개선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“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최선의 사회정책은 최선의 형사정책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”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범죄인에 대한 사회적 편견 불식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사회복귀와 재활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범죄인의 처우에 관련한 교정시스템으로 교정사회복지사업 프로그램 실천</a:t>
            </a: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</p:txBody>
      </p:sp>
      <p:sp>
        <p:nvSpPr>
          <p:cNvPr id="5" name="오른쪽 화살표 4"/>
          <p:cNvSpPr/>
          <p:nvPr/>
        </p:nvSpPr>
        <p:spPr>
          <a:xfrm>
            <a:off x="899592" y="5589240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범죄문제와 사회복지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514528" cy="499715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공동체 전체의 안녕과 질서를 유지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구성원 전체의 총체적 복지 담보 위해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공동체규칙을 만들고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규칙 위반 시 일정한 제재를 가함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pPr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범죄에 관한 과학적 인식과 범죄인에 관한 인간애적 관심은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17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세기 이후 과학의 발전과 인류의 재발견 등의 역사와 그 궤적을 함께 함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공동체 강건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 발전할수록 다른 제도에 앞서 범죄에 대응하는 방법이 우선적으로 제도화됨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범죄에 대한 국가의 공권력 정당성 여부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국가의 인권상황 척도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범죄인과 범죄의 발생 원인은 사회구조적 모순에 의한 것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!!!!</a:t>
            </a: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재활을 위한 제도적 장치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교정사회복지사업을 통한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전문적 프로그램 도입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467544" y="5301208"/>
            <a:ext cx="432048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범죄의 유형과 사법절차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4495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b="1" dirty="0" smtClean="0">
                <a:latin typeface="HY강M" pitchFamily="18" charset="-127"/>
                <a:ea typeface="HY강M" pitchFamily="18" charset="-127"/>
              </a:rPr>
              <a:t>범죄의 개념과 유형</a:t>
            </a:r>
            <a:endParaRPr lang="en-US" altLang="ko-KR" b="1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법률적으로 범죄로 되어 있는 행위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죄형법정주의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</a:p>
          <a:p>
            <a:pPr>
              <a:lnSpc>
                <a:spcPct val="120000"/>
              </a:lnSpc>
              <a:buFontTx/>
              <a:buChar char="-"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사회질서 유지의 관점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법익침해적 행위를 전부 범죄라고 할 필요 없고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사회질서 유지라는 목적에 비추어 볼 때 방치하여 두면 안 되는 행위만을 범죄라고 함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법 이외의 도덕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사회적 가치 등이 범죄를 규정함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사회윤리규범에 위반하는 행위에 의해 발생하는 법익침해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사회질서 유지를 곤란하게 하는 것이 범죄이다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!!!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899592" y="5013176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범죄문제에 대한 사회학적 접근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424936" cy="506916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기능주의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모든 사회는 특유한 유형의 범죄 → 이에 대응하는 독특한 방법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범죄는 사회의 질서에 위협이 되는 행위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사회해체론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제도형성이론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갈등주의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맑스주의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범죄는 계급 또는 집단 간의 힘의 차이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가치갈등주의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범죄를 특정집단의 가치와 양립될 수 없는 특정행동으로 규정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상호작용주의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범죄를 일으키는 원인보다 범죄에 대한 사회적 반응에 초점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범죄자가 된 사람이 주의의 반응으로 인하여 재범자가 될 수 있음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낙인이론 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범죄의 유형과 현황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640960" cy="4495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2000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년대 이후 우리나라 범죄유형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지능화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세계화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산업화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강력화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대량화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익명화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광역화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초스피드화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상시화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과실범죄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보편화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반국가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반사회적 범죄의 증대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화이트칼라범죄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국가와 국민들에게 막대한 재정적 손실을 일으킴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전문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직업범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엄격한 형사처벌의 한계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피해자의 피해의식 부족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범죄인의 죄의식 결여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사회구조의 해체 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범죄의 유형과 현황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피해자 없는 범죄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행위의 당사자 이외에는 아무에게도 영향을 미치지 않는 범죄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도박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약물중독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알코올 중독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매춘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등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불법적인 상품이나 서비스의 소비에 기꺼이 참여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컴퓨터 범죄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고도의 전문기술 이용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초범의 죄의식이 비교적 약하다는 점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범행의 계속성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자동성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폐쇄성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익명성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불가시성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등으로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범죄의 발견 및 입증이 어려움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인터넷을 이용한 해킹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바이러스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도청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음란물 유포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컴퓨터 도박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자금세탁 등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범죄의 유형과 사법절차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99715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sz="26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범죄의 분류</a:t>
            </a:r>
            <a:endParaRPr lang="en-US" altLang="ko-KR" sz="2600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1)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형사범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형법상의 범죄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/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국가가 제소자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범법자가 피소자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사형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징역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금고 등의 극형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벌금형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2) </a:t>
            </a:r>
            <a:r>
              <a:rPr lang="ko-KR" altLang="en-US" sz="2400" dirty="0" err="1" smtClean="0">
                <a:latin typeface="HY강M" pitchFamily="18" charset="-127"/>
                <a:ea typeface="HY강M" pitchFamily="18" charset="-127"/>
              </a:rPr>
              <a:t>민사범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개인간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조직 간의 권리와 의무를 규정 위반 행위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400" dirty="0" err="1" smtClean="0">
                <a:latin typeface="HY강M" pitchFamily="18" charset="-127"/>
                <a:ea typeface="HY강M" pitchFamily="18" charset="-127"/>
              </a:rPr>
              <a:t>이혼법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계약법 및 재산법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) /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금전적 배상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3)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행위 자체가 범죄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인간생활공동체의 존망에 영향 미침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(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살인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강간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강도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방화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폭행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근친상간 등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4)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금지된 행위로서 범죄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법에 의한 금지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(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국가와 시대에 따라 달라짐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5)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중죄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경범죄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피해자가 없는 범죄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범죄의 유형과 사법절차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범죄의 사법절차와 관련기관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예방단계  →  수사단계 → 재판단계 →  행형교정단계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파출소 → 경찰서  →  검찰  →   법원  →  교도소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범죄의 원인에 관한 주요 이론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99715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10000"/>
              </a:lnSpc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1) </a:t>
            </a:r>
            <a:r>
              <a:rPr lang="ko-KR" altLang="en-US" sz="26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생물학적 관점</a:t>
            </a:r>
            <a:endParaRPr lang="en-US" altLang="ko-KR" sz="2600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개체의 신체구조와 생리작용의 어떤 특징적 부분이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범죄성과 밀접한 관련이 있다고 믿는 것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6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2) </a:t>
            </a:r>
            <a:r>
              <a:rPr lang="ko-KR" altLang="en-US" sz="26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심리학적 관점</a:t>
            </a:r>
            <a:endParaRPr lang="en-US" altLang="ko-KR" sz="2600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정신박약자론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법규정을 이해할 수 없어서 법에 저촉되는 행위를 함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특수한 성격과 범죄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특수한 인격적 요소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특징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),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좌절감을 주는 상황에 대한 관용성 결여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정신질환과 범죄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반사회적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공격적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종속적 특성을 가진 정신질환적 성격은 자신의 본능적 충동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욕구를 통제하기 어려우며 결단력 부족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비협조적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err="1" smtClean="0">
                <a:latin typeface="HY강M" pitchFamily="18" charset="-127"/>
                <a:ea typeface="HY강M" pitchFamily="18" charset="-127"/>
              </a:rPr>
              <a:t>무목적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쾌락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변화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흥분 추구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4729</TotalTime>
  <Words>1111</Words>
  <Application>Microsoft Office PowerPoint</Application>
  <PresentationFormat>화면 슬라이드 쇼(4:3)</PresentationFormat>
  <Paragraphs>179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가을</vt:lpstr>
      <vt:lpstr>가천대학교                              2015년 1학기 </vt:lpstr>
      <vt:lpstr>범죄문제와 사회복지</vt:lpstr>
      <vt:lpstr>범죄의 유형과 사법절차</vt:lpstr>
      <vt:lpstr>범죄문제에 대한 사회학적 접근</vt:lpstr>
      <vt:lpstr>범죄의 유형과 현황</vt:lpstr>
      <vt:lpstr>범죄의 유형과 현황</vt:lpstr>
      <vt:lpstr>범죄의 유형과 사법절차</vt:lpstr>
      <vt:lpstr>범죄의 유형과 사법절차 </vt:lpstr>
      <vt:lpstr>범죄의 원인에 관한 주요 이론</vt:lpstr>
      <vt:lpstr>범죄의 원인에 관한 주요 이론</vt:lpstr>
      <vt:lpstr>범죄의 원인에 관한 주요 이론</vt:lpstr>
      <vt:lpstr>아노미 상태에서의 개인의 적응양식</vt:lpstr>
      <vt:lpstr>범죄의 원인에 관한 주요 이론</vt:lpstr>
      <vt:lpstr>범죄의 원인에 관한 주요 이론</vt:lpstr>
      <vt:lpstr>범죄의 원인에 관한 주요 이론</vt:lpstr>
      <vt:lpstr>범죄의 원인에 관한 주요 이론</vt:lpstr>
      <vt:lpstr>범죄문제에 대한 사회복지적 이념과 대책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사회복지의 목적</dc:title>
  <dc:creator>SENS</dc:creator>
  <cp:lastModifiedBy>SENS</cp:lastModifiedBy>
  <cp:revision>677</cp:revision>
  <dcterms:created xsi:type="dcterms:W3CDTF">2012-09-09T12:28:45Z</dcterms:created>
  <dcterms:modified xsi:type="dcterms:W3CDTF">2015-05-03T01:25:21Z</dcterms:modified>
</cp:coreProperties>
</file>