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0"/>
  </p:notesMasterIdLst>
  <p:handoutMasterIdLst>
    <p:handoutMasterId r:id="rId21"/>
  </p:handoutMasterIdLst>
  <p:sldIdLst>
    <p:sldId id="258" r:id="rId2"/>
    <p:sldId id="334" r:id="rId3"/>
    <p:sldId id="397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77" r:id="rId14"/>
    <p:sldId id="478" r:id="rId15"/>
    <p:sldId id="488" r:id="rId16"/>
    <p:sldId id="480" r:id="rId17"/>
    <p:sldId id="481" r:id="rId18"/>
    <p:sldId id="42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0F2E-FBC0-4AE9-9628-AFB9059A16A8}" type="datetimeFigureOut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2219-8C91-48B7-99C6-12C18660D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29AB-25F1-4B60-BFBB-010C348CA5B1}" type="datetimeFigureOut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D26E-CE70-4946-96B4-8AD160498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A26CF-B15F-44DB-9AEA-8D0BF03F55D9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9C6D-8D4D-419E-85BB-340C83925596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05BC80-6D3B-41CF-BF94-BC3F19BA85FB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4DB-28C4-425C-8A78-91AC941F2D11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DC1F-6968-47CD-ABF9-FF9B7231F503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9EB0-8EBA-4193-9F75-10C3A4CE1953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1F8F09-BE73-4480-96A1-38405B3630C2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8E99-4164-4D30-8D5C-5B989D280B66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668D-BC77-4277-BD0E-03C73814C9BE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F4A3-D1B8-4303-B191-8BDD24411244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84595D-62EB-42B8-8D32-9A5B19798A9E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7C1E7-1250-437D-B7A8-AFD9BE50C35F}" type="datetime1">
              <a:rPr lang="ko-KR" altLang="en-US" smtClean="0"/>
              <a:pPr/>
              <a:t>2015-06-03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04856" cy="144016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가천대학교</a:t>
            </a:r>
            <a:r>
              <a:rPr lang="ko-KR" altLang="en-US" sz="3600" dirty="0" smtClean="0"/>
              <a:t> 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2015 -1</a:t>
            </a:r>
            <a:r>
              <a:rPr lang="ko-KR" altLang="en-US" sz="3600" dirty="0" smtClean="0"/>
              <a:t>학기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4000" dirty="0" smtClean="0"/>
              <a:t>                       노인문제와 사회복지 </a:t>
            </a:r>
            <a:endParaRPr lang="en-US" altLang="ko-KR" sz="4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67000" y="400506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ko-KR" altLang="en-US" sz="6000" cap="all" noProof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현대사회와 사회복지</a:t>
            </a:r>
            <a:endParaRPr kumimoji="0" lang="ko-KR" altLang="en-US" sz="6000" b="0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노인의 속성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수발이 필요한 자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노인의 신체적 기능의 저하로 임종 전 수년 내지 수개월 자립생활이 불가능한 것이 일반적이며 특히 치매환자 등은 장기간의 수발이 필요함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여성의 사회진출 증가로 인해 가족에 의한 수발기능의 저하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가족을 대체할 사회적 수발의 시스템이 요구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노인장기요양보험제도 </a:t>
            </a:r>
            <a:r>
              <a:rPr lang="en-US" altLang="ko-KR" dirty="0" smtClean="0"/>
              <a:t>(2008)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소비자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국가에 의한 복지서비스 공급의 질과 양이 절대적으로 부족한 현실에 비해 경제력이 있는 고령자의 증가는 다양한 서비스를 요구함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실버산업</a:t>
            </a:r>
            <a:r>
              <a:rPr lang="ko-KR" altLang="en-US" dirty="0" smtClean="0"/>
              <a:t> 팽창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노인의 속성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피차별자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신체적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문화적으로 사회의 다른 구성원과 다른 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식별가능성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주름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돋보기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지팡이로 식별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 집단의 특유한 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언어와 관심행동 양식 등에 의해 </a:t>
            </a:r>
            <a:r>
              <a:rPr lang="ko-KR" altLang="en-US" dirty="0" err="1" smtClean="0"/>
              <a:t>스트레오타입화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사회의 다른 구성원과는 다른 불이익을 받음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차별대우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상기의 식별에 의해 부정적 태도가 형성되어 차별대우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고용차별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차별대우에 의해 어떤 공통감정을 가지는 사람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집단동일성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노인 스스로의 권리확보를 위한 조직화가 진전된다는 것은 차별 받고 있다는 노인의 집단감정의 한 표현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노인의 속성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임종을 앞둔 자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노인의 임종과 관련해서는 현실적으로 많은 문제 발생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임종을 앞둔 노인의 경우 치료</a:t>
            </a:r>
            <a:r>
              <a:rPr lang="en-US" altLang="ko-KR" dirty="0" smtClean="0"/>
              <a:t>(cure)</a:t>
            </a:r>
            <a:r>
              <a:rPr lang="ko-KR" altLang="en-US" dirty="0" smtClean="0"/>
              <a:t> 보다는 </a:t>
            </a:r>
            <a:r>
              <a:rPr lang="ko-KR" altLang="en-US" dirty="0" err="1" smtClean="0"/>
              <a:t>케어</a:t>
            </a:r>
            <a:r>
              <a:rPr lang="en-US" altLang="ko-KR" dirty="0" smtClean="0"/>
              <a:t>(care)</a:t>
            </a:r>
            <a:r>
              <a:rPr lang="ko-KR" altLang="en-US" dirty="0" smtClean="0"/>
              <a:t>에 중점을 둘 필요가 있음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 </a:t>
            </a:r>
            <a:r>
              <a:rPr lang="ko-KR" altLang="en-US" dirty="0" err="1" smtClean="0"/>
              <a:t>임종케어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terminal care, </a:t>
            </a:r>
            <a:r>
              <a:rPr lang="ko-KR" altLang="en-US" dirty="0" smtClean="0"/>
              <a:t>호스피스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운동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노인문제에 대한 사회복지적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비공식적 복지정책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노인부양장려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세제지원을 통한 노인부양 장려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60</a:t>
            </a:r>
            <a:r>
              <a:rPr lang="ko-KR" altLang="en-US" dirty="0" smtClean="0"/>
              <a:t>세 이상 노인을 부양하는 자에게 상속세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소득세 공제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노인의료비 전액 추가 공제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부모부양자에 대한 주택구매 혹은 임대주택 이용의 우선권 제공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지방공무원법에 의거 부모봉양을 위한 연고지 근무 희망자를 우선적 고려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노인문제에 대한 사회복지적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공식적 복지정책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smtClean="0"/>
              <a:t>고용보장 </a:t>
            </a:r>
            <a:endParaRPr lang="en-US" altLang="ko-KR" dirty="0" smtClean="0"/>
          </a:p>
          <a:p>
            <a:pPr marL="514350" indent="-514350">
              <a:buFontTx/>
              <a:buChar char="-"/>
            </a:pPr>
            <a:r>
              <a:rPr lang="ko-KR" altLang="en-US" dirty="0" smtClean="0"/>
              <a:t>고령자의 고용보장은 고령자의 인력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연금재정의 안정화 </a:t>
            </a:r>
            <a:endParaRPr lang="en-US" altLang="ko-KR" dirty="0" smtClean="0"/>
          </a:p>
          <a:p>
            <a:pPr marL="514350" indent="-514350">
              <a:buFontTx/>
              <a:buChar char="-"/>
            </a:pPr>
            <a:r>
              <a:rPr lang="ko-KR" altLang="en-US" dirty="0" smtClean="0"/>
              <a:t>정년연장 </a:t>
            </a:r>
            <a:endParaRPr lang="en-US" altLang="ko-KR" dirty="0" smtClean="0"/>
          </a:p>
          <a:p>
            <a:pPr marL="514350" indent="-514350">
              <a:buFontTx/>
              <a:buChar char="-"/>
            </a:pPr>
            <a:r>
              <a:rPr lang="ko-KR" altLang="en-US" dirty="0" smtClean="0"/>
              <a:t>고령자 고용촉진법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취업알선업</a:t>
            </a:r>
            <a:endParaRPr lang="en-US" altLang="ko-KR" dirty="0" smtClean="0"/>
          </a:p>
          <a:p>
            <a:pPr marL="514350" indent="-514350">
              <a:buFontTx/>
              <a:buChar char="-"/>
            </a:pPr>
            <a:r>
              <a:rPr lang="en-US" altLang="ko-KR" dirty="0" smtClean="0"/>
              <a:t>        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고령자 적합직종에서 고령자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준고령자</a:t>
            </a:r>
            <a:r>
              <a:rPr lang="ko-KR" altLang="en-US" dirty="0" smtClean="0"/>
              <a:t> 우선 채용 의무화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노인문제에 대한 사회복지적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소득보장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고령자의 소득보장은 사회보험제도로서 국민연금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공공부조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국민기초생활보장제도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전체 노인의 약 </a:t>
            </a:r>
            <a:r>
              <a:rPr lang="en-US" altLang="ko-KR" dirty="0" smtClean="0"/>
              <a:t>8.1%</a:t>
            </a:r>
            <a:r>
              <a:rPr lang="ko-KR" altLang="en-US" dirty="0" smtClean="0"/>
              <a:t>정도 보장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기초노령연금제도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의료보장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사회보험의 의료보험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공공부조의 의료보호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고령자를 의한 특별한 의료서비스체제의 구축이 필요함 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노인문제에 대한 사회복지적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주거보장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자택에서 생활하는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재가노인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주택관련금융지원제도의 개선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노인주거개선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노인가구 및 노인주택 세제 지원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사회복지시설 수용보호 받고 있는 노인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노인의 활동능력에 맞는 다양한 주거를 개발하는 것이 필요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자립생활활동능력 정도에 따라 노인 </a:t>
            </a:r>
            <a:r>
              <a:rPr lang="ko-KR" altLang="en-US" dirty="0" err="1" smtClean="0"/>
              <a:t>수용보호하는</a:t>
            </a:r>
            <a:r>
              <a:rPr lang="ko-KR" altLang="en-US" dirty="0" smtClean="0"/>
              <a:t> 노인복지시설을 노인주거라는 측면에서 접근해야 함 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노인문제에 대한 사회복지적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5) </a:t>
            </a:r>
            <a:r>
              <a:rPr lang="ko-KR" altLang="en-US" dirty="0" smtClean="0"/>
              <a:t>장기요양보장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신체적 정신적 장애로 말미암아 독립된 생활이 불가능한 노인을 대상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일상생활의 일부 혹은 전부를 다른 사람이 보조하여 노인이 일상생활을 할 수 있도록 도와주는 행위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만성질환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기능장애 등이 기능적 활동능력 에 제약이 있는 노인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노인장기요양보험제도</a:t>
            </a:r>
            <a:r>
              <a:rPr lang="en-US" altLang="ko-KR" dirty="0" smtClean="0"/>
              <a:t>(2008) : </a:t>
            </a:r>
            <a:r>
              <a:rPr lang="ko-KR" altLang="en-US" dirty="0" smtClean="0"/>
              <a:t>사회복지시설의 정비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재가노인복지사업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가정봉사원 파견사업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주간보호사업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단기보호사업 확대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노인문제에 대한 사회복지적 대책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495800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여성의 사회참여로 인한 </a:t>
            </a:r>
            <a:r>
              <a:rPr lang="ko-KR" altLang="en-US" dirty="0" err="1" smtClean="0"/>
              <a:t>저출산</a:t>
            </a:r>
            <a:r>
              <a:rPr lang="ko-KR" altLang="en-US" dirty="0" err="1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의료기술의 발달 등으로 인한 평균 수명의  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증가 등은 인구구조의 변화를 이끌고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우리사회는 노인인구의 증가로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이어지는 고령화 사회로 급속하게 재편되고 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고령화 사회에 대응하기 위해서는 사회복지적 대책 뿐만 아니라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사회구성원들의 인식 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사회 각 부문의 유기적인 협력 및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개선이 요구되고 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그러므로 노인문제의 해결은 모든 노인에게 질 높은 서비스를 제공할 수 있는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사회적 환경이 마련되어야 할 것이다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     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83568" y="2636912"/>
            <a:ext cx="432048" cy="2376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노인의 법제도상의 연령구분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한국노인복지법 </a:t>
            </a:r>
            <a:r>
              <a:rPr lang="en-US" altLang="ko-KR" dirty="0" smtClean="0"/>
              <a:t>-65</a:t>
            </a:r>
            <a:r>
              <a:rPr lang="ko-KR" altLang="en-US" dirty="0" smtClean="0"/>
              <a:t>세 이상인 자를 노인으로 규정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현재 우리사회는 고령화 사회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고령화사회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고령사회</a:t>
            </a:r>
            <a:r>
              <a:rPr lang="en-US" altLang="ko-KR" dirty="0" smtClean="0"/>
              <a:t>         </a:t>
            </a:r>
            <a:r>
              <a:rPr lang="ko-KR" altLang="en-US" dirty="0" err="1" smtClean="0"/>
              <a:t>초고령사회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    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dirty="0" err="1" smtClean="0"/>
              <a:t>고령화사회는</a:t>
            </a:r>
            <a:r>
              <a:rPr lang="ko-KR" altLang="en-US" dirty="0" smtClean="0"/>
              <a:t> 어느 한 영역에서의 제도의 개선에 의해서 이루어질 수 있는  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것 이 아니라 전체 사회의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제도 및 의식의 개조가 필요함 </a:t>
            </a:r>
            <a:r>
              <a:rPr lang="en-US" altLang="ko-KR" dirty="0" smtClean="0"/>
              <a:t>!!</a:t>
            </a:r>
          </a:p>
          <a:p>
            <a:pPr>
              <a:buNone/>
            </a:pPr>
            <a:r>
              <a:rPr lang="en-US" altLang="ko-KR" dirty="0" smtClean="0"/>
              <a:t>       (</a:t>
            </a:r>
            <a:r>
              <a:rPr lang="ko-KR" altLang="en-US" dirty="0" smtClean="0"/>
              <a:t>사회복지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도시 계획 등 사회전반의 변화 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83568" y="5085184"/>
            <a:ext cx="43204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051720" y="393305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491880" y="39330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인구의 고령화의 의미와 파장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8153400" cy="530120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평균 수명의 연장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평균 수명은  그 집단의 건강이나 복지를 포함한 삶의 질 수준을 나타내는 지표로 활용될 수 있음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평균수명은 의술의 발달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의식주 등 기본 욕구 등의 충족으로 증가될 수 있기 때문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1960</a:t>
            </a:r>
            <a:r>
              <a:rPr lang="ko-KR" altLang="en-US" dirty="0" smtClean="0"/>
              <a:t>년 한국인 평균 수명 </a:t>
            </a:r>
            <a:r>
              <a:rPr lang="en-US" altLang="ko-KR" dirty="0" smtClean="0"/>
              <a:t>– 52.4 </a:t>
            </a:r>
            <a:r>
              <a:rPr lang="ko-KR" altLang="en-US" dirty="0" smtClean="0"/>
              <a:t>세</a:t>
            </a:r>
            <a:r>
              <a:rPr lang="en-US" altLang="ko-KR" dirty="0" smtClean="0"/>
              <a:t>/ 1980</a:t>
            </a:r>
            <a:r>
              <a:rPr lang="ko-KR" altLang="en-US" dirty="0" smtClean="0"/>
              <a:t>년 평균 </a:t>
            </a:r>
            <a:r>
              <a:rPr lang="en-US" altLang="ko-KR" dirty="0" smtClean="0"/>
              <a:t>65.8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2005</a:t>
            </a:r>
            <a:r>
              <a:rPr lang="ko-KR" altLang="en-US" dirty="0" smtClean="0"/>
              <a:t>년 평균  </a:t>
            </a:r>
            <a:r>
              <a:rPr lang="en-US" altLang="ko-KR" dirty="0" smtClean="0"/>
              <a:t>78. 6</a:t>
            </a:r>
            <a:r>
              <a:rPr lang="ko-KR" altLang="en-US" dirty="0" smtClean="0"/>
              <a:t>세 </a:t>
            </a:r>
            <a:r>
              <a:rPr lang="en-US" altLang="ko-KR" dirty="0" smtClean="0"/>
              <a:t>/ 2013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평균  </a:t>
            </a:r>
            <a:r>
              <a:rPr lang="en-US" altLang="ko-KR" dirty="0" smtClean="0"/>
              <a:t>81</a:t>
            </a:r>
            <a:r>
              <a:rPr lang="ko-KR" altLang="en-US" dirty="0" smtClean="0"/>
              <a:t>세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</a:t>
            </a:r>
          </a:p>
          <a:p>
            <a:pPr>
              <a:buNone/>
            </a:pPr>
            <a:r>
              <a:rPr lang="en-US" altLang="ko-KR" dirty="0" smtClean="0"/>
              <a:t>         </a:t>
            </a:r>
            <a:r>
              <a:rPr lang="ko-KR" altLang="en-US" dirty="0" smtClean="0"/>
              <a:t>한국은 동기간 평균수명 상승폭이 높은 국가 </a:t>
            </a:r>
            <a:r>
              <a:rPr lang="en-US" altLang="ko-KR" dirty="0" smtClean="0"/>
              <a:t>(OECD </a:t>
            </a:r>
            <a:r>
              <a:rPr lang="ko-KR" altLang="en-US" dirty="0" smtClean="0"/>
              <a:t>국가 중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    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755576" y="5949280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인구의 고령화의 의미와 파장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인구고령화의 진행과 속도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-65</a:t>
            </a:r>
            <a:r>
              <a:rPr lang="ko-KR" altLang="en-US" dirty="0" smtClean="0"/>
              <a:t>세 이상의 노인인구가 전체 인구 중 차지하는 비율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1970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3.1% , 2005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9.1%, 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11%, </a:t>
            </a:r>
          </a:p>
          <a:p>
            <a:pPr>
              <a:buNone/>
            </a:pPr>
            <a:r>
              <a:rPr lang="en-US" altLang="ko-KR" dirty="0" smtClean="0"/>
              <a:t>  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15.7%,  2050</a:t>
            </a:r>
            <a:r>
              <a:rPr lang="ko-KR" altLang="en-US" dirty="0" smtClean="0"/>
              <a:t>년  </a:t>
            </a:r>
            <a:r>
              <a:rPr lang="en-US" altLang="ko-KR" dirty="0" smtClean="0"/>
              <a:t>37.4%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노인인구 급증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아동인구의 감소의 인구구조 변화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저출산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고령화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dirty="0" smtClean="0"/>
              <a:t>( </a:t>
            </a:r>
            <a:r>
              <a:rPr lang="ko-KR" altLang="en-US" dirty="0" smtClean="0"/>
              <a:t>출산 및 육아와 경제활동 양립의 어려움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직업보존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임금보존이 보장되지 않았기 때문에 출산율 저하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인구의 고령화의 의미와 파장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인구의 고령화로 인한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노인단독세대의 증가 및 </a:t>
            </a:r>
            <a:r>
              <a:rPr lang="ko-KR" altLang="en-US" dirty="0" err="1" smtClean="0"/>
              <a:t>요수발</a:t>
            </a:r>
            <a:r>
              <a:rPr lang="ko-KR" altLang="en-US" dirty="0" smtClean="0"/>
              <a:t> 노인의 증가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80</a:t>
            </a:r>
            <a:r>
              <a:rPr lang="ko-KR" altLang="en-US" dirty="0" smtClean="0"/>
              <a:t>세 이상 노인의 증가율은 </a:t>
            </a:r>
            <a:r>
              <a:rPr lang="en-US" altLang="ko-KR" dirty="0" smtClean="0"/>
              <a:t>65</a:t>
            </a:r>
            <a:r>
              <a:rPr lang="ko-KR" altLang="en-US" dirty="0" smtClean="0"/>
              <a:t>세 이상 노인 전체 증가율에 비해 급속히 증가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고령화 사회에서는 사회복지제도만으로는 대처할 수 없는 다양한 문제가 발생하기 때문에 전체사회의 차원에서 대비되어야 함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노인문제는 소득상실로 인한 경제적 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건강의 약화로 인한 의료적 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역할상실 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심리적 고독의 문제 등이 나타남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노인의 속성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소득의 상실자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사회적 피부양자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노년부양비 및 노령화 지수 추이  </a:t>
            </a:r>
            <a:r>
              <a:rPr lang="en-US" altLang="ko-KR" dirty="0" smtClean="0"/>
              <a:t>-1970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5.7%, 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13.8%, </a:t>
            </a:r>
          </a:p>
          <a:p>
            <a:pPr>
              <a:buNone/>
            </a:pPr>
            <a:r>
              <a:rPr lang="en-US" altLang="ko-KR" dirty="0" smtClean="0"/>
              <a:t>  2030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37.7% </a:t>
            </a:r>
            <a:r>
              <a:rPr lang="ko-KR" altLang="en-US" dirty="0" smtClean="0"/>
              <a:t>로 증가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노년부양비 </a:t>
            </a:r>
            <a:r>
              <a:rPr lang="en-US" altLang="ko-KR" dirty="0" smtClean="0"/>
              <a:t>= (65</a:t>
            </a:r>
            <a:r>
              <a:rPr lang="ko-KR" altLang="en-US" dirty="0" smtClean="0"/>
              <a:t>세 이상 인구 </a:t>
            </a:r>
            <a:r>
              <a:rPr lang="en-US" altLang="ko-KR" dirty="0" smtClean="0"/>
              <a:t>/ 15-64</a:t>
            </a:r>
            <a:r>
              <a:rPr lang="ko-KR" altLang="en-US" dirty="0" smtClean="0"/>
              <a:t>세 인구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X 100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노령화 지수</a:t>
            </a:r>
            <a:r>
              <a:rPr lang="en-US" altLang="ko-KR" dirty="0" smtClean="0"/>
              <a:t> = (65</a:t>
            </a:r>
            <a:r>
              <a:rPr lang="ko-KR" altLang="en-US" dirty="0" smtClean="0"/>
              <a:t>세 이상 인구 </a:t>
            </a:r>
            <a:r>
              <a:rPr lang="en-US" altLang="ko-KR" dirty="0" smtClean="0"/>
              <a:t>/ 0-14</a:t>
            </a:r>
            <a:r>
              <a:rPr lang="ko-KR" altLang="en-US" dirty="0" smtClean="0"/>
              <a:t>세 인구</a:t>
            </a:r>
            <a:r>
              <a:rPr lang="en-US" altLang="ko-KR" dirty="0" smtClean="0"/>
              <a:t>) X 100</a:t>
            </a:r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노인</a:t>
            </a:r>
            <a:r>
              <a:rPr lang="en-US" altLang="ko-KR" dirty="0" smtClean="0"/>
              <a:t> 1</a:t>
            </a:r>
            <a:r>
              <a:rPr lang="ko-KR" altLang="en-US" dirty="0" smtClean="0"/>
              <a:t>명당 생산가능인구 </a:t>
            </a:r>
            <a:r>
              <a:rPr lang="en-US" altLang="ko-KR" dirty="0" smtClean="0"/>
              <a:t>= (15</a:t>
            </a:r>
            <a:r>
              <a:rPr lang="ko-KR" altLang="en-US" dirty="0" smtClean="0"/>
              <a:t>세 </a:t>
            </a:r>
            <a:r>
              <a:rPr lang="en-US" altLang="ko-KR" dirty="0" smtClean="0"/>
              <a:t>-64</a:t>
            </a:r>
            <a:r>
              <a:rPr lang="ko-KR" altLang="en-US" dirty="0" smtClean="0"/>
              <a:t>세 인구 </a:t>
            </a:r>
            <a:r>
              <a:rPr lang="en-US" altLang="ko-KR" dirty="0" smtClean="0"/>
              <a:t>/ 65</a:t>
            </a:r>
            <a:r>
              <a:rPr lang="ko-KR" altLang="en-US" dirty="0" smtClean="0"/>
              <a:t>세 이상인구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내용 개체 틀 4" descr="12노년부양비와 노령화지수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88640"/>
            <a:ext cx="8208912" cy="612068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노인의 속성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보건의료서비스가 보다 많이 필요한 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신체적 및 정신적 기능 저하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노인성 질병의 발생 등으로 말미암아 유병률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입원율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입원일수 등으로 인한 의료비 지출의 증가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역할 없는 역할을 가진 자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노인의 생활은 기초생활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의식주 중심으로 한 생활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생명이나 건강의 유지 및 증진이 주요한 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큰 변화가 없지만 역할생활</a:t>
            </a:r>
            <a:r>
              <a:rPr lang="en-US" altLang="ko-KR" dirty="0" smtClean="0"/>
              <a:t>(</a:t>
            </a:r>
            <a:r>
              <a:rPr lang="ko-KR" altLang="en-US" dirty="0" smtClean="0"/>
              <a:t>취업이나 가사 등 사회적 역할에 소모되는 생활로서 경제적 안정이나 정신적 만족을 가져오는 활동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크게 줄어듬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상대적으로 여가생활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 생활 이외의 남은 생활로 취미나 학습활동을 통해 자기개발을 하는 생활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증가됨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직업생활의 은퇴와 소득 상실은 노인의 사회적 역할을 저하시킴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노인의 속성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심리적으로 고립된 자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노인은 심리적으로 우울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고립되어있는 경향이 강함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건강의 악화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배우자 또는 친지의 사별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사회나 가족으로부터의 고립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소득 및 역할 상실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지나온 세월에 대한 후회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죽음에의 불안 등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주택에 머무는 시간이 긴 자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노인의 사회생활의 축소로 인해 집에서 보내는 시간이 상대적으로 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주거의 안정성과 요양성에 대한 배려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주거의 계속성 보장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노후에 가능한 한 자신이 살아온 지역사회에서 필요한 재가복지서비스를 제공받을 수 있도록 하기 위한 기본 전제가 됨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7395</TotalTime>
  <Words>1083</Words>
  <Application>Microsoft Office PowerPoint</Application>
  <PresentationFormat>화면 슬라이드 쇼(4:3)</PresentationFormat>
  <Paragraphs>154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가을</vt:lpstr>
      <vt:lpstr>가천대학교                              2015 -1학기 </vt:lpstr>
      <vt:lpstr>노인문제와 사회복지</vt:lpstr>
      <vt:lpstr>인구의 고령화의 의미와 파장 </vt:lpstr>
      <vt:lpstr>인구의 고령화의 의미와 파장 </vt:lpstr>
      <vt:lpstr>인구의 고령화의 의미와 파장 </vt:lpstr>
      <vt:lpstr>노인의 속성</vt:lpstr>
      <vt:lpstr>슬라이드 7</vt:lpstr>
      <vt:lpstr>노인의 속성</vt:lpstr>
      <vt:lpstr>노인의 속성</vt:lpstr>
      <vt:lpstr>노인의 속성</vt:lpstr>
      <vt:lpstr>노인의 속성</vt:lpstr>
      <vt:lpstr>노인의 속성</vt:lpstr>
      <vt:lpstr>노인문제에 대한 사회복지적 대책</vt:lpstr>
      <vt:lpstr>노인문제에 대한 사회복지적 대책</vt:lpstr>
      <vt:lpstr>노인문제에 대한 사회복지적 대책</vt:lpstr>
      <vt:lpstr>노인문제에 대한 사회복지적 대책</vt:lpstr>
      <vt:lpstr>노인문제에 대한 사회복지적 대책</vt:lpstr>
      <vt:lpstr>노인문제에 대한 사회복지적 대책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사회복지의 목적</dc:title>
  <dc:creator>SENS</dc:creator>
  <cp:lastModifiedBy>SENS</cp:lastModifiedBy>
  <cp:revision>1002</cp:revision>
  <dcterms:created xsi:type="dcterms:W3CDTF">2012-09-09T12:28:45Z</dcterms:created>
  <dcterms:modified xsi:type="dcterms:W3CDTF">2015-06-03T05:09:22Z</dcterms:modified>
</cp:coreProperties>
</file>