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9"/>
  </p:notesMasterIdLst>
  <p:handoutMasterIdLst>
    <p:handoutMasterId r:id="rId90"/>
  </p:handoutMasterIdLst>
  <p:sldIdLst>
    <p:sldId id="308" r:id="rId2"/>
    <p:sldId id="398" r:id="rId3"/>
    <p:sldId id="257" r:id="rId4"/>
    <p:sldId id="304" r:id="rId5"/>
    <p:sldId id="336" r:id="rId6"/>
    <p:sldId id="340" r:id="rId7"/>
    <p:sldId id="343" r:id="rId8"/>
    <p:sldId id="383" r:id="rId9"/>
    <p:sldId id="342" r:id="rId10"/>
    <p:sldId id="341" r:id="rId11"/>
    <p:sldId id="339" r:id="rId12"/>
    <p:sldId id="338" r:id="rId13"/>
    <p:sldId id="337" r:id="rId14"/>
    <p:sldId id="384" r:id="rId15"/>
    <p:sldId id="344" r:id="rId16"/>
    <p:sldId id="345" r:id="rId17"/>
    <p:sldId id="346" r:id="rId18"/>
    <p:sldId id="347" r:id="rId19"/>
    <p:sldId id="351" r:id="rId20"/>
    <p:sldId id="350" r:id="rId21"/>
    <p:sldId id="385" r:id="rId22"/>
    <p:sldId id="386" r:id="rId23"/>
    <p:sldId id="387" r:id="rId24"/>
    <p:sldId id="349" r:id="rId25"/>
    <p:sldId id="402" r:id="rId26"/>
    <p:sldId id="348" r:id="rId27"/>
    <p:sldId id="352" r:id="rId28"/>
    <p:sldId id="353" r:id="rId29"/>
    <p:sldId id="354" r:id="rId30"/>
    <p:sldId id="355" r:id="rId31"/>
    <p:sldId id="399" r:id="rId32"/>
    <p:sldId id="356" r:id="rId33"/>
    <p:sldId id="403" r:id="rId34"/>
    <p:sldId id="388" r:id="rId35"/>
    <p:sldId id="357" r:id="rId36"/>
    <p:sldId id="358" r:id="rId37"/>
    <p:sldId id="421" r:id="rId38"/>
    <p:sldId id="359" r:id="rId39"/>
    <p:sldId id="360" r:id="rId40"/>
    <p:sldId id="361" r:id="rId41"/>
    <p:sldId id="389" r:id="rId42"/>
    <p:sldId id="362" r:id="rId43"/>
    <p:sldId id="363" r:id="rId44"/>
    <p:sldId id="364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39" r:id="rId55"/>
    <p:sldId id="440" r:id="rId56"/>
    <p:sldId id="441" r:id="rId57"/>
    <p:sldId id="442" r:id="rId58"/>
    <p:sldId id="443" r:id="rId59"/>
    <p:sldId id="444" r:id="rId60"/>
    <p:sldId id="437" r:id="rId61"/>
    <p:sldId id="438" r:id="rId62"/>
    <p:sldId id="416" r:id="rId63"/>
    <p:sldId id="417" r:id="rId64"/>
    <p:sldId id="418" r:id="rId65"/>
    <p:sldId id="419" r:id="rId66"/>
    <p:sldId id="420" r:id="rId67"/>
    <p:sldId id="428" r:id="rId68"/>
    <p:sldId id="429" r:id="rId69"/>
    <p:sldId id="430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90" r:id="rId79"/>
    <p:sldId id="373" r:id="rId80"/>
    <p:sldId id="374" r:id="rId81"/>
    <p:sldId id="375" r:id="rId82"/>
    <p:sldId id="431" r:id="rId83"/>
    <p:sldId id="432" r:id="rId84"/>
    <p:sldId id="433" r:id="rId85"/>
    <p:sldId id="434" r:id="rId86"/>
    <p:sldId id="435" r:id="rId87"/>
    <p:sldId id="436" r:id="rId88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5A"/>
    <a:srgbClr val="FFAFCF"/>
    <a:srgbClr val="0000FF"/>
    <a:srgbClr val="FF3F3F"/>
    <a:srgbClr val="FF0000"/>
    <a:srgbClr val="FF81B4"/>
    <a:srgbClr val="0033CC"/>
    <a:srgbClr val="FF65A3"/>
    <a:srgbClr val="F640A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6389" autoAdjust="0"/>
  </p:normalViewPr>
  <p:slideViewPr>
    <p:cSldViewPr showGuides="1">
      <p:cViewPr varScale="1">
        <p:scale>
          <a:sx n="112" d="100"/>
          <a:sy n="112" d="100"/>
        </p:scale>
        <p:origin x="19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60C02-F66C-4382-AE45-9E28FCACA7F8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34218-E251-4DF5-A7E8-E1ED73755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78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DE108A1-3B97-4D67-A917-4FD37C0A6CFA}" type="datetimeFigureOut">
              <a:rPr lang="ko-KR" altLang="en-US"/>
              <a:pPr>
                <a:defRPr/>
              </a:pPr>
              <a:t>2015-12-03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C5C88D-C529-4D3C-BC46-2FB4F4DCBE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BEB97C-2BE9-4E05-BF2A-9929BC695BA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381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629FD0-CE0D-499D-A06A-5946DDC055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18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629FD0-CE0D-499D-A06A-5946DDC055C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733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640F9-FBF8-475A-9E1D-917AD6BEFA3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04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92557E-AD65-4CE9-A329-C97401A9B95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14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D685D4-CFC9-4C60-88F5-3113B6846E1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75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D9700-DA28-4873-89AE-CF192DF922A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2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D3B027-BDDD-4083-BFFD-E35D28AEB55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90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EDD086-7B5C-4864-95A9-2F7A45C85B9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705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EDD086-7B5C-4864-95A9-2F7A45C85B9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64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EDD086-7B5C-4864-95A9-2F7A45C85B9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65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F7768-1B9A-4216-B908-5CDD40B9EB5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285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EDD086-7B5C-4864-95A9-2F7A45C85B9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1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13FA88-C874-4C08-8A4C-39792CF47C1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952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57E1A4-2A92-4184-8369-B76E13655E2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467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FDB0A2-9CEA-4464-9F33-CEE1E7385D0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56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A705CB-627D-43BC-83F3-1866421AB4F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512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8D8F0E-0512-46D3-86CB-59F82E72718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21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E90866-C961-4F7F-8A3A-D25DBA822E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865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E90866-C961-4F7F-8A3A-D25DBA822E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2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32DBB-8FD5-450F-BC67-92DCC5A0810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42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32DBB-8FD5-450F-BC67-92DCC5A0810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3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011443-D354-4819-94C3-B790EB8B903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190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43DCFB-953D-4675-A46F-23AB9D06D1C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311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A72822-961B-4D8C-B638-DF6AF4B22F9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26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BC3074-356A-4727-B74F-674632F2875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399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AA8E0B-CB66-4C8F-9210-3CBC67B0196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04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5959B-642B-4189-BCA3-4530683D928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6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5959B-642B-4189-BCA3-4530683D928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44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80A3E6-3F52-4E40-AD74-851691F51E7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05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859E6B-2479-4999-91C1-C35E62D7440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433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56A579-ECD7-4904-A525-885BC490652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404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7CD189-8A79-48E2-BFCB-859C7F3BAA7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4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E4AECC-3EF8-4148-8268-0067297579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644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D5B939-E334-4973-90B4-847D930915A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899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2C58CA-89BA-4826-9EE1-824FA5FFD2A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035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85E2C2-BB2C-40C2-9C6A-900F93E6B60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372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55F9B9-D80B-4498-897C-1C236111CDE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27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1A7E7D-CA98-47BC-A75D-C30A0C9CDCC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205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B91BD-0BC8-4F25-9799-550178443C0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43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B91BD-0BC8-4F25-9799-550178443C0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68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7B91BD-0BC8-4F25-9799-550178443C0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3310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1462DC-B40A-4DCE-80C3-613A984766F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493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0362C1-C7C6-479E-9203-C359C2A43E2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55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E4AECC-3EF8-4148-8268-00672975798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088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FA56FF-3ADF-4E57-817D-32471B227CD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296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0E2F3C-E467-4716-97EB-86FC42A36CE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120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758D5-74EB-4B09-93DC-3ABDB4FAC61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81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8778B6-48AA-49AB-9ECE-3540E07E390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553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07B108-E4B0-4147-BCA3-2837FAA0731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284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EBEE2A-9109-4736-8FDC-B44C4E1E559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5887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EBEE2A-9109-4736-8FDC-B44C4E1E559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109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5C8BD3-2C28-4835-B215-1568827F326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554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92FFD2-4807-436F-BC4C-D5FD80F5773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36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FA691-64CF-4FA3-91A6-9A0CD78D0BE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77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94BFCE-475F-40BD-9F9D-3EA77BD60B5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459D9B-222A-4BB6-8D23-815FC79A474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91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B5DE31-9729-434A-B89E-ED087F7E5A0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9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8D2FC-6A62-4A63-A974-A642F64C86C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0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47CCF5-1A2E-46EF-A351-CFD2B9FD5B0F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2921-A2B1-4AB8-B7D5-8C9FC11E4D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06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A40E6-F212-4FC9-B1DA-CD35EC2DBB0B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4AD76-9608-4D72-BC2B-B4BC911399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07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3D6E59-2AEF-4B05-9FB7-7D2DE5A98F75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5779F-4081-402C-8A1B-59B95C3B74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1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4463B-0BBD-459A-B052-BF292558B19C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400E6-A5F5-4457-8E97-E77DB2EAEC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92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B96ED-97D1-4F24-8C88-7B8C06BDD31C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21B1-7382-44A2-A279-93E36D8282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0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FA3BDA-92B7-459C-88C2-0EAA7D21713E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673BE-C1A9-4640-807A-1EED97F5EF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447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BF7773-7EE1-48AB-8033-8832431C3725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C1C6F-650B-40C7-BB03-54DDCA19C5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6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A1B71-7515-4070-AEB2-F41AAFD2EA62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3C500-D2A3-46BA-AE24-4D886722B9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287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3383E-6324-45B1-8950-07F78D5247AD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79100-3773-453C-B516-81F8A8D48A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36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34810D-F1F2-4E47-9054-75BC3F22A38B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55BD9-C8B1-4F89-8981-D1B64A7EF7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38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652C4-579B-4C39-B7D4-EAB340D37345}" type="datetimeFigureOut">
              <a:rPr lang="en-US" altLang="ko-KR"/>
              <a:pPr/>
              <a:t>12/3/2015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D85A1-5F00-4287-98A8-75467C1585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01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3EA90700-31D0-41F5-BE35-3E3141B4E63E}" type="datetimeFigureOut">
              <a:rPr lang="en-US" altLang="ko-KR"/>
              <a:pPr/>
              <a:t>12/3/2015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B7A24748-9E2B-4F85-B91D-150CFBEF70B4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85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8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90.pn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8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1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1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28587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10. 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행렬과 행렬식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763C43E-6C5B-42A2-9E5B-8A7BD0FE7E6B}" type="slidenum">
              <a:rPr lang="en-US" altLang="ko-KR" b="1">
                <a:ea typeface="HY엽서L" pitchFamily="18" charset="-127"/>
              </a:rPr>
              <a:pPr/>
              <a:t>10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7" name="Picture 3" descr="C:\Documents and Settings\Administrator\바탕 화면\이산수학 작업 그림파일\10장\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959623"/>
            <a:ext cx="241776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4" descr="C:\Documents and Settings\Administrator\바탕 화면\이산수학 작업 그림파일\10장\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125538"/>
            <a:ext cx="78073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835696" y="3573016"/>
                <a:ext cx="698477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개의 행과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개의 열을 가지는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행렬을 </a:t>
                </a:r>
                <a:r>
                  <a:rPr lang="en-US" altLang="ko-KR" sz="1600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차 정방행렬</a:t>
                </a:r>
                <a:r>
                  <a:rPr lang="en-US" altLang="ko-KR" sz="1600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(square matrix of </a:t>
                </a:r>
                <a:r>
                  <a:rPr lang="en-US" altLang="ko-KR" sz="1600" dirty="0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order n)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이라고 함</a:t>
                </a:r>
                <a:endParaRPr lang="en-US" altLang="ko-KR" sz="1600" dirty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색으로 표시된 부분의 성분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>
                    <a:latin typeface="HY중고딕" pitchFamily="18" charset="-127"/>
                    <a:ea typeface="HY중고딕" pitchFamily="18" charset="-127"/>
                  </a:rPr>
                  <a:t>11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a</a:t>
                </a:r>
                <a:r>
                  <a:rPr lang="en-US" altLang="ko-KR" sz="1600" baseline="-25000" dirty="0">
                    <a:latin typeface="HY중고딕" pitchFamily="18" charset="-127"/>
                    <a:ea typeface="HY중고딕" pitchFamily="18" charset="-127"/>
                  </a:rPr>
                  <a:t>22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err="1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>
                    <a:latin typeface="HY중고딕" pitchFamily="18" charset="-127"/>
                    <a:ea typeface="HY중고딕" pitchFamily="18" charset="-127"/>
                  </a:rPr>
                  <a:t>nn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은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의 </a:t>
                </a:r>
                <a:r>
                  <a:rPr lang="ko-KR" altLang="en-US" sz="1600" dirty="0" err="1" smtClean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주대각선</a:t>
                </a:r>
                <a:r>
                  <a:rPr lang="en-US" altLang="ko-KR" sz="1600" dirty="0">
                    <a:solidFill>
                      <a:srgbClr val="0033CC"/>
                    </a:solidFill>
                    <a:latin typeface="HY중고딕" pitchFamily="18" charset="-127"/>
                    <a:ea typeface="HY중고딕" pitchFamily="18" charset="-127"/>
                  </a:rPr>
                  <a:t>(main diagonal)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상에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있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음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573016"/>
                <a:ext cx="6984776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349" b="-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72BF150-CB24-4934-B61C-EDCE14A35C3E}" type="slidenum">
              <a:rPr lang="en-US" altLang="ko-KR" b="1">
                <a:ea typeface="HY엽서L" pitchFamily="18" charset="-127"/>
              </a:rPr>
              <a:pPr/>
              <a:t>11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1763" y="2027163"/>
            <a:ext cx="71516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행렬의 합과 스칼라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곱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 간의 합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덧셈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과 행렬의 스칼라 곱을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정의함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합은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그들이 같은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크기의 행렬일 때에 한해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정의함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m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양의 정수라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하고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A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= [</a:t>
            </a:r>
            <a:r>
              <a:rPr lang="en-US" altLang="ko-KR" sz="1600" i="1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i="1" baseline="-25000" dirty="0" err="1">
                <a:latin typeface="HY중고딕" pitchFamily="18" charset="-127"/>
                <a:ea typeface="HY중고딕" pitchFamily="18" charset="-127"/>
              </a:rPr>
              <a:t>ij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]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= [</a:t>
            </a:r>
            <a:r>
              <a:rPr lang="en-US" altLang="ko-KR" sz="1600" i="1" dirty="0" err="1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600" i="1" baseline="-25000" dirty="0" err="1">
                <a:latin typeface="HY중고딕" pitchFamily="18" charset="-127"/>
                <a:ea typeface="HY중고딕" pitchFamily="18" charset="-127"/>
              </a:rPr>
              <a:t>ij</a:t>
            </a:r>
            <a:r>
              <a:rPr lang="en-US" altLang="ko-KR" sz="1600" i="1" baseline="-25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]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모두 </a:t>
            </a:r>
            <a:r>
              <a:rPr lang="en-US" altLang="ko-KR" sz="1600" i="1" dirty="0" err="1" smtClean="0">
                <a:latin typeface="HY중고딕" pitchFamily="18" charset="-127"/>
                <a:ea typeface="HY중고딕" pitchFamily="18" charset="-127"/>
              </a:rPr>
              <a:t>m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×</a:t>
            </a:r>
            <a:r>
              <a:rPr lang="en-US" altLang="ko-KR" sz="1600" i="1" dirty="0" err="1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행렬이라고 할 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합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A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+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i="1" dirty="0" err="1" smtClean="0">
                <a:latin typeface="HY중고딕" pitchFamily="18" charset="-127"/>
                <a:ea typeface="HY중고딕" pitchFamily="18" charset="-127"/>
              </a:rPr>
              <a:t>ij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성분이 </a:t>
            </a:r>
            <a:r>
              <a:rPr lang="en-US" altLang="ko-KR" sz="1600" i="1" dirty="0" err="1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i="1" baseline="-25000" dirty="0" err="1">
                <a:latin typeface="HY중고딕" pitchFamily="18" charset="-127"/>
                <a:ea typeface="HY중고딕" pitchFamily="18" charset="-127"/>
              </a:rPr>
              <a:t>ij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+ </a:t>
            </a:r>
            <a:r>
              <a:rPr lang="en-US" altLang="ko-KR" sz="1600" i="1" dirty="0" err="1">
                <a:latin typeface="HY중고딕" pitchFamily="18" charset="-127"/>
                <a:ea typeface="HY중고딕" pitchFamily="18" charset="-127"/>
              </a:rPr>
              <a:t>b</a:t>
            </a:r>
            <a:r>
              <a:rPr lang="en-US" altLang="ko-KR" sz="1600" i="1" baseline="-25000" dirty="0" err="1">
                <a:latin typeface="HY중고딕" pitchFamily="18" charset="-127"/>
                <a:ea typeface="HY중고딕" pitchFamily="18" charset="-127"/>
              </a:rPr>
              <a:t>ij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 행렬로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정의함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행렬의 합이란 같은 크기의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각각의 성분끼리 더하는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2" descr="C:\Documents and Settings\Administrator\바탕 화면\이산수학 작업 그림파일\10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132856"/>
            <a:ext cx="57277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F602675-6706-44A3-9AA3-181980D1A651}" type="slidenum">
              <a:rPr lang="en-US" altLang="ko-KR" b="1">
                <a:ea typeface="HY엽서L" pitchFamily="18" charset="-127"/>
              </a:rPr>
              <a:pPr/>
              <a:t>12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980728"/>
            <a:ext cx="6192688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A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행렬과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B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각각 다음과 같을 때 그들의 합은 각 항들을 각각 더한 결과의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행렬이 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9396E55-3EC1-4DCD-BB16-40CC6126F9D8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3558" name="Picture 3" descr="C:\Documents and Settings\Administrator\바탕 화면\이산수학 작업 그림파일\10장\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55713"/>
            <a:ext cx="6981825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9396E55-3EC1-4DCD-BB16-40CC6126F9D8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688632" cy="504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F096A58-7ABE-4F45-9ECF-CBAC3E52FF41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2" name="Picture 5" descr="C:\Documents and Settings\Administrator\바탕 화면\이산수학 작업 그림파일\10장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344613"/>
            <a:ext cx="78025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C:\Documents and Settings\Administrator\바탕 화면\이산수학 작업 그림파일\10장\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3116263"/>
            <a:ext cx="776446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1E60EC2-8389-49E5-A7B4-0F7216B7D464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2" descr="C:\Documents and Settings\Administrator\바탕 화면\이산수학 작업 그림파일\10장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019425"/>
            <a:ext cx="7243762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 descr="C:\Documents and Settings\Administrator\바탕 화면\이산수학 작업 그림파일\10장\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55713"/>
            <a:ext cx="77438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23F329A-DDA2-46B0-85B8-44EACC49371A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0" name="Picture 4" descr="C:\Documents and Settings\Administrator\바탕 화면\이산수학 작업 그림파일\10장\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196975"/>
            <a:ext cx="768985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2" descr="C:\Documents and Settings\Administrator\바탕 화면\이산수학 작업 그림파일\10장\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5013325"/>
            <a:ext cx="7637462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Documents and Settings\Administrator\바탕 화면\이산수학 작업 그림파일\10장\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185863"/>
            <a:ext cx="7489825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8A0E7C8-3FDF-4813-AC08-4D8500765CCF}" type="slidenum">
              <a:rPr lang="en-US" altLang="ko-KR" b="1">
                <a:ea typeface="HY엽서L" pitchFamily="18" charset="-127"/>
              </a:rPr>
              <a:pPr/>
              <a:t>18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7655" name="Picture 2" descr="C:\Documents and Settings\Administrator\바탕 화면\이산수학 작업 그림파일\10장\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836613"/>
            <a:ext cx="1279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25D0F7-E38B-451F-A571-B8ECD5207519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124744"/>
            <a:ext cx="6912768" cy="3919621"/>
            <a:chOff x="1691680" y="1124744"/>
            <a:chExt cx="6912768" cy="3919621"/>
          </a:xfrm>
        </p:grpSpPr>
        <p:pic>
          <p:nvPicPr>
            <p:cNvPr id="28679" name="Picture 2" descr="C:\Documents and Settings\Administrator\바탕 화면\이산수학 작업 그림파일\10장\2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991728"/>
              <a:ext cx="3671887" cy="205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691680" y="1124744"/>
              <a:ext cx="691276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두 행렬의 곱 </a:t>
              </a:r>
              <a:r>
                <a:rPr lang="en-US" altLang="ko-KR" sz="1600" i="1" dirty="0">
                  <a:latin typeface="HY중고딕" pitchFamily="18" charset="-127"/>
                  <a:ea typeface="HY중고딕" pitchFamily="18" charset="-127"/>
                </a:rPr>
                <a:t>AB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가 정의되기 위해서는 </a:t>
              </a:r>
              <a:r>
                <a:rPr lang="en-US" altLang="ko-KR" sz="1600" i="1" dirty="0">
                  <a:latin typeface="HY중고딕" pitchFamily="18" charset="-127"/>
                  <a:ea typeface="HY중고딕" pitchFamily="18" charset="-127"/>
                </a:rPr>
                <a:t>A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의 열의 개수와 </a:t>
              </a:r>
              <a:r>
                <a:rPr lang="en-US" altLang="ko-KR" sz="1600" i="1" dirty="0">
                  <a:latin typeface="HY중고딕" pitchFamily="18" charset="-127"/>
                  <a:ea typeface="HY중고딕" pitchFamily="18" charset="-127"/>
                </a:rPr>
                <a:t>B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의 행의 개수가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같아야 함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조건이 만족되지 않으면 두 행렬 사이의 곱은 정의되지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않음</a:t>
              </a:r>
              <a:endParaRPr lang="en-US" altLang="ko-KR" sz="1600" dirty="0" smtClean="0">
                <a:latin typeface="HY중고딕" pitchFamily="18" charset="-127"/>
                <a:ea typeface="HY중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내측에 있는 수가 서로 같으면 곱이 정의되고 외측에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있는 두 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수는 새롭게 만들어진 행렬의 크기로 볼 수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있음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</p:grp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48" y="4959177"/>
            <a:ext cx="7560000" cy="14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24744"/>
            <a:ext cx="7416824" cy="4536504"/>
          </a:xfrm>
          <a:prstGeom prst="roundRect">
            <a:avLst>
              <a:gd name="adj" fmla="val 5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 smtClean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행렬과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행렬식에 관련된 전반적인 논제들을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학습함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행렬을 정의하고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행렬의 주요 연산인 덧셈과 곱셈에 대해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고찰함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대각행렬과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전치행렬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등의 특수한 행렬 등에 관해 살펴보며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행렬의 기본 연산과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피벗을 이용한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행 사다리꼴에 관해서도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행렬식의 개념을 정의하며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사루스의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공식에 의해 행렬식을 구하고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역행렬에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관해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탐구함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가우스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조단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알고리즘을 적용하여 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역행렬을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 구하는 방법과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선형방정식의 간단한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예를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살펴봄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72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40B711-14CB-4AE6-94CA-C7C032BC9C04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2" name="Picture 2" descr="C:\Documents and Settings\Administrator\바탕 화면\이산수학 작업 그림파일\10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944985"/>
            <a:ext cx="77041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40B711-14CB-4AE6-94CA-C7C032BC9C04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756000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40B711-14CB-4AE6-94CA-C7C032BC9C04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981328"/>
            <a:ext cx="3879612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5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40B711-14CB-4AE6-94CA-C7C032BC9C04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9979" y="1268760"/>
            <a:ext cx="7288485" cy="4158849"/>
            <a:chOff x="1459979" y="1268760"/>
            <a:chExt cx="7288485" cy="4158849"/>
          </a:xfrm>
        </p:grpSpPr>
        <p:pic>
          <p:nvPicPr>
            <p:cNvPr id="7" name="Picture 3" descr="C:\Documents and Settings\Administrator\바탕 화면\이산수학 작업 그림파일\10장\2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7073"/>
              <a:ext cx="4896544" cy="1920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0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979" y="1268760"/>
              <a:ext cx="6784429" cy="22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02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1B96672-3222-4950-820E-2C406DF088B5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7" name="Picture 3" descr="C:\Documents and Settings\Administrator\바탕 화면\이산수학 작업 그림파일\10장\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8840"/>
            <a:ext cx="765492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A83B-835E-44B8-9214-8208AB29BF94}" type="slidenum">
              <a:rPr lang="ko-KR" altLang="en-US"/>
              <a:pPr/>
              <a:t>25</a:t>
            </a:fld>
            <a:r>
              <a:rPr lang="en-US" altLang="ko-KR"/>
              <a:t>/92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93775" y="1450551"/>
            <a:ext cx="7848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dirty="0" smtClean="0">
                <a:latin typeface="Times New Roman" panose="02020603050405020304" pitchFamily="18" charset="0"/>
              </a:rPr>
              <a:t>   단위 </a:t>
            </a:r>
            <a:r>
              <a:rPr lang="ko-KR" altLang="en-US" sz="3200" dirty="0">
                <a:latin typeface="Times New Roman" panose="02020603050405020304" pitchFamily="18" charset="0"/>
              </a:rPr>
              <a:t>행렬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ko-KR" altLang="en-US" sz="2800" dirty="0">
                <a:latin typeface="Times New Roman" panose="02020603050405020304" pitchFamily="18" charset="0"/>
              </a:rPr>
              <a:t> 차수 </a:t>
            </a:r>
            <a:r>
              <a:rPr lang="en-US" altLang="ko-KR" sz="2800" dirty="0">
                <a:latin typeface="Times New Roman" panose="02020603050405020304" pitchFamily="18" charset="0"/>
              </a:rPr>
              <a:t>n</a:t>
            </a:r>
            <a:r>
              <a:rPr lang="ko-KR" altLang="en-US" sz="2800" dirty="0">
                <a:latin typeface="Times New Roman" panose="02020603050405020304" pitchFamily="18" charset="0"/>
              </a:rPr>
              <a:t>인 단위 행렬(</a:t>
            </a:r>
            <a:r>
              <a:rPr lang="en-US" altLang="ko-KR" sz="2800" dirty="0">
                <a:latin typeface="Times New Roman" panose="02020603050405020304" pitchFamily="18" charset="0"/>
              </a:rPr>
              <a:t>identity matrix)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:  </a:t>
            </a:r>
            <a:r>
              <a:rPr lang="en-US" altLang="ko-KR" sz="2800" dirty="0">
                <a:latin typeface="Times New Roman" panose="02020603050405020304" pitchFamily="18" charset="0"/>
              </a:rPr>
              <a:t>n× n </a:t>
            </a:r>
            <a:r>
              <a:rPr lang="ko-KR" altLang="en-US" sz="2800" dirty="0">
                <a:latin typeface="Times New Roman" panose="02020603050405020304" pitchFamily="18" charset="0"/>
              </a:rPr>
              <a:t>행렬, </a:t>
            </a:r>
            <a:r>
              <a:rPr lang="en-US" altLang="ko-KR" sz="2800" dirty="0">
                <a:latin typeface="Times New Roman" panose="02020603050405020304" pitchFamily="18" charset="0"/>
              </a:rPr>
              <a:t>I</a:t>
            </a:r>
            <a:r>
              <a:rPr lang="en-US" altLang="ko-KR" sz="2800" baseline="-25000" dirty="0">
                <a:latin typeface="Times New Roman" panose="02020603050405020304" pitchFamily="18" charset="0"/>
              </a:rPr>
              <a:t>n</a:t>
            </a:r>
            <a:r>
              <a:rPr lang="en-US" altLang="ko-KR" sz="2800" dirty="0">
                <a:latin typeface="Times New Roman" panose="02020603050405020304" pitchFamily="18" charset="0"/>
              </a:rPr>
              <a:t>＝ (</a:t>
            </a:r>
            <a:r>
              <a:rPr lang="en-US" altLang="ko-KR" sz="2800" dirty="0" err="1">
                <a:latin typeface="Times New Roman" panose="02020603050405020304" pitchFamily="18" charset="0"/>
              </a:rPr>
              <a:t>δ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ko-KR" altLang="en-US" sz="2800" dirty="0">
                <a:latin typeface="Times New Roman" panose="02020603050405020304" pitchFamily="18" charset="0"/>
              </a:rPr>
              <a:t>)이고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  </a:t>
            </a:r>
            <a:r>
              <a:rPr lang="en-US" altLang="ko-KR" sz="2800" dirty="0" err="1">
                <a:latin typeface="Times New Roman" panose="02020603050405020304" pitchFamily="18" charset="0"/>
              </a:rPr>
              <a:t>i</a:t>
            </a:r>
            <a:r>
              <a:rPr lang="en-US" altLang="ko-KR" sz="2800" dirty="0">
                <a:latin typeface="Times New Roman" panose="02020603050405020304" pitchFamily="18" charset="0"/>
              </a:rPr>
              <a:t>＝ j </a:t>
            </a:r>
            <a:r>
              <a:rPr lang="ko-KR" altLang="en-US" sz="2800" dirty="0">
                <a:latin typeface="Times New Roman" panose="02020603050405020304" pitchFamily="18" charset="0"/>
              </a:rPr>
              <a:t>이면 </a:t>
            </a:r>
            <a:r>
              <a:rPr lang="en-US" altLang="ko-KR" sz="2800" dirty="0" err="1">
                <a:latin typeface="Times New Roman" panose="02020603050405020304" pitchFamily="18" charset="0"/>
              </a:rPr>
              <a:t>δ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800" dirty="0">
                <a:latin typeface="Times New Roman" panose="02020603050405020304" pitchFamily="18" charset="0"/>
              </a:rPr>
              <a:t> ＝ 1, </a:t>
            </a:r>
            <a:r>
              <a:rPr lang="en-US" altLang="ko-KR" sz="2800" dirty="0" err="1">
                <a:latin typeface="Times New Roman" panose="02020603050405020304" pitchFamily="18" charset="0"/>
              </a:rPr>
              <a:t>i</a:t>
            </a:r>
            <a:r>
              <a:rPr lang="en-US" altLang="ko-KR" sz="2800" dirty="0">
                <a:latin typeface="Times New Roman" panose="02020603050405020304" pitchFamily="18" charset="0"/>
              </a:rPr>
              <a:t> ≠ j </a:t>
            </a:r>
            <a:r>
              <a:rPr lang="ko-KR" altLang="en-US" sz="2800" dirty="0">
                <a:latin typeface="Times New Roman" panose="02020603050405020304" pitchFamily="18" charset="0"/>
              </a:rPr>
              <a:t>이면 </a:t>
            </a:r>
            <a:r>
              <a:rPr lang="en-US" altLang="ko-KR" sz="2800" dirty="0" err="1">
                <a:latin typeface="Times New Roman" panose="02020603050405020304" pitchFamily="18" charset="0"/>
              </a:rPr>
              <a:t>δ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800" dirty="0">
                <a:latin typeface="Times New Roman" panose="02020603050405020304" pitchFamily="18" charset="0"/>
              </a:rPr>
              <a:t> ＝ 0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667000" y="3865563"/>
          <a:ext cx="37338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비트맵 이미지" r:id="rId3" imgW="2933333" imgH="1333333" progId="Paint.Picture">
                  <p:embed/>
                </p:oleObj>
              </mc:Choice>
              <mc:Fallback>
                <p:oleObj name="비트맵 이미지" r:id="rId3" imgW="2933333" imgH="1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65563"/>
                        <a:ext cx="37338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828800" y="5729288"/>
            <a:ext cx="544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ko-KR" sz="2800">
                <a:latin typeface="Times New Roman" panose="02020603050405020304" pitchFamily="18" charset="0"/>
              </a:rPr>
              <a:t>A</a:t>
            </a:r>
            <a:r>
              <a:rPr lang="ko-KR" altLang="en-US" sz="2800">
                <a:latin typeface="Times New Roman" panose="02020603050405020304" pitchFamily="18" charset="0"/>
              </a:rPr>
              <a:t>가 </a:t>
            </a:r>
            <a:r>
              <a:rPr lang="en-US" altLang="ko-KR" sz="2800">
                <a:latin typeface="Times New Roman" panose="02020603050405020304" pitchFamily="18" charset="0"/>
              </a:rPr>
              <a:t>m×n </a:t>
            </a:r>
            <a:r>
              <a:rPr lang="ko-KR" altLang="en-US" sz="2800">
                <a:latin typeface="Times New Roman" panose="02020603050405020304" pitchFamily="18" charset="0"/>
              </a:rPr>
              <a:t>행열일 때, </a:t>
            </a:r>
            <a:r>
              <a:rPr lang="en-US" altLang="ko-KR" sz="2800">
                <a:latin typeface="Times New Roman" panose="02020603050405020304" pitchFamily="18" charset="0"/>
              </a:rPr>
              <a:t>AI</a:t>
            </a:r>
            <a:r>
              <a:rPr lang="en-US" altLang="ko-KR" sz="2800" baseline="-25000">
                <a:latin typeface="Times New Roman" panose="02020603050405020304" pitchFamily="18" charset="0"/>
              </a:rPr>
              <a:t>n</a:t>
            </a:r>
            <a:r>
              <a:rPr lang="en-US" altLang="ko-KR" sz="2800">
                <a:latin typeface="Times New Roman" panose="02020603050405020304" pitchFamily="18" charset="0"/>
              </a:rPr>
              <a:t>＝I</a:t>
            </a:r>
            <a:r>
              <a:rPr lang="en-US" altLang="ko-KR" sz="2800" baseline="-25000">
                <a:latin typeface="Times New Roman" panose="02020603050405020304" pitchFamily="18" charset="0"/>
              </a:rPr>
              <a:t>m</a:t>
            </a:r>
            <a:r>
              <a:rPr lang="en-US" altLang="ko-KR" sz="2800">
                <a:latin typeface="Times New Roman" panose="02020603050405020304" pitchFamily="18" charset="0"/>
              </a:rPr>
              <a:t>A＝A</a:t>
            </a:r>
            <a:endParaRPr lang="ko-KR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862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6A2EF40-D8CE-4DC5-AB72-D18E03039D85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1750" name="Picture 2" descr="C:\Documents and Settings\Administrator\바탕 화면\이산수학 작업 그림파일\10장\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412776"/>
            <a:ext cx="769461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4680844"/>
            <a:ext cx="7560000" cy="98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9807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C85A"/>
                </a:solidFill>
              </a:rPr>
              <a:t>What’s wrong?</a:t>
            </a:r>
            <a:endParaRPr lang="ko-KR" altLang="en-US" dirty="0">
              <a:solidFill>
                <a:srgbClr val="00C85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D4A6B54-2EED-4A26-B100-7F17370E0D94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5" name="Picture 3" descr="C:\Documents and Settings\Administrator\바탕 화면\이산수학 작업 그림파일\10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349500"/>
            <a:ext cx="753268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161950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대각행렬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(Diagonal matrix)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nts and Settings\Administrator\바탕 화면\이산수학 작업 그림파일\10장\3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3933825"/>
            <a:ext cx="7535862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F8EBDED-FB91-483B-AAF9-F60CF9422C3D}" type="slidenum">
              <a:rPr lang="en-US" altLang="ko-KR" b="1">
                <a:ea typeface="HY엽서L" pitchFamily="18" charset="-127"/>
              </a:rPr>
              <a:pPr/>
              <a:t>28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8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3799" name="Picture 2" descr="C:\Documents and Settings\Administrator\바탕 화면\이산수학 작업 그림파일\10장\3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125538"/>
            <a:ext cx="7483475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EEF3DF0-8C54-413F-8A3E-536C13314E1A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4822" name="Picture 3" descr="C:\Documents and Settings\Administrator\바탕 화면\이산수학 작업 그림파일\10장\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789113"/>
            <a:ext cx="751522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10.4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행렬식의 개념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10.7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선형방정식의 해법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A6F1034-B5FD-485D-9BC0-2EEA3DD9DBE1}" type="slidenum">
              <a:rPr lang="en-US" altLang="ko-KR" b="1">
                <a:ea typeface="HY엽서L" pitchFamily="18" charset="-127"/>
              </a:rPr>
              <a:pPr/>
              <a:t>30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17120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전치행렬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(Transpose matrix)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31913" y="2996952"/>
            <a:ext cx="7548562" cy="1249363"/>
            <a:chOff x="1331913" y="2996952"/>
            <a:chExt cx="7548562" cy="1249363"/>
          </a:xfrm>
        </p:grpSpPr>
        <p:pic>
          <p:nvPicPr>
            <p:cNvPr id="35847" name="Picture 4" descr="C:\Documents and Settings\Administrator\바탕 화면\이산수학 작업 그림파일\10장\3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996952"/>
              <a:ext cx="7548562" cy="124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868160" y="3218452"/>
              <a:ext cx="14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200" i="1" dirty="0" err="1" smtClean="0">
                  <a:solidFill>
                    <a:schemeClr val="tx1"/>
                  </a:solidFill>
                </a:rPr>
                <a:t>a</a:t>
              </a:r>
              <a:r>
                <a:rPr lang="en-US" altLang="ko-KR" sz="1200" i="1" baseline="-25000" dirty="0" err="1" smtClean="0">
                  <a:solidFill>
                    <a:schemeClr val="tx1"/>
                  </a:solidFill>
                </a:rPr>
                <a:t>ji</a:t>
              </a:r>
              <a:endParaRPr lang="ko-KR" altLang="en-US" sz="1200" i="1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A6F1034-B5FD-485D-9BC0-2EEA3DD9DBE1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8" name="Picture 2" descr="C:\Documents and Settings\Administrator\바탕 화면\이산수학 작업 그림파일\10장\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57" y="1412776"/>
            <a:ext cx="71532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27" y="4152132"/>
            <a:ext cx="4978081" cy="13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100" y="5661248"/>
            <a:ext cx="320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C85A"/>
                </a:solidFill>
              </a:rPr>
              <a:t>정방인경우</a:t>
            </a:r>
            <a:endParaRPr lang="ko-KR" altLang="en-US" dirty="0">
              <a:solidFill>
                <a:srgbClr val="00C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80923E-546D-4149-8F8A-C9A6F9654F57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1" name="Picture 5" descr="C:\Documents and Settings\Administrator\바탕 화면\이산수학 작업 그림파일\10장\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958181"/>
            <a:ext cx="7500937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10" y="3717032"/>
            <a:ext cx="717974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3" y="1412776"/>
            <a:ext cx="7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대칭행렬</a:t>
            </a:r>
            <a:r>
              <a:rPr lang="en-US" altLang="ko-KR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(Symmetric matrix)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과 교대행렬</a:t>
            </a:r>
            <a:r>
              <a:rPr lang="en-US" altLang="ko-KR" sz="1600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(Skewed-symmetric matrix)</a:t>
            </a:r>
            <a:endParaRPr lang="ko-KR" altLang="en-US" sz="1600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7AE8-5FE3-4CE5-85A9-413006369ADE}" type="slidenum">
              <a:rPr lang="ko-KR" altLang="en-US"/>
              <a:pPr/>
              <a:t>33</a:t>
            </a:fld>
            <a:r>
              <a:rPr lang="en-US" altLang="ko-KR"/>
              <a:t>/92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4837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b="1" dirty="0" smtClean="0"/>
              <a:t> 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A, B, 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대칭적인가?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3"/>
            <a:endParaRPr lang="ko-KR" altLang="en-US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[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대칭적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 C 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대칭적이 아니다.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대칭행렬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1371600" y="2057400"/>
          <a:ext cx="63992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비트맵 이미지" r:id="rId3" imgW="6400000" imgH="1467055" progId="Paint.Picture">
                  <p:embed/>
                </p:oleObj>
              </mc:Choice>
              <mc:Fallback>
                <p:oleObj name="비트맵 이미지" r:id="rId3" imgW="6400000" imgH="1467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3992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729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780923E-546D-4149-8F8A-C9A6F9654F57}" type="slidenum">
              <a:rPr lang="en-US" altLang="ko-KR" b="1">
                <a:ea typeface="HY엽서L" pitchFamily="18" charset="-127"/>
              </a:rPr>
              <a:pPr/>
              <a:t>34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2" name="Picture 2" descr="C:\Documents and Settings\Administrator\바탕 화면\이산수학 작업 그림파일\10장\4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7534275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429309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그들은 교대행렬인가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그들은 정의를 만족하는가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특수한 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99AB467-B059-4C4A-8970-4813E91350D2}" type="slidenum">
              <a:rPr lang="en-US" altLang="ko-KR" b="1">
                <a:ea typeface="HY엽서L" pitchFamily="18" charset="-127"/>
              </a:rPr>
              <a:pPr/>
              <a:t>35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7895" name="Picture 4" descr="C:\Documents and Settings\Administrator\바탕 화면\이산수학 작업 그림파일\10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425700"/>
            <a:ext cx="7507287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18448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(4)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삼각행렬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(Triangular matrix)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C92C9D9-172F-4F19-9542-FFAA4CFC3FE4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9" name="Picture 2" descr="C:\Documents and Settings\Administrator\바탕 화면\이산수학 작업 그림파일\10장\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443163"/>
            <a:ext cx="7508875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6" descr="C:\Documents and Settings\Administrator\바탕 화면\이산수학 작업 그림파일\10장\4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4411663"/>
            <a:ext cx="779303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95686" y="1844824"/>
            <a:ext cx="26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행렬의 기본 연산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D0C9-7E06-4E0D-BBE0-08166FC4D5B3}" type="slidenum">
              <a:rPr lang="ko-KR" altLang="en-US"/>
              <a:pPr/>
              <a:t>37</a:t>
            </a:fld>
            <a:r>
              <a:rPr lang="en-US" altLang="ko-KR"/>
              <a:t>/92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행렬의 기본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연산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051628" y="1387170"/>
            <a:ext cx="8077200" cy="3770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b="1" dirty="0">
                <a:latin typeface="Times New Roman" panose="02020603050405020304" pitchFamily="18" charset="0"/>
              </a:rPr>
              <a:t> </a:t>
            </a:r>
            <a:r>
              <a:rPr lang="ko-KR" altLang="en-US" sz="3200" b="1" dirty="0" smtClean="0">
                <a:latin typeface="Times New Roman" panose="02020603050405020304" pitchFamily="18" charset="0"/>
              </a:rPr>
              <a:t>  동치</a:t>
            </a:r>
            <a:endParaRPr lang="ko-KR" altLang="en-US" sz="80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ko-KR" altLang="en-US" sz="2800" dirty="0">
                <a:latin typeface="Times New Roman" panose="02020603050405020304" pitchFamily="18" charset="0"/>
              </a:rPr>
              <a:t> 기본적인 세 가지 행 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오퍼레이션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(</a:t>
            </a:r>
            <a:r>
              <a:rPr lang="ko-KR" altLang="en-US" sz="2800" dirty="0" err="1" smtClean="0">
                <a:latin typeface="Times New Roman" panose="02020603050405020304" pitchFamily="18" charset="0"/>
              </a:rPr>
              <a:t>기본행연산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)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을 </a:t>
            </a:r>
            <a:endParaRPr lang="ko-KR" altLang="en-US" sz="280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이용하여 한 행렬을 다른 행렬로부터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얻을 수 있다면, 두 행렬은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row 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동치</a:t>
            </a:r>
            <a:r>
              <a:rPr lang="ko-KR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ko-KR" sz="2800" dirty="0">
                <a:latin typeface="Times New Roman" panose="02020603050405020304" pitchFamily="18" charset="0"/>
              </a:rPr>
              <a:t>equivalent)</a:t>
            </a:r>
            <a:r>
              <a:rPr lang="ko-KR" altLang="en-US" sz="2800" dirty="0">
                <a:latin typeface="Times New Roman" panose="02020603050405020304" pitchFamily="18" charset="0"/>
              </a:rPr>
              <a:t>이다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.</a:t>
            </a:r>
            <a:endParaRPr lang="en-US" altLang="ko-KR" sz="2800" dirty="0" smtClean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Times New Roman" panose="02020603050405020304" pitchFamily="18" charset="0"/>
              </a:rPr>
              <a:t>AX=B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의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solution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이 변하지 않는다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Times New Roman" panose="02020603050405020304" pitchFamily="18" charset="0"/>
              </a:rPr>
              <a:t>Linear system</a:t>
            </a:r>
            <a:r>
              <a:rPr lang="ko-KR" altLang="en-US" sz="2800" dirty="0">
                <a:latin typeface="Times New Roman" panose="02020603050405020304" pitchFamily="18" charset="0"/>
              </a:rPr>
              <a:t>의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solution.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은 같다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577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2E6BB86-F6EE-4191-884C-1C427E5E0517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9942" name="Picture 2" descr="C:\Documents and Settings\Administrator\바탕 화면\이산수학 작업 그림파일\10장\48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824038"/>
            <a:ext cx="62595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AD2BEBA-63EC-40CD-B36B-653209241B58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2" descr="C:\Documents and Settings\Administrator\바탕 화면\이산수학 작업 그림파일\10장\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44663"/>
            <a:ext cx="77803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3" descr="C:\Documents and Settings\Administrator\바탕 화면\이산수학 작업 그림파일\10장\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3663950"/>
            <a:ext cx="7545388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Documents and Settings\Administrator\바탕 화면\이산수학 작업 그림파일\10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61048"/>
            <a:ext cx="61991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E6DD7A1-0AEA-4482-B9C0-EDE4E6BEA407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1720" y="1268760"/>
            <a:ext cx="65527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선형방정식의 풀이는 여러 가지 공학적인 문제들의 해결에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현실 세계에서 만나는 문제에 있어서는 방정식의 개수가 매우 많아서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전통적인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방법으로는 쉽게 풀 수 없는 경우가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많음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행렬은 선형방정식을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간단하게 표현할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있으며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보다 쉽게 연산을 할 수 있도록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행렬식은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통한 응용에 있어서 매우 유용한 도구를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제공해줌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488E90-ADDF-4CF6-8593-7E6BF4798E2A}" type="slidenum">
              <a:rPr lang="en-US" altLang="ko-KR" b="1">
                <a:ea typeface="HY엽서L" pitchFamily="18" charset="-127"/>
              </a:rPr>
              <a:pPr/>
              <a:t>40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1991" name="Picture 2" descr="C:\Documents and Settings\Administrator\바탕 화면\이산수학 작업 그림파일\10장\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276475"/>
            <a:ext cx="752316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3" descr="C:\Documents and Settings\Administrator\바탕 화면\이산수학 작업 그림파일\10장\5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4575175"/>
            <a:ext cx="7513637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1640" y="16195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 사다리꼴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(row echelon form)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488E90-ADDF-4CF6-8593-7E6BF4798E2A}" type="slidenum">
              <a:rPr lang="en-US" altLang="ko-KR" b="1">
                <a:ea typeface="HY엽서L" pitchFamily="18" charset="-127"/>
              </a:rPr>
              <a:pPr/>
              <a:t>41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80" y="1124745"/>
            <a:ext cx="7200000" cy="261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C:\Documents and Settings\Administrator\바탕 화면\이산수학 작업 그림파일\10장\5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0" y="4082628"/>
            <a:ext cx="7265988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D926001-5931-4DB2-8BC7-2492837D59E9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5" name="Picture 4" descr="C:\Documents and Settings\Administrator\바탕 화면\이산수학 작업 그림파일\10장\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824"/>
            <a:ext cx="751681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2" descr="C:\Documents and Settings\Administrator\바탕 화면\이산수학 작업 그림파일\10장\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854872"/>
            <a:ext cx="750252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ABAA152-77C3-4AC0-AAE3-430BB978AE86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4038" name="Picture 3" descr="C:\Documents and Settings\Administrator\바탕 화면\이산수학 작업 그림파일\10장\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382713"/>
            <a:ext cx="795337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74C29F8-DF05-4CB8-81EB-5E9A2DA2CD70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5062" name="Picture 2" descr="C:\Documents and Settings\Administrator\바탕 화면\이산수학 작업 그림파일\10장\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628775"/>
            <a:ext cx="71215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5" descr="C:\Documents and Settings\Administrator\바탕 화면\이산수학 작업 그림파일\10장\5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797425"/>
            <a:ext cx="75057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F335-0CCA-4488-9975-AFAD6403820C}" type="slidenum">
              <a:rPr lang="ko-KR" altLang="en-US"/>
              <a:pPr/>
              <a:t>45</a:t>
            </a:fld>
            <a:r>
              <a:rPr lang="en-US" altLang="ko-KR"/>
              <a:t>/92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Gauss-Jordan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ː 연립 방정식의 근을 구하는 방법 </a:t>
            </a:r>
          </a:p>
          <a:p>
            <a:pPr lvl="1" algn="just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4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방정식을 표현하기 위해 행렬을 사용</a:t>
            </a:r>
          </a:p>
          <a:p>
            <a:pPr lvl="2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x＋2y－ z＝4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x＋3y＋2z＝7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2x－ y＋ z＝5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ko-KR" altLang="en-US" dirty="0"/>
          </a:p>
          <a:p>
            <a:pPr lvl="1" algn="just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9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22D-BFCB-4E83-9E38-3051DB1B5A01}" type="slidenum">
              <a:rPr lang="ko-KR" altLang="en-US"/>
              <a:pPr/>
              <a:t>46</a:t>
            </a:fld>
            <a:r>
              <a:rPr lang="en-US" altLang="ko-KR"/>
              <a:t>/92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계수 행렬(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coefficient matrix),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 행렬(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augmented matrix)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 :주어진 방정식을 동일한 해를 갖는 더 간단한 방정식으로 변환하여 해를 구하는 방법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97038" y="2362200"/>
          <a:ext cx="67611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비트맵 이미지" r:id="rId3" imgW="6761905" imgH="1133633" progId="Paint.Picture">
                  <p:embed/>
                </p:oleObj>
              </mc:Choice>
              <mc:Fallback>
                <p:oleObj name="비트맵 이미지" r:id="rId3" imgW="6761905" imgH="11336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362200"/>
                        <a:ext cx="676116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470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F1E2-4B64-4A3B-86D6-98BB9C1AA576}" type="slidenum">
              <a:rPr lang="ko-KR" altLang="en-US"/>
              <a:pPr/>
              <a:t>47</a:t>
            </a:fld>
            <a:r>
              <a:rPr lang="en-US" altLang="ko-KR"/>
              <a:t>/92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30" y="1385094"/>
            <a:ext cx="8610600" cy="4953000"/>
          </a:xfrm>
        </p:spPr>
        <p:txBody>
          <a:bodyPr/>
          <a:lstStyle/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해를 갖는 방정식을 얻기 위해 세 가지 행 연산 </a:t>
            </a: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두 개의 방정식(행)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교환한다.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	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0이 아닌 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곱한다.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30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&lt;-</a:t>
            </a:r>
            <a:r>
              <a:rPr lang="en-US" altLang="ko-KR" sz="30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·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0이 아닌 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곱하고,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그 결과를 다른 방정식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더한다. 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a·R</a:t>
            </a:r>
            <a:r>
              <a:rPr lang="en-US" altLang="ko-KR" sz="30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＋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8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BB0-E4A9-4778-8FC6-C2166820A83C}" type="slidenum">
              <a:rPr lang="ko-KR" altLang="en-US"/>
              <a:pPr/>
              <a:t>48</a:t>
            </a:fld>
            <a:r>
              <a:rPr lang="en-US" altLang="ko-KR"/>
              <a:t>/92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Gauss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소거법을 이용하여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방정식의 해를 구하여라.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ko-KR" alt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				3</a:t>
            </a:r>
            <a:r>
              <a:rPr lang="en-US" altLang="ko-KR" dirty="0"/>
              <a:t>x + 2y – z = 4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				x + 3y + 2z = 7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				2</a:t>
            </a:r>
            <a:r>
              <a:rPr lang="en-US" altLang="ko-KR" dirty="0"/>
              <a:t>x – y + z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1E71-F46F-4249-ADC3-A887DFA328C7}" type="slidenum">
              <a:rPr lang="ko-KR" altLang="en-US"/>
              <a:pPr/>
              <a:t>49</a:t>
            </a:fld>
            <a:r>
              <a:rPr lang="en-US" altLang="ko-KR"/>
              <a:t>/92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9530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[풀이]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계수(≠0 이면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1/3을 곱함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(0이면 다른 행과 교환)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－1을 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더함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－2를 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더함</a:t>
            </a:r>
          </a:p>
          <a:p>
            <a:pPr lvl="2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 연산의 결과 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819400" y="5029200"/>
          <a:ext cx="3400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비트맵 이미지" r:id="rId3" imgW="3400900" imgH="1066667" progId="Paint.Picture">
                  <p:embed/>
                </p:oleObj>
              </mc:Choice>
              <mc:Fallback>
                <p:oleObj name="비트맵 이미지" r:id="rId3" imgW="3400900" imgH="10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34004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0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099ABB3-A6B1-441B-A0DF-B362369F7AF7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1" name="Picture 2" descr="C:\Documents and Settings\Administrator\바탕 화면\이산수학 작업 그림파일\10장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3798019"/>
            <a:ext cx="29368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16050" y="1268760"/>
            <a:ext cx="713898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 행렬</a:t>
            </a:r>
            <a:r>
              <a:rPr lang="en-US" altLang="ko-KR" sz="20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(Matrix)</a:t>
            </a:r>
          </a:p>
          <a:p>
            <a:pPr marL="342900" indent="-342900">
              <a:buAutoNum type="arabicParenBoth"/>
            </a:pPr>
            <a:endParaRPr lang="ko-KR" altLang="en-US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또는 문자를 배열의 형태로 나타내는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어원은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라틴어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Mater(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어머니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 + -ix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합성어로서 모체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母體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m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양의 정수라고 할 때 실수들로 이루어지는 다음과 같은 배열을 </a:t>
            </a:r>
            <a:r>
              <a:rPr lang="ko-KR" altLang="en-US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행렬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matrix, </a:t>
            </a:r>
            <a:r>
              <a:rPr lang="ko-KR" altLang="en-US" sz="16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行列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71D7-8943-4391-AC16-C13D6F117E40}" type="slidenum">
              <a:rPr lang="ko-KR" altLang="en-US"/>
              <a:pPr/>
              <a:t>50</a:t>
            </a:fld>
            <a:r>
              <a:rPr lang="en-US" altLang="ko-KR"/>
              <a:t>/92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503" y="1514475"/>
            <a:ext cx="8458200" cy="50292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(4)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계수(≠0이면),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3/7을 곱함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7/3을 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더함</a:t>
            </a:r>
          </a:p>
          <a:p>
            <a:pPr lvl="2">
              <a:lnSpc>
                <a:spcPct val="9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연산의 결과</a:t>
            </a:r>
          </a:p>
          <a:p>
            <a:pPr lvl="1">
              <a:lnSpc>
                <a:spcPct val="9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9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1/4을 곱함</a:t>
            </a:r>
          </a:p>
          <a:p>
            <a:pPr lvl="2">
              <a:lnSpc>
                <a:spcPct val="9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2981325" y="2895600"/>
          <a:ext cx="31813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비트맵 이미지" r:id="rId3" imgW="3180952" imgH="1038370" progId="Paint.Picture">
                  <p:embed/>
                </p:oleObj>
              </mc:Choice>
              <mc:Fallback>
                <p:oleObj name="비트맵 이미지" r:id="rId3" imgW="3180952" imgH="10383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895600"/>
                        <a:ext cx="31813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2919413" y="4738688"/>
          <a:ext cx="3305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비트맵 이미지" r:id="rId5" imgW="3304762" imgH="1038370" progId="Paint.Picture">
                  <p:embed/>
                </p:oleObj>
              </mc:Choice>
              <mc:Fallback>
                <p:oleObj name="비트맵 이미지" r:id="rId5" imgW="3304762" imgH="103837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738688"/>
                        <a:ext cx="33051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977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9C91-64B1-4870-A1A3-56D514EA8593}" type="slidenum">
              <a:rPr lang="ko-KR" altLang="en-US"/>
              <a:pPr/>
              <a:t>51</a:t>
            </a:fld>
            <a:r>
              <a:rPr lang="en-US" altLang="ko-KR"/>
              <a:t>/92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7638"/>
            <a:ext cx="8610600" cy="4876800"/>
          </a:xfrm>
        </p:spPr>
        <p:txBody>
          <a:bodyPr/>
          <a:lstStyle/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후진 대입법(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 substitution)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해를 구함 </a:t>
            </a: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방정식,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z＝2,  </a:t>
            </a:r>
          </a:p>
          <a:p>
            <a:pPr lvl="2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방정식,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y＋2＝17/7.  y＝3/7</a:t>
            </a:r>
          </a:p>
          <a:p>
            <a:pPr lvl="2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방정식,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x＋2/3 · 3/7－(1/3) · 2＝4/3,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	x＝12/7</a:t>
            </a:r>
          </a:p>
          <a:p>
            <a:pPr lvl="1"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Gauss-Jordan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소거법과 유사한데, 계수 행렬에서 대각 원소의 값이 모두 1이 될 때까지 행 연산을 하여 해를 구함 (후진 대입법을 사용하지 않음)</a:t>
            </a:r>
          </a:p>
        </p:txBody>
      </p:sp>
    </p:spTree>
    <p:extLst>
      <p:ext uri="{BB962C8B-B14F-4D97-AF65-F5344CB8AC3E}">
        <p14:creationId xmlns:p14="http://schemas.microsoft.com/office/powerpoint/2010/main" val="1152596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906B-54E5-4E28-BEFA-E1F7910500CF}" type="slidenum">
              <a:rPr lang="ko-KR" altLang="en-US"/>
              <a:pPr/>
              <a:t>52</a:t>
            </a:fld>
            <a:r>
              <a:rPr lang="en-US" altLang="ko-KR"/>
              <a:t>/92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50" y="1364981"/>
            <a:ext cx="85344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b="1" dirty="0"/>
              <a:t> </a:t>
            </a:r>
            <a:r>
              <a:rPr lang="ko-KR" altLang="en-US" b="1" dirty="0" smtClean="0"/>
              <a:t>  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Gauss-Jordan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소거법을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위의 예제 에서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방정식의 근을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구하라.</a:t>
            </a:r>
          </a:p>
          <a:p>
            <a:pPr lvl="1"/>
            <a:endParaRPr lang="ko-KR" altLang="en-US" b="1" dirty="0">
              <a:latin typeface="양재꽃게체M" panose="02020603020101020101" pitchFamily="18" charset="-127"/>
              <a:ea typeface="양재꽃게체M" panose="02020603020101020101" pitchFamily="18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600" b="1" dirty="0">
                <a:latin typeface="양재꽃게체M" panose="02020603020101020101" pitchFamily="18" charset="-127"/>
                <a:ea typeface="양재꽃게체M" panose="02020603020101020101" pitchFamily="18" charset="-127"/>
              </a:rPr>
              <a:t> </a:t>
            </a:r>
            <a:r>
              <a:rPr lang="ko-KR" altLang="en-US" sz="2600" b="1" dirty="0" smtClean="0">
                <a:latin typeface="양재꽃게체M" panose="02020603020101020101" pitchFamily="18" charset="-127"/>
                <a:ea typeface="양재꽃게체M" panose="02020603020101020101" pitchFamily="18" charset="-127"/>
              </a:rPr>
              <a:t>   </a:t>
            </a:r>
            <a:r>
              <a:rPr lang="ko-KR" altLang="en-US" sz="2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풀이]</a:t>
            </a:r>
            <a:r>
              <a:rPr lang="ko-KR" altLang="en-US" sz="2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6단계 동일, 계수 행렬을 단위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행렬로 고침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(7)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－1을 곱해서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더한 결과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2895600" y="5257800"/>
          <a:ext cx="3429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비트맵 이미지" r:id="rId3" imgW="3086531" imgH="1085714" progId="Paint.Picture">
                  <p:embed/>
                </p:oleObj>
              </mc:Choice>
              <mc:Fallback>
                <p:oleObj name="비트맵 이미지" r:id="rId3" imgW="3086531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429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019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9AF3-6AB9-47E4-A842-B260A254565B}" type="slidenum">
              <a:rPr lang="ko-KR" altLang="en-US"/>
              <a:pPr/>
              <a:t>53</a:t>
            </a:fld>
            <a:r>
              <a:rPr lang="en-US" altLang="ko-KR"/>
              <a:t>/92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403" y="1505991"/>
            <a:ext cx="8458200" cy="48006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1/3을 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더함	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－2/3를 곱하여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더함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∴ </a:t>
            </a:r>
            <a:r>
              <a:rPr lang="en-US" altLang="ko-KR" dirty="0"/>
              <a:t>x＝12/7,   y＝3/7,   z＝2 </a:t>
            </a:r>
            <a:endParaRPr lang="ko-KR" altLang="en-US" dirty="0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857500" y="3200400"/>
          <a:ext cx="34290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비트맵 이미지" r:id="rId3" imgW="2971429" imgH="1000000" progId="Paint.Picture">
                  <p:embed/>
                </p:oleObj>
              </mc:Choice>
              <mc:Fallback>
                <p:oleObj name="비트맵 이미지" r:id="rId3" imgW="2971429" imgH="1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200400"/>
                        <a:ext cx="34290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9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AC3A901-11AB-4BD7-94A7-BC71A2159826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7351" name="Picture 2" descr="C:\Documents and Settings\Administrator\바탕 화면\이산수학 작업 그림파일\10장\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3727450"/>
            <a:ext cx="7566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03648" y="1412776"/>
            <a:ext cx="74419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b="1" dirty="0" err="1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역행렬의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정의와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성질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역행렬</a:t>
            </a:r>
            <a:r>
              <a:rPr lang="en-US" altLang="ko-KR" sz="1600" dirty="0" smtClean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(inverse matrix)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스칼라 값에서의 곱셈에 대한 역원과 유사한 개념으로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선형방정식의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풀이에서 매우 중요한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역할임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1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7E2E93-67BE-41E7-86AA-A6BE581E6AD1}" type="slidenum">
              <a:rPr lang="en-US" altLang="ko-KR" b="1">
                <a:ea typeface="HY엽서L" pitchFamily="18" charset="-127"/>
              </a:rPr>
              <a:pPr/>
              <a:t>55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8374" name="Picture 2" descr="C:\Documents and Settings\Administrator\바탕 화면\이산수학 작업 그림파일\10장\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258888"/>
            <a:ext cx="7561262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4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93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7C6EF93-DED9-4245-8565-8DF4D256B1B9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939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9399" name="Picture 3" descr="C:\Documents and Settings\Administrator\바탕 화면\이산수학 작업 그림파일\10장\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525713"/>
            <a:ext cx="75660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4" descr="C:\Documents and Settings\Administrator\바탕 화면\이산수학 작업 그림파일\10장\8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76688"/>
            <a:ext cx="76104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19888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 err="1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역행렬을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구하는 방법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:\Documents and Settings\Administrator\바탕 화면\이산수학 작업 그림파일\10장\8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3979863"/>
            <a:ext cx="51562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42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CEC2C75-2704-4875-85F3-BAAFE5BC0ABB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0423" name="Picture 5" descr="C:\Documents and Settings\Administrator\바탕 화면\이산수학 작업 그림파일\10장\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981075"/>
            <a:ext cx="75565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3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4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6E808B-3693-4B3E-AFD6-D5552502EF15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144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446" name="Picture 3" descr="C:\Documents and Settings\Administrator\바탕 화면\이산수학 작업 그림파일\10장\9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290638"/>
            <a:ext cx="77660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4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10.6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역행렬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4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D6708C9-216D-4EBA-B021-85CF9DE1B870}" type="slidenum">
              <a:rPr lang="en-US" altLang="ko-KR" b="1">
                <a:ea typeface="HY엽서L" pitchFamily="18" charset="-127"/>
              </a:rPr>
              <a:pPr/>
              <a:t>59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246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2470" name="Picture 2" descr="C:\Documents and Settings\Administrator\바탕 화면\이산수학 작업 그림파일\10장\9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095500"/>
            <a:ext cx="7050088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8415712-90B5-4BC8-BE9A-7904116FE0C3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979712" y="1484784"/>
                <a:ext cx="66247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행렬을 간단하게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A = [</a:t>
                </a:r>
                <a:r>
                  <a:rPr lang="en-US" altLang="ko-KR" sz="1600" dirty="0" err="1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baseline="-25000" dirty="0" err="1">
                    <a:latin typeface="HY중고딕" pitchFamily="18" charset="-127"/>
                    <a:ea typeface="HY중고딕" pitchFamily="18" charset="-127"/>
                  </a:rPr>
                  <a:t>ij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 ], i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=1,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m, j = 1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0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이라 적고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  m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n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또는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(m, n)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행렬이라고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부름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행렬은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m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개의 행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(row)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과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n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개의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열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column)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가지고 있음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84784"/>
                <a:ext cx="6624736" cy="120032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68" b="-1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2051720" y="2875002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예를 들면</a:t>
            </a:r>
            <a:r>
              <a:rPr lang="en-US" altLang="ko-KR" sz="1600" b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b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제</a:t>
            </a:r>
            <a:r>
              <a:rPr lang="en-US" altLang="ko-KR" sz="1600" b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b="1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행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79465"/>
            <a:ext cx="1724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51720" y="4077072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제</a:t>
            </a:r>
            <a:r>
              <a:rPr lang="en-US" altLang="ko-KR" sz="1600" b="1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b="1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열</a:t>
            </a:r>
            <a:endParaRPr lang="ko-KR" altLang="en-US" sz="1600" b="1" dirty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45" y="4509120"/>
            <a:ext cx="609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BCBB-6410-4CBE-9AD1-026F762C077B}" type="slidenum">
              <a:rPr lang="ko-KR" altLang="en-US"/>
              <a:pPr/>
              <a:t>60</a:t>
            </a:fld>
            <a:r>
              <a:rPr lang="en-US" altLang="ko-KR"/>
              <a:t>/92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990900" y="1700808"/>
            <a:ext cx="7848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b="1" dirty="0" smtClean="0">
                <a:latin typeface="Times New Roman" panose="02020603050405020304" pitchFamily="18" charset="0"/>
              </a:rPr>
              <a:t>     </a:t>
            </a:r>
            <a:r>
              <a:rPr lang="ko-KR" altLang="en-US" sz="3200" b="1" dirty="0" err="1" smtClean="0">
                <a:latin typeface="Times New Roman" panose="02020603050405020304" pitchFamily="18" charset="0"/>
              </a:rPr>
              <a:t>역행렬</a:t>
            </a:r>
            <a:r>
              <a:rPr lang="ko-KR" altLang="en-US" sz="3200" b="1" dirty="0">
                <a:latin typeface="Times New Roman" panose="02020603050405020304" pitchFamily="18" charset="0"/>
              </a:rPr>
              <a:t>(</a:t>
            </a:r>
            <a:r>
              <a:rPr lang="en-US" altLang="ko-KR" sz="3200" b="1" dirty="0">
                <a:latin typeface="Times New Roman" panose="02020603050405020304" pitchFamily="18" charset="0"/>
              </a:rPr>
              <a:t>inverse matrix)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800" dirty="0">
                <a:latin typeface="Times New Roman" panose="02020603050405020304" pitchFamily="18" charset="0"/>
              </a:rPr>
              <a:t> n </a:t>
            </a:r>
            <a:r>
              <a:rPr lang="ko-KR" altLang="en-US" sz="2800" dirty="0">
                <a:latin typeface="Times New Roman" panose="02020603050405020304" pitchFamily="18" charset="0"/>
              </a:rPr>
              <a:t>×</a:t>
            </a:r>
            <a:r>
              <a:rPr lang="en-US" altLang="ko-KR" sz="2800" dirty="0">
                <a:latin typeface="Times New Roman" panose="02020603050405020304" pitchFamily="18" charset="0"/>
              </a:rPr>
              <a:t> n</a:t>
            </a:r>
            <a:r>
              <a:rPr lang="ko-KR" altLang="en-US" sz="2800" dirty="0">
                <a:latin typeface="Times New Roman" panose="02020603050405020304" pitchFamily="18" charset="0"/>
              </a:rPr>
              <a:t>인 정방 행렬 </a:t>
            </a:r>
            <a:r>
              <a:rPr lang="en-US" altLang="ko-KR" sz="2800" dirty="0">
                <a:latin typeface="Times New Roman" panose="02020603050405020304" pitchFamily="18" charset="0"/>
              </a:rPr>
              <a:t>A</a:t>
            </a:r>
            <a:r>
              <a:rPr lang="ko-KR" altLang="en-US" sz="2800" dirty="0">
                <a:latin typeface="Times New Roman" panose="02020603050405020304" pitchFamily="18" charset="0"/>
              </a:rPr>
              <a:t>에 대하여,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</a:rPr>
              <a:t>			AB＝ BA＝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I</a:t>
            </a:r>
            <a:r>
              <a:rPr lang="en-US" altLang="ko-KR" sz="2800" baseline="-25000" dirty="0" smtClean="0">
                <a:latin typeface="Times New Roman" panose="02020603050405020304" pitchFamily="18" charset="0"/>
              </a:rPr>
              <a:t>n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인, </a:t>
            </a:r>
            <a:endParaRPr lang="en-US" altLang="ko-KR" sz="28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 smtClean="0">
                <a:latin typeface="Times New Roman" panose="02020603050405020304" pitchFamily="18" charset="0"/>
              </a:rPr>
              <a:t>행렬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B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가 존재할 때, 행렬 </a:t>
            </a:r>
            <a:r>
              <a:rPr lang="en-US" altLang="ko-KR" sz="2800" dirty="0" smtClean="0">
                <a:latin typeface="Times New Roman" panose="02020603050405020304" pitchFamily="18" charset="0"/>
              </a:rPr>
              <a:t>A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는 역 가능 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8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</a:rPr>
              <a:t>A</a:t>
            </a:r>
            <a:r>
              <a:rPr lang="ko-KR" altLang="en-US" sz="2800" dirty="0">
                <a:latin typeface="Times New Roman" panose="02020603050405020304" pitchFamily="18" charset="0"/>
              </a:rPr>
              <a:t>의 </a:t>
            </a:r>
            <a:r>
              <a:rPr lang="ko-KR" altLang="en-US" sz="2800" dirty="0" err="1">
                <a:latin typeface="Times New Roman" panose="02020603050405020304" pitchFamily="18" charset="0"/>
              </a:rPr>
              <a:t>역행렬</a:t>
            </a:r>
            <a:r>
              <a:rPr lang="ko-KR" altLang="en-US" sz="2800" dirty="0">
                <a:latin typeface="Times New Roman" panose="02020603050405020304" pitchFamily="18" charset="0"/>
              </a:rPr>
              <a:t> :  </a:t>
            </a:r>
            <a:r>
              <a:rPr lang="en-US" altLang="ko-KR" sz="2800" dirty="0">
                <a:latin typeface="Times New Roman" panose="02020603050405020304" pitchFamily="18" charset="0"/>
              </a:rPr>
              <a:t>A</a:t>
            </a:r>
            <a:r>
              <a:rPr lang="en-US" altLang="ko-KR" sz="2800" baseline="30000" dirty="0">
                <a:latin typeface="Times New Roman" panose="02020603050405020304" pitchFamily="18" charset="0"/>
              </a:rPr>
              <a:t>－1</a:t>
            </a:r>
            <a:r>
              <a:rPr lang="en-US" altLang="ko-KR" sz="2800" dirty="0">
                <a:latin typeface="Times New Roman" panose="02020603050405020304" pitchFamily="18" charset="0"/>
              </a:rPr>
              <a:t> = B </a:t>
            </a:r>
            <a:endParaRPr lang="ko-KR" altLang="en-US" sz="2800" dirty="0">
              <a:latin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57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D2B3-D9D2-4204-96DF-56D2285AB7CD}" type="slidenum">
              <a:rPr lang="ko-KR" altLang="en-US"/>
              <a:pPr/>
              <a:t>61</a:t>
            </a:fld>
            <a:r>
              <a:rPr lang="en-US" altLang="ko-KR"/>
              <a:t>/92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97888" cy="4837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b="1" dirty="0" smtClean="0"/>
              <a:t>   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행렬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역행렬을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구하라</a:t>
            </a:r>
            <a:r>
              <a:rPr lang="ko-KR" altLang="en-US" b="1" dirty="0"/>
              <a:t>.</a:t>
            </a:r>
          </a:p>
          <a:p>
            <a:pPr lvl="1"/>
            <a:endParaRPr lang="ko-KR" altLang="en-US" b="1" dirty="0"/>
          </a:p>
          <a:p>
            <a:pPr lvl="1"/>
            <a:endParaRPr lang="ko-KR" altLang="en-US" b="1" dirty="0"/>
          </a:p>
          <a:p>
            <a:pPr lvl="1" algn="just">
              <a:buFont typeface="Wingdings" panose="05000000000000000000" pitchFamily="2" charset="2"/>
              <a:buNone/>
            </a:pPr>
            <a:r>
              <a:rPr lang="ko-KR" altLang="en-US" b="1" dirty="0"/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풀이]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endParaRPr lang="ko-KR" altLang="en-US" sz="3000" dirty="0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3429000" y="1905000"/>
          <a:ext cx="2286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비트맵 이미지" r:id="rId3" imgW="1905266" imgH="800212" progId="Paint.Picture">
                  <p:embed/>
                </p:oleObj>
              </mc:Choice>
              <mc:Fallback>
                <p:oleObj name="비트맵 이미지" r:id="rId3" imgW="1905266" imgH="800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2286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057400" y="3581400"/>
          <a:ext cx="49530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비트맵 이미지" r:id="rId5" imgW="4447619" imgH="2048161" progId="Paint.Picture">
                  <p:embed/>
                </p:oleObj>
              </mc:Choice>
              <mc:Fallback>
                <p:oleObj name="비트맵 이미지" r:id="rId5" imgW="4447619" imgH="204816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4953000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96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91D-E01C-4EC8-A094-89E510DA53A4}" type="slidenum">
              <a:rPr lang="ko-KR" altLang="en-US"/>
              <a:pPr/>
              <a:t>62</a:t>
            </a:fld>
            <a:r>
              <a:rPr lang="en-US" altLang="ko-KR"/>
              <a:t>/92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Gauss-Jordan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소거법</a:t>
            </a:r>
          </a:p>
          <a:p>
            <a:pPr lvl="1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 위해 사용, 행렬의 오른쪽에 단위 행렬을 배치하여 행렬을 확장 시킨다.</a:t>
            </a: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역행렬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구하여라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14083"/>
              </p:ext>
            </p:extLst>
          </p:nvPr>
        </p:nvGraphicFramePr>
        <p:xfrm>
          <a:off x="3131840" y="4946029"/>
          <a:ext cx="3581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비트맵 이미지" r:id="rId3" imgW="3095238" imgH="1095528" progId="Paint.Picture">
                  <p:embed/>
                </p:oleObj>
              </mc:Choice>
              <mc:Fallback>
                <p:oleObj name="비트맵 이미지" r:id="rId3" imgW="3095238" imgH="10955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946029"/>
                        <a:ext cx="3581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529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81A8E-5659-4FCB-8B4F-EA350F325AF7}" type="slidenum">
              <a:rPr lang="ko-KR" altLang="en-US"/>
              <a:pPr/>
              <a:t>63</a:t>
            </a:fld>
            <a:r>
              <a:rPr lang="en-US" altLang="ko-KR"/>
              <a:t>/92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ko-KR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오른쪽에 단위 행렬을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배치,확장 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438400" y="3429000"/>
          <a:ext cx="45720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비트맵 이미지" r:id="rId3" imgW="3715269" imgH="1142857" progId="Paint.Picture">
                  <p:embed/>
                </p:oleObj>
              </mc:Choice>
              <mc:Fallback>
                <p:oleObj name="비트맵 이미지" r:id="rId3" imgW="3715269" imgH="1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45720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468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3E84-A068-4E4F-A9F6-7371C4B32850}" type="slidenum">
              <a:rPr lang="ko-KR" altLang="en-US"/>
              <a:pPr/>
              <a:t>64</a:t>
            </a:fld>
            <a:r>
              <a:rPr lang="en-US" altLang="ko-KR"/>
              <a:t>/92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단위 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바꾸기 위한 행 연산 </a:t>
            </a: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1449168" y="2420888"/>
            <a:ext cx="6019800" cy="3448050"/>
            <a:chOff x="624" y="1488"/>
            <a:chExt cx="3792" cy="2172"/>
          </a:xfrm>
        </p:grpSpPr>
        <p:pic>
          <p:nvPicPr>
            <p:cNvPr id="153606" name="Picture 6" descr="p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488"/>
              <a:ext cx="2658" cy="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3609" name="Group 9"/>
            <p:cNvGrpSpPr>
              <a:grpSpLocks/>
            </p:cNvGrpSpPr>
            <p:nvPr/>
          </p:nvGrpSpPr>
          <p:grpSpPr bwMode="auto">
            <a:xfrm>
              <a:off x="3504" y="1488"/>
              <a:ext cx="912" cy="480"/>
              <a:chOff x="3696" y="1536"/>
              <a:chExt cx="912" cy="480"/>
            </a:xfrm>
          </p:grpSpPr>
          <p:graphicFrame>
            <p:nvGraphicFramePr>
              <p:cNvPr id="15360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2757963"/>
                  </p:ext>
                </p:extLst>
              </p:nvPr>
            </p:nvGraphicFramePr>
            <p:xfrm flipV="1">
              <a:off x="3696" y="1536"/>
              <a:ext cx="9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4" name="Equation" r:id="rId4" imgW="660240" imgH="164880" progId="Equation.3">
                      <p:embed/>
                    </p:oleObj>
                  </mc:Choice>
                  <mc:Fallback>
                    <p:oleObj name="Equation" r:id="rId4" imgW="6602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3696" y="1536"/>
                            <a:ext cx="91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08" name="Object 8"/>
              <p:cNvGraphicFramePr>
                <a:graphicFrameLocks noChangeAspect="1"/>
              </p:cNvGraphicFramePr>
              <p:nvPr/>
            </p:nvGraphicFramePr>
            <p:xfrm>
              <a:off x="3744" y="1776"/>
              <a:ext cx="8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5" name="Equation" r:id="rId6" imgW="469800" imgH="177480" progId="Equation.3">
                      <p:embed/>
                    </p:oleObj>
                  </mc:Choice>
                  <mc:Fallback>
                    <p:oleObj name="Equation" r:id="rId6" imgW="469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776"/>
                            <a:ext cx="8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10" name="Object 10"/>
            <p:cNvGraphicFramePr>
              <a:graphicFrameLocks noChangeAspect="1"/>
            </p:cNvGraphicFramePr>
            <p:nvPr/>
          </p:nvGraphicFramePr>
          <p:xfrm>
            <a:off x="3552" y="2448"/>
            <a:ext cx="6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Equation" r:id="rId8" imgW="507960" imgH="177480" progId="Equation.3">
                    <p:embed/>
                  </p:oleObj>
                </mc:Choice>
                <mc:Fallback>
                  <p:oleObj name="Equation" r:id="rId8" imgW="5079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6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1" name="Object 11"/>
            <p:cNvGraphicFramePr>
              <a:graphicFrameLocks noChangeAspect="1"/>
            </p:cNvGraphicFramePr>
            <p:nvPr/>
          </p:nvGraphicFramePr>
          <p:xfrm>
            <a:off x="3456" y="3024"/>
            <a:ext cx="7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Equation" r:id="rId10" imgW="672840" imgH="177480" progId="Equation.3">
                    <p:embed/>
                  </p:oleObj>
                </mc:Choice>
                <mc:Fallback>
                  <p:oleObj name="Equation" r:id="rId10" imgW="672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024"/>
                          <a:ext cx="7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92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F9C-8F25-4A39-9E89-420AFE4E8BB9}" type="slidenum">
              <a:rPr lang="ko-KR" altLang="en-US"/>
              <a:pPr/>
              <a:t>65</a:t>
            </a:fld>
            <a:r>
              <a:rPr lang="en-US" altLang="ko-KR"/>
              <a:t>/92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1182688" y="5791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ko-KR" altLang="en-US" sz="2800">
                <a:latin typeface="중고딕" charset="-127"/>
                <a:ea typeface="중고딕" charset="-127"/>
              </a:rPr>
              <a:t>왼쪽 </a:t>
            </a:r>
            <a:r>
              <a:rPr lang="ko-KR" altLang="en-US" sz="2800">
                <a:latin typeface="┴▀░φ╡±" charset="0"/>
                <a:ea typeface="중고딕" charset="-127"/>
              </a:rPr>
              <a:t>: </a:t>
            </a:r>
            <a:r>
              <a:rPr lang="ko-KR" altLang="en-US" sz="2800">
                <a:latin typeface="중고딕" charset="-127"/>
                <a:ea typeface="중고딕" charset="-127"/>
              </a:rPr>
              <a:t>단위 행렬</a:t>
            </a:r>
            <a:r>
              <a:rPr lang="ko-KR" altLang="en-US" sz="2800">
                <a:latin typeface="┴▀░φ╡±" charset="0"/>
                <a:ea typeface="중고딕" charset="-127"/>
              </a:rPr>
              <a:t>,  </a:t>
            </a:r>
            <a:r>
              <a:rPr lang="ko-KR" altLang="en-US" sz="2800">
                <a:latin typeface="중고딕" charset="-127"/>
                <a:ea typeface="중고딕" charset="-127"/>
              </a:rPr>
              <a:t>오른쪽</a:t>
            </a:r>
            <a:r>
              <a:rPr lang="ko-KR" altLang="en-US" sz="2800">
                <a:latin typeface="┴▀░φ╡±" charset="0"/>
                <a:ea typeface="중고딕" charset="-127"/>
              </a:rPr>
              <a:t>: </a:t>
            </a:r>
            <a:r>
              <a:rPr lang="en-US" altLang="ko-KR" sz="2800">
                <a:latin typeface="┴▀░φ╡±" charset="0"/>
                <a:ea typeface="중고딕" charset="-127"/>
              </a:rPr>
              <a:t>A</a:t>
            </a:r>
            <a:r>
              <a:rPr lang="en-US" altLang="ko-KR" sz="2800" baseline="30000">
                <a:latin typeface="┴▀░φ╡±" charset="0"/>
                <a:ea typeface="중고딕" charset="-127"/>
              </a:rPr>
              <a:t>－1</a:t>
            </a:r>
            <a:endParaRPr lang="ko-KR" altLang="en-US" sz="2800" baseline="30000">
              <a:latin typeface="┴▀░φ╡±" charset="0"/>
              <a:ea typeface="중고딕" charset="-127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ko-KR" altLang="en-US" sz="2800">
              <a:latin typeface="중고딕" charset="-127"/>
              <a:ea typeface="중고딕" charset="-127"/>
            </a:endParaRPr>
          </a:p>
        </p:txBody>
      </p: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1447800" y="1528763"/>
            <a:ext cx="6172200" cy="3800475"/>
            <a:chOff x="912" y="963"/>
            <a:chExt cx="3888" cy="2394"/>
          </a:xfrm>
        </p:grpSpPr>
        <p:pic>
          <p:nvPicPr>
            <p:cNvPr id="154634" name="Picture 10" descr="P4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963"/>
              <a:ext cx="2952" cy="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4635" name="Object 11"/>
            <p:cNvGraphicFramePr>
              <a:graphicFrameLocks noChangeAspect="1"/>
            </p:cNvGraphicFramePr>
            <p:nvPr/>
          </p:nvGraphicFramePr>
          <p:xfrm>
            <a:off x="4032" y="1440"/>
            <a:ext cx="7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2" name="Equation" r:id="rId4" imgW="406080" imgH="177480" progId="Equation.3">
                    <p:embed/>
                  </p:oleObj>
                </mc:Choice>
                <mc:Fallback>
                  <p:oleObj name="Equation" r:id="rId4" imgW="406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40"/>
                          <a:ext cx="7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638" name="Group 14"/>
            <p:cNvGrpSpPr>
              <a:grpSpLocks/>
            </p:cNvGrpSpPr>
            <p:nvPr/>
          </p:nvGrpSpPr>
          <p:grpSpPr bwMode="auto">
            <a:xfrm>
              <a:off x="4008" y="1904"/>
              <a:ext cx="720" cy="400"/>
              <a:chOff x="4008" y="1920"/>
              <a:chExt cx="720" cy="400"/>
            </a:xfrm>
          </p:grpSpPr>
          <p:graphicFrame>
            <p:nvGraphicFramePr>
              <p:cNvPr id="154636" name="Object 12"/>
              <p:cNvGraphicFramePr>
                <a:graphicFrameLocks noChangeAspect="1"/>
              </p:cNvGraphicFramePr>
              <p:nvPr/>
            </p:nvGraphicFramePr>
            <p:xfrm>
              <a:off x="4032" y="1920"/>
              <a:ext cx="67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23" name="Equation" r:id="rId6" imgW="533160" imgH="177480" progId="Equation.3">
                      <p:embed/>
                    </p:oleObj>
                  </mc:Choice>
                  <mc:Fallback>
                    <p:oleObj name="Equation" r:id="rId6" imgW="5331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920"/>
                            <a:ext cx="67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637" name="Object 13"/>
              <p:cNvGraphicFramePr>
                <a:graphicFrameLocks noChangeAspect="1"/>
              </p:cNvGraphicFramePr>
              <p:nvPr/>
            </p:nvGraphicFramePr>
            <p:xfrm>
              <a:off x="4008" y="2091"/>
              <a:ext cx="720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24" name="Equation" r:id="rId8" imgW="558720" imgH="177480" progId="Equation.3">
                      <p:embed/>
                    </p:oleObj>
                  </mc:Choice>
                  <mc:Fallback>
                    <p:oleObj name="Equation" r:id="rId8" imgW="558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8" y="2091"/>
                            <a:ext cx="720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4639" name="Object 15"/>
            <p:cNvGraphicFramePr>
              <a:graphicFrameLocks noChangeAspect="1"/>
            </p:cNvGraphicFramePr>
            <p:nvPr/>
          </p:nvGraphicFramePr>
          <p:xfrm>
            <a:off x="3936" y="3128"/>
            <a:ext cx="8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" name="Equation" r:id="rId10" imgW="660240" imgH="164880" progId="Equation.3">
                    <p:embed/>
                  </p:oleObj>
                </mc:Choice>
                <mc:Fallback>
                  <p:oleObj name="Equation" r:id="rId10" imgW="6602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128"/>
                          <a:ext cx="8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7740352" y="2328863"/>
            <a:ext cx="119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err: 1/6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99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D0C9-7E06-4E0D-BBE0-08166FC4D5B3}" type="slidenum">
              <a:rPr lang="ko-KR" altLang="en-US"/>
              <a:pPr/>
              <a:t>66</a:t>
            </a:fld>
            <a:r>
              <a:rPr lang="en-US" altLang="ko-KR"/>
              <a:t>/92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역행렬의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051628" y="1387170"/>
            <a:ext cx="80772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b="1" dirty="0">
                <a:latin typeface="Times New Roman" panose="02020603050405020304" pitchFamily="18" charset="0"/>
              </a:rPr>
              <a:t> </a:t>
            </a:r>
            <a:r>
              <a:rPr lang="ko-KR" altLang="en-US" sz="3200" b="1" dirty="0" smtClean="0">
                <a:latin typeface="Times New Roman" panose="02020603050405020304" pitchFamily="18" charset="0"/>
              </a:rPr>
              <a:t>  동치</a:t>
            </a:r>
            <a:endParaRPr lang="ko-KR" altLang="en-US" sz="800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ko-KR" altLang="en-US" sz="2800" dirty="0">
                <a:latin typeface="Times New Roman" panose="02020603050405020304" pitchFamily="18" charset="0"/>
              </a:rPr>
              <a:t> 기본적인 세 가지 행 오퍼레이션을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이용하여 한 행렬을 다른 행렬로부터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얻을 수 있다면, 두 행렬은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>
                <a:latin typeface="Times New Roman" panose="02020603050405020304" pitchFamily="18" charset="0"/>
              </a:rPr>
              <a:t>  동치(</a:t>
            </a:r>
            <a:r>
              <a:rPr lang="en-US" altLang="ko-KR" sz="2800" dirty="0">
                <a:latin typeface="Times New Roman" panose="02020603050405020304" pitchFamily="18" charset="0"/>
              </a:rPr>
              <a:t>equivalent)</a:t>
            </a:r>
            <a:r>
              <a:rPr lang="ko-KR" altLang="en-US" sz="2800" dirty="0">
                <a:latin typeface="Times New Roman" panose="02020603050405020304" pitchFamily="18" charset="0"/>
              </a:rPr>
              <a:t>이다</a:t>
            </a:r>
            <a:r>
              <a:rPr lang="ko-KR" altLang="en-US" sz="2800" dirty="0" smtClean="0">
                <a:latin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1628" y="4773071"/>
            <a:ext cx="8077200" cy="200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sz="2800" b="1" dirty="0"/>
              <a:t>[정리] </a:t>
            </a:r>
            <a:endParaRPr lang="en-US" altLang="ko-KR" sz="28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n×n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정방 행렬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역가능할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 충분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8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동치인 경우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66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선형방정식의 해법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CCC9306-E8EB-4999-9186-BB6FB617303A}" type="slidenum">
              <a:rPr lang="en-US" altLang="ko-KR" b="1">
                <a:ea typeface="HY엽서L" pitchFamily="18" charset="-127"/>
              </a:rPr>
              <a:pPr/>
              <a:t>67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3494" name="Picture 6" descr="C:\Documents and Settings\Administrator\바탕 화면\이산수학 작업 그림파일\10장\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7556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34394" y="2690336"/>
            <a:ext cx="6664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x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=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b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이므로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오른쪽으로 넘기면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x = A</a:t>
            </a:r>
            <a:r>
              <a:rPr lang="en-US" altLang="ko-KR" sz="1600" baseline="30000" dirty="0" smtClean="0">
                <a:latin typeface="HY중고딕" pitchFamily="18" charset="-127"/>
                <a:ea typeface="HY중고딕" pitchFamily="18" charset="-127"/>
              </a:rPr>
              <a:t>-1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b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행렬의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역행렬을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 때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en-US" altLang="ko-KR" sz="1600" baseline="30000" dirty="0" smtClean="0">
                <a:latin typeface="HY중고딕" pitchFamily="18" charset="-127"/>
                <a:ea typeface="HY중고딕" pitchFamily="18" charset="-127"/>
              </a:rPr>
              <a:t>-1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에다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곱하면 이 선형시스템의 해를 구할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76" y="4073421"/>
            <a:ext cx="5122168" cy="194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9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선형방정식의 해법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CCC9306-E8EB-4999-9186-BB6FB617303A}" type="slidenum">
              <a:rPr lang="en-US" altLang="ko-KR" b="1">
                <a:ea typeface="HY엽서L" pitchFamily="18" charset="-127"/>
              </a:rPr>
              <a:pPr/>
              <a:t>68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26" y="1456461"/>
            <a:ext cx="7200000" cy="38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5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10.7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선형방정식의 해법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4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CCC9306-E8EB-4999-9186-BB6FB617303A}" type="slidenum">
              <a:rPr lang="en-US" altLang="ko-KR" b="1">
                <a:ea typeface="HY엽서L" pitchFamily="18" charset="-127"/>
              </a:rPr>
              <a:pPr/>
              <a:t>69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17" y="1556792"/>
            <a:ext cx="6695944" cy="34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E61AAC6-DC59-4037-90D7-E9E202D926D2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54138" y="1619249"/>
            <a:ext cx="7197725" cy="3857625"/>
            <a:chOff x="1354138" y="1619249"/>
            <a:chExt cx="7197725" cy="3857625"/>
          </a:xfrm>
        </p:grpSpPr>
        <p:pic>
          <p:nvPicPr>
            <p:cNvPr id="18438" name="Picture 2" descr="C:\Documents and Settings\Administrator\바탕 화면\이산수학 작업 그림파일\10장\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138" y="1619249"/>
              <a:ext cx="7197725" cy="385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22720" y="1988840"/>
              <a:ext cx="43204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행렬의 기본 연산과 사다리꼴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F4FAE80-99E7-41E4-939A-9DBAE6A09374}" type="slidenum">
              <a:rPr lang="en-US" altLang="ko-KR" b="1">
                <a:ea typeface="HY엽서L" pitchFamily="18" charset="-127"/>
              </a:rPr>
              <a:pPr/>
              <a:t>70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4463" y="1268760"/>
            <a:ext cx="70596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(3)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행렬의 표현과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응용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행렬은 그래프의 표현이나 응용에도 폭넓게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활용될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인접 행렬로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표현될 수 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7181" y="5157192"/>
            <a:ext cx="655525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행렬은 최단 거리 </a:t>
            </a:r>
            <a:r>
              <a:rPr lang="ko-KR" altLang="en-US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경로</a:t>
            </a:r>
            <a:r>
              <a:rPr lang="en-US" altLang="ko-KR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통신 네트워크</a:t>
            </a:r>
            <a:r>
              <a:rPr lang="en-US" altLang="ko-KR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그래프 이론 등과 관련된 </a:t>
            </a:r>
            <a:r>
              <a:rPr lang="ko-KR" altLang="en-US" sz="160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다양한 분야들에 </a:t>
            </a:r>
            <a:r>
              <a:rPr lang="ko-KR" altLang="en-US" sz="1600" dirty="0" smtClean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응용 될 수 있음</a:t>
            </a:r>
            <a:endParaRPr lang="en-US" altLang="ko-KR" sz="1600" dirty="0" smtClean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55" y="3068960"/>
            <a:ext cx="5476081" cy="20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Documents and Settings\Administrator\바탕 화면\이산수학 작업 그림파일\10장\6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3644900"/>
            <a:ext cx="74803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F0CD6A1-8F28-42AE-962E-4080B62C502F}" type="slidenum">
              <a:rPr lang="en-US" altLang="ko-KR" b="1">
                <a:ea typeface="HY엽서L" pitchFamily="18" charset="-127"/>
              </a:rPr>
              <a:pPr/>
              <a:t>71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1" name="Picture 4" descr="C:\Documents and Settings\Administrator\바탕 화면\이산수학 작업 그림파일\10장\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7507287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2EE58768-4C92-4C40-BA8F-AE2C316134DC}" type="slidenum">
              <a:rPr lang="en-US" altLang="ko-KR" b="1">
                <a:ea typeface="HY엽서L" pitchFamily="18" charset="-127"/>
              </a:rPr>
              <a:pPr/>
              <a:t>72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3" descr="C:\Documents and Settings\Administrator\바탕 화면\이산수학 작업 그림파일\10장\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74771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3" descr="C:\Documents and Settings\Administrator\바탕 화면\이산수학 작업 그림파일\10장\6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933825"/>
            <a:ext cx="63817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75E62DC-E6DD-4FF3-9395-ABD6464D6DF3}" type="slidenum">
              <a:rPr lang="en-US" altLang="ko-KR" b="1">
                <a:ea typeface="HY엽서L" pitchFamily="18" charset="-127"/>
              </a:rPr>
              <a:pPr/>
              <a:t>73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9158" name="Picture 2" descr="C:\Documents and Settings\Administrator\바탕 화면\이산수학 작업 그림파일\10장\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122363"/>
            <a:ext cx="6218237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907704" y="4366845"/>
                <a:ext cx="676875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사루스의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 공식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Sarrus</a:t>
                </a:r>
                <a:r>
                  <a:rPr lang="en-US" altLang="ko-KR" sz="1600" dirty="0" err="1" smtClean="0">
                    <a:latin typeface="Cambria Math"/>
                    <a:ea typeface="Cambria Math"/>
                  </a:rPr>
                  <a:t>′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s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Formula)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에 따라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행렬식을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구할 수도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있음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2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행렬식이나 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3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3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행렬식의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경우 도식적인 방법을 쓰면 계산이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편리함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화살표가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지나는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문자를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곱한 것에다 화살표 끝의 부호를 붙여서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합하면 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366845"/>
                <a:ext cx="6768751" cy="193899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60" b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DB41097-180A-46E5-962C-79ACF0156DBD}" type="slidenum">
              <a:rPr lang="en-US" altLang="ko-KR" b="1">
                <a:ea typeface="HY엽서L" pitchFamily="18" charset="-127"/>
              </a:rPr>
              <a:pPr/>
              <a:t>74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0182" name="Picture 2" descr="C:\Documents and Settings\Administrator\바탕 화면\이산수학 작업 그림파일\10장\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36613"/>
            <a:ext cx="62658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3" descr="C:\Documents and Settings\Administrator\바탕 화면\이산수학 작업 그림파일\10장\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21163"/>
            <a:ext cx="75041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3" descr="C:\Documents and Settings\Administrator\바탕 화면\이산수학 작업 그림파일\10장\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5229225"/>
            <a:ext cx="7640637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Documents and Settings\Administrator\바탕 화면\이산수학 작업 그림파일\10장\7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76700"/>
            <a:ext cx="76104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66AD16-CC2E-4735-B2CE-75038D3DE51A}" type="slidenum">
              <a:rPr lang="en-US" altLang="ko-KR" b="1">
                <a:ea typeface="HY엽서L" pitchFamily="18" charset="-127"/>
              </a:rPr>
              <a:pPr/>
              <a:t>75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8" name="Picture 3" descr="C:\Documents and Settings\Administrator\바탕 화면\이산수학 작업 그림파일\10장\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428750"/>
            <a:ext cx="76263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10033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행렬식의 성질들</a:t>
            </a:r>
            <a:endParaRPr lang="ko-KR" altLang="en-US" b="1" dirty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344087B-5386-48E4-962C-52D0C5868A17}" type="slidenum">
              <a:rPr lang="en-US" altLang="ko-KR" b="1">
                <a:ea typeface="HY엽서L" pitchFamily="18" charset="-127"/>
              </a:rPr>
              <a:pPr/>
              <a:t>76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2230" name="Picture 3" descr="C:\Documents and Settings\Administrator\바탕 화면\이산수학 작업 그림파일\10장\7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125538"/>
            <a:ext cx="7620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2" descr="C:\Documents and Settings\Administrator\바탕 화면\이산수학 작업 그림파일\10장\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357563"/>
            <a:ext cx="76612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DA8F47-720F-4894-91BF-2DB21F1D0A39}" type="slidenum">
              <a:rPr lang="en-US" altLang="ko-KR" b="1">
                <a:ea typeface="HY엽서L" pitchFamily="18" charset="-127"/>
              </a:rPr>
              <a:pPr/>
              <a:t>77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3254" name="Picture 3" descr="C:\Documents and Settings\Administrator\바탕 화면\이산수학 작업 그림파일\10장\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85" y="2132856"/>
            <a:ext cx="76009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" descr="C:\Documents and Settings\Administrator\바탕 화면\이산수학 작업 그림파일\10장\7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4221163"/>
            <a:ext cx="75628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AFCF"/>
            </a:gs>
            <a:gs pos="39999">
              <a:srgbClr val="FF81B4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FDA8F47-720F-4894-91BF-2DB21F1D0A39}" type="slidenum">
              <a:rPr lang="en-US" altLang="ko-KR" b="1">
                <a:ea typeface="HY엽서L" pitchFamily="18" charset="-127"/>
              </a:rPr>
              <a:pPr/>
              <a:t>78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355" y="1772816"/>
            <a:ext cx="743110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8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FBBFF55-E808-4182-A165-F5B06C4B4299}" type="slidenum">
              <a:rPr lang="en-US" altLang="ko-KR" b="1">
                <a:ea typeface="HY엽서L" pitchFamily="18" charset="-127"/>
              </a:rPr>
              <a:pPr/>
              <a:t>79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9" name="Picture 3" descr="C:\Documents and Settings\Administrator\바탕 화면\이산수학 작업 그림파일\10장\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501008"/>
            <a:ext cx="76327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97000" y="1196752"/>
            <a:ext cx="748823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기본 행 연산을 통한 행렬식의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계산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행렬식을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구하기 위해 앞에 나온 행렬식의 성질들을 이용하더라도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차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이상의 정방행렬인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경우에는 계산이 매우 복잡하고 시간도 많이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걸림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기본 행 연산을 통한 행렬식의 성질을 활용하면 보다 편리하게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행렬식의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값을 구할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81B4"/>
            </a:gs>
            <a:gs pos="39999">
              <a:srgbClr val="FFAFC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E61AAC6-DC59-4037-90D7-E9E202D926D2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61299" y="1650286"/>
            <a:ext cx="5967085" cy="3650922"/>
            <a:chOff x="2061299" y="1650286"/>
            <a:chExt cx="5967085" cy="3650922"/>
          </a:xfrm>
        </p:grpSpPr>
        <p:sp>
          <p:nvSpPr>
            <p:cNvPr id="3" name="직사각형 2"/>
            <p:cNvSpPr/>
            <p:nvPr/>
          </p:nvSpPr>
          <p:spPr>
            <a:xfrm>
              <a:off x="2061299" y="1650286"/>
              <a:ext cx="14847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행렬들의 크기</a:t>
              </a:r>
            </a:p>
          </p:txBody>
        </p:sp>
        <p:pic>
          <p:nvPicPr>
            <p:cNvPr id="12595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9609" y="2204864"/>
              <a:ext cx="5438775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95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832" y="3720058"/>
              <a:ext cx="252412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8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3D2D5C1-BEC2-4F27-9852-076DE0056531}" type="slidenum">
              <a:rPr lang="en-US" altLang="ko-KR" b="1">
                <a:ea typeface="HY엽서L" pitchFamily="18" charset="-127"/>
              </a:rPr>
              <a:pPr/>
              <a:t>80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5302" name="Picture 2" descr="C:\Documents and Settings\Administrator\바탕 화면\이산수학 작업 그림파일\10장\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68413"/>
            <a:ext cx="786288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행렬식의 일반적인 성질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3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DAFBF6C-8FBE-4AC3-A4B9-1962EFAC0268}" type="slidenum">
              <a:rPr lang="en-US" altLang="ko-KR" b="1">
                <a:ea typeface="HY엽서L" pitchFamily="18" charset="-127"/>
              </a:rPr>
              <a:pPr/>
              <a:t>81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6325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6326" name="Picture 2" descr="C:\Documents and Settings\Administrator\바탕 화면\이산수학 작업 그림파일\10장\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628775"/>
            <a:ext cx="7038975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CC79-4AEB-40AB-AAB5-DF1F075A4466}" type="slidenum">
              <a:rPr lang="ko-KR" altLang="en-US"/>
              <a:pPr/>
              <a:t>82</a:t>
            </a:fld>
            <a:r>
              <a:rPr lang="en-US" altLang="ko-KR"/>
              <a:t>/92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146175" y="1417638"/>
            <a:ext cx="79248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b="1" dirty="0" smtClean="0">
                <a:latin typeface="Times New Roman" panose="02020603050405020304" pitchFamily="18" charset="0"/>
              </a:rPr>
              <a:t>3×3 </a:t>
            </a:r>
            <a:r>
              <a:rPr lang="ko-KR" altLang="en-US" sz="3200" b="1" dirty="0">
                <a:latin typeface="Times New Roman" panose="02020603050405020304" pitchFamily="18" charset="0"/>
              </a:rPr>
              <a:t>행렬의 행렬식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2800" b="1" dirty="0">
                <a:latin typeface="Times New Roman" panose="02020603050405020304" pitchFamily="18" charset="0"/>
              </a:rPr>
              <a:t>[풀이]</a:t>
            </a:r>
            <a:r>
              <a:rPr lang="ko-KR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</a:rPr>
              <a:t>A</a:t>
            </a:r>
            <a:r>
              <a:rPr lang="ko-KR" altLang="en-US" sz="2800" dirty="0">
                <a:latin typeface="Times New Roman" panose="02020603050405020304" pitchFamily="18" charset="0"/>
              </a:rPr>
              <a:t>의 행렬식, </a:t>
            </a:r>
            <a:r>
              <a:rPr lang="en-US" altLang="ko-KR" sz="2800" dirty="0" err="1">
                <a:latin typeface="Times New Roman" panose="02020603050405020304" pitchFamily="18" charset="0"/>
              </a:rPr>
              <a:t>det</a:t>
            </a:r>
            <a:r>
              <a:rPr lang="en-US" altLang="ko-KR" sz="2800" dirty="0">
                <a:latin typeface="Times New Roman" panose="02020603050405020304" pitchFamily="18" charset="0"/>
              </a:rPr>
              <a:t>(A) :</a:t>
            </a:r>
            <a:endParaRPr lang="ko-KR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ko-KR" altLang="en-US" sz="3200" dirty="0">
              <a:latin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2667000" y="2209800"/>
          <a:ext cx="29718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비트맵 이미지" r:id="rId3" imgW="2762636" imgH="1200318" progId="Paint.Picture">
                  <p:embed/>
                </p:oleObj>
              </mc:Choice>
              <mc:Fallback>
                <p:oleObj name="비트맵 이미지" r:id="rId3" imgW="2762636" imgH="1200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29718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30578"/>
              </p:ext>
            </p:extLst>
          </p:nvPr>
        </p:nvGraphicFramePr>
        <p:xfrm>
          <a:off x="1223963" y="4509120"/>
          <a:ext cx="73898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비트맵 이미지" r:id="rId5" imgW="7182853" imgH="923810" progId="Paint.Picture">
                  <p:embed/>
                </p:oleObj>
              </mc:Choice>
              <mc:Fallback>
                <p:oleObj name="비트맵 이미지" r:id="rId5" imgW="7182853" imgH="9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509120"/>
                        <a:ext cx="73898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1402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465-9780-4BA2-8A03-49664CE3D98C}" type="slidenum">
              <a:rPr lang="ko-KR" altLang="en-US"/>
              <a:pPr/>
              <a:t>83</a:t>
            </a:fld>
            <a:r>
              <a:rPr lang="en-US" altLang="ko-KR"/>
              <a:t>/92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구하라</a:t>
            </a:r>
          </a:p>
          <a:p>
            <a:pPr lvl="1"/>
            <a:endParaRPr lang="ko-KR" altLang="en-US" b="1" dirty="0"/>
          </a:p>
          <a:p>
            <a:pPr lvl="1"/>
            <a:endParaRPr lang="ko-KR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[풀이]</a:t>
            </a:r>
          </a:p>
          <a:p>
            <a:pPr lvl="1"/>
            <a:endParaRPr lang="ko-KR" altLang="en-US" b="1" dirty="0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546952"/>
              </p:ext>
            </p:extLst>
          </p:nvPr>
        </p:nvGraphicFramePr>
        <p:xfrm>
          <a:off x="2915816" y="2603086"/>
          <a:ext cx="30670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비트맵 이미지" r:id="rId3" imgW="3067478" imgH="1162212" progId="Paint.Picture">
                  <p:embed/>
                </p:oleObj>
              </mc:Choice>
              <mc:Fallback>
                <p:oleObj name="비트맵 이미지" r:id="rId3" imgW="3067478" imgH="1162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603086"/>
                        <a:ext cx="30670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98462"/>
              </p:ext>
            </p:extLst>
          </p:nvPr>
        </p:nvGraphicFramePr>
        <p:xfrm>
          <a:off x="1281112" y="4869160"/>
          <a:ext cx="75612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비트맵 이미지" r:id="rId5" imgW="7561905" imgH="1276190" progId="Paint.Picture">
                  <p:embed/>
                </p:oleObj>
              </mc:Choice>
              <mc:Fallback>
                <p:oleObj name="비트맵 이미지" r:id="rId5" imgW="7561905" imgH="12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2" y="4869160"/>
                        <a:ext cx="75612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2889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792B-482D-416B-BEC2-87DB1AEDEA36}" type="slidenum">
              <a:rPr lang="ko-KR" altLang="en-US"/>
              <a:pPr/>
              <a:t>84</a:t>
            </a:fld>
            <a:r>
              <a:rPr lang="en-US" altLang="ko-KR"/>
              <a:t>/92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257800"/>
            <a:ext cx="7772400" cy="914400"/>
          </a:xfrm>
        </p:spPr>
        <p:txBody>
          <a:bodyPr/>
          <a:lstStyle/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3×3인 정방 행렬은 여섯 개의 계산이 가능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62000" y="1676400"/>
            <a:ext cx="7772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-KR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</a:rPr>
              <a:t> A＝(</a:t>
            </a:r>
            <a:r>
              <a:rPr lang="en-US" altLang="ko-KR" sz="2800" dirty="0" err="1">
                <a:latin typeface="Times New Roman" panose="02020603050405020304" pitchFamily="18" charset="0"/>
              </a:rPr>
              <a:t>a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800" dirty="0">
                <a:latin typeface="Times New Roman" panose="02020603050405020304" pitchFamily="18" charset="0"/>
              </a:rPr>
              <a:t>) : </a:t>
            </a:r>
            <a:r>
              <a:rPr lang="en-US" altLang="ko-KR" sz="2800" dirty="0" err="1">
                <a:latin typeface="Times New Roman" panose="02020603050405020304" pitchFamily="18" charset="0"/>
              </a:rPr>
              <a:t>n×n</a:t>
            </a:r>
            <a:r>
              <a:rPr lang="ko-KR" altLang="en-US" sz="2800" dirty="0">
                <a:latin typeface="Times New Roman" panose="02020603050405020304" pitchFamily="18" charset="0"/>
              </a:rPr>
              <a:t>인 정방 행렬 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800" dirty="0" err="1">
                <a:latin typeface="Times New Roman" panose="02020603050405020304" pitchFamily="18" charset="0"/>
              </a:rPr>
              <a:t>M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800" dirty="0">
                <a:latin typeface="Times New Roman" panose="02020603050405020304" pitchFamily="18" charset="0"/>
              </a:rPr>
              <a:t> : A</a:t>
            </a:r>
            <a:r>
              <a:rPr lang="ko-KR" altLang="en-US" sz="2800" dirty="0">
                <a:latin typeface="Times New Roman" panose="02020603050405020304" pitchFamily="18" charset="0"/>
              </a:rPr>
              <a:t>에서 </a:t>
            </a:r>
            <a:r>
              <a:rPr lang="en-US" altLang="ko-KR" sz="2800" dirty="0" err="1">
                <a:latin typeface="Times New Roman" panose="02020603050405020304" pitchFamily="18" charset="0"/>
              </a:rPr>
              <a:t>i</a:t>
            </a:r>
            <a:r>
              <a:rPr lang="ko-KR" altLang="en-US" sz="2800" dirty="0">
                <a:latin typeface="Times New Roman" panose="02020603050405020304" pitchFamily="18" charset="0"/>
              </a:rPr>
              <a:t>행</a:t>
            </a:r>
            <a:r>
              <a:rPr lang="en-US" altLang="ko-KR" sz="2800" dirty="0">
                <a:latin typeface="Times New Roman" panose="02020603050405020304" pitchFamily="18" charset="0"/>
              </a:rPr>
              <a:t>, j</a:t>
            </a:r>
            <a:r>
              <a:rPr lang="ko-KR" altLang="en-US" sz="2800" dirty="0">
                <a:latin typeface="Times New Roman" panose="02020603050405020304" pitchFamily="18" charset="0"/>
              </a:rPr>
              <a:t>열을 제외한 행렬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ko-KR" sz="2800" dirty="0">
                <a:latin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Times New Roman" panose="02020603050405020304" pitchFamily="18" charset="0"/>
              </a:rPr>
              <a:t>한 열이나 한 행을 선택하여 </a:t>
            </a:r>
            <a:r>
              <a:rPr lang="en-US" altLang="ko-KR" sz="2800" dirty="0" err="1"/>
              <a:t>a</a:t>
            </a:r>
            <a:r>
              <a:rPr lang="en-US" altLang="ko-KR" sz="2800" baseline="-25000" dirty="0" err="1"/>
              <a:t>ij</a:t>
            </a:r>
            <a:r>
              <a:rPr lang="en-US" altLang="ko-KR" sz="2800" dirty="0"/>
              <a:t> x </a:t>
            </a:r>
            <a:r>
              <a:rPr lang="en-US" altLang="ko-KR" sz="2800" dirty="0">
                <a:latin typeface="Times New Roman" panose="02020603050405020304" pitchFamily="18" charset="0"/>
              </a:rPr>
              <a:t>(－1)</a:t>
            </a:r>
            <a:r>
              <a:rPr lang="en-US" altLang="ko-KR" sz="2800" baseline="30000" dirty="0" err="1">
                <a:latin typeface="Times New Roman" panose="02020603050405020304" pitchFamily="18" charset="0"/>
              </a:rPr>
              <a:t>i＋j</a:t>
            </a:r>
            <a:r>
              <a:rPr lang="en-US" altLang="ko-KR" sz="2800" dirty="0">
                <a:latin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</a:rPr>
              <a:t>det</a:t>
            </a:r>
            <a:r>
              <a:rPr lang="en-US" altLang="ko-KR" sz="2800" dirty="0">
                <a:latin typeface="Times New Roman" panose="02020603050405020304" pitchFamily="18" charset="0"/>
              </a:rPr>
              <a:t>(</a:t>
            </a:r>
            <a:r>
              <a:rPr lang="en-US" altLang="ko-KR" sz="2800" dirty="0" err="1">
                <a:latin typeface="Times New Roman" panose="02020603050405020304" pitchFamily="18" charset="0"/>
              </a:rPr>
              <a:t>M</a:t>
            </a:r>
            <a:r>
              <a:rPr lang="en-US" altLang="ko-KR" sz="2800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ko-KR" sz="2800" dirty="0">
                <a:latin typeface="Times New Roman" panose="02020603050405020304" pitchFamily="18" charset="0"/>
              </a:rPr>
              <a:t>)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ko-KR" altLang="en-US" sz="2800" dirty="0" err="1">
                <a:latin typeface="Times New Roman" panose="02020603050405020304" pitchFamily="18" charset="0"/>
              </a:rPr>
              <a:t>를</a:t>
            </a:r>
            <a:r>
              <a:rPr lang="ko-KR" altLang="en-US" sz="2800" dirty="0">
                <a:latin typeface="Times New Roman" panose="02020603050405020304" pitchFamily="18" charset="0"/>
              </a:rPr>
              <a:t> 모두 더함</a:t>
            </a:r>
            <a:r>
              <a:rPr lang="en-US" altLang="ko-KR" sz="2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256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369D-7D3B-4A36-8DBF-B26DD1E197FA}" type="slidenum">
              <a:rPr lang="ko-KR" altLang="en-US"/>
              <a:pPr/>
              <a:t>85</a:t>
            </a:fld>
            <a:r>
              <a:rPr lang="en-US" altLang="ko-KR"/>
              <a:t>/92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b="1" dirty="0" smtClean="0"/>
              <a:t>   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행렬식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구하라.</a:t>
            </a: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dirty="0"/>
          </a:p>
          <a:p>
            <a:pPr lvl="1"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baseline="-25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baseline="-250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362200" y="3276600"/>
          <a:ext cx="38862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비트맵 이미지" r:id="rId3" imgW="2800741" imgH="1085714" progId="Paint.Picture">
                  <p:embed/>
                </p:oleObj>
              </mc:Choice>
              <mc:Fallback>
                <p:oleObj name="비트맵 이미지" r:id="rId3" imgW="2800741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38862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792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E7FA-3EA6-44ED-A0ED-0B97F2DB5731}" type="slidenum">
              <a:rPr lang="ko-KR" altLang="en-US"/>
              <a:pPr/>
              <a:t>86</a:t>
            </a:fld>
            <a:r>
              <a:rPr lang="en-US" altLang="ko-KR"/>
              <a:t>/92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[풀이] 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det</a:t>
            </a:r>
            <a:r>
              <a:rPr lang="en-US" altLang="ko-KR" dirty="0"/>
              <a:t>(A)	＝ 0·C</a:t>
            </a:r>
            <a:r>
              <a:rPr lang="en-US" altLang="ko-KR" baseline="-25000" dirty="0"/>
              <a:t>12</a:t>
            </a:r>
            <a:r>
              <a:rPr lang="en-US" altLang="ko-KR" dirty="0"/>
              <a:t>＋1·C</a:t>
            </a:r>
            <a:r>
              <a:rPr lang="en-US" altLang="ko-KR" baseline="-25000" dirty="0"/>
              <a:t>22</a:t>
            </a:r>
            <a:r>
              <a:rPr lang="en-US" altLang="ko-KR" dirty="0"/>
              <a:t>＋0·C</a:t>
            </a:r>
            <a:r>
              <a:rPr lang="en-US" altLang="ko-KR" baseline="-25000" dirty="0"/>
              <a:t>32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baseline="-25000" dirty="0"/>
              <a:t>			</a:t>
            </a:r>
            <a:r>
              <a:rPr lang="ko-KR" altLang="en-US" dirty="0"/>
              <a:t>＝ </a:t>
            </a:r>
            <a:r>
              <a:rPr lang="en-US" altLang="ko-KR" dirty="0"/>
              <a:t>C</a:t>
            </a:r>
            <a:r>
              <a:rPr lang="en-US" altLang="ko-KR" baseline="-25000" dirty="0"/>
              <a:t>22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			＝ </a:t>
            </a:r>
            <a:r>
              <a:rPr lang="en-US" altLang="ko-KR" dirty="0"/>
              <a:t>1· (</a:t>
            </a:r>
            <a:r>
              <a:rPr lang="ko-KR" altLang="en-US" dirty="0"/>
              <a:t>－1)</a:t>
            </a:r>
            <a:r>
              <a:rPr lang="ko-KR" altLang="en-US" baseline="30000" dirty="0"/>
              <a:t>2＋2</a:t>
            </a:r>
            <a:r>
              <a:rPr lang="ko-KR" altLang="en-US" dirty="0"/>
              <a:t> </a:t>
            </a:r>
            <a:r>
              <a:rPr lang="en-US" altLang="ko-KR" dirty="0" err="1"/>
              <a:t>det</a:t>
            </a:r>
            <a:r>
              <a:rPr lang="en-US" altLang="ko-KR" dirty="0"/>
              <a:t>(M</a:t>
            </a:r>
            <a:r>
              <a:rPr lang="en-US" altLang="ko-KR" baseline="-25000" dirty="0"/>
              <a:t>22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dirty="0"/>
              <a:t>			</a:t>
            </a:r>
          </a:p>
          <a:p>
            <a:pPr lvl="1">
              <a:buFont typeface="Wingdings" panose="05000000000000000000" pitchFamily="2" charset="2"/>
              <a:buNone/>
            </a:pPr>
            <a:endParaRPr lang="ko-KR" altLang="en-US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			＝ 47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2133600" y="3581400"/>
          <a:ext cx="2819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비트맵 이미지" r:id="rId3" imgW="2085714" imgH="657317" progId="Paint.Picture">
                  <p:embed/>
                </p:oleObj>
              </mc:Choice>
              <mc:Fallback>
                <p:oleObj name="비트맵 이미지" r:id="rId3" imgW="2085714" imgH="6573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2819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1284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9CB-F07C-4B1F-AEE8-5DA3FD3CCFF4}" type="slidenum">
              <a:rPr lang="ko-KR" altLang="en-US"/>
              <a:pPr/>
              <a:t>87</a:t>
            </a:fld>
            <a:r>
              <a:rPr lang="en-US" altLang="ko-KR"/>
              <a:t>/92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행렬식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ko-KR" altLang="en-US" b="1" dirty="0" smtClean="0"/>
              <a:t>    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[정리]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A＝[A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…, A</a:t>
            </a:r>
            <a:r>
              <a:rPr lang="en-US" altLang="ko-KR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정방 행렬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일 때, 다음은 동치이다.</a:t>
            </a: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정칙 행렬이다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nonsingular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벡터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방정식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>
                <a:solidFill>
                  <a:schemeClr val="folHlin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유일한 해를 갖는다.</a:t>
            </a: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≠ 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이다.</a:t>
            </a:r>
          </a:p>
          <a:p>
            <a:pPr lvl="2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역가능하다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373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행렬의 연산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6245225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10.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행렬과 행렬식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718C48A-2FBD-42C0-88F7-86D8CE95957B}" type="slidenum">
              <a:rPr lang="en-US" altLang="ko-KR" b="1">
                <a:ea typeface="HY엽서L" pitchFamily="18" charset="-127"/>
              </a:rPr>
              <a:pPr/>
              <a:t>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FF65A3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FF65A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9462" name="Picture 2" descr="C:\Documents and Settings\Administrator\바탕 화면\이산수학 작업 그림파일\10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981075"/>
            <a:ext cx="7767637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 descr="C:\Documents and Settings\Administrator\바탕 화면\이산수학 작업 그림파일\10장\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16338"/>
            <a:ext cx="68326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3892</TotalTime>
  <Words>2122</Words>
  <Application>Microsoft Office PowerPoint</Application>
  <PresentationFormat>화면 슬라이드 쇼(4:3)</PresentationFormat>
  <Paragraphs>565</Paragraphs>
  <Slides>87</Slides>
  <Notes>59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87</vt:i4>
      </vt:variant>
    </vt:vector>
  </HeadingPairs>
  <TitlesOfParts>
    <vt:vector size="107" baseType="lpstr">
      <vt:lpstr>┴▀░φ╡±</vt:lpstr>
      <vt:lpstr>HY엽서L</vt:lpstr>
      <vt:lpstr>HY중고딕</vt:lpstr>
      <vt:lpstr>굴림</vt:lpstr>
      <vt:lpstr>맑은 고딕</vt:lpstr>
      <vt:lpstr>양재꽃게체M</vt:lpstr>
      <vt:lpstr>중고딕</vt:lpstr>
      <vt:lpstr>휴먼둥근헤드라인</vt:lpstr>
      <vt:lpstr>휴먼매직체</vt:lpstr>
      <vt:lpstr>휴먼모음T</vt:lpstr>
      <vt:lpstr>Arial</vt:lpstr>
      <vt:lpstr>Cambria Math</vt:lpstr>
      <vt:lpstr>Gill Sans MT</vt:lpstr>
      <vt:lpstr>Times New Roman</vt:lpstr>
      <vt:lpstr>Verdana</vt:lpstr>
      <vt:lpstr>Wingdings</vt:lpstr>
      <vt:lpstr>Wingdings 2</vt:lpstr>
      <vt:lpstr>태양</vt:lpstr>
      <vt:lpstr>비트맵 이미지</vt:lpstr>
      <vt:lpstr>Equation</vt:lpstr>
      <vt:lpstr>PowerPoint 프레젠테이션</vt:lpstr>
      <vt:lpstr>PowerPoint 프레젠테이션</vt:lpstr>
      <vt:lpstr>CONTENTS</vt:lpstr>
      <vt:lpstr>10. 행렬과 행렬식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10.1 행렬과 행렬의 연산</vt:lpstr>
      <vt:lpstr>단위 행렬</vt:lpstr>
      <vt:lpstr>10.1 행렬과 행렬의 연산</vt:lpstr>
      <vt:lpstr>10.2 특수한 행렬</vt:lpstr>
      <vt:lpstr>10.2 특수한 행렬</vt:lpstr>
      <vt:lpstr>10.2 특수한 행렬</vt:lpstr>
      <vt:lpstr>10.2 특수한 행렬</vt:lpstr>
      <vt:lpstr>10.2 특수한 행렬</vt:lpstr>
      <vt:lpstr>10.2 특수한 행렬</vt:lpstr>
      <vt:lpstr>대칭행렬</vt:lpstr>
      <vt:lpstr>10.2 특수한 행렬</vt:lpstr>
      <vt:lpstr>10.2 특수한 행렬</vt:lpstr>
      <vt:lpstr>10.3 행렬의 기본 연산과 사다리꼴</vt:lpstr>
      <vt:lpstr>행렬의 기본 연산</vt:lpstr>
      <vt:lpstr>10.3 행렬의 기본 연산과 사다리꼴</vt:lpstr>
      <vt:lpstr>10.3 행렬의 기본 연산과 사다리꼴</vt:lpstr>
      <vt:lpstr>10.3 행렬의 기본 연산과 사다리꼴</vt:lpstr>
      <vt:lpstr>10.3 행렬의 기본 연산과 사다리꼴</vt:lpstr>
      <vt:lpstr>10.3 행렬의 기본 연산과 사다리꼴</vt:lpstr>
      <vt:lpstr>10.3 행렬의 기본 연산과 사다리꼴</vt:lpstr>
      <vt:lpstr>10.3 행렬의 기본 연산과 사다리꼴</vt:lpstr>
      <vt:lpstr>연립 방정식</vt:lpstr>
      <vt:lpstr>연립 방정식</vt:lpstr>
      <vt:lpstr>연립 방정식</vt:lpstr>
      <vt:lpstr>연립 방정식</vt:lpstr>
      <vt:lpstr>연립 방정식</vt:lpstr>
      <vt:lpstr>연립 방정식</vt:lpstr>
      <vt:lpstr>연립 방정식</vt:lpstr>
      <vt:lpstr>연립 방정식</vt:lpstr>
      <vt:lpstr>연립 방정식</vt:lpstr>
      <vt:lpstr>10.6 역행렬</vt:lpstr>
      <vt:lpstr>10.6 역행렬</vt:lpstr>
      <vt:lpstr>10.6 역행렬</vt:lpstr>
      <vt:lpstr>10.6 역행렬</vt:lpstr>
      <vt:lpstr>10.6 역행렬</vt:lpstr>
      <vt:lpstr>10.6 역행렬</vt:lpstr>
      <vt:lpstr>역행렬</vt:lpstr>
      <vt:lpstr>역행렬</vt:lpstr>
      <vt:lpstr>역행렬의 계산</vt:lpstr>
      <vt:lpstr>역행렬의 계산</vt:lpstr>
      <vt:lpstr>역행렬의 계산</vt:lpstr>
      <vt:lpstr>역행렬의 계산</vt:lpstr>
      <vt:lpstr>역행렬의 계산</vt:lpstr>
      <vt:lpstr>10.7 선형방정식의 해법</vt:lpstr>
      <vt:lpstr>10.7 선형방정식의 해법</vt:lpstr>
      <vt:lpstr>10.7 선형방정식의 해법</vt:lpstr>
      <vt:lpstr>10.3 행렬의 기본 연산과 사다리꼴</vt:lpstr>
      <vt:lpstr>10.4 행렬식의 개념</vt:lpstr>
      <vt:lpstr>10.4 행렬식의 개념</vt:lpstr>
      <vt:lpstr>10.4 행렬식의 개념</vt:lpstr>
      <vt:lpstr>10.4 행렬식의 개념</vt:lpstr>
      <vt:lpstr>10.5 행렬식의 일반적인 성질</vt:lpstr>
      <vt:lpstr>10.5 행렬식의 일반적인 성질</vt:lpstr>
      <vt:lpstr>10.5 행렬식의 일반적인 성질</vt:lpstr>
      <vt:lpstr>10.5 행렬식의 일반적인 성질</vt:lpstr>
      <vt:lpstr>10.5 행렬식의 일반적인 성질</vt:lpstr>
      <vt:lpstr>10.5 행렬식의 일반적인 성질</vt:lpstr>
      <vt:lpstr>10.5 행렬식의 일반적인 성질</vt:lpstr>
      <vt:lpstr>행렬식</vt:lpstr>
      <vt:lpstr>행렬식</vt:lpstr>
      <vt:lpstr>행렬식</vt:lpstr>
      <vt:lpstr>행렬식</vt:lpstr>
      <vt:lpstr>행렬식</vt:lpstr>
      <vt:lpstr>행렬식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320</cp:revision>
  <cp:lastPrinted>2015-12-01T23:08:36Z</cp:lastPrinted>
  <dcterms:created xsi:type="dcterms:W3CDTF">2010-07-13T17:27:52Z</dcterms:created>
  <dcterms:modified xsi:type="dcterms:W3CDTF">2015-12-02T15:35:17Z</dcterms:modified>
</cp:coreProperties>
</file>