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sldIdLst>
    <p:sldId id="308" r:id="rId2"/>
    <p:sldId id="309" r:id="rId3"/>
    <p:sldId id="310" r:id="rId4"/>
    <p:sldId id="313" r:id="rId5"/>
    <p:sldId id="312" r:id="rId6"/>
    <p:sldId id="315" r:id="rId7"/>
    <p:sldId id="316" r:id="rId8"/>
    <p:sldId id="317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49" r:id="rId20"/>
    <p:sldId id="324" r:id="rId21"/>
    <p:sldId id="329" r:id="rId22"/>
    <p:sldId id="330" r:id="rId23"/>
    <p:sldId id="331" r:id="rId24"/>
    <p:sldId id="332" r:id="rId25"/>
    <p:sldId id="365" r:id="rId26"/>
    <p:sldId id="333" r:id="rId27"/>
    <p:sldId id="335" r:id="rId28"/>
    <p:sldId id="336" r:id="rId29"/>
    <p:sldId id="337" r:id="rId30"/>
  </p:sldIdLst>
  <p:sldSz cx="9144000" cy="6858000" type="screen4x3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DD7BA"/>
    <a:srgbClr val="F9A86B"/>
    <a:srgbClr val="FAB582"/>
    <a:srgbClr val="FCCDAA"/>
    <a:srgbClr val="F67412"/>
    <a:srgbClr val="FF81B4"/>
    <a:srgbClr val="F640A8"/>
    <a:srgbClr val="00C85A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83" autoAdjust="0"/>
    <p:restoredTop sz="97361" autoAdjust="0"/>
  </p:normalViewPr>
  <p:slideViewPr>
    <p:cSldViewPr showGuides="1">
      <p:cViewPr varScale="1">
        <p:scale>
          <a:sx n="57" d="100"/>
          <a:sy n="57" d="100"/>
        </p:scale>
        <p:origin x="12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6696EED-BFFC-42B8-AF4C-FA7BB378F0E2}" type="datetimeFigureOut">
              <a:rPr lang="ko-KR" altLang="en-US"/>
              <a:pPr>
                <a:defRPr/>
              </a:pPr>
              <a:t>2015-12-17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CC40AE9-CDD1-44B7-AE6E-095E544222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725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E28E2A-0049-4D62-8958-DCCAC0FB9E65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01398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BAC962-44E8-4E3E-90C6-89800548FD4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5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03A9EC-A4FF-4CFA-9B9A-3910AFBEE6CB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927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837F62F-C1B7-4671-88B8-75AB7663467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073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83FD80-3390-47FE-98FD-11DCE3F82868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93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0FF3A6C-D70D-4F8D-8E7F-B505DB38C1AE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447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6A47C8F-FC28-4B30-83DC-CFE8048A92BA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01041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8717EE7-23D0-44A2-BB49-1C0277D84F00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22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4A0245-33DE-47E7-85FD-3D2C7BB5067F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142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0F3C6-EB74-4721-B711-2CE8883730CC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317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B968E2-9F11-41EF-AC56-CBAB37A7D4C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426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0D866A1-C229-45C1-88E0-EE526F831EE2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605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06DD593-7577-4AB6-ADB6-34F3F7897D14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13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835EAB5-0C9D-4A87-96F2-806102683C7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168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A1EF158-092F-4FE2-ABCA-27B17791A597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265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55C3CC-7F00-49DA-936C-90D1990549D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104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B55C3CC-7F00-49DA-936C-90D1990549D1}" type="slidenum">
              <a:rPr lang="ko-KR" altLang="en-US">
                <a:latin typeface="맑은 고딕" pitchFamily="50" charset="-127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ko-KR" altLang="en-US"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71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6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2AB4A1-1A77-430C-ACC0-8D9D0F869F57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7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8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DB3BA-EA8A-44E1-A43F-CF6119C5AA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901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2A4173-7381-4DF7-9062-DFC2EFE43FEF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1021C-9A5B-4A54-977F-1948B6DA3F5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21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905631-BAD1-4617-A345-7B6120F79B2E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D4DAC-7FDB-4145-93C7-7F1322092ED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6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E2E72-4EB7-4066-BF2A-160C76B181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082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CF4F3-3FEA-43A0-A92D-1F3FFFD349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60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CB2BA-5415-4676-9A11-91C8A771825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619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2DB8D-9B79-494A-902F-8C973289273F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81A6D-5D8E-4BCE-B2BE-3490C7091DB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94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직사각형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000000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5859DB-4E3D-4179-AB5C-DA07A1AAC9F8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EB0CD-3759-4F38-86C6-D949EA1DBB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5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12181C-E8D1-4011-A7EA-1FCEC9F7DC0B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941D5B-7555-4012-86CB-2126C6D1E72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898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37F79-BD10-4751-9183-E503CF4794DF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988A62-229F-4D90-824A-C9575441936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9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0E9BBF-31B0-4FE1-B82D-3B7E73A73481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DFC20-F13E-455B-8596-3E8265E759C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41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3" name="직사각형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4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BC7858-A489-4CE2-B7E2-D7EAC7F5BD50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5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9386F-18C1-465E-A983-1F90338CC8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150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489EB7-0F70-463D-9264-F7C9F2B5B5A7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BD57E-87BC-4465-8008-A1BEB3B9FAE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535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lvl1pPr indent="-282575"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kumimoji="0" lang="en-US" altLang="ko-KR" sz="3200"/>
          </a:p>
        </p:txBody>
      </p:sp>
      <p:sp>
        <p:nvSpPr>
          <p:cNvPr id="6" name="순서도: 처리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F66C976-37F8-42F4-A0D1-122B153942AA}" type="datetimeFigureOut">
              <a:rPr lang="en-US" altLang="ko-KR"/>
              <a:pPr/>
              <a:t>12/17/2015</a:t>
            </a:fld>
            <a:endParaRPr lang="en-US" altLang="ko-KR"/>
          </a:p>
        </p:txBody>
      </p:sp>
      <p:sp>
        <p:nvSpPr>
          <p:cNvPr id="9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5A788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10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7DDA05-BC40-4723-B4D8-82E4D46C03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98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1033" name="텍스트 개체 틀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5B0329A6-D4EE-4DED-92BD-C9E84E8F91A7}" type="datetimeFigureOut">
              <a:rPr lang="en-US" altLang="ko-KR"/>
              <a:pPr/>
              <a:t>12/17/2015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200">
                <a:solidFill>
                  <a:srgbClr val="AAA393"/>
                </a:solidFill>
                <a:latin typeface="Gill Sans MT" pitchFamily="34" charset="0"/>
              </a:defRPr>
            </a:lvl1pPr>
          </a:lstStyle>
          <a:p>
            <a:endParaRPr lang="en-US" altLang="ko-KR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200">
                <a:solidFill>
                  <a:srgbClr val="B5A788"/>
                </a:solidFill>
                <a:latin typeface="Gill Sans MT" pitchFamily="34" charset="0"/>
              </a:defRPr>
            </a:lvl1pPr>
          </a:lstStyle>
          <a:p>
            <a:fld id="{48C80B39-43E6-4B63-B3B0-3C19D9E7F51F}" type="slidenum">
              <a:rPr lang="en-US" altLang="ko-KR"/>
              <a:pPr/>
              <a:t>‹#›</a:t>
            </a:fld>
            <a:endParaRPr lang="en-US" altLang="ko-KR">
              <a:solidFill>
                <a:srgbClr val="AAA393"/>
              </a:solidFill>
            </a:endParaRPr>
          </a:p>
        </p:txBody>
      </p:sp>
      <p:sp>
        <p:nvSpPr>
          <p:cNvPr id="15" name="직사각형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/>
            <a:endParaRPr kumimoji="0" lang="en-US" altLang="ko-KR">
              <a:solidFill>
                <a:srgbClr val="FFFFFF"/>
              </a:solidFill>
              <a:ea typeface="굴림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fontAlgn="base" latinLnBrk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 latinLnBrk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 latinLnBrk="1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 latinLnBrk="1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533525" y="957263"/>
            <a:ext cx="7286625" cy="1471612"/>
          </a:xfrm>
          <a:prstGeom prst="rect">
            <a:avLst/>
          </a:prstGeo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0" lang="en-US" altLang="ko-KR" sz="4300" dirty="0">
                <a:latin typeface="휴먼모음T" pitchFamily="18" charset="-127"/>
                <a:ea typeface="휴먼모음T" pitchFamily="18" charset="-127"/>
                <a:cs typeface="+mj-cs"/>
              </a:rPr>
              <a:t>Chapter 12. </a:t>
            </a:r>
          </a:p>
          <a:p>
            <a:pPr fontAlgn="auto">
              <a:spcAft>
                <a:spcPts val="0"/>
              </a:spcAft>
              <a:defRPr/>
            </a:pPr>
            <a:r>
              <a:rPr kumimoji="0" lang="ko-KR" altLang="en-US" sz="4300" dirty="0">
                <a:latin typeface="휴먼모음T" pitchFamily="18" charset="-127"/>
                <a:ea typeface="휴먼모음T" pitchFamily="18" charset="-127"/>
                <a:cs typeface="+mj-cs"/>
              </a:rPr>
              <a:t>알고리즘을 통한 문제 해결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600" y="1504156"/>
            <a:ext cx="4100512" cy="47132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대수적 루프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(Logarithmic Loop)</a:t>
            </a: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0" y="1851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graphicFrame>
        <p:nvGraphicFramePr>
          <p:cNvPr id="9557" name="Group 341"/>
          <p:cNvGraphicFramePr>
            <a:graphicFrameLocks noGrp="1"/>
          </p:cNvGraphicFramePr>
          <p:nvPr/>
        </p:nvGraphicFramePr>
        <p:xfrm>
          <a:off x="4716463" y="1196975"/>
          <a:ext cx="4249737" cy="4359277"/>
        </p:xfrm>
        <a:graphic>
          <a:graphicData uri="http://schemas.openxmlformats.org/drawingml/2006/table">
            <a:tbl>
              <a:tblPr/>
              <a:tblGrid>
                <a:gridCol w="1062037"/>
                <a:gridCol w="1063625"/>
                <a:gridCol w="1062038"/>
                <a:gridCol w="1062037"/>
              </a:tblGrid>
              <a:tr h="335329"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곱하기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나누기</a:t>
                      </a:r>
                      <a:endParaRPr kumimoji="1" lang="ko-KR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반복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i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의 값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반복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i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의 값</a:t>
                      </a:r>
                      <a:endParaRPr kumimoji="1" lang="ko-KR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1000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500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3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3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250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125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62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32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31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7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64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7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15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128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8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7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9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256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9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3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512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329"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끝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1024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(</a:t>
                      </a: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끝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)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" pitchFamily="50" charset="-127"/>
                          <a:ea typeface="한양신명조"/>
                          <a:cs typeface="한양신명조"/>
                        </a:rPr>
                        <a:t>0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7" marB="45727"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47" name="Text Box 342"/>
          <p:cNvSpPr txBox="1">
            <a:spLocks noChangeArrowheads="1"/>
          </p:cNvSpPr>
          <p:nvPr/>
        </p:nvSpPr>
        <p:spPr bwMode="auto">
          <a:xfrm>
            <a:off x="971600" y="2100272"/>
            <a:ext cx="4471987" cy="15684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 </a:t>
            </a:r>
            <a:r>
              <a:rPr lang="ko-KR" altLang="en-US" sz="1600" b="1" dirty="0">
                <a:latin typeface="Courier New" panose="02070309020205020404" pitchFamily="49" charset="0"/>
              </a:rPr>
              <a:t>곱하기 루프 </a:t>
            </a:r>
            <a:r>
              <a:rPr lang="ko-KR" altLang="en-US" sz="1600" dirty="0">
                <a:latin typeface="Courier New" panose="02070309020205020404" pitchFamily="49" charset="0"/>
              </a:rPr>
              <a:t>         </a:t>
            </a:r>
            <a:r>
              <a:rPr lang="ko-KR" altLang="en-US" sz="1600" b="1" dirty="0">
                <a:latin typeface="Courier New" panose="02070309020205020404" pitchFamily="49" charset="0"/>
              </a:rPr>
              <a:t>나누기 루프</a:t>
            </a:r>
            <a:endParaRPr lang="ko-KR" altLang="en-US" sz="16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             1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2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 1000)   2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&gt;= 1)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1 </a:t>
            </a:r>
            <a:r>
              <a:rPr lang="ko-KR" altLang="en-US" sz="1600" dirty="0">
                <a:latin typeface="Courier New" panose="02070309020205020404" pitchFamily="49" charset="0"/>
              </a:rPr>
              <a:t>응용 코드          </a:t>
            </a:r>
            <a:r>
              <a:rPr lang="en-US" altLang="ko-KR" sz="1600" dirty="0">
                <a:latin typeface="Courier New" panose="02070309020205020404" pitchFamily="49" charset="0"/>
              </a:rPr>
              <a:t>1 </a:t>
            </a:r>
            <a:r>
              <a:rPr lang="ko-KR" altLang="en-US" sz="1600" dirty="0">
                <a:latin typeface="Courier New" panose="02070309020205020404" pitchFamily="49" charset="0"/>
              </a:rPr>
              <a:t>응용 코드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latin typeface="Courier New" panose="02070309020205020404" pitchFamily="49" charset="0"/>
              </a:rPr>
              <a:t>2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× 2        2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/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3 end loop          3 end loop</a:t>
            </a:r>
          </a:p>
        </p:txBody>
      </p:sp>
      <p:sp>
        <p:nvSpPr>
          <p:cNvPr id="3148" name="Text Box 343"/>
          <p:cNvSpPr txBox="1">
            <a:spLocks noChangeArrowheads="1"/>
          </p:cNvSpPr>
          <p:nvPr/>
        </p:nvSpPr>
        <p:spPr bwMode="auto">
          <a:xfrm>
            <a:off x="1247594" y="3933040"/>
            <a:ext cx="30003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Times New Roman" panose="02020603050405020304" pitchFamily="18" charset="0"/>
              </a:rPr>
              <a:t>곱하기    </a:t>
            </a:r>
            <a:r>
              <a:rPr lang="en-US" altLang="ko-KR" sz="1800" dirty="0">
                <a:latin typeface="Times New Roman" panose="02020603050405020304" pitchFamily="18" charset="0"/>
              </a:rPr>
              <a:t>2</a:t>
            </a:r>
            <a:r>
              <a:rPr lang="ko-KR" altLang="en-US" sz="1800" baseline="30000" dirty="0">
                <a:latin typeface="Times New Roman" panose="02020603050405020304" pitchFamily="18" charset="0"/>
              </a:rPr>
              <a:t>반복회수</a:t>
            </a:r>
            <a:r>
              <a:rPr lang="ko-KR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&lt; 1000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dirty="0">
                <a:latin typeface="Times New Roman" panose="02020603050405020304" pitchFamily="18" charset="0"/>
              </a:rPr>
              <a:t>나누기    </a:t>
            </a:r>
            <a:r>
              <a:rPr lang="en-US" altLang="ko-KR" sz="1800" dirty="0">
                <a:latin typeface="Times New Roman" panose="02020603050405020304" pitchFamily="18" charset="0"/>
              </a:rPr>
              <a:t>1,000 / 2</a:t>
            </a:r>
            <a:r>
              <a:rPr lang="ko-KR" altLang="en-US" sz="1800" baseline="30000" dirty="0">
                <a:latin typeface="Times New Roman" panose="02020603050405020304" pitchFamily="18" charset="0"/>
              </a:rPr>
              <a:t>반복회수</a:t>
            </a:r>
            <a:r>
              <a:rPr lang="ko-KR" altLang="en-US" sz="1800" dirty="0">
                <a:latin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</a:rPr>
              <a:t>&gt;= 1</a:t>
            </a:r>
          </a:p>
        </p:txBody>
      </p:sp>
      <p:graphicFrame>
        <p:nvGraphicFramePr>
          <p:cNvPr id="3149" name="Object 34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64929154"/>
              </p:ext>
            </p:extLst>
          </p:nvPr>
        </p:nvGraphicFramePr>
        <p:xfrm>
          <a:off x="1366094" y="5113346"/>
          <a:ext cx="16557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939800" imgH="228600" progId="Equation.3">
                  <p:embed/>
                </p:oleObj>
              </mc:Choice>
              <mc:Fallback>
                <p:oleObj name="Equation" r:id="rId3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094" y="5113346"/>
                        <a:ext cx="16557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36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914400" y="250760"/>
            <a:ext cx="82296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3600" dirty="0">
                <a:solidFill>
                  <a:schemeClr val="tx2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auto">
          <a:xfrm>
            <a:off x="1001318" y="4718051"/>
            <a:ext cx="996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/>
              <a:t>반복회수</a:t>
            </a:r>
          </a:p>
        </p:txBody>
      </p: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1122363" y="5437098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/>
              <a:t>일반화 하면</a:t>
            </a:r>
          </a:p>
        </p:txBody>
      </p: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5632450" y="6575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ko-KR" sz="1800"/>
          </a:p>
        </p:txBody>
      </p:sp>
      <p:sp>
        <p:nvSpPr>
          <p:cNvPr id="4102" name="Text Box 13"/>
          <p:cNvSpPr txBox="1">
            <a:spLocks noChangeArrowheads="1"/>
          </p:cNvSpPr>
          <p:nvPr/>
        </p:nvSpPr>
        <p:spPr bwMode="auto">
          <a:xfrm>
            <a:off x="1182688" y="973108"/>
            <a:ext cx="31662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dirty="0">
                <a:latin typeface="서울도시" pitchFamily="18" charset="-127"/>
                <a:ea typeface="서울도시" pitchFamily="18" charset="-127"/>
              </a:rPr>
              <a:t>중첩된 루프</a:t>
            </a:r>
            <a:r>
              <a:rPr lang="en-US" altLang="ko-KR" sz="2000" dirty="0"/>
              <a:t>(nested loop)</a:t>
            </a:r>
          </a:p>
        </p:txBody>
      </p:sp>
      <p:sp>
        <p:nvSpPr>
          <p:cNvPr id="4103" name="Text Box 15"/>
          <p:cNvSpPr txBox="1">
            <a:spLocks noChangeArrowheads="1"/>
          </p:cNvSpPr>
          <p:nvPr/>
        </p:nvSpPr>
        <p:spPr bwMode="auto">
          <a:xfrm>
            <a:off x="3851275" y="1844675"/>
            <a:ext cx="130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/>
              <a:t>종속이차식</a:t>
            </a:r>
          </a:p>
        </p:txBody>
      </p:sp>
      <p:sp>
        <p:nvSpPr>
          <p:cNvPr id="4104" name="Text Box 17"/>
          <p:cNvSpPr txBox="1">
            <a:spLocks noChangeArrowheads="1"/>
          </p:cNvSpPr>
          <p:nvPr/>
        </p:nvSpPr>
        <p:spPr bwMode="auto">
          <a:xfrm>
            <a:off x="1122363" y="1898480"/>
            <a:ext cx="1372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/>
              <a:t>선형대수형</a:t>
            </a:r>
            <a:endParaRPr lang="ko-KR" altLang="en-US" sz="1800" b="1" dirty="0"/>
          </a:p>
        </p:txBody>
      </p:sp>
      <p:sp>
        <p:nvSpPr>
          <p:cNvPr id="4105" name="Text Box 18"/>
          <p:cNvSpPr txBox="1">
            <a:spLocks noChangeArrowheads="1"/>
          </p:cNvSpPr>
          <p:nvPr/>
        </p:nvSpPr>
        <p:spPr bwMode="auto">
          <a:xfrm>
            <a:off x="6659563" y="1844675"/>
            <a:ext cx="855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 b="1"/>
              <a:t>이차식</a:t>
            </a:r>
          </a:p>
        </p:txBody>
      </p:sp>
      <p:sp>
        <p:nvSpPr>
          <p:cNvPr id="4106" name="Text Box 26"/>
          <p:cNvSpPr txBox="1">
            <a:spLocks noChangeArrowheads="1"/>
          </p:cNvSpPr>
          <p:nvPr/>
        </p:nvSpPr>
        <p:spPr bwMode="auto">
          <a:xfrm>
            <a:off x="3563938" y="4724400"/>
            <a:ext cx="2149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안쪽 루프의 반복회수</a:t>
            </a:r>
          </a:p>
        </p:txBody>
      </p:sp>
      <p:sp>
        <p:nvSpPr>
          <p:cNvPr id="4107" name="Text Box 27"/>
          <p:cNvSpPr txBox="1">
            <a:spLocks noChangeArrowheads="1"/>
          </p:cNvSpPr>
          <p:nvPr/>
        </p:nvSpPr>
        <p:spPr bwMode="auto">
          <a:xfrm>
            <a:off x="6443663" y="4581525"/>
            <a:ext cx="1054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반복회수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  </a:t>
            </a:r>
            <a:r>
              <a:rPr lang="en-US" altLang="ko-KR" sz="1600"/>
              <a:t>10 X 10</a:t>
            </a:r>
          </a:p>
        </p:txBody>
      </p:sp>
      <p:sp>
        <p:nvSpPr>
          <p:cNvPr id="4108" name="Text Box 28"/>
          <p:cNvSpPr txBox="1">
            <a:spLocks noChangeArrowheads="1"/>
          </p:cNvSpPr>
          <p:nvPr/>
        </p:nvSpPr>
        <p:spPr bwMode="auto">
          <a:xfrm>
            <a:off x="3635375" y="5373688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일반화 하면</a:t>
            </a:r>
          </a:p>
        </p:txBody>
      </p:sp>
      <p:sp>
        <p:nvSpPr>
          <p:cNvPr id="4109" name="Text Box 29"/>
          <p:cNvSpPr txBox="1">
            <a:spLocks noChangeArrowheads="1"/>
          </p:cNvSpPr>
          <p:nvPr/>
        </p:nvSpPr>
        <p:spPr bwMode="auto">
          <a:xfrm>
            <a:off x="6516688" y="5229225"/>
            <a:ext cx="12684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일반화 하면</a:t>
            </a:r>
          </a:p>
        </p:txBody>
      </p:sp>
      <p:graphicFrame>
        <p:nvGraphicFramePr>
          <p:cNvPr id="4110" name="Object 30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36977412"/>
              </p:ext>
            </p:extLst>
          </p:nvPr>
        </p:nvGraphicFramePr>
        <p:xfrm>
          <a:off x="1367631" y="1482317"/>
          <a:ext cx="55451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3822700" imgH="203200" progId="Equation.3">
                  <p:embed/>
                </p:oleObj>
              </mc:Choice>
              <mc:Fallback>
                <p:oleObj name="Equation" r:id="rId3" imgW="3822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31" y="1482317"/>
                        <a:ext cx="55451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3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845905170"/>
              </p:ext>
            </p:extLst>
          </p:nvPr>
        </p:nvGraphicFramePr>
        <p:xfrm>
          <a:off x="1122363" y="5072212"/>
          <a:ext cx="108108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825500" imgH="228600" progId="Equation.3">
                  <p:embed/>
                </p:oleObj>
              </mc:Choice>
              <mc:Fallback>
                <p:oleObj name="Equation" r:id="rId5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072212"/>
                        <a:ext cx="1081087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3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92521140"/>
              </p:ext>
            </p:extLst>
          </p:nvPr>
        </p:nvGraphicFramePr>
        <p:xfrm>
          <a:off x="1126335" y="5894535"/>
          <a:ext cx="136842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1040948" imgH="228501" progId="Equation.3">
                  <p:embed/>
                </p:oleObj>
              </mc:Choice>
              <mc:Fallback>
                <p:oleObj name="Equation" r:id="rId7" imgW="104094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335" y="5894535"/>
                        <a:ext cx="136842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 Box 32"/>
          <p:cNvSpPr txBox="1">
            <a:spLocks noChangeArrowheads="1"/>
          </p:cNvSpPr>
          <p:nvPr/>
        </p:nvSpPr>
        <p:spPr bwMode="auto">
          <a:xfrm>
            <a:off x="1025525" y="2304110"/>
            <a:ext cx="2393950" cy="2301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2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1 j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2 loop (j &lt;=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1 </a:t>
            </a:r>
            <a:r>
              <a:rPr lang="ko-KR" altLang="en-US" sz="1600" dirty="0">
                <a:latin typeface="Courier New" panose="02070309020205020404" pitchFamily="49" charset="0"/>
              </a:rPr>
              <a:t>응용 코드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Courier New" panose="02070309020205020404" pitchFamily="49" charset="0"/>
              </a:rPr>
              <a:t>    </a:t>
            </a:r>
            <a:r>
              <a:rPr lang="en-US" altLang="ko-KR" sz="1600" dirty="0">
                <a:latin typeface="Courier New" panose="02070309020205020404" pitchFamily="49" charset="0"/>
              </a:rPr>
              <a:t>2 j = j *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3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4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3 end loop</a:t>
            </a:r>
          </a:p>
        </p:txBody>
      </p:sp>
      <p:sp>
        <p:nvSpPr>
          <p:cNvPr id="4114" name="Text Box 33"/>
          <p:cNvSpPr txBox="1">
            <a:spLocks noChangeArrowheads="1"/>
          </p:cNvSpPr>
          <p:nvPr/>
        </p:nvSpPr>
        <p:spPr bwMode="auto">
          <a:xfrm>
            <a:off x="3670300" y="2299101"/>
            <a:ext cx="2271713" cy="2301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2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1 j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2 loop (j &lt;=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1 </a:t>
            </a:r>
            <a:r>
              <a:rPr lang="ko-KR" altLang="en-US" sz="1600" dirty="0">
                <a:latin typeface="Courier New" panose="02070309020205020404" pitchFamily="49" charset="0"/>
              </a:rPr>
              <a:t>응용 코드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Courier New" panose="02070309020205020404" pitchFamily="49" charset="0"/>
              </a:rPr>
              <a:t>    </a:t>
            </a:r>
            <a:r>
              <a:rPr lang="en-US" altLang="ko-KR" sz="1600" dirty="0">
                <a:latin typeface="Courier New" panose="02070309020205020404" pitchFamily="49" charset="0"/>
              </a:rPr>
              <a:t>2 j = j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3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4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3 end loop</a:t>
            </a:r>
          </a:p>
        </p:txBody>
      </p:sp>
      <p:sp>
        <p:nvSpPr>
          <p:cNvPr id="4115" name="Text Box 34"/>
          <p:cNvSpPr txBox="1">
            <a:spLocks noChangeArrowheads="1"/>
          </p:cNvSpPr>
          <p:nvPr/>
        </p:nvSpPr>
        <p:spPr bwMode="auto">
          <a:xfrm>
            <a:off x="6227763" y="2276475"/>
            <a:ext cx="2393950" cy="2301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1 i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2 loop (i &lt;=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1 j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2 loop (j &lt;= 10)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1 </a:t>
            </a:r>
            <a:r>
              <a:rPr lang="ko-KR" altLang="en-US" sz="1600">
                <a:latin typeface="Courier New" panose="02070309020205020404" pitchFamily="49" charset="0"/>
              </a:rPr>
              <a:t>응용 코드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>
                <a:latin typeface="Courier New" panose="02070309020205020404" pitchFamily="49" charset="0"/>
              </a:rPr>
              <a:t>    </a:t>
            </a:r>
            <a:r>
              <a:rPr lang="en-US" altLang="ko-KR" sz="1600">
                <a:latin typeface="Courier New" panose="02070309020205020404" pitchFamily="49" charset="0"/>
              </a:rPr>
              <a:t>2 j = j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3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4 i = i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3 end loop</a:t>
            </a:r>
          </a:p>
        </p:txBody>
      </p:sp>
      <p:sp>
        <p:nvSpPr>
          <p:cNvPr id="4116" name="Text Box 41"/>
          <p:cNvSpPr txBox="1">
            <a:spLocks noChangeArrowheads="1"/>
          </p:cNvSpPr>
          <p:nvPr/>
        </p:nvSpPr>
        <p:spPr bwMode="auto">
          <a:xfrm>
            <a:off x="3851275" y="5084763"/>
            <a:ext cx="2090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/>
              <a:t>1+2+3+...+9+10=55</a:t>
            </a:r>
          </a:p>
        </p:txBody>
      </p:sp>
      <p:graphicFrame>
        <p:nvGraphicFramePr>
          <p:cNvPr id="4117" name="Object 45"/>
          <p:cNvGraphicFramePr>
            <a:graphicFrameLocks noChangeAspect="1"/>
          </p:cNvGraphicFramePr>
          <p:nvPr/>
        </p:nvGraphicFramePr>
        <p:xfrm>
          <a:off x="3851275" y="5949950"/>
          <a:ext cx="1584325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9" imgW="1002865" imgH="431613" progId="Equation.3">
                  <p:embed/>
                </p:oleObj>
              </mc:Choice>
              <mc:Fallback>
                <p:oleObj name="Equation" r:id="rId9" imgW="1002865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49950"/>
                        <a:ext cx="1584325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46"/>
          <p:cNvGraphicFramePr>
            <a:graphicFrameLocks noChangeAspect="1"/>
          </p:cNvGraphicFramePr>
          <p:nvPr/>
        </p:nvGraphicFramePr>
        <p:xfrm>
          <a:off x="6732588" y="5661025"/>
          <a:ext cx="100806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11" imgW="622030" imgH="228501" progId="Equation.3">
                  <p:embed/>
                </p:oleObj>
              </mc:Choice>
              <mc:Fallback>
                <p:oleObj name="Equation" r:id="rId11" imgW="622030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661025"/>
                        <a:ext cx="1008062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076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052736"/>
            <a:ext cx="8352928" cy="5145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컴퓨터로 알고리즘의 효율을 정확히 측정하는 것은 불가능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요소를 가진 데이터를 처리하는 함수로 표현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함수로 유도되는 방정식에서 결과의 크기에 가장 영향을 주는 요인 만을 구함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 요인을 큰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8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(big-</a:t>
            </a:r>
            <a:r>
              <a:rPr lang="en-US" altLang="ko-KR" sz="18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notation)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표기하고 “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비슷하다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(on the order of)”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는 의미로 사용</a:t>
            </a:r>
          </a:p>
          <a:p>
            <a:pPr lvl="1" eaLnBrk="1" fontAlgn="t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8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O(n</a:t>
            </a:r>
            <a:r>
              <a:rPr lang="en-US" altLang="ko-KR" sz="1800" i="1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8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효율이 </a:t>
            </a:r>
            <a:r>
              <a:rPr lang="en-US" altLang="ko-KR" sz="18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r>
              <a:rPr lang="en-US" altLang="ko-KR" sz="1800" i="1" baseline="30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비슷하다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fontAlgn="t" hangingPunct="1">
              <a:lnSpc>
                <a:spcPct val="90000"/>
              </a:lnSpc>
            </a:pP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 eaLnBrk="1" fontAlgn="t" hangingPunct="1">
              <a:lnSpc>
                <a:spcPct val="90000"/>
              </a:lnSpc>
            </a:pPr>
            <a:endParaRPr lang="en-US" altLang="ko-KR" sz="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f(n)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2000" i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표현식으로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유도하는 과정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항에서 항의 계수를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만든다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함수에서 가장 큰 항만 남기고 나머지는 없앤다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 항들의 크기 순서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13325"/>
            <a:ext cx="6408737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2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76375" y="1162050"/>
            <a:ext cx="4762500" cy="5073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큰</a:t>
            </a:r>
            <a:r>
              <a:rPr lang="en-US" altLang="ko-KR" sz="2000" dirty="0" smtClean="0"/>
              <a:t>-</a:t>
            </a:r>
            <a:r>
              <a:rPr lang="en-US" altLang="ko-KR" sz="2000" i="1" dirty="0" smtClean="0">
                <a:latin typeface="Times New Roman" panose="02020603050405020304" pitchFamily="18" charset="0"/>
              </a:rPr>
              <a:t>O</a:t>
            </a:r>
            <a:r>
              <a:rPr lang="ko-KR" altLang="en-US" sz="2000" dirty="0" err="1" smtClean="0">
                <a:latin typeface="서울도시" pitchFamily="18" charset="-127"/>
                <a:ea typeface="서울도시" pitchFamily="18" charset="-127"/>
              </a:rPr>
              <a:t>표현식으로</a:t>
            </a: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 변환하는 예</a:t>
            </a:r>
            <a:r>
              <a:rPr lang="en-US" altLang="ko-KR" sz="2000" dirty="0" smtClean="0"/>
              <a:t>:</a:t>
            </a:r>
          </a:p>
        </p:txBody>
      </p:sp>
      <p:graphicFrame>
        <p:nvGraphicFramePr>
          <p:cNvPr id="6148" name="Object 1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347410813"/>
              </p:ext>
            </p:extLst>
          </p:nvPr>
        </p:nvGraphicFramePr>
        <p:xfrm>
          <a:off x="1743869" y="1453356"/>
          <a:ext cx="24479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1739900" imgH="393700" progId="Equation.3">
                  <p:embed/>
                </p:oleObj>
              </mc:Choice>
              <mc:Fallback>
                <p:oleObj name="Equation" r:id="rId3" imgW="1739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869" y="1453356"/>
                        <a:ext cx="24479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12"/>
          <p:cNvSpPr txBox="1">
            <a:spLocks noChangeArrowheads="1"/>
          </p:cNvSpPr>
          <p:nvPr/>
        </p:nvSpPr>
        <p:spPr bwMode="auto">
          <a:xfrm>
            <a:off x="1309688" y="3501549"/>
            <a:ext cx="16049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000" dirty="0">
                <a:latin typeface="서울도시" pitchFamily="18" charset="-127"/>
                <a:ea typeface="서울도시" pitchFamily="18" charset="-127"/>
              </a:rPr>
              <a:t>또 다른 예</a:t>
            </a:r>
          </a:p>
        </p:txBody>
      </p:sp>
      <p:sp>
        <p:nvSpPr>
          <p:cNvPr id="6150" name="Text Box 13"/>
          <p:cNvSpPr txBox="1">
            <a:spLocks noChangeArrowheads="1"/>
          </p:cNvSpPr>
          <p:nvPr/>
        </p:nvSpPr>
        <p:spPr bwMode="auto">
          <a:xfrm>
            <a:off x="1476375" y="1989138"/>
            <a:ext cx="1471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계수를 지우면</a:t>
            </a:r>
          </a:p>
        </p:txBody>
      </p:sp>
      <p:sp>
        <p:nvSpPr>
          <p:cNvPr id="6151" name="Text Box 14"/>
          <p:cNvSpPr txBox="1">
            <a:spLocks noChangeArrowheads="1"/>
          </p:cNvSpPr>
          <p:nvPr/>
        </p:nvSpPr>
        <p:spPr bwMode="auto">
          <a:xfrm>
            <a:off x="1042987" y="2381756"/>
            <a:ext cx="22621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/>
              <a:t>주된 요인 만을 남기면</a:t>
            </a:r>
          </a:p>
        </p:txBody>
      </p:sp>
      <p:sp>
        <p:nvSpPr>
          <p:cNvPr id="6152" name="Text Box 15"/>
          <p:cNvSpPr txBox="1">
            <a:spLocks noChangeArrowheads="1"/>
          </p:cNvSpPr>
          <p:nvPr/>
        </p:nvSpPr>
        <p:spPr bwMode="auto">
          <a:xfrm>
            <a:off x="900113" y="4581525"/>
            <a:ext cx="1878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계수들을 생략하면</a:t>
            </a:r>
          </a:p>
        </p:txBody>
      </p:sp>
      <p:sp>
        <p:nvSpPr>
          <p:cNvPr id="6153" name="Text Box 16"/>
          <p:cNvSpPr txBox="1">
            <a:spLocks noChangeArrowheads="1"/>
          </p:cNvSpPr>
          <p:nvPr/>
        </p:nvSpPr>
        <p:spPr bwMode="auto">
          <a:xfrm>
            <a:off x="900113" y="5516563"/>
            <a:ext cx="2014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/>
              <a:t>가장 큰 항만 남기면</a:t>
            </a:r>
          </a:p>
        </p:txBody>
      </p:sp>
      <p:graphicFrame>
        <p:nvGraphicFramePr>
          <p:cNvPr id="6154" name="Object 1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87675" y="1989138"/>
          <a:ext cx="7699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5" imgW="406048" imgH="203024" progId="Equation.3">
                  <p:embed/>
                </p:oleObj>
              </mc:Choice>
              <mc:Fallback>
                <p:oleObj name="Equation" r:id="rId5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89138"/>
                        <a:ext cx="7699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908806"/>
              </p:ext>
            </p:extLst>
          </p:nvPr>
        </p:nvGraphicFramePr>
        <p:xfrm>
          <a:off x="3307615" y="2438090"/>
          <a:ext cx="31591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7" imgW="177569" imgH="202936" progId="Equation.3">
                  <p:embed/>
                </p:oleObj>
              </mc:Choice>
              <mc:Fallback>
                <p:oleObj name="Equation" r:id="rId7" imgW="177569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7615" y="2438090"/>
                        <a:ext cx="315913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22"/>
          <p:cNvGraphicFramePr>
            <a:graphicFrameLocks noChangeAspect="1"/>
          </p:cNvGraphicFramePr>
          <p:nvPr/>
        </p:nvGraphicFramePr>
        <p:xfrm>
          <a:off x="1619250" y="2852738"/>
          <a:ext cx="16859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9" imgW="1066800" imgH="228600" progId="Equation.3">
                  <p:embed/>
                </p:oleObj>
              </mc:Choice>
              <mc:Fallback>
                <p:oleObj name="Equation" r:id="rId9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852738"/>
                        <a:ext cx="16859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23"/>
          <p:cNvGraphicFramePr>
            <a:graphicFrameLocks noChangeAspect="1"/>
          </p:cNvGraphicFramePr>
          <p:nvPr/>
        </p:nvGraphicFramePr>
        <p:xfrm>
          <a:off x="1042988" y="4005263"/>
          <a:ext cx="4248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1" imgW="2590800" imgH="254000" progId="Equation.3">
                  <p:embed/>
                </p:oleObj>
              </mc:Choice>
              <mc:Fallback>
                <p:oleObj name="Equation" r:id="rId11" imgW="2590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005263"/>
                        <a:ext cx="4248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24"/>
          <p:cNvGraphicFramePr>
            <a:graphicFrameLocks noChangeAspect="1"/>
          </p:cNvGraphicFramePr>
          <p:nvPr/>
        </p:nvGraphicFramePr>
        <p:xfrm>
          <a:off x="1042988" y="5084763"/>
          <a:ext cx="29527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3" imgW="1930400" imgH="228600" progId="Equation.3">
                  <p:embed/>
                </p:oleObj>
              </mc:Choice>
              <mc:Fallback>
                <p:oleObj name="Equation" r:id="rId13" imgW="193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84763"/>
                        <a:ext cx="29527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25"/>
          <p:cNvGraphicFramePr>
            <a:graphicFrameLocks noChangeAspect="1"/>
          </p:cNvGraphicFramePr>
          <p:nvPr/>
        </p:nvGraphicFramePr>
        <p:xfrm>
          <a:off x="1042988" y="5949950"/>
          <a:ext cx="18002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5" imgW="1066800" imgH="228600" progId="Equation.3">
                  <p:embed/>
                </p:oleObj>
              </mc:Choice>
              <mc:Fallback>
                <p:oleObj name="Equation" r:id="rId15" imgW="106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949950"/>
                        <a:ext cx="18002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10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052513"/>
            <a:ext cx="8229600" cy="3603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효율에 대한 표준 척도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3412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557338"/>
            <a:ext cx="6911975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90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>
          <a:xfrm>
            <a:off x="1331640" y="260648"/>
            <a:ext cx="8229600" cy="56197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933921" y="1087037"/>
            <a:ext cx="822960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ko-KR" altLang="en-US" sz="2000" dirty="0">
                <a:latin typeface="서울도시" pitchFamily="18" charset="-127"/>
                <a:ea typeface="서울도시" pitchFamily="18" charset="-127"/>
              </a:rPr>
              <a:t>효율에 대한 표준 척도</a:t>
            </a:r>
            <a:r>
              <a:rPr lang="en-US" altLang="ko-KR" sz="2000" dirty="0">
                <a:latin typeface="서울도시" pitchFamily="18" charset="-127"/>
                <a:ea typeface="서울도시" pitchFamily="18" charset="-127"/>
              </a:rPr>
              <a:t>(</a:t>
            </a:r>
            <a:r>
              <a:rPr lang="ko-KR" altLang="en-US" sz="2000" dirty="0">
                <a:latin typeface="서울도시" pitchFamily="18" charset="-127"/>
                <a:ea typeface="서울도시" pitchFamily="18" charset="-127"/>
              </a:rPr>
              <a:t>그래프로 보기</a:t>
            </a:r>
            <a:r>
              <a:rPr lang="en-US" altLang="ko-KR" sz="2000" dirty="0">
                <a:latin typeface="서울도시" pitchFamily="18" charset="-127"/>
                <a:ea typeface="서울도시" pitchFamily="18" charset="-127"/>
              </a:rPr>
              <a:t>)</a:t>
            </a:r>
          </a:p>
        </p:txBody>
      </p:sp>
      <p:pic>
        <p:nvPicPr>
          <p:cNvPr id="8196" name="Picture 6" descr="f1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628775"/>
            <a:ext cx="44942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986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큰</a:t>
            </a:r>
            <a:r>
              <a:rPr lang="en-US" altLang="ko-KR" sz="3600" smtClean="0">
                <a:latin typeface="돋움" panose="020B0600000101010101" pitchFamily="50" charset="-127"/>
                <a:ea typeface="돋움" panose="020B0600000101010101" pitchFamily="50" charset="-127"/>
              </a:rPr>
              <a:t>-O</a:t>
            </a:r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표현식 분석의 예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6048375" cy="38893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행렬의 합</a:t>
            </a:r>
          </a:p>
        </p:txBody>
      </p:sp>
      <p:sp>
        <p:nvSpPr>
          <p:cNvPr id="9220" name="Text Box 10"/>
          <p:cNvSpPr txBox="1">
            <a:spLocks noChangeArrowheads="1"/>
          </p:cNvSpPr>
          <p:nvPr/>
        </p:nvSpPr>
        <p:spPr bwMode="auto">
          <a:xfrm>
            <a:off x="468313" y="1268413"/>
            <a:ext cx="6916737" cy="474662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algorithm</a:t>
            </a:r>
            <a:r>
              <a:rPr lang="en-US" altLang="ko-KR" sz="1600">
                <a:latin typeface="Courier New" panose="02070309020205020404" pitchFamily="49" charset="0"/>
              </a:rPr>
              <a:t> addMatrix (val matrix1 &lt;</a:t>
            </a:r>
            <a:r>
              <a:rPr lang="ko-KR" altLang="en-US" sz="1600">
                <a:latin typeface="Courier New" panose="02070309020205020404" pitchFamily="49" charset="0"/>
              </a:rPr>
              <a:t>행렬</a:t>
            </a:r>
            <a:r>
              <a:rPr lang="en-US" altLang="ko-KR" sz="1600">
                <a:latin typeface="Courier New" panose="02070309020205020404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                 val matrix2 &lt;</a:t>
            </a:r>
            <a:r>
              <a:rPr lang="ko-KR" altLang="en-US" sz="1600">
                <a:latin typeface="Courier New" panose="02070309020205020404" pitchFamily="49" charset="0"/>
              </a:rPr>
              <a:t>행렬</a:t>
            </a:r>
            <a:r>
              <a:rPr lang="en-US" altLang="ko-KR" sz="1600">
                <a:latin typeface="Courier New" panose="02070309020205020404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                 val size    &lt;</a:t>
            </a:r>
            <a:r>
              <a:rPr lang="ko-KR" altLang="en-US" sz="1600">
                <a:latin typeface="Courier New" panose="02070309020205020404" pitchFamily="49" charset="0"/>
              </a:rPr>
              <a:t>정수</a:t>
            </a:r>
            <a:r>
              <a:rPr lang="en-US" altLang="ko-KR" sz="1600">
                <a:latin typeface="Courier New" panose="02070309020205020404" pitchFamily="49" charset="0"/>
              </a:rPr>
              <a:t>&gt;,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                 ref matrix3 &lt;</a:t>
            </a:r>
            <a:r>
              <a:rPr lang="ko-KR" altLang="en-US" sz="1600">
                <a:latin typeface="Courier New" panose="02070309020205020404" pitchFamily="49" charset="0"/>
              </a:rPr>
              <a:t>행렬</a:t>
            </a:r>
            <a:r>
              <a:rPr lang="en-US" altLang="ko-KR" sz="1600">
                <a:latin typeface="Courier New" panose="02070309020205020404" pitchFamily="49" charset="0"/>
              </a:rPr>
              <a:t>&gt;)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matrix1</a:t>
            </a:r>
            <a:r>
              <a:rPr lang="ko-KR" altLang="en-US" sz="1600">
                <a:latin typeface="Courier New" panose="02070309020205020404" pitchFamily="49" charset="0"/>
              </a:rPr>
              <a:t>과 </a:t>
            </a:r>
            <a:r>
              <a:rPr lang="en-US" altLang="ko-KR" sz="1600">
                <a:latin typeface="Courier New" panose="02070309020205020404" pitchFamily="49" charset="0"/>
              </a:rPr>
              <a:t>matrix2</a:t>
            </a:r>
            <a:r>
              <a:rPr lang="ko-KR" altLang="en-US" sz="1600">
                <a:latin typeface="Courier New" panose="02070309020205020404" pitchFamily="49" charset="0"/>
              </a:rPr>
              <a:t>를 더하여 </a:t>
            </a:r>
            <a:r>
              <a:rPr lang="en-US" altLang="ko-KR" sz="1600">
                <a:latin typeface="Courier New" panose="02070309020205020404" pitchFamily="49" charset="0"/>
              </a:rPr>
              <a:t>matrix3</a:t>
            </a:r>
            <a:r>
              <a:rPr lang="ko-KR" altLang="en-US" sz="1600">
                <a:latin typeface="Courier New" panose="02070309020205020404" pitchFamily="49" charset="0"/>
              </a:rPr>
              <a:t>에 놓는다</a:t>
            </a:r>
            <a:r>
              <a:rPr lang="en-US" altLang="ko-KR" sz="160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 </a:t>
            </a:r>
            <a:r>
              <a:rPr lang="ko-KR" altLang="en-US" sz="1600" b="1">
                <a:latin typeface="Courier New" panose="02070309020205020404" pitchFamily="49" charset="0"/>
              </a:rPr>
              <a:t>사전조건</a:t>
            </a:r>
            <a:r>
              <a:rPr lang="ko-KR" altLang="en-US" sz="1600">
                <a:latin typeface="Courier New" panose="02070309020205020404" pitchFamily="49" charset="0"/>
              </a:rPr>
              <a:t>  </a:t>
            </a:r>
            <a:r>
              <a:rPr lang="en-US" altLang="ko-KR" sz="1600">
                <a:latin typeface="Courier New" panose="02070309020205020404" pitchFamily="49" charset="0"/>
              </a:rPr>
              <a:t>matrix1</a:t>
            </a:r>
            <a:r>
              <a:rPr lang="ko-KR" altLang="en-US" sz="1600">
                <a:latin typeface="Courier New" panose="02070309020205020404" pitchFamily="49" charset="0"/>
              </a:rPr>
              <a:t>과 </a:t>
            </a:r>
            <a:r>
              <a:rPr lang="en-US" altLang="ko-KR" sz="1600">
                <a:latin typeface="Courier New" panose="02070309020205020404" pitchFamily="49" charset="0"/>
              </a:rPr>
              <a:t>matrix2</a:t>
            </a:r>
            <a:r>
              <a:rPr lang="ko-KR" altLang="en-US" sz="1600">
                <a:latin typeface="Courier New" panose="02070309020205020404" pitchFamily="49" charset="0"/>
              </a:rPr>
              <a:t>는 데이터를 가지고 있다</a:t>
            </a:r>
            <a:r>
              <a:rPr lang="en-US" altLang="ko-KR" sz="1600">
                <a:latin typeface="Courier New" panose="02070309020205020404" pitchFamily="49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        size</a:t>
            </a:r>
            <a:r>
              <a:rPr lang="ko-KR" altLang="en-US" sz="1600">
                <a:latin typeface="Courier New" panose="02070309020205020404" pitchFamily="49" charset="0"/>
              </a:rPr>
              <a:t>는 </a:t>
            </a:r>
            <a:r>
              <a:rPr lang="en-US" altLang="ko-KR" sz="1600">
                <a:latin typeface="Courier New" panose="02070309020205020404" pitchFamily="49" charset="0"/>
              </a:rPr>
              <a:t>matrix</a:t>
            </a:r>
            <a:r>
              <a:rPr lang="ko-KR" altLang="en-US" sz="1600">
                <a:latin typeface="Courier New" panose="02070309020205020404" pitchFamily="49" charset="0"/>
              </a:rPr>
              <a:t>의 행과 열의 크기이다</a:t>
            </a:r>
            <a:r>
              <a:rPr lang="en-US" altLang="ko-KR" sz="160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 </a:t>
            </a:r>
            <a:r>
              <a:rPr lang="ko-KR" altLang="en-US" sz="1600" b="1">
                <a:latin typeface="Courier New" panose="02070309020205020404" pitchFamily="49" charset="0"/>
              </a:rPr>
              <a:t>사후조건</a:t>
            </a:r>
            <a:r>
              <a:rPr lang="ko-KR" altLang="en-US" sz="1600">
                <a:latin typeface="Courier New" panose="02070309020205020404" pitchFamily="49" charset="0"/>
              </a:rPr>
              <a:t>  </a:t>
            </a:r>
            <a:r>
              <a:rPr lang="en-US" altLang="ko-KR" sz="1600">
                <a:latin typeface="Courier New" panose="02070309020205020404" pitchFamily="49" charset="0"/>
              </a:rPr>
              <a:t>matrix</a:t>
            </a:r>
            <a:r>
              <a:rPr lang="ko-KR" altLang="en-US" sz="1600">
                <a:latin typeface="Courier New" panose="02070309020205020404" pitchFamily="49" charset="0"/>
              </a:rPr>
              <a:t>들이 더해져서 </a:t>
            </a:r>
            <a:r>
              <a:rPr lang="en-US" altLang="ko-KR" sz="1600">
                <a:latin typeface="Courier New" panose="02070309020205020404" pitchFamily="49" charset="0"/>
              </a:rPr>
              <a:t>matrix3</a:t>
            </a:r>
            <a:r>
              <a:rPr lang="ko-KR" altLang="en-US" sz="1600">
                <a:latin typeface="Courier New" panose="02070309020205020404" pitchFamily="49" charset="0"/>
              </a:rPr>
              <a:t>에 남는다</a:t>
            </a:r>
            <a:r>
              <a:rPr lang="en-US" altLang="ko-KR" sz="160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1  r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2  loop (r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1  c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2  loop (c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   1  matrix3[r, c] = matrix1[r, c] + matrix2[r, c]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   2  c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3 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   4  r = r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3 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 4  return</a:t>
            </a:r>
            <a:endParaRPr lang="en-US" altLang="ko-KR" sz="16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>
                <a:latin typeface="Courier New" panose="02070309020205020404" pitchFamily="49" charset="0"/>
              </a:rPr>
              <a:t>end</a:t>
            </a:r>
            <a:r>
              <a:rPr lang="en-US" altLang="ko-KR" sz="1600">
                <a:latin typeface="Courier New" panose="02070309020205020404" pitchFamily="49" charset="0"/>
              </a:rPr>
              <a:t> addMatrix</a:t>
            </a:r>
          </a:p>
        </p:txBody>
      </p:sp>
      <p:sp>
        <p:nvSpPr>
          <p:cNvPr id="9221" name="Text Box 8"/>
          <p:cNvSpPr txBox="1">
            <a:spLocks noChangeArrowheads="1"/>
          </p:cNvSpPr>
          <p:nvPr/>
        </p:nvSpPr>
        <p:spPr bwMode="auto">
          <a:xfrm>
            <a:off x="6516688" y="2636838"/>
            <a:ext cx="2047875" cy="925512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663300"/>
                </a:solidFill>
                <a:latin typeface="Times New Roman" panose="02020603050405020304" pitchFamily="18" charset="0"/>
              </a:rPr>
              <a:t>size</a:t>
            </a:r>
            <a:r>
              <a:rPr lang="en-US" altLang="ko-KR" sz="1800" i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r>
              <a:rPr lang="ko-KR" altLang="en-US" sz="1800">
                <a:solidFill>
                  <a:srgbClr val="663300"/>
                </a:solidFill>
              </a:rPr>
              <a:t>번 반복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800">
                <a:solidFill>
                  <a:srgbClr val="663300"/>
                </a:solidFill>
              </a:rPr>
              <a:t>따라서 효율은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663300"/>
                </a:solidFill>
                <a:latin typeface="Times New Roman" panose="02020603050405020304" pitchFamily="18" charset="0"/>
              </a:rPr>
              <a:t>O(size</a:t>
            </a:r>
            <a:r>
              <a:rPr lang="en-US" altLang="ko-KR" sz="1800" i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rgbClr val="6633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 sz="1800">
                <a:solidFill>
                  <a:srgbClr val="663300"/>
                </a:solidFill>
              </a:rPr>
              <a:t> </a:t>
            </a:r>
            <a:r>
              <a:rPr lang="ko-KR" altLang="en-US" sz="1800">
                <a:solidFill>
                  <a:srgbClr val="663300"/>
                </a:solidFill>
              </a:rPr>
              <a:t>혹은 </a:t>
            </a:r>
            <a:r>
              <a:rPr lang="en-US" altLang="ko-KR" sz="1800" i="1">
                <a:solidFill>
                  <a:srgbClr val="663300"/>
                </a:solidFill>
                <a:latin typeface="Times New Roman" panose="02020603050405020304" pitchFamily="18" charset="0"/>
              </a:rPr>
              <a:t>O(n</a:t>
            </a:r>
            <a:r>
              <a:rPr lang="en-US" altLang="ko-KR" sz="1800" i="1" baseline="30000">
                <a:solidFill>
                  <a:srgbClr val="66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ko-KR" sz="1800" i="1">
                <a:solidFill>
                  <a:srgbClr val="6633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403350" y="4221163"/>
            <a:ext cx="5905500" cy="2889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 flipH="1">
            <a:off x="5508625" y="3068638"/>
            <a:ext cx="1008063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9224" name="Picture 5" descr="f1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5013325"/>
            <a:ext cx="5040313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5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315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행렬의 곱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1975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큰</a:t>
            </a:r>
            <a:r>
              <a:rPr lang="en-US" altLang="ko-KR" sz="3600" smtClean="0">
                <a:latin typeface="돋움" panose="020B0600000101010101" pitchFamily="50" charset="-127"/>
                <a:ea typeface="돋움" panose="020B0600000101010101" pitchFamily="50" charset="-127"/>
              </a:rPr>
              <a:t>-O</a:t>
            </a:r>
            <a:r>
              <a:rPr lang="ko-KR" altLang="en-US" sz="3600" smtClean="0">
                <a:latin typeface="돋움" panose="020B0600000101010101" pitchFamily="50" charset="-127"/>
                <a:ea typeface="돋움" panose="020B0600000101010101" pitchFamily="50" charset="-127"/>
              </a:rPr>
              <a:t>표현식 분석의 예</a:t>
            </a:r>
          </a:p>
        </p:txBody>
      </p:sp>
      <p:pic>
        <p:nvPicPr>
          <p:cNvPr id="10244" name="Picture 5" descr="f1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1125538"/>
            <a:ext cx="38449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 Box 7"/>
          <p:cNvSpPr txBox="1">
            <a:spLocks noChangeArrowheads="1"/>
          </p:cNvSpPr>
          <p:nvPr/>
        </p:nvSpPr>
        <p:spPr bwMode="auto">
          <a:xfrm>
            <a:off x="323850" y="1557338"/>
            <a:ext cx="48291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matrix3 [r, c]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matrix1[r, 0] X matrix2[0, c]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+   matrix1[r, 1] X matrix2[1, c]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+   matrix1[r, 2] X matrix2[2, c]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.....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urier New" panose="02070309020205020404" pitchFamily="49" charset="0"/>
              </a:rPr>
              <a:t> +   matrix1[r, s-1] X matrix2[s-1, c]</a:t>
            </a:r>
          </a:p>
        </p:txBody>
      </p:sp>
    </p:spTree>
    <p:extLst>
      <p:ext uri="{BB962C8B-B14F-4D97-AF65-F5344CB8AC3E}">
        <p14:creationId xmlns:p14="http://schemas.microsoft.com/office/powerpoint/2010/main" val="40452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9"/>
          <p:cNvSpPr txBox="1">
            <a:spLocks noChangeArrowheads="1"/>
          </p:cNvSpPr>
          <p:nvPr/>
        </p:nvSpPr>
        <p:spPr bwMode="auto">
          <a:xfrm>
            <a:off x="946108" y="1083581"/>
            <a:ext cx="7974013" cy="57245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algorithm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multiplyMatrix</a:t>
            </a:r>
            <a:r>
              <a:rPr lang="en-US" altLang="ko-KR" sz="1600" dirty="0">
                <a:latin typeface="Courier New" panose="02070309020205020404" pitchFamily="49" charset="0"/>
              </a:rPr>
              <a:t> (</a:t>
            </a:r>
            <a:r>
              <a:rPr lang="en-US" altLang="ko-KR" sz="1600" dirty="0" err="1">
                <a:latin typeface="Courier New" panose="02070309020205020404" pitchFamily="49" charset="0"/>
              </a:rPr>
              <a:t>val</a:t>
            </a:r>
            <a:r>
              <a:rPr lang="en-US" altLang="ko-KR" sz="1600" dirty="0">
                <a:latin typeface="Courier New" panose="02070309020205020404" pitchFamily="49" charset="0"/>
              </a:rPr>
              <a:t> matrix1 &lt;</a:t>
            </a:r>
            <a:r>
              <a:rPr lang="ko-KR" altLang="en-US" sz="1600" dirty="0">
                <a:latin typeface="Courier New" panose="02070309020205020404" pitchFamily="49" charset="0"/>
              </a:rPr>
              <a:t>행렬</a:t>
            </a:r>
            <a:r>
              <a:rPr lang="en-US" altLang="ko-KR" sz="1600" dirty="0">
                <a:latin typeface="Courier New" panose="02070309020205020404" pitchFamily="49" charset="0"/>
              </a:rPr>
              <a:t>&gt;, </a:t>
            </a:r>
            <a:r>
              <a:rPr lang="en-US" altLang="ko-KR" sz="1600" dirty="0" err="1">
                <a:latin typeface="Courier New" panose="02070309020205020404" pitchFamily="49" charset="0"/>
              </a:rPr>
              <a:t>val</a:t>
            </a:r>
            <a:r>
              <a:rPr lang="en-US" altLang="ko-KR" sz="1600" dirty="0">
                <a:latin typeface="Courier New" panose="02070309020205020404" pitchFamily="49" charset="0"/>
              </a:rPr>
              <a:t> matrix2 &lt;</a:t>
            </a:r>
            <a:r>
              <a:rPr lang="ko-KR" altLang="en-US" sz="1600" dirty="0">
                <a:latin typeface="Courier New" panose="02070309020205020404" pitchFamily="49" charset="0"/>
              </a:rPr>
              <a:t>행렬</a:t>
            </a:r>
            <a:r>
              <a:rPr lang="en-US" altLang="ko-KR" sz="1600" dirty="0">
                <a:latin typeface="Courier New" panose="02070309020205020404" pitchFamily="49" charset="0"/>
              </a:rPr>
              <a:t>&gt;,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                   </a:t>
            </a:r>
            <a:r>
              <a:rPr lang="en-US" altLang="ko-KR" sz="1600" dirty="0" err="1">
                <a:latin typeface="Courier New" panose="02070309020205020404" pitchFamily="49" charset="0"/>
              </a:rPr>
              <a:t>val</a:t>
            </a:r>
            <a:r>
              <a:rPr lang="en-US" altLang="ko-KR" sz="1600" dirty="0">
                <a:latin typeface="Courier New" panose="02070309020205020404" pitchFamily="49" charset="0"/>
              </a:rPr>
              <a:t> size    &lt;</a:t>
            </a:r>
            <a:r>
              <a:rPr lang="ko-KR" altLang="en-US" sz="1600" dirty="0">
                <a:latin typeface="Courier New" panose="02070309020205020404" pitchFamily="49" charset="0"/>
              </a:rPr>
              <a:t>정수</a:t>
            </a:r>
            <a:r>
              <a:rPr lang="en-US" altLang="ko-KR" sz="1600" dirty="0">
                <a:latin typeface="Courier New" panose="02070309020205020404" pitchFamily="49" charset="0"/>
              </a:rPr>
              <a:t>&gt;, ref matrix3 &lt;</a:t>
            </a:r>
            <a:r>
              <a:rPr lang="ko-KR" altLang="en-US" sz="1600" dirty="0">
                <a:latin typeface="Courier New" panose="02070309020205020404" pitchFamily="49" charset="0"/>
              </a:rPr>
              <a:t>행렬</a:t>
            </a:r>
            <a:r>
              <a:rPr lang="en-US" altLang="ko-KR" sz="1600" dirty="0">
                <a:latin typeface="Courier New" panose="02070309020205020404" pitchFamily="49" charset="0"/>
              </a:rPr>
              <a:t>&gt;)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matrix1</a:t>
            </a:r>
            <a:r>
              <a:rPr lang="ko-KR" altLang="en-US" sz="1600" dirty="0">
                <a:latin typeface="Courier New" panose="02070309020205020404" pitchFamily="49" charset="0"/>
              </a:rPr>
              <a:t>과 </a:t>
            </a:r>
            <a:r>
              <a:rPr lang="en-US" altLang="ko-KR" sz="1600" dirty="0">
                <a:latin typeface="Courier New" panose="02070309020205020404" pitchFamily="49" charset="0"/>
              </a:rPr>
              <a:t>matrix2</a:t>
            </a:r>
            <a:r>
              <a:rPr lang="ko-KR" altLang="en-US" sz="1600" dirty="0">
                <a:latin typeface="Courier New" panose="02070309020205020404" pitchFamily="49" charset="0"/>
              </a:rPr>
              <a:t>를 곱하여 결과를 </a:t>
            </a:r>
            <a:r>
              <a:rPr lang="en-US" altLang="ko-KR" sz="1600" dirty="0">
                <a:latin typeface="Courier New" panose="02070309020205020404" pitchFamily="49" charset="0"/>
              </a:rPr>
              <a:t>matrix3</a:t>
            </a:r>
            <a:r>
              <a:rPr lang="ko-KR" altLang="en-US" sz="1600" dirty="0">
                <a:latin typeface="Courier New" panose="02070309020205020404" pitchFamily="49" charset="0"/>
              </a:rPr>
              <a:t>에 놓는다</a:t>
            </a:r>
            <a:r>
              <a:rPr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 </a:t>
            </a:r>
            <a:r>
              <a:rPr lang="ko-KR" altLang="en-US" sz="1600" b="1" dirty="0">
                <a:latin typeface="Courier New" panose="02070309020205020404" pitchFamily="49" charset="0"/>
              </a:rPr>
              <a:t>사전조건</a:t>
            </a:r>
            <a:r>
              <a:rPr lang="ko-KR" altLang="en-US" sz="1600" dirty="0"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latin typeface="Courier New" panose="02070309020205020404" pitchFamily="49" charset="0"/>
              </a:rPr>
              <a:t>matrix1</a:t>
            </a:r>
            <a:r>
              <a:rPr lang="ko-KR" altLang="en-US" sz="1600" dirty="0">
                <a:latin typeface="Courier New" panose="02070309020205020404" pitchFamily="49" charset="0"/>
              </a:rPr>
              <a:t>과 </a:t>
            </a:r>
            <a:r>
              <a:rPr lang="en-US" altLang="ko-KR" sz="1600" dirty="0">
                <a:latin typeface="Courier New" panose="02070309020205020404" pitchFamily="49" charset="0"/>
              </a:rPr>
              <a:t>matrix2</a:t>
            </a:r>
            <a:r>
              <a:rPr lang="ko-KR" altLang="en-US" sz="1600" dirty="0">
                <a:latin typeface="Courier New" panose="02070309020205020404" pitchFamily="49" charset="0"/>
              </a:rPr>
              <a:t>는 데이터를 가지고 있다</a:t>
            </a:r>
            <a:r>
              <a:rPr lang="en-US" altLang="ko-KR" sz="1600" dirty="0">
                <a:latin typeface="Courier New" panose="02070309020205020404" pitchFamily="49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    size</a:t>
            </a:r>
            <a:r>
              <a:rPr lang="ko-KR" altLang="en-US" sz="1600" dirty="0">
                <a:latin typeface="Courier New" panose="02070309020205020404" pitchFamily="49" charset="0"/>
              </a:rPr>
              <a:t>는 </a:t>
            </a:r>
            <a:r>
              <a:rPr lang="en-US" altLang="ko-KR" sz="1600" dirty="0">
                <a:latin typeface="Courier New" panose="02070309020205020404" pitchFamily="49" charset="0"/>
              </a:rPr>
              <a:t>matrix</a:t>
            </a:r>
            <a:r>
              <a:rPr lang="ko-KR" altLang="en-US" sz="1600" dirty="0">
                <a:latin typeface="Courier New" panose="02070309020205020404" pitchFamily="49" charset="0"/>
              </a:rPr>
              <a:t>들의 행과 열의 크기이다</a:t>
            </a:r>
            <a:r>
              <a:rPr lang="en-US" altLang="ko-KR" sz="1600" dirty="0">
                <a:latin typeface="Courier New" panose="02070309020205020404" pitchFamily="49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 </a:t>
            </a:r>
            <a:r>
              <a:rPr lang="ko-KR" altLang="en-US" sz="1600" b="1" dirty="0">
                <a:latin typeface="Courier New" panose="02070309020205020404" pitchFamily="49" charset="0"/>
              </a:rPr>
              <a:t>사후조건</a:t>
            </a:r>
            <a:r>
              <a:rPr lang="ko-KR" altLang="en-US" sz="1600" dirty="0">
                <a:latin typeface="Courier New" panose="02070309020205020404" pitchFamily="49" charset="0"/>
              </a:rPr>
              <a:t>  </a:t>
            </a:r>
            <a:r>
              <a:rPr lang="en-US" altLang="ko-KR" sz="1600" dirty="0">
                <a:latin typeface="Courier New" panose="02070309020205020404" pitchFamily="49" charset="0"/>
              </a:rPr>
              <a:t>matrix</a:t>
            </a:r>
            <a:r>
              <a:rPr lang="ko-KR" altLang="en-US" sz="1600" dirty="0">
                <a:latin typeface="Courier New" panose="02070309020205020404" pitchFamily="49" charset="0"/>
              </a:rPr>
              <a:t>들은 곱해져서 결과가 </a:t>
            </a:r>
            <a:r>
              <a:rPr lang="en-US" altLang="ko-KR" sz="1600" dirty="0">
                <a:latin typeface="Courier New" panose="02070309020205020404" pitchFamily="49" charset="0"/>
              </a:rPr>
              <a:t>matrix3</a:t>
            </a:r>
            <a:r>
              <a:rPr lang="ko-KR" altLang="en-US" sz="1600" dirty="0">
                <a:latin typeface="Courier New" panose="02070309020205020404" pitchFamily="49" charset="0"/>
              </a:rPr>
              <a:t>에 남는다</a:t>
            </a:r>
            <a:r>
              <a:rPr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1  r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2  loop (r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1  c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2  loop (c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1  matrix3[r, c]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2  m = 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3  loop (m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   1  matrix3[r, c] = matrix3[r, c]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                      + matrix1[r, m] X matrix2[m, c]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   2  m = m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4 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   5  c = c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3 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  4  r = r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3  end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4  return </a:t>
            </a:r>
            <a:endParaRPr lang="en-US" altLang="ko-KR" sz="16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b="1" dirty="0">
                <a:latin typeface="Courier New" panose="02070309020205020404" pitchFamily="49" charset="0"/>
              </a:rPr>
              <a:t>end</a:t>
            </a:r>
            <a:r>
              <a:rPr lang="en-US" altLang="ko-KR" sz="1600" dirty="0">
                <a:latin typeface="Courier New" panose="02070309020205020404" pitchFamily="49" charset="0"/>
              </a:rPr>
              <a:t> </a:t>
            </a:r>
            <a:r>
              <a:rPr lang="en-US" altLang="ko-KR" sz="1600" dirty="0" err="1">
                <a:latin typeface="Courier New" panose="02070309020205020404" pitchFamily="49" charset="0"/>
              </a:rPr>
              <a:t>multiplyMatrix</a:t>
            </a:r>
            <a:endParaRPr lang="en-US" altLang="ko-KR" sz="1600" dirty="0">
              <a:latin typeface="Courier New" panose="02070309020205020404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692150"/>
            <a:ext cx="8229600" cy="3159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서울도시" pitchFamily="18" charset="-127"/>
                <a:ea typeface="서울도시" pitchFamily="18" charset="-127"/>
              </a:rPr>
              <a:t>행렬의 곱 알고리즘 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946108" y="157163"/>
            <a:ext cx="8229600" cy="4905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큰</a:t>
            </a:r>
            <a:r>
              <a:rPr lang="en-US" altLang="ko-KR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-O</a:t>
            </a:r>
            <a:r>
              <a:rPr lang="ko-KR" altLang="en-US" sz="36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표현식</a:t>
            </a:r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분석의 예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1547813" y="4292600"/>
            <a:ext cx="6192837" cy="5048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5867400" y="2852738"/>
            <a:ext cx="200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i="1">
                <a:solidFill>
                  <a:srgbClr val="CC0000"/>
                </a:solidFill>
                <a:latin typeface="Times New Roman" panose="02020603050405020304" pitchFamily="18" charset="0"/>
              </a:rPr>
              <a:t>O(size</a:t>
            </a:r>
            <a:r>
              <a:rPr lang="en-US" altLang="ko-KR" sz="1800" i="1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ko-KR" sz="1800" i="1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ko-KR" sz="180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  <a:r>
              <a:rPr lang="ko-KR" altLang="en-US" sz="1800">
                <a:solidFill>
                  <a:srgbClr val="CC0000"/>
                </a:solidFill>
                <a:latin typeface="Times New Roman" panose="02020603050405020304" pitchFamily="18" charset="0"/>
              </a:rPr>
              <a:t>혹은 </a:t>
            </a:r>
            <a:r>
              <a:rPr lang="en-US" altLang="ko-KR" sz="1800" i="1">
                <a:solidFill>
                  <a:srgbClr val="CC0000"/>
                </a:solidFill>
                <a:latin typeface="Times New Roman" panose="02020603050405020304" pitchFamily="18" charset="0"/>
              </a:rPr>
              <a:t>O(n</a:t>
            </a:r>
            <a:r>
              <a:rPr lang="en-US" altLang="ko-KR" sz="1800" i="1" baseline="30000">
                <a:solidFill>
                  <a:srgbClr val="CC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ko-KR" sz="1800" i="1">
                <a:solidFill>
                  <a:srgbClr val="CC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 flipH="1">
            <a:off x="4932363" y="3213100"/>
            <a:ext cx="1079500" cy="1077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1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AB582"/>
            </a:gs>
            <a:gs pos="39999">
              <a:srgbClr val="FAB582"/>
            </a:gs>
            <a:gs pos="70000">
              <a:srgbClr val="C4D6EB"/>
            </a:gs>
            <a:gs pos="100000">
              <a:srgbClr val="FFEBFA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04A7DD6-8382-49F2-A794-B6564AEA4B7F}" type="slidenum">
              <a:rPr lang="en-US" altLang="ko-KR" b="1">
                <a:ea typeface="HY엽서L" pitchFamily="18" charset="-127"/>
              </a:rPr>
              <a:pPr/>
              <a:t>19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2" name="Picture 2" descr="C:\Documents and Settings\Administrator\바탕 화면\이산수학 작업 그림파일\12장\2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2996952"/>
            <a:ext cx="7635875" cy="298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7560000" cy="1360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025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CF677773-0667-4510-8365-11A4A765881C}" type="slidenum">
              <a:rPr lang="en-US" altLang="ko-KR" b="1">
                <a:ea typeface="HY엽서L" pitchFamily="18" charset="-127"/>
              </a:rPr>
              <a:pPr/>
              <a:t>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53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835696" y="1740872"/>
            <a:ext cx="6840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알고리즘이란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특정한 일을 수행하는 명령어들의 유한 집합을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의미함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알고리즘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 가장 효율적인 알고리즘을 찾는 것이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수학에서는 문제를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풀기 위해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정의나 정리들을 활용하는 데 비해 컴퓨터에서는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 가능한 효율적인 알고리즘을 사용함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알고리즘의 개념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은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1830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년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배비지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(Babbage)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러브레이스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(Lovelace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의해 처음으로 제기됨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1973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년 컴퓨터 과학자인 </a:t>
            </a:r>
            <a:r>
              <a:rPr lang="ko-KR" altLang="en-US" sz="1600" dirty="0" err="1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크누스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(Knuth)</a:t>
            </a: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가 그의 저서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《</a:t>
            </a:r>
            <a:r>
              <a:rPr lang="ko-KR" altLang="en-US" sz="1600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컴퓨터 </a:t>
            </a:r>
            <a:r>
              <a:rPr lang="ko-KR" altLang="en-US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프로그래밍의 기술</a:t>
            </a:r>
            <a:r>
              <a:rPr lang="en-US" altLang="ko-KR" sz="16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(The Art of Computer Programming)》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에서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체계적으로 정립함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12.4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복잡성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69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970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04A7DD6-8382-49F2-A794-B6564AEA4B7F}" type="slidenum">
              <a:rPr lang="en-US" altLang="ko-KR" b="1">
                <a:ea typeface="HY엽서L" pitchFamily="18" charset="-127"/>
              </a:rPr>
              <a:pPr/>
              <a:t>20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970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9703" name="Picture 2" descr="C:\Documents and Settings\Administrator\바탕 화면\이산수학 작업 그림파일\12장\2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364" y="1700808"/>
            <a:ext cx="75311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1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482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D5364A9F-8B75-445C-AE5F-7CE09A509E80}" type="slidenum">
              <a:rPr lang="en-US" altLang="ko-KR" b="1">
                <a:ea typeface="HY엽서L" pitchFamily="18" charset="-127"/>
              </a:rPr>
              <a:pPr/>
              <a:t>21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482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21023" y="908720"/>
            <a:ext cx="70834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탐색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(search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파일 또는 원소들 중에서 어떤 특정한 원소를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찾는 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탐색 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가지 방법 </a:t>
            </a:r>
            <a:endParaRPr lang="en-US" altLang="ko-KR" sz="1600" b="1" dirty="0" smtClean="0">
              <a:solidFill>
                <a:srgbClr val="0033CC"/>
              </a:solidFill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순차 탐색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(sequential search)</a:t>
            </a:r>
            <a:r>
              <a:rPr lang="en-US" altLang="ko-KR" sz="1600" b="1" dirty="0" smtClean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원소들이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정렬되어 있지 않을 경우에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원소들을 처음부터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비교하여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찾는 것임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이진 탐색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(binary search)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: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원소들이 정렬되어 있을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경우에 찾는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방법으로서 순차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탐색보다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빠름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21022" y="3784972"/>
            <a:ext cx="708342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(1) 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순차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탐색은 배열에 있는 특정한 원소를 찾기 위하여 배열의 처음 원소부터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차례로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모든 원소들을 비교하여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탐색함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방법은 효율적이지는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않지만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상황에 따라 필요함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모든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원소들을 조사하는 탐색을 </a:t>
            </a:r>
            <a:r>
              <a:rPr lang="ko-KR" altLang="en-US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선형 탐색</a:t>
            </a:r>
            <a:r>
              <a:rPr lang="en-US" altLang="ko-KR" sz="1600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linear search)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이라고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84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BADC989F-2655-457F-8384-8F1507E04194}" type="slidenum">
              <a:rPr lang="en-US" altLang="ko-KR" b="1">
                <a:ea typeface="HY엽서L" pitchFamily="18" charset="-127"/>
              </a:rPr>
              <a:pPr/>
              <a:t>22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584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35846" name="Picture 2" descr="C:\Documents and Settings\Administrator\바탕 화면\이산수학 작업 그림파일\12장\3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980728"/>
            <a:ext cx="7358063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4881934"/>
            <a:ext cx="69127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프로그램에서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for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문을 제외하면 다른 문장은 한 번만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for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문에서의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 횟수를 조사함으로써 전체 수행 횟수를 알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686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9F2A28F-35EF-4D5A-937B-73DAF849201E}" type="slidenum">
              <a:rPr lang="en-US" altLang="ko-KR" b="1">
                <a:ea typeface="HY엽서L" pitchFamily="18" charset="-127"/>
              </a:rPr>
              <a:pPr/>
              <a:t>23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16843" y="1192684"/>
            <a:ext cx="70596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먼저 찾으려는 원소가 배열에 없다고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생각하면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i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 증가하며 비교하므로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n+1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번의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만약 찾으려는 원소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배열에 존재한다면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array[0] = </a:t>
            </a:r>
            <a:r>
              <a:rPr lang="en-US" altLang="ko-KR" sz="1600" dirty="0" err="1" smtClean="0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때는 한 번의 비교가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필요함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array[n-1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] =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때는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번의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비교가 필요함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array[i] =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search_num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일 때 필요한 비교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횟수는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i+1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699792" y="3789040"/>
            <a:ext cx="4191000" cy="2592288"/>
            <a:chOff x="2757264" y="3789040"/>
            <a:chExt cx="4191000" cy="2592288"/>
          </a:xfrm>
        </p:grpSpPr>
        <p:pic>
          <p:nvPicPr>
            <p:cNvPr id="36872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7264" y="4200103"/>
              <a:ext cx="4191000" cy="2181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2757264" y="3789040"/>
              <a:ext cx="419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 smtClean="0">
                  <a:solidFill>
                    <a:srgbClr val="0033CC"/>
                  </a:solidFill>
                  <a:latin typeface="HY중고딕" pitchFamily="18" charset="-127"/>
                  <a:ea typeface="HY중고딕" pitchFamily="18" charset="-127"/>
                </a:rPr>
                <a:t>평균 비교 횟수</a:t>
              </a:r>
              <a:endPara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789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2C8902B-728B-4CF3-83C1-C76C1F0E0017}" type="slidenum">
              <a:rPr lang="en-US" altLang="ko-KR" b="1">
                <a:ea typeface="HY엽서L" pitchFamily="18" charset="-127"/>
              </a:rPr>
              <a:pPr/>
              <a:t>24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789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566490" y="1052736"/>
            <a:ext cx="696595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(2) 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O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(log</a:t>
            </a:r>
            <a:r>
              <a:rPr lang="en-US" altLang="ko-KR" b="1" baseline="-25000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2</a:t>
            </a:r>
            <a:r>
              <a:rPr lang="en-US" altLang="ko-KR" b="1" i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n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전화번호부에서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사람의 이름을 찾을 때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먼저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이름이 있을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곳을 추측하여 찾는데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그곳이 찾는 사람의 이름보다 앞쪽의 이름이면 뒤쪽을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다시 찾고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뒤쪽의 이름이면 앞쪽을 다시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찾음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식으로 이름을 찾을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때까지 반복함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이와 같이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원소들이 순서대로 정렬되어 있을 때는 처음부터 찾을 필요가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없이 중간의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원소와 비교하여 그보다 작을 때에는 그 원소의 왼쪽 원소들 중에서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때는 오른쪽 원소 중에서 다시 같은 형식으로 찾으면 훨씬 시간을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절약하여 찾을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66490" y="4820959"/>
            <a:ext cx="71099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이진 탐색</a:t>
            </a:r>
            <a:r>
              <a:rPr lang="en-US" altLang="ko-KR" sz="1600" b="1" dirty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(binary search</a:t>
            </a:r>
            <a:r>
              <a:rPr lang="en-US" altLang="ko-KR" sz="1600" b="1" dirty="0" smtClean="0">
                <a:solidFill>
                  <a:srgbClr val="FF0000"/>
                </a:solidFill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 가운데의 원소 값과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찾으려는 값을 비교하여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비교된 결과에 따라 왼쪽 원소의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배열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또는 오른쪽 원소의 배열 중에서 다시 찾기를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계속함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3256" y="1268760"/>
            <a:ext cx="3529013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이진찾기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(binary search)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배열이 순서리스트이고 요소의 개수가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이상일 때 적용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배열의 중간지점의 데이터를 목표와 비교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목표가 중간 이전 에 있으면 중간 이후를 비교대상에서 제외시킴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이후에 있으면 첫 번째 반을 제외시킴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중간지점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mid=(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first+last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)/2</a:t>
            </a:r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427912" cy="503237"/>
          </a:xfrm>
          <a:noFill/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찾기</a:t>
            </a:r>
          </a:p>
        </p:txBody>
      </p:sp>
      <p:pic>
        <p:nvPicPr>
          <p:cNvPr id="9220" name="Picture 5" descr="f2-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92" y="440531"/>
            <a:ext cx="4541838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42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Administrator\바탕 화면\이산수학 작업 그림파일\12장\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925513"/>
            <a:ext cx="6705600" cy="559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8917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C44B94A-CD11-41FD-A7DC-B34A08F4D802}" type="slidenum">
              <a:rPr lang="en-US" altLang="ko-KR" b="1">
                <a:ea typeface="HY엽서L" pitchFamily="18" charset="-127"/>
              </a:rPr>
              <a:pPr/>
              <a:t>26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096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39324D-C650-467A-8FE4-48C9B2EBAEAB}" type="slidenum">
              <a:rPr lang="en-US" altLang="ko-KR" b="1">
                <a:ea typeface="HY엽서L" pitchFamily="18" charset="-127"/>
              </a:rPr>
              <a:pPr/>
              <a:t>27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096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0966" name="Picture 2" descr="C:\Documents and Settings\Administrator\바탕 화면\이산수학 작업 그림파일\12장\3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91328"/>
            <a:ext cx="669131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35696" y="1268760"/>
            <a:ext cx="6696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이진 탐색 알고리즘의 수행 시간을 살펴보면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while </a:t>
            </a:r>
            <a:r>
              <a:rPr lang="ko-KR" altLang="en-US" sz="1600" dirty="0" err="1">
                <a:latin typeface="HY중고딕" pitchFamily="18" charset="-127"/>
                <a:ea typeface="HY중고딕" pitchFamily="18" charset="-127"/>
              </a:rPr>
              <a:t>반복문이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회 수행될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때마다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탐색해야 될 배열의 크기가 계속 반으로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줄어 </a:t>
            </a: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듬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19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6583B4E3-7F7B-4FE2-BDC4-AB0707162477}" type="slidenum">
              <a:rPr lang="en-US" altLang="ko-KR" b="1">
                <a:ea typeface="HY엽서L" pitchFamily="18" charset="-127"/>
              </a:rPr>
              <a:pPr/>
              <a:t>28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19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683519" y="1772816"/>
            <a:ext cx="6992937" cy="3185775"/>
            <a:chOff x="1683519" y="2021939"/>
            <a:chExt cx="6992937" cy="3185775"/>
          </a:xfrm>
        </p:grpSpPr>
        <p:sp>
          <p:nvSpPr>
            <p:cNvPr id="3" name="직사각형 2"/>
            <p:cNvSpPr/>
            <p:nvPr/>
          </p:nvSpPr>
          <p:spPr>
            <a:xfrm>
              <a:off x="1683519" y="2021939"/>
              <a:ext cx="699293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탐색해야 할 배열의 크기가 </a:t>
              </a:r>
              <a:r>
                <a:rPr lang="en-US" altLang="ko-KR" sz="1600" dirty="0">
                  <a:latin typeface="HY중고딕" pitchFamily="18" charset="-127"/>
                  <a:ea typeface="HY중고딕" pitchFamily="18" charset="-127"/>
                </a:rPr>
                <a:t>1</a:t>
              </a:r>
              <a:r>
                <a:rPr lang="ko-KR" altLang="en-US" sz="1600" dirty="0">
                  <a:latin typeface="HY중고딕" pitchFamily="18" charset="-127"/>
                  <a:ea typeface="HY중고딕" pitchFamily="18" charset="-127"/>
                </a:rPr>
                <a:t>일 때 알고리즘이 수행을 끝내므로 </a:t>
              </a:r>
              <a:r>
                <a:rPr lang="ko-KR" altLang="en-US" sz="1600" dirty="0" smtClean="0">
                  <a:latin typeface="HY중고딕" pitchFamily="18" charset="-127"/>
                  <a:ea typeface="HY중고딕" pitchFamily="18" charset="-127"/>
                </a:rPr>
                <a:t>알고리즘의 수행 시간임</a:t>
              </a:r>
              <a:endParaRPr lang="ko-KR" altLang="en-US" sz="1600" dirty="0">
                <a:latin typeface="HY중고딕" pitchFamily="18" charset="-127"/>
                <a:ea typeface="HY중고딕" pitchFamily="18" charset="-127"/>
              </a:endParaRPr>
            </a:p>
          </p:txBody>
        </p:sp>
        <p:pic>
          <p:nvPicPr>
            <p:cNvPr id="41991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0589" y="2924944"/>
              <a:ext cx="2657475" cy="179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>
            <a:xfrm>
              <a:off x="1763688" y="4869160"/>
              <a:ext cx="551772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600" b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이진 탐색 알고리즘의 수행 시간은 </a:t>
              </a:r>
              <a:r>
                <a:rPr lang="en-US" altLang="ko-KR" sz="1600" b="1" i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O</a:t>
              </a:r>
              <a:r>
                <a:rPr lang="en-US" altLang="ko-KR" sz="1600" b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(log</a:t>
              </a:r>
              <a:r>
                <a:rPr lang="en-US" altLang="ko-KR" sz="1600" b="1" baseline="-25000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2</a:t>
              </a:r>
              <a:r>
                <a:rPr lang="en-US" altLang="ko-KR" sz="1600" b="1" i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n</a:t>
              </a:r>
              <a:r>
                <a:rPr lang="en-US" altLang="ko-KR" sz="1600" b="1" dirty="0">
                  <a:solidFill>
                    <a:schemeClr val="accent4">
                      <a:lumMod val="50000"/>
                    </a:schemeClr>
                  </a:solidFill>
                  <a:latin typeface="HY중고딕" pitchFamily="18" charset="-127"/>
                  <a:ea typeface="HY중고딕" pitchFamily="18" charset="-127"/>
                </a:rPr>
                <a:t>)</a:t>
              </a:r>
              <a:endParaRPr lang="ko-KR" altLang="en-US" sz="1600" b="1" dirty="0">
                <a:solidFill>
                  <a:schemeClr val="accent4">
                    <a:lumMod val="50000"/>
                  </a:schemeClr>
                </a:solidFill>
                <a:latin typeface="HY중고딕" pitchFamily="18" charset="-127"/>
                <a:ea typeface="HY중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12.6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탐색 알고리즘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4301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49F90EFE-EC00-419F-A450-75D97056A6AE}" type="slidenum">
              <a:rPr lang="en-US" altLang="ko-KR" b="1">
                <a:ea typeface="HY엽서L" pitchFamily="18" charset="-127"/>
              </a:rPr>
              <a:pPr/>
              <a:t>29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4301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88" y="1196752"/>
            <a:ext cx="7560000" cy="2739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763688" y="4298320"/>
            <a:ext cx="6912768" cy="404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알고리즘이란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582154C1-CFBA-4136-8CBB-EDC6BDA4FCD7}" type="slidenum">
              <a:rPr lang="en-US" altLang="ko-KR" b="1">
                <a:ea typeface="HY엽서L" pitchFamily="18" charset="-127"/>
              </a:rPr>
              <a:pPr/>
              <a:t>3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6390" name="Picture 2" descr="C:\Documents and Settings\Administrator\바탕 화면\이산수학 작업 그림파일\12장\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125538"/>
            <a:ext cx="7773988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19597" y="2488828"/>
            <a:ext cx="7000875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알고리즘이 가져야 할 </a:t>
            </a:r>
            <a:r>
              <a:rPr lang="en-US" altLang="ko-KR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7</a:t>
            </a:r>
            <a:r>
              <a:rPr lang="ko-KR" altLang="en-US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가지 주요 </a:t>
            </a: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특성</a:t>
            </a:r>
            <a:endParaRPr lang="en-US" altLang="ko-KR" b="1" dirty="0" smtClean="0">
              <a:solidFill>
                <a:srgbClr val="0033CC"/>
              </a:solidFill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(input)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풀기 위한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입력이 있어야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출력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(output)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해결했을 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답이 나와야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유한성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(finiteness)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유한 번의 명령이 수행된 후에는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끝나야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정확성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(correctness)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주어진 문제를 정확하게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해결해야 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err="1" smtClean="0">
                <a:latin typeface="HY중고딕" pitchFamily="18" charset="-127"/>
                <a:ea typeface="HY중고딕" pitchFamily="18" charset="-127"/>
              </a:rPr>
              <a:t>확정성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(definiteness)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각 단계가 실행된 후에는 결과가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확정됨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(generality)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같은 유형의 문제에 모두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적용됨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효율성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(effectiveness) :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정확하면서도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효율적이어야 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12.1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알고리즘이란 무엇인가</a:t>
            </a: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?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89E4C445-9B2C-4D4A-A2C7-166564E52060}" type="slidenum">
              <a:rPr lang="en-US" altLang="ko-KR" b="1">
                <a:ea typeface="HY엽서L" pitchFamily="18" charset="-127"/>
              </a:rPr>
              <a:pPr/>
              <a:t>4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8437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18439" name="Picture 3" descr="C:\Documents and Settings\Administrator\바탕 화면\이산수학 작업 그림파일\12장\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088" y="3644900"/>
            <a:ext cx="77565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558677" y="1844824"/>
            <a:ext cx="7189787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알고리즘</a:t>
            </a:r>
            <a:r>
              <a:rPr lang="en-US" altLang="ko-KR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(Algorithm)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순서도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(flow chart),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유사 코드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(pseudo code),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언어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(language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)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등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여러 가지 방법으로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표현될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누구나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이해할 수 있도록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명확하게 기술하는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것이 매우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중요함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효율성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72166FC4-F0F2-4631-85A3-CAE9BEA4B09D}" type="slidenum">
              <a:rPr lang="en-US" altLang="ko-KR" b="1">
                <a:ea typeface="HY엽서L" pitchFamily="18" charset="-127"/>
              </a:rPr>
              <a:pPr/>
              <a:t>5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19461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07704" y="2426112"/>
            <a:ext cx="67687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어떤 문제가 주어졌을 때 그 문제를 풀기 위한 방법론인 알고리즘이 항상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하나만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있는 것은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아님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컴퓨터 프로그램의 경우에는 어떤 알고리즘이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가장 효율적인지를 선택되어야 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수행 시간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메모리 용량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자료의 종류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프로그래머의 성향에 따라 가장 알맞은 알고리즘을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선택됨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12.2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알고리즘의 효율성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3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EC8C6B46-D481-48FE-A330-FB8FA52E24B1}" type="slidenum">
              <a:rPr lang="en-US" altLang="ko-KR" b="1">
                <a:ea typeface="HY엽서L" pitchFamily="18" charset="-127"/>
              </a:rPr>
              <a:pPr/>
              <a:t>6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0485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0486" name="Picture 2" descr="C:\Documents and Settings\Administrator\바탕 화면\이산수학 작업 그림파일\12장\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3102076" cy="33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3" descr="C:\Documents and Settings\Administrator\바탕 화면\이산수학 작업 그림파일\12장\1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150936"/>
            <a:ext cx="2533850" cy="4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91680" y="1013827"/>
            <a:ext cx="68407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알고리즘의 효율성을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비교하기 위함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왼쪽은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부터 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100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까지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정수를 그냥 더하는 방법임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오른쪽은 </a:t>
            </a:r>
            <a:r>
              <a:rPr lang="en-US" altLang="ko-KR" sz="1600" dirty="0" smtClean="0">
                <a:latin typeface="HY중고딕" pitchFamily="18" charset="-127"/>
                <a:ea typeface="HY중고딕" pitchFamily="18" charset="-127"/>
              </a:rPr>
              <a:t>for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문을 사용하여 계산하는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방법이 훨씬 효율적인 알고리즘이라고 말할 수 있음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1C3526B8-0C07-4236-B4E5-DF777B2C29E7}" type="slidenum">
              <a:rPr lang="en-US" altLang="ko-KR" b="1">
                <a:ea typeface="HY엽서L" pitchFamily="18" charset="-127"/>
              </a:rPr>
              <a:pPr/>
              <a:t>7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38263" y="1305342"/>
            <a:ext cx="72661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알고리즘에 대한 평가와 비교는 컴퓨터 프로그램을 통한 문제 해결에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있어서 매우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중요한 관심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분야임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해결하는 데 있어서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두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가지 질문을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해봄으로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알고리즘을 분석할 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있음</a:t>
            </a: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어떤 </a:t>
            </a:r>
            <a:r>
              <a:rPr lang="ko-KR" altLang="en-US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문제의 해결에 있어서 주어진 알고리즘을 사용하는 데 드는 비용이 </a:t>
            </a:r>
            <a:r>
              <a:rPr lang="ko-KR" altLang="en-US" sz="1600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얼마인가</a:t>
            </a:r>
            <a:r>
              <a:rPr lang="en-US" altLang="ko-KR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600" dirty="0" smtClean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그 </a:t>
            </a:r>
            <a:r>
              <a:rPr lang="ko-KR" altLang="en-US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문제를 해결하는 데 비용이 가장 적게 드는 알고리즘은 무엇인가</a:t>
            </a:r>
            <a:r>
              <a:rPr lang="en-US" altLang="ko-KR" sz="1600" dirty="0">
                <a:solidFill>
                  <a:srgbClr val="00B050"/>
                </a:solidFill>
                <a:latin typeface="HY중고딕" pitchFamily="18" charset="-127"/>
                <a:ea typeface="HY중고딕" pitchFamily="18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비용이란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연산하는 데 필요한 시간과 기억 장소의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크기를 말함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주어진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문제를 해결하는 방법에는 여러 가지 알고리즘이 있으나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그 중에서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비용이 적게 드는 알고리즘을 찾기 위해서는 </a:t>
            </a: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효율성 </a:t>
            </a:r>
            <a:r>
              <a:rPr lang="ko-KR" altLang="en-US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분석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(performance analysis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이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필요함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582612"/>
          </a:xfrm>
        </p:spPr>
        <p:txBody>
          <a:bodyPr/>
          <a:lstStyle/>
          <a:p>
            <a:pPr algn="r" fontAlgn="auto">
              <a:spcAft>
                <a:spcPts val="0"/>
              </a:spcAft>
              <a:defRPr/>
            </a:pPr>
            <a:r>
              <a:rPr lang="en-US" altLang="ko-KR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12.3 </a:t>
            </a:r>
            <a:r>
              <a:rPr lang="ko-KR" altLang="en-US" sz="2400" dirty="0" smtClean="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 분석</a:t>
            </a:r>
            <a:endParaRPr lang="ko-KR" altLang="en-US" sz="2400" dirty="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5219700" y="6483350"/>
            <a:ext cx="37893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latinLnBrk="0"/>
            <a:r>
              <a:rPr kumimoji="0" lang="en-US" altLang="ko-KR" sz="15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Chapter </a:t>
            </a:r>
            <a:r>
              <a:rPr kumimoji="0" lang="en-US" altLang="ko-KR" sz="1600" b="1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12. </a:t>
            </a:r>
            <a:r>
              <a:rPr kumimoji="0" lang="ko-KR" altLang="en-US" sz="1600">
                <a:solidFill>
                  <a:srgbClr val="FF0066"/>
                </a:solidFill>
                <a:latin typeface="휴먼모음T" pitchFamily="18" charset="-127"/>
                <a:ea typeface="휴먼모음T" pitchFamily="18" charset="-127"/>
              </a:rPr>
              <a:t>알고리즘을 통한 문제 해결</a:t>
            </a:r>
            <a:endParaRPr kumimoji="0" lang="ko-KR" altLang="en-US" sz="1500">
              <a:solidFill>
                <a:srgbClr val="FF0066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2532" name="슬라이드 번호 개체 틀 5"/>
          <p:cNvSpPr>
            <a:spLocks noGrp="1"/>
          </p:cNvSpPr>
          <p:nvPr>
            <p:ph type="sldNum" sz="quarter" idx="12"/>
          </p:nvPr>
        </p:nvSpPr>
        <p:spPr bwMode="auto">
          <a:xfrm>
            <a:off x="8429625" y="6530975"/>
            <a:ext cx="614363" cy="255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fld id="{3828C3B2-F630-4CE5-B98A-63152D88323D}" type="slidenum">
              <a:rPr lang="en-US" altLang="ko-KR" b="1">
                <a:ea typeface="HY엽서L" pitchFamily="18" charset="-127"/>
              </a:rPr>
              <a:pPr/>
              <a:t>8</a:t>
            </a:fld>
            <a:endParaRPr lang="en-US" altLang="ko-KR" b="1">
              <a:ea typeface="HY엽서L" pitchFamily="18" charset="-127"/>
            </a:endParaRPr>
          </a:p>
        </p:txBody>
      </p:sp>
      <p:sp>
        <p:nvSpPr>
          <p:cNvPr id="22533" name="TextBox 6"/>
          <p:cNvSpPr txBox="1">
            <a:spLocks noChangeArrowheads="1"/>
          </p:cNvSpPr>
          <p:nvPr/>
        </p:nvSpPr>
        <p:spPr bwMode="auto">
          <a:xfrm>
            <a:off x="1054100" y="6483350"/>
            <a:ext cx="21605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ill Sans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itchFamily="34" charset="0"/>
              </a:defRPr>
            </a:lvl9pPr>
          </a:lstStyle>
          <a:p>
            <a:pPr algn="r" latinLnBrk="0"/>
            <a:r>
              <a:rPr kumimoji="0" lang="en-US" altLang="ko-KR" sz="1600" b="1">
                <a:solidFill>
                  <a:srgbClr val="D35E07"/>
                </a:solidFill>
                <a:latin typeface="휴먼모음T" pitchFamily="18" charset="-127"/>
                <a:ea typeface="휴먼모음T" pitchFamily="18" charset="-127"/>
              </a:rPr>
              <a:t>Discrete Mathematics</a:t>
            </a:r>
            <a:endParaRPr kumimoji="0" lang="ko-KR" altLang="en-US" sz="1600" b="1">
              <a:solidFill>
                <a:srgbClr val="D35E07"/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pic>
        <p:nvPicPr>
          <p:cNvPr id="22535" name="Picture 2" descr="C:\Documents and Settings\Administrator\바탕 화면\이산수학 작업 그림파일\12장\1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4230688"/>
            <a:ext cx="77390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619672" y="1768748"/>
            <a:ext cx="71287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효율성을 분석하기 위해서는 알고리즘 수행 시 필요한 </a:t>
            </a: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시간 복잡성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</a:t>
            </a:r>
            <a:r>
              <a:rPr lang="en-US" altLang="ko-KR" sz="1600" b="1" dirty="0" smtClean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time complexity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)</a:t>
            </a:r>
            <a:r>
              <a:rPr lang="ko-KR" altLang="en-US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과 공간 복잡성</a:t>
            </a:r>
            <a:r>
              <a:rPr lang="en-US" altLang="ko-KR" sz="1600" b="1" dirty="0">
                <a:solidFill>
                  <a:srgbClr val="0033CC"/>
                </a:solidFill>
                <a:latin typeface="HY중고딕" pitchFamily="18" charset="-127"/>
                <a:ea typeface="HY중고딕" pitchFamily="18" charset="-127"/>
              </a:rPr>
              <a:t>(space complexity)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의 두 가지 요소를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검토함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수행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시간과 그에 따르는 기억 장소의 크기는 알고리즘이 처리하는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입출력 자료의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크기에 따라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달라짐</a:t>
            </a:r>
            <a:endParaRPr lang="en-US" altLang="ko-KR" sz="1600" dirty="0" smtClean="0">
              <a:latin typeface="HY중고딕" pitchFamily="18" charset="-127"/>
              <a:ea typeface="HY중고딕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일반적으로 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알고리즘을 분석할 때 입력의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개수를 </a:t>
            </a:r>
            <a:r>
              <a:rPr lang="en-US" altLang="ko-KR" sz="1600" i="1" dirty="0">
                <a:latin typeface="HY중고딕" pitchFamily="18" charset="-127"/>
                <a:ea typeface="HY중고딕" pitchFamily="18" charset="-127"/>
              </a:rPr>
              <a:t>n</a:t>
            </a:r>
            <a:r>
              <a:rPr lang="ko-KR" altLang="en-US" sz="1600" dirty="0">
                <a:latin typeface="HY중고딕" pitchFamily="18" charset="-127"/>
                <a:ea typeface="HY중고딕" pitchFamily="18" charset="-127"/>
              </a:rPr>
              <a:t>으로 생각하고 효율성을 그에 대한 함수로 </a:t>
            </a:r>
            <a:r>
              <a:rPr lang="ko-KR" altLang="en-US" sz="1600" dirty="0" smtClean="0">
                <a:latin typeface="HY중고딕" pitchFamily="18" charset="-127"/>
                <a:ea typeface="HY중고딕" pitchFamily="18" charset="-127"/>
              </a:rPr>
              <a:t>나타냄</a:t>
            </a:r>
            <a:endParaRPr lang="ko-KR" altLang="en-US" sz="1600" dirty="0">
              <a:latin typeface="HY중고딕" pitchFamily="18" charset="-127"/>
              <a:ea typeface="HY중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49200" y="274638"/>
            <a:ext cx="8229600" cy="5619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ko-KR" altLang="en-US" sz="36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알고리즘의 효율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2525" y="952501"/>
            <a:ext cx="8362950" cy="30972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컴퓨터 과학의 대표적 주제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알고리즘의 고안과 알고리즘의 효율에 대한 연구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2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알고리즈믹스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</a:t>
            </a:r>
            <a:r>
              <a:rPr lang="en-US" altLang="ko-KR" sz="2000" dirty="0" err="1" smtClean="0">
                <a:latin typeface="새굴림" panose="02030600000101010101" pitchFamily="18" charset="-127"/>
                <a:ea typeface="새굴림" panose="02030600000101010101" pitchFamily="18" charset="-127"/>
              </a:rPr>
              <a:t>algorithmics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ko-KR" altLang="en-US" sz="18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효율적인 알고리즘을 설계하고 분석하는데 이용되는 기초적인 기법에 대한 조직적인 연구</a:t>
            </a:r>
          </a:p>
          <a:p>
            <a:pPr lvl="1" eaLnBrk="1" hangingPunct="1">
              <a:lnSpc>
                <a:spcPct val="80000"/>
              </a:lnSpc>
            </a:pPr>
            <a:endParaRPr lang="ko-KR" altLang="en-US" sz="12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효율을 나타내는 함수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처리될 요소들의 수 </a:t>
            </a:r>
            <a:r>
              <a:rPr lang="en-US" altLang="ko-KR" sz="2000" i="1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n</a:t>
            </a: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에 대한 함수로 표현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ko-KR" altLang="en-US" sz="18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endParaRPr lang="ko-KR" altLang="en-US" sz="2000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eaLnBrk="1" hangingPunct="1">
              <a:lnSpc>
                <a:spcPct val="80000"/>
              </a:lnSpc>
            </a:pPr>
            <a:r>
              <a:rPr lang="ko-KR" altLang="en-US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선형 루프</a:t>
            </a:r>
            <a:r>
              <a:rPr lang="en-US" altLang="ko-KR" sz="2000" dirty="0" smtClean="0">
                <a:latin typeface="새굴림" panose="02030600000101010101" pitchFamily="18" charset="-127"/>
                <a:ea typeface="새굴림" panose="02030600000101010101" pitchFamily="18" charset="-127"/>
              </a:rPr>
              <a:t>(Linear Loop)</a:t>
            </a:r>
            <a:endParaRPr lang="en-US" altLang="ko-KR" sz="2000" b="1" dirty="0" smtClean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aphicFrame>
        <p:nvGraphicFramePr>
          <p:cNvPr id="2052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1550" y="3068638"/>
          <a:ext cx="129698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787058" imgH="215806" progId="Equation.3">
                  <p:embed/>
                </p:oleObj>
              </mc:Choice>
              <mc:Fallback>
                <p:oleObj name="Equation" r:id="rId3" imgW="78705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68638"/>
                        <a:ext cx="1296988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779838" y="5516563"/>
          <a:ext cx="8651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596641" imgH="393529" progId="Equation.3">
                  <p:embed/>
                </p:oleObj>
              </mc:Choice>
              <mc:Fallback>
                <p:oleObj name="Equation" r:id="rId5" imgW="59664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516563"/>
                        <a:ext cx="8651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14"/>
          <p:cNvGraphicFramePr>
            <a:graphicFrameLocks noChangeAspect="1"/>
          </p:cNvGraphicFramePr>
          <p:nvPr/>
        </p:nvGraphicFramePr>
        <p:xfrm>
          <a:off x="900113" y="5516563"/>
          <a:ext cx="1079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571252" imgH="203112" progId="Equation.3">
                  <p:embed/>
                </p:oleObj>
              </mc:Choice>
              <mc:Fallback>
                <p:oleObj name="Equation" r:id="rId7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516563"/>
                        <a:ext cx="10795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15"/>
          <p:cNvSpPr txBox="1">
            <a:spLocks noChangeArrowheads="1"/>
          </p:cNvSpPr>
          <p:nvPr/>
        </p:nvSpPr>
        <p:spPr bwMode="auto">
          <a:xfrm>
            <a:off x="1049200" y="4121151"/>
            <a:ext cx="2393950" cy="1323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2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&lt;= 1000)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1 </a:t>
            </a:r>
            <a:r>
              <a:rPr lang="ko-KR" altLang="en-US" sz="1600" dirty="0">
                <a:latin typeface="Courier New" panose="02070309020205020404" pitchFamily="49" charset="0"/>
              </a:rPr>
              <a:t>응용 코드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latin typeface="Courier New" panose="02070309020205020404" pitchFamily="49" charset="0"/>
              </a:rPr>
              <a:t>2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3 end loop</a:t>
            </a:r>
          </a:p>
        </p:txBody>
      </p:sp>
      <p:sp>
        <p:nvSpPr>
          <p:cNvPr id="2056" name="Text Box 16"/>
          <p:cNvSpPr txBox="1">
            <a:spLocks noChangeArrowheads="1"/>
          </p:cNvSpPr>
          <p:nvPr/>
        </p:nvSpPr>
        <p:spPr bwMode="auto">
          <a:xfrm>
            <a:off x="3708400" y="4076700"/>
            <a:ext cx="2393950" cy="13239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1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2 loop (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&lt;= 1000)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  1 </a:t>
            </a:r>
            <a:r>
              <a:rPr lang="ko-KR" altLang="en-US" sz="1600" dirty="0">
                <a:latin typeface="Courier New" panose="02070309020205020404" pitchFamily="49" charset="0"/>
              </a:rPr>
              <a:t>응용 코드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600" dirty="0">
                <a:latin typeface="Courier New" panose="02070309020205020404" pitchFamily="49" charset="0"/>
              </a:rPr>
              <a:t>  </a:t>
            </a:r>
            <a:r>
              <a:rPr lang="en-US" altLang="ko-KR" sz="1600" dirty="0">
                <a:latin typeface="Courier New" panose="02070309020205020404" pitchFamily="49" charset="0"/>
              </a:rPr>
              <a:t>2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= </a:t>
            </a:r>
            <a:r>
              <a:rPr lang="en-US" altLang="ko-KR" sz="1600" dirty="0" err="1">
                <a:latin typeface="Courier New" panose="02070309020205020404" pitchFamily="49" charset="0"/>
              </a:rPr>
              <a:t>i</a:t>
            </a:r>
            <a:r>
              <a:rPr lang="en-US" altLang="ko-KR" sz="1600" dirty="0">
                <a:latin typeface="Courier New" panose="02070309020205020404" pitchFamily="49" charset="0"/>
              </a:rPr>
              <a:t> + 2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600" dirty="0">
                <a:latin typeface="Courier New" panose="02070309020205020404" pitchFamily="49" charset="0"/>
              </a:rPr>
              <a:t>3 end loop</a:t>
            </a:r>
          </a:p>
        </p:txBody>
      </p:sp>
    </p:spTree>
    <p:extLst>
      <p:ext uri="{BB962C8B-B14F-4D97-AF65-F5344CB8AC3E}">
        <p14:creationId xmlns:p14="http://schemas.microsoft.com/office/powerpoint/2010/main" val="27962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2186</TotalTime>
  <Words>1405</Words>
  <Application>Microsoft Office PowerPoint</Application>
  <PresentationFormat>화면 슬라이드 쇼(4:3)</PresentationFormat>
  <Paragraphs>359</Paragraphs>
  <Slides>29</Slides>
  <Notes>17</Notes>
  <HiddenSlides>0</HiddenSlides>
  <MMClips>0</MMClips>
  <ScaleCrop>false</ScaleCrop>
  <HeadingPairs>
    <vt:vector size="8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7" baseType="lpstr">
      <vt:lpstr>HY엽서L</vt:lpstr>
      <vt:lpstr>HY중고딕</vt:lpstr>
      <vt:lpstr>굴림</vt:lpstr>
      <vt:lpstr>돋움</vt:lpstr>
      <vt:lpstr>맑은 고딕</vt:lpstr>
      <vt:lpstr>새굴림</vt:lpstr>
      <vt:lpstr>서울도시</vt:lpstr>
      <vt:lpstr>한양신명조</vt:lpstr>
      <vt:lpstr>휴먼매직체</vt:lpstr>
      <vt:lpstr>휴먼모음T</vt:lpstr>
      <vt:lpstr>Arial</vt:lpstr>
      <vt:lpstr>Courier New</vt:lpstr>
      <vt:lpstr>Gill Sans MT</vt:lpstr>
      <vt:lpstr>Times New Roman</vt:lpstr>
      <vt:lpstr>Verdana</vt:lpstr>
      <vt:lpstr>Wingdings 2</vt:lpstr>
      <vt:lpstr>태양</vt:lpstr>
      <vt:lpstr>Equation</vt:lpstr>
      <vt:lpstr>PowerPoint 프레젠테이션</vt:lpstr>
      <vt:lpstr>12. 알고리즘을 통한 문제 해결</vt:lpstr>
      <vt:lpstr>12.1 알고리즘이란 무엇인가?</vt:lpstr>
      <vt:lpstr>12.1 알고리즘이란 무엇인가?</vt:lpstr>
      <vt:lpstr>12.2 알고리즘의 효율성</vt:lpstr>
      <vt:lpstr>12.2 알고리즘의 효율성</vt:lpstr>
      <vt:lpstr>12.3 알고리즘 분석</vt:lpstr>
      <vt:lpstr>12.3 알고리즘 분석</vt:lpstr>
      <vt:lpstr>알고리즘의 효율</vt:lpstr>
      <vt:lpstr>알고리즘의 효율</vt:lpstr>
      <vt:lpstr>PowerPoint 프레젠테이션</vt:lpstr>
      <vt:lpstr>알고리즘의 효율</vt:lpstr>
      <vt:lpstr>알고리즘의 효율</vt:lpstr>
      <vt:lpstr>알고리즘의 효율</vt:lpstr>
      <vt:lpstr>알고리즘의 효율</vt:lpstr>
      <vt:lpstr>큰-O표현식 분석의 예</vt:lpstr>
      <vt:lpstr>큰-O표현식 분석의 예</vt:lpstr>
      <vt:lpstr>큰-O표현식 분석의 예</vt:lpstr>
      <vt:lpstr>12.4 알고리즘의 복잡성</vt:lpstr>
      <vt:lpstr>12.4 알고리즘의 복잡성</vt:lpstr>
      <vt:lpstr>12.6 탐색 알고리즘</vt:lpstr>
      <vt:lpstr>12.6 탐색 알고리즘</vt:lpstr>
      <vt:lpstr>12.6 탐색 알고리즘</vt:lpstr>
      <vt:lpstr>12.6 탐색 알고리즘</vt:lpstr>
      <vt:lpstr>   찾기</vt:lpstr>
      <vt:lpstr>12.6 탐색 알고리즘</vt:lpstr>
      <vt:lpstr>12.6 탐색 알고리즘</vt:lpstr>
      <vt:lpstr>12.6 탐색 알고리즘</vt:lpstr>
      <vt:lpstr>12.6 탐색 알고리즘</vt:lpstr>
    </vt:vector>
  </TitlesOfParts>
  <Company>XP SP3 FINAL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선형대수와 선형방정식</dc:title>
  <dc:creator>Dae Su Kim</dc:creator>
  <cp:lastModifiedBy>유석환</cp:lastModifiedBy>
  <cp:revision>270</cp:revision>
  <cp:lastPrinted>2014-12-09T02:12:17Z</cp:lastPrinted>
  <dcterms:created xsi:type="dcterms:W3CDTF">2010-07-13T17:27:52Z</dcterms:created>
  <dcterms:modified xsi:type="dcterms:W3CDTF">2015-12-17T08:37:47Z</dcterms:modified>
</cp:coreProperties>
</file>