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81"/>
  </p:notesMasterIdLst>
  <p:sldIdLst>
    <p:sldId id="394" r:id="rId2"/>
    <p:sldId id="377" r:id="rId3"/>
    <p:sldId id="257" r:id="rId4"/>
    <p:sldId id="310" r:id="rId5"/>
    <p:sldId id="311" r:id="rId6"/>
    <p:sldId id="328" r:id="rId7"/>
    <p:sldId id="327" r:id="rId8"/>
    <p:sldId id="338" r:id="rId9"/>
    <p:sldId id="326" r:id="rId10"/>
    <p:sldId id="344" r:id="rId11"/>
    <p:sldId id="343" r:id="rId12"/>
    <p:sldId id="342" r:id="rId13"/>
    <p:sldId id="341" r:id="rId14"/>
    <p:sldId id="375" r:id="rId15"/>
    <p:sldId id="339" r:id="rId16"/>
    <p:sldId id="376" r:id="rId17"/>
    <p:sldId id="331" r:id="rId18"/>
    <p:sldId id="330" r:id="rId19"/>
    <p:sldId id="348" r:id="rId20"/>
    <p:sldId id="347" r:id="rId21"/>
    <p:sldId id="397" r:id="rId22"/>
    <p:sldId id="396" r:id="rId23"/>
    <p:sldId id="399" r:id="rId24"/>
    <p:sldId id="400" r:id="rId25"/>
    <p:sldId id="346" r:id="rId26"/>
    <p:sldId id="401" r:id="rId27"/>
    <p:sldId id="345" r:id="rId28"/>
    <p:sldId id="329" r:id="rId29"/>
    <p:sldId id="350" r:id="rId30"/>
    <p:sldId id="353" r:id="rId31"/>
    <p:sldId id="378" r:id="rId32"/>
    <p:sldId id="404" r:id="rId33"/>
    <p:sldId id="405" r:id="rId34"/>
    <p:sldId id="352" r:id="rId35"/>
    <p:sldId id="351" r:id="rId36"/>
    <p:sldId id="349" r:id="rId37"/>
    <p:sldId id="354" r:id="rId38"/>
    <p:sldId id="402" r:id="rId39"/>
    <p:sldId id="403" r:id="rId40"/>
    <p:sldId id="337" r:id="rId41"/>
    <p:sldId id="355" r:id="rId42"/>
    <p:sldId id="379" r:id="rId43"/>
    <p:sldId id="356" r:id="rId44"/>
    <p:sldId id="357" r:id="rId45"/>
    <p:sldId id="358" r:id="rId46"/>
    <p:sldId id="359" r:id="rId47"/>
    <p:sldId id="380" r:id="rId48"/>
    <p:sldId id="381" r:id="rId49"/>
    <p:sldId id="360" r:id="rId50"/>
    <p:sldId id="406" r:id="rId51"/>
    <p:sldId id="361" r:id="rId52"/>
    <p:sldId id="362" r:id="rId53"/>
    <p:sldId id="420" r:id="rId54"/>
    <p:sldId id="421" r:id="rId55"/>
    <p:sldId id="407" r:id="rId56"/>
    <p:sldId id="363" r:id="rId57"/>
    <p:sldId id="364" r:id="rId58"/>
    <p:sldId id="382" r:id="rId59"/>
    <p:sldId id="365" r:id="rId60"/>
    <p:sldId id="416" r:id="rId61"/>
    <p:sldId id="417" r:id="rId62"/>
    <p:sldId id="418" r:id="rId63"/>
    <p:sldId id="408" r:id="rId64"/>
    <p:sldId id="409" r:id="rId65"/>
    <p:sldId id="410" r:id="rId66"/>
    <p:sldId id="411" r:id="rId67"/>
    <p:sldId id="412" r:id="rId68"/>
    <p:sldId id="413" r:id="rId69"/>
    <p:sldId id="414" r:id="rId70"/>
    <p:sldId id="415" r:id="rId71"/>
    <p:sldId id="367" r:id="rId72"/>
    <p:sldId id="385" r:id="rId73"/>
    <p:sldId id="368" r:id="rId74"/>
    <p:sldId id="369" r:id="rId75"/>
    <p:sldId id="386" r:id="rId76"/>
    <p:sldId id="370" r:id="rId77"/>
    <p:sldId id="387" r:id="rId78"/>
    <p:sldId id="422" r:id="rId79"/>
    <p:sldId id="371" r:id="rId80"/>
  </p:sldIdLst>
  <p:sldSz cx="9144000" cy="6858000" type="screen4x3"/>
  <p:notesSz cx="6797675" cy="9926638"/>
  <p:defaultTextStyle>
    <a:defPPr>
      <a:defRPr lang="en-US"/>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9900"/>
    <a:srgbClr val="FF3F3F"/>
    <a:srgbClr val="CC3300"/>
    <a:srgbClr val="666633"/>
    <a:srgbClr val="FF81B4"/>
    <a:srgbClr val="CCFFCC"/>
    <a:srgbClr val="FFB9D5"/>
    <a:srgbClr val="00C85A"/>
    <a:srgbClr val="F640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70" autoAdjust="0"/>
    <p:restoredTop sz="96667" autoAdjust="0"/>
  </p:normalViewPr>
  <p:slideViewPr>
    <p:cSldViewPr showGuides="1">
      <p:cViewPr varScale="1">
        <p:scale>
          <a:sx n="116" d="100"/>
          <a:sy n="116" d="100"/>
        </p:scale>
        <p:origin x="180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fontAlgn="auto" latinLnBrk="0">
              <a:spcBef>
                <a:spcPts val="0"/>
              </a:spcBef>
              <a:spcAft>
                <a:spcPts val="0"/>
              </a:spcAft>
              <a:defRPr kumimoji="0" sz="1200">
                <a:latin typeface="+mn-lt"/>
                <a:ea typeface="+mn-ea"/>
              </a:defRPr>
            </a:lvl1pPr>
          </a:lstStyle>
          <a:p>
            <a:pPr>
              <a:defRPr/>
            </a:pPr>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fontAlgn="auto" latinLnBrk="0">
              <a:spcBef>
                <a:spcPts val="0"/>
              </a:spcBef>
              <a:spcAft>
                <a:spcPts val="0"/>
              </a:spcAft>
              <a:defRPr kumimoji="0" sz="1200">
                <a:latin typeface="+mn-lt"/>
                <a:ea typeface="+mn-ea"/>
              </a:defRPr>
            </a:lvl1pPr>
          </a:lstStyle>
          <a:p>
            <a:pPr>
              <a:defRPr/>
            </a:pPr>
            <a:fld id="{9EE264F4-E453-49EA-8FCC-D7E4685B174A}" type="datetimeFigureOut">
              <a:rPr lang="ko-KR" altLang="en-US"/>
              <a:pPr>
                <a:defRPr/>
              </a:pPr>
              <a:t>2015-09-09</a:t>
            </a:fld>
            <a:endParaRPr lang="ko-KR" altLang="en-US"/>
          </a:p>
        </p:txBody>
      </p:sp>
      <p:sp>
        <p:nvSpPr>
          <p:cNvPr id="4" name="슬라이드 이미지 개체 틀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ko-KR" altLang="en-US" noProof="0"/>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endParaRPr lang="ko-KR" altLang="en-US" noProof="0"/>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fontAlgn="auto" latinLnBrk="0">
              <a:spcBef>
                <a:spcPts val="0"/>
              </a:spcBef>
              <a:spcAft>
                <a:spcPts val="0"/>
              </a:spcAft>
              <a:defRPr kumimoji="0" sz="1200">
                <a:latin typeface="+mn-lt"/>
                <a:ea typeface="+mn-ea"/>
              </a:defRPr>
            </a:lvl1pPr>
          </a:lstStyle>
          <a:p>
            <a:pPr>
              <a:defRPr/>
            </a:pP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fontAlgn="auto" latinLnBrk="0">
              <a:spcBef>
                <a:spcPts val="0"/>
              </a:spcBef>
              <a:spcAft>
                <a:spcPts val="0"/>
              </a:spcAft>
              <a:defRPr kumimoji="0" sz="1200">
                <a:latin typeface="+mn-lt"/>
                <a:ea typeface="+mn-ea"/>
              </a:defRPr>
            </a:lvl1pPr>
          </a:lstStyle>
          <a:p>
            <a:pPr>
              <a:defRPr/>
            </a:pPr>
            <a:fld id="{7A9D283C-C7C6-49AD-ACE9-F1188396F4B5}" type="slidenum">
              <a:rPr lang="ko-KR" altLang="en-US"/>
              <a:pPr>
                <a:defRPr/>
              </a:pPr>
              <a:t>‹#›</a:t>
            </a:fld>
            <a:endParaRPr lang="ko-KR" altLang="en-US"/>
          </a:p>
        </p:txBody>
      </p:sp>
    </p:spTree>
    <p:extLst>
      <p:ext uri="{BB962C8B-B14F-4D97-AF65-F5344CB8AC3E}">
        <p14:creationId xmlns:p14="http://schemas.microsoft.com/office/powerpoint/2010/main" val="3100221500"/>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64516"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938CE873-4F83-4734-A08D-E8C2E521B7D1}" type="slidenum">
              <a:rPr lang="ko-KR" altLang="en-US" smtClean="0">
                <a:latin typeface="맑은 고딕" pitchFamily="50" charset="-127"/>
              </a:rPr>
              <a:pPr fontAlgn="base">
                <a:spcBef>
                  <a:spcPct val="0"/>
                </a:spcBef>
                <a:spcAft>
                  <a:spcPct val="0"/>
                </a:spcAft>
                <a:defRPr/>
              </a:pPr>
              <a:t>4</a:t>
            </a:fld>
            <a:endParaRPr lang="ko-KR" altLang="en-US" smtClean="0">
              <a:latin typeface="맑은 고딕" pitchFamily="50" charset="-127"/>
            </a:endParaRPr>
          </a:p>
        </p:txBody>
      </p:sp>
    </p:spTree>
    <p:extLst>
      <p:ext uri="{BB962C8B-B14F-4D97-AF65-F5344CB8AC3E}">
        <p14:creationId xmlns:p14="http://schemas.microsoft.com/office/powerpoint/2010/main" val="36334197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74756"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7F73F9B5-FD4A-483F-B80B-4B447063A9EF}" type="slidenum">
              <a:rPr lang="ko-KR" altLang="en-US" smtClean="0">
                <a:latin typeface="맑은 고딕" pitchFamily="50" charset="-127"/>
              </a:rPr>
              <a:pPr fontAlgn="base">
                <a:spcBef>
                  <a:spcPct val="0"/>
                </a:spcBef>
                <a:spcAft>
                  <a:spcPct val="0"/>
                </a:spcAft>
                <a:defRPr/>
              </a:pPr>
              <a:t>13</a:t>
            </a:fld>
            <a:endParaRPr lang="ko-KR" altLang="en-US" smtClean="0">
              <a:latin typeface="맑은 고딕" pitchFamily="50" charset="-127"/>
            </a:endParaRPr>
          </a:p>
        </p:txBody>
      </p:sp>
    </p:spTree>
    <p:extLst>
      <p:ext uri="{BB962C8B-B14F-4D97-AF65-F5344CB8AC3E}">
        <p14:creationId xmlns:p14="http://schemas.microsoft.com/office/powerpoint/2010/main" val="404431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75780"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9D2BE3A3-6E89-41AC-B59D-AFB82DF8DC54}" type="slidenum">
              <a:rPr lang="ko-KR" altLang="en-US" smtClean="0">
                <a:latin typeface="맑은 고딕" pitchFamily="50" charset="-127"/>
              </a:rPr>
              <a:pPr fontAlgn="base">
                <a:spcBef>
                  <a:spcPct val="0"/>
                </a:spcBef>
                <a:spcAft>
                  <a:spcPct val="0"/>
                </a:spcAft>
                <a:defRPr/>
              </a:pPr>
              <a:t>14</a:t>
            </a:fld>
            <a:endParaRPr lang="ko-KR" altLang="en-US" smtClean="0">
              <a:latin typeface="맑은 고딕" pitchFamily="50" charset="-127"/>
            </a:endParaRPr>
          </a:p>
        </p:txBody>
      </p:sp>
    </p:spTree>
    <p:extLst>
      <p:ext uri="{BB962C8B-B14F-4D97-AF65-F5344CB8AC3E}">
        <p14:creationId xmlns:p14="http://schemas.microsoft.com/office/powerpoint/2010/main" val="1222851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76804"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B323610E-D19A-4FDB-A074-447795B06D0B}" type="slidenum">
              <a:rPr lang="ko-KR" altLang="en-US" smtClean="0">
                <a:latin typeface="맑은 고딕" pitchFamily="50" charset="-127"/>
              </a:rPr>
              <a:pPr fontAlgn="base">
                <a:spcBef>
                  <a:spcPct val="0"/>
                </a:spcBef>
                <a:spcAft>
                  <a:spcPct val="0"/>
                </a:spcAft>
                <a:defRPr/>
              </a:pPr>
              <a:t>15</a:t>
            </a:fld>
            <a:endParaRPr lang="ko-KR" altLang="en-US" smtClean="0">
              <a:latin typeface="맑은 고딕" pitchFamily="50" charset="-127"/>
            </a:endParaRPr>
          </a:p>
        </p:txBody>
      </p:sp>
    </p:spTree>
    <p:extLst>
      <p:ext uri="{BB962C8B-B14F-4D97-AF65-F5344CB8AC3E}">
        <p14:creationId xmlns:p14="http://schemas.microsoft.com/office/powerpoint/2010/main" val="2202186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77828"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F2A9A97E-0490-4743-BD9E-C98C5795D8B4}" type="slidenum">
              <a:rPr lang="ko-KR" altLang="en-US" smtClean="0">
                <a:latin typeface="맑은 고딕" pitchFamily="50" charset="-127"/>
              </a:rPr>
              <a:pPr fontAlgn="base">
                <a:spcBef>
                  <a:spcPct val="0"/>
                </a:spcBef>
                <a:spcAft>
                  <a:spcPct val="0"/>
                </a:spcAft>
                <a:defRPr/>
              </a:pPr>
              <a:t>16</a:t>
            </a:fld>
            <a:endParaRPr lang="ko-KR" altLang="en-US" smtClean="0">
              <a:latin typeface="맑은 고딕" pitchFamily="50" charset="-127"/>
            </a:endParaRPr>
          </a:p>
        </p:txBody>
      </p:sp>
    </p:spTree>
    <p:extLst>
      <p:ext uri="{BB962C8B-B14F-4D97-AF65-F5344CB8AC3E}">
        <p14:creationId xmlns:p14="http://schemas.microsoft.com/office/powerpoint/2010/main" val="14294383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78852"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D2508A0C-3A8A-4B38-BEF1-F502FB55E93F}" type="slidenum">
              <a:rPr lang="ko-KR" altLang="en-US" smtClean="0">
                <a:latin typeface="맑은 고딕" pitchFamily="50" charset="-127"/>
              </a:rPr>
              <a:pPr fontAlgn="base">
                <a:spcBef>
                  <a:spcPct val="0"/>
                </a:spcBef>
                <a:spcAft>
                  <a:spcPct val="0"/>
                </a:spcAft>
                <a:defRPr/>
              </a:pPr>
              <a:t>17</a:t>
            </a:fld>
            <a:endParaRPr lang="ko-KR" altLang="en-US" smtClean="0">
              <a:latin typeface="맑은 고딕" pitchFamily="50" charset="-127"/>
            </a:endParaRPr>
          </a:p>
        </p:txBody>
      </p:sp>
    </p:spTree>
    <p:extLst>
      <p:ext uri="{BB962C8B-B14F-4D97-AF65-F5344CB8AC3E}">
        <p14:creationId xmlns:p14="http://schemas.microsoft.com/office/powerpoint/2010/main" val="2731287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79876"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101C3480-944A-41FD-8D0D-5EE9D06C1EC9}" type="slidenum">
              <a:rPr lang="ko-KR" altLang="en-US" smtClean="0">
                <a:latin typeface="맑은 고딕" pitchFamily="50" charset="-127"/>
              </a:rPr>
              <a:pPr fontAlgn="base">
                <a:spcBef>
                  <a:spcPct val="0"/>
                </a:spcBef>
                <a:spcAft>
                  <a:spcPct val="0"/>
                </a:spcAft>
                <a:defRPr/>
              </a:pPr>
              <a:t>18</a:t>
            </a:fld>
            <a:endParaRPr lang="ko-KR" altLang="en-US" smtClean="0">
              <a:latin typeface="맑은 고딕" pitchFamily="50" charset="-127"/>
            </a:endParaRPr>
          </a:p>
        </p:txBody>
      </p:sp>
    </p:spTree>
    <p:extLst>
      <p:ext uri="{BB962C8B-B14F-4D97-AF65-F5344CB8AC3E}">
        <p14:creationId xmlns:p14="http://schemas.microsoft.com/office/powerpoint/2010/main" val="38743954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80900"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EC68F9C1-5173-4F5E-8DD0-686A9B28A8BC}" type="slidenum">
              <a:rPr lang="ko-KR" altLang="en-US" smtClean="0">
                <a:latin typeface="맑은 고딕" pitchFamily="50" charset="-127"/>
              </a:rPr>
              <a:pPr fontAlgn="base">
                <a:spcBef>
                  <a:spcPct val="0"/>
                </a:spcBef>
                <a:spcAft>
                  <a:spcPct val="0"/>
                </a:spcAft>
                <a:defRPr/>
              </a:pPr>
              <a:t>19</a:t>
            </a:fld>
            <a:endParaRPr lang="ko-KR" altLang="en-US" smtClean="0">
              <a:latin typeface="맑은 고딕" pitchFamily="50" charset="-127"/>
            </a:endParaRPr>
          </a:p>
        </p:txBody>
      </p:sp>
    </p:spTree>
    <p:extLst>
      <p:ext uri="{BB962C8B-B14F-4D97-AF65-F5344CB8AC3E}">
        <p14:creationId xmlns:p14="http://schemas.microsoft.com/office/powerpoint/2010/main" val="28701868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81924"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5735D8FD-04B6-425F-A00D-ACEF630DA74F}" type="slidenum">
              <a:rPr lang="ko-KR" altLang="en-US" smtClean="0">
                <a:latin typeface="맑은 고딕" pitchFamily="50" charset="-127"/>
              </a:rPr>
              <a:pPr fontAlgn="base">
                <a:spcBef>
                  <a:spcPct val="0"/>
                </a:spcBef>
                <a:spcAft>
                  <a:spcPct val="0"/>
                </a:spcAft>
                <a:defRPr/>
              </a:pPr>
              <a:t>20</a:t>
            </a:fld>
            <a:endParaRPr lang="ko-KR" altLang="en-US" smtClean="0">
              <a:latin typeface="맑은 고딕" pitchFamily="50" charset="-127"/>
            </a:endParaRPr>
          </a:p>
        </p:txBody>
      </p:sp>
    </p:spTree>
    <p:extLst>
      <p:ext uri="{BB962C8B-B14F-4D97-AF65-F5344CB8AC3E}">
        <p14:creationId xmlns:p14="http://schemas.microsoft.com/office/powerpoint/2010/main" val="7435379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81924"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5735D8FD-04B6-425F-A00D-ACEF630DA74F}" type="slidenum">
              <a:rPr lang="ko-KR" altLang="en-US" smtClean="0">
                <a:latin typeface="맑은 고딕" pitchFamily="50" charset="-127"/>
              </a:rPr>
              <a:pPr fontAlgn="base">
                <a:spcBef>
                  <a:spcPct val="0"/>
                </a:spcBef>
                <a:spcAft>
                  <a:spcPct val="0"/>
                </a:spcAft>
                <a:defRPr/>
              </a:pPr>
              <a:t>21</a:t>
            </a:fld>
            <a:endParaRPr lang="ko-KR" altLang="en-US" smtClean="0">
              <a:latin typeface="맑은 고딕" pitchFamily="50" charset="-127"/>
            </a:endParaRPr>
          </a:p>
        </p:txBody>
      </p:sp>
    </p:spTree>
    <p:extLst>
      <p:ext uri="{BB962C8B-B14F-4D97-AF65-F5344CB8AC3E}">
        <p14:creationId xmlns:p14="http://schemas.microsoft.com/office/powerpoint/2010/main" val="8934853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81924"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5735D8FD-04B6-425F-A00D-ACEF630DA74F}" type="slidenum">
              <a:rPr lang="ko-KR" altLang="en-US" smtClean="0">
                <a:latin typeface="맑은 고딕" pitchFamily="50" charset="-127"/>
              </a:rPr>
              <a:pPr fontAlgn="base">
                <a:spcBef>
                  <a:spcPct val="0"/>
                </a:spcBef>
                <a:spcAft>
                  <a:spcPct val="0"/>
                </a:spcAft>
                <a:defRPr/>
              </a:pPr>
              <a:t>22</a:t>
            </a:fld>
            <a:endParaRPr lang="ko-KR" altLang="en-US" smtClean="0">
              <a:latin typeface="맑은 고딕" pitchFamily="50" charset="-127"/>
            </a:endParaRPr>
          </a:p>
        </p:txBody>
      </p:sp>
    </p:spTree>
    <p:extLst>
      <p:ext uri="{BB962C8B-B14F-4D97-AF65-F5344CB8AC3E}">
        <p14:creationId xmlns:p14="http://schemas.microsoft.com/office/powerpoint/2010/main" val="2946280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65540"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738A357C-FBAF-48AB-B9D7-7E5483677547}" type="slidenum">
              <a:rPr lang="ko-KR" altLang="en-US" smtClean="0">
                <a:latin typeface="맑은 고딕" pitchFamily="50" charset="-127"/>
              </a:rPr>
              <a:pPr fontAlgn="base">
                <a:spcBef>
                  <a:spcPct val="0"/>
                </a:spcBef>
                <a:spcAft>
                  <a:spcPct val="0"/>
                </a:spcAft>
                <a:defRPr/>
              </a:pPr>
              <a:t>5</a:t>
            </a:fld>
            <a:endParaRPr lang="ko-KR" altLang="en-US" smtClean="0">
              <a:latin typeface="맑은 고딕" pitchFamily="50" charset="-127"/>
            </a:endParaRPr>
          </a:p>
        </p:txBody>
      </p:sp>
    </p:spTree>
    <p:extLst>
      <p:ext uri="{BB962C8B-B14F-4D97-AF65-F5344CB8AC3E}">
        <p14:creationId xmlns:p14="http://schemas.microsoft.com/office/powerpoint/2010/main" val="42186249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82948"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CED4B79D-7906-4D19-AD44-432EC22F111F}" type="slidenum">
              <a:rPr lang="ko-KR" altLang="en-US" smtClean="0">
                <a:latin typeface="맑은 고딕" pitchFamily="50" charset="-127"/>
              </a:rPr>
              <a:pPr fontAlgn="base">
                <a:spcBef>
                  <a:spcPct val="0"/>
                </a:spcBef>
                <a:spcAft>
                  <a:spcPct val="0"/>
                </a:spcAft>
                <a:defRPr/>
              </a:pPr>
              <a:t>25</a:t>
            </a:fld>
            <a:endParaRPr lang="ko-KR" altLang="en-US" smtClean="0">
              <a:latin typeface="맑은 고딕" pitchFamily="50" charset="-127"/>
            </a:endParaRPr>
          </a:p>
        </p:txBody>
      </p:sp>
    </p:spTree>
    <p:extLst>
      <p:ext uri="{BB962C8B-B14F-4D97-AF65-F5344CB8AC3E}">
        <p14:creationId xmlns:p14="http://schemas.microsoft.com/office/powerpoint/2010/main" val="3896900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83972"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769CF258-FB85-4981-A880-26493D37D2D4}" type="slidenum">
              <a:rPr lang="ko-KR" altLang="en-US" smtClean="0">
                <a:latin typeface="맑은 고딕" pitchFamily="50" charset="-127"/>
              </a:rPr>
              <a:pPr fontAlgn="base">
                <a:spcBef>
                  <a:spcPct val="0"/>
                </a:spcBef>
                <a:spcAft>
                  <a:spcPct val="0"/>
                </a:spcAft>
                <a:defRPr/>
              </a:pPr>
              <a:t>27</a:t>
            </a:fld>
            <a:endParaRPr lang="ko-KR" altLang="en-US" smtClean="0">
              <a:latin typeface="맑은 고딕" pitchFamily="50" charset="-127"/>
            </a:endParaRPr>
          </a:p>
        </p:txBody>
      </p:sp>
    </p:spTree>
    <p:extLst>
      <p:ext uri="{BB962C8B-B14F-4D97-AF65-F5344CB8AC3E}">
        <p14:creationId xmlns:p14="http://schemas.microsoft.com/office/powerpoint/2010/main" val="18472005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84996"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F51E14B9-6B5A-4EC4-B0A6-424FD55C3B3F}" type="slidenum">
              <a:rPr lang="ko-KR" altLang="en-US" smtClean="0">
                <a:latin typeface="맑은 고딕" pitchFamily="50" charset="-127"/>
              </a:rPr>
              <a:pPr fontAlgn="base">
                <a:spcBef>
                  <a:spcPct val="0"/>
                </a:spcBef>
                <a:spcAft>
                  <a:spcPct val="0"/>
                </a:spcAft>
                <a:defRPr/>
              </a:pPr>
              <a:t>28</a:t>
            </a:fld>
            <a:endParaRPr lang="ko-KR" altLang="en-US" smtClean="0">
              <a:latin typeface="맑은 고딕" pitchFamily="50" charset="-127"/>
            </a:endParaRPr>
          </a:p>
        </p:txBody>
      </p:sp>
    </p:spTree>
    <p:extLst>
      <p:ext uri="{BB962C8B-B14F-4D97-AF65-F5344CB8AC3E}">
        <p14:creationId xmlns:p14="http://schemas.microsoft.com/office/powerpoint/2010/main" val="24412111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86020"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BE68D961-65C5-49AB-BEC1-2DC7138D9592}" type="slidenum">
              <a:rPr lang="ko-KR" altLang="en-US" smtClean="0">
                <a:latin typeface="맑은 고딕" pitchFamily="50" charset="-127"/>
              </a:rPr>
              <a:pPr fontAlgn="base">
                <a:spcBef>
                  <a:spcPct val="0"/>
                </a:spcBef>
                <a:spcAft>
                  <a:spcPct val="0"/>
                </a:spcAft>
                <a:defRPr/>
              </a:pPr>
              <a:t>29</a:t>
            </a:fld>
            <a:endParaRPr lang="ko-KR" altLang="en-US" smtClean="0">
              <a:latin typeface="맑은 고딕" pitchFamily="50" charset="-127"/>
            </a:endParaRPr>
          </a:p>
        </p:txBody>
      </p:sp>
    </p:spTree>
    <p:extLst>
      <p:ext uri="{BB962C8B-B14F-4D97-AF65-F5344CB8AC3E}">
        <p14:creationId xmlns:p14="http://schemas.microsoft.com/office/powerpoint/2010/main" val="36820579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87044"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9BCE295F-F74A-4F5F-849E-64B471D210E4}" type="slidenum">
              <a:rPr lang="ko-KR" altLang="en-US" smtClean="0">
                <a:latin typeface="맑은 고딕" pitchFamily="50" charset="-127"/>
              </a:rPr>
              <a:pPr fontAlgn="base">
                <a:spcBef>
                  <a:spcPct val="0"/>
                </a:spcBef>
                <a:spcAft>
                  <a:spcPct val="0"/>
                </a:spcAft>
                <a:defRPr/>
              </a:pPr>
              <a:t>30</a:t>
            </a:fld>
            <a:endParaRPr lang="ko-KR" altLang="en-US" smtClean="0">
              <a:latin typeface="맑은 고딕" pitchFamily="50" charset="-127"/>
            </a:endParaRPr>
          </a:p>
        </p:txBody>
      </p:sp>
    </p:spTree>
    <p:extLst>
      <p:ext uri="{BB962C8B-B14F-4D97-AF65-F5344CB8AC3E}">
        <p14:creationId xmlns:p14="http://schemas.microsoft.com/office/powerpoint/2010/main" val="32081082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87044"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9BCE295F-F74A-4F5F-849E-64B471D210E4}" type="slidenum">
              <a:rPr lang="ko-KR" altLang="en-US" smtClean="0">
                <a:latin typeface="맑은 고딕" pitchFamily="50" charset="-127"/>
              </a:rPr>
              <a:pPr fontAlgn="base">
                <a:spcBef>
                  <a:spcPct val="0"/>
                </a:spcBef>
                <a:spcAft>
                  <a:spcPct val="0"/>
                </a:spcAft>
                <a:defRPr/>
              </a:pPr>
              <a:t>31</a:t>
            </a:fld>
            <a:endParaRPr lang="ko-KR" altLang="en-US" smtClean="0">
              <a:latin typeface="맑은 고딕" pitchFamily="50" charset="-127"/>
            </a:endParaRPr>
          </a:p>
        </p:txBody>
      </p:sp>
    </p:spTree>
    <p:extLst>
      <p:ext uri="{BB962C8B-B14F-4D97-AF65-F5344CB8AC3E}">
        <p14:creationId xmlns:p14="http://schemas.microsoft.com/office/powerpoint/2010/main" val="14761210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87044"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9BCE295F-F74A-4F5F-849E-64B471D210E4}" type="slidenum">
              <a:rPr lang="ko-KR" altLang="en-US" smtClean="0">
                <a:latin typeface="맑은 고딕" pitchFamily="50" charset="-127"/>
              </a:rPr>
              <a:pPr fontAlgn="base">
                <a:spcBef>
                  <a:spcPct val="0"/>
                </a:spcBef>
                <a:spcAft>
                  <a:spcPct val="0"/>
                </a:spcAft>
                <a:defRPr/>
              </a:pPr>
              <a:t>32</a:t>
            </a:fld>
            <a:endParaRPr lang="ko-KR" altLang="en-US" smtClean="0">
              <a:latin typeface="맑은 고딕" pitchFamily="50" charset="-127"/>
            </a:endParaRPr>
          </a:p>
        </p:txBody>
      </p:sp>
    </p:spTree>
    <p:extLst>
      <p:ext uri="{BB962C8B-B14F-4D97-AF65-F5344CB8AC3E}">
        <p14:creationId xmlns:p14="http://schemas.microsoft.com/office/powerpoint/2010/main" val="21734490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88068"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3AAC6D16-6D38-4E47-81C1-D052394DE101}" type="slidenum">
              <a:rPr lang="ko-KR" altLang="en-US" smtClean="0">
                <a:latin typeface="맑은 고딕" pitchFamily="50" charset="-127"/>
              </a:rPr>
              <a:pPr fontAlgn="base">
                <a:spcBef>
                  <a:spcPct val="0"/>
                </a:spcBef>
                <a:spcAft>
                  <a:spcPct val="0"/>
                </a:spcAft>
                <a:defRPr/>
              </a:pPr>
              <a:t>33</a:t>
            </a:fld>
            <a:endParaRPr lang="ko-KR" altLang="en-US" smtClean="0">
              <a:latin typeface="맑은 고딕" pitchFamily="50" charset="-127"/>
            </a:endParaRPr>
          </a:p>
        </p:txBody>
      </p:sp>
    </p:spTree>
    <p:extLst>
      <p:ext uri="{BB962C8B-B14F-4D97-AF65-F5344CB8AC3E}">
        <p14:creationId xmlns:p14="http://schemas.microsoft.com/office/powerpoint/2010/main" val="35331924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88068"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3AAC6D16-6D38-4E47-81C1-D052394DE101}" type="slidenum">
              <a:rPr lang="ko-KR" altLang="en-US" smtClean="0">
                <a:latin typeface="맑은 고딕" pitchFamily="50" charset="-127"/>
              </a:rPr>
              <a:pPr fontAlgn="base">
                <a:spcBef>
                  <a:spcPct val="0"/>
                </a:spcBef>
                <a:spcAft>
                  <a:spcPct val="0"/>
                </a:spcAft>
                <a:defRPr/>
              </a:pPr>
              <a:t>34</a:t>
            </a:fld>
            <a:endParaRPr lang="ko-KR" altLang="en-US" smtClean="0">
              <a:latin typeface="맑은 고딕" pitchFamily="50" charset="-127"/>
            </a:endParaRPr>
          </a:p>
        </p:txBody>
      </p:sp>
    </p:spTree>
    <p:extLst>
      <p:ext uri="{BB962C8B-B14F-4D97-AF65-F5344CB8AC3E}">
        <p14:creationId xmlns:p14="http://schemas.microsoft.com/office/powerpoint/2010/main" val="29562257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89092"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C9A235A3-EAE7-480A-B86F-FB2F8BD811E2}" type="slidenum">
              <a:rPr lang="ko-KR" altLang="en-US" smtClean="0">
                <a:latin typeface="맑은 고딕" pitchFamily="50" charset="-127"/>
              </a:rPr>
              <a:pPr fontAlgn="base">
                <a:spcBef>
                  <a:spcPct val="0"/>
                </a:spcBef>
                <a:spcAft>
                  <a:spcPct val="0"/>
                </a:spcAft>
                <a:defRPr/>
              </a:pPr>
              <a:t>35</a:t>
            </a:fld>
            <a:endParaRPr lang="ko-KR" altLang="en-US" smtClean="0">
              <a:latin typeface="맑은 고딕" pitchFamily="50" charset="-127"/>
            </a:endParaRPr>
          </a:p>
        </p:txBody>
      </p:sp>
    </p:spTree>
    <p:extLst>
      <p:ext uri="{BB962C8B-B14F-4D97-AF65-F5344CB8AC3E}">
        <p14:creationId xmlns:p14="http://schemas.microsoft.com/office/powerpoint/2010/main" val="2509049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66564"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F4650BD6-E034-4F11-945B-83D5B29A9F49}" type="slidenum">
              <a:rPr lang="ko-KR" altLang="en-US" smtClean="0">
                <a:latin typeface="맑은 고딕" pitchFamily="50" charset="-127"/>
              </a:rPr>
              <a:pPr fontAlgn="base">
                <a:spcBef>
                  <a:spcPct val="0"/>
                </a:spcBef>
                <a:spcAft>
                  <a:spcPct val="0"/>
                </a:spcAft>
                <a:defRPr/>
              </a:pPr>
              <a:t>6</a:t>
            </a:fld>
            <a:endParaRPr lang="ko-KR" altLang="en-US" smtClean="0">
              <a:latin typeface="맑은 고딕" pitchFamily="50" charset="-127"/>
            </a:endParaRPr>
          </a:p>
        </p:txBody>
      </p:sp>
    </p:spTree>
    <p:extLst>
      <p:ext uri="{BB962C8B-B14F-4D97-AF65-F5344CB8AC3E}">
        <p14:creationId xmlns:p14="http://schemas.microsoft.com/office/powerpoint/2010/main" val="2221080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90116"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3CA1854D-DAB1-4C7F-B88F-2FDB6C9E1C84}" type="slidenum">
              <a:rPr lang="ko-KR" altLang="en-US" smtClean="0">
                <a:latin typeface="맑은 고딕" pitchFamily="50" charset="-127"/>
              </a:rPr>
              <a:pPr fontAlgn="base">
                <a:spcBef>
                  <a:spcPct val="0"/>
                </a:spcBef>
                <a:spcAft>
                  <a:spcPct val="0"/>
                </a:spcAft>
                <a:defRPr/>
              </a:pPr>
              <a:t>36</a:t>
            </a:fld>
            <a:endParaRPr lang="ko-KR" altLang="en-US" smtClean="0">
              <a:latin typeface="맑은 고딕" pitchFamily="50" charset="-127"/>
            </a:endParaRPr>
          </a:p>
        </p:txBody>
      </p:sp>
    </p:spTree>
    <p:extLst>
      <p:ext uri="{BB962C8B-B14F-4D97-AF65-F5344CB8AC3E}">
        <p14:creationId xmlns:p14="http://schemas.microsoft.com/office/powerpoint/2010/main" val="27505254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91140"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B0AC848D-2C5A-4DB7-B3E5-0FF47F042BA6}" type="slidenum">
              <a:rPr lang="ko-KR" altLang="en-US" smtClean="0">
                <a:latin typeface="맑은 고딕" pitchFamily="50" charset="-127"/>
              </a:rPr>
              <a:pPr fontAlgn="base">
                <a:spcBef>
                  <a:spcPct val="0"/>
                </a:spcBef>
                <a:spcAft>
                  <a:spcPct val="0"/>
                </a:spcAft>
                <a:defRPr/>
              </a:pPr>
              <a:t>37</a:t>
            </a:fld>
            <a:endParaRPr lang="ko-KR" altLang="en-US" smtClean="0">
              <a:latin typeface="맑은 고딕" pitchFamily="50" charset="-127"/>
            </a:endParaRPr>
          </a:p>
        </p:txBody>
      </p:sp>
    </p:spTree>
    <p:extLst>
      <p:ext uri="{BB962C8B-B14F-4D97-AF65-F5344CB8AC3E}">
        <p14:creationId xmlns:p14="http://schemas.microsoft.com/office/powerpoint/2010/main" val="11787435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92164"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7A741B14-6BC5-4ACB-993D-A90DAE47E19B}" type="slidenum">
              <a:rPr lang="ko-KR" altLang="en-US" smtClean="0">
                <a:latin typeface="맑은 고딕" pitchFamily="50" charset="-127"/>
              </a:rPr>
              <a:pPr fontAlgn="base">
                <a:spcBef>
                  <a:spcPct val="0"/>
                </a:spcBef>
                <a:spcAft>
                  <a:spcPct val="0"/>
                </a:spcAft>
                <a:defRPr/>
              </a:pPr>
              <a:t>40</a:t>
            </a:fld>
            <a:endParaRPr lang="ko-KR" altLang="en-US" smtClean="0">
              <a:latin typeface="맑은 고딕" pitchFamily="50" charset="-127"/>
            </a:endParaRPr>
          </a:p>
        </p:txBody>
      </p:sp>
    </p:spTree>
    <p:extLst>
      <p:ext uri="{BB962C8B-B14F-4D97-AF65-F5344CB8AC3E}">
        <p14:creationId xmlns:p14="http://schemas.microsoft.com/office/powerpoint/2010/main" val="5907743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93188"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8A1C0A3E-BAB7-406D-A0BE-A4BEC134B3E5}" type="slidenum">
              <a:rPr lang="ko-KR" altLang="en-US" smtClean="0">
                <a:latin typeface="맑은 고딕" pitchFamily="50" charset="-127"/>
              </a:rPr>
              <a:pPr fontAlgn="base">
                <a:spcBef>
                  <a:spcPct val="0"/>
                </a:spcBef>
                <a:spcAft>
                  <a:spcPct val="0"/>
                </a:spcAft>
                <a:defRPr/>
              </a:pPr>
              <a:t>41</a:t>
            </a:fld>
            <a:endParaRPr lang="ko-KR" altLang="en-US" smtClean="0">
              <a:latin typeface="맑은 고딕" pitchFamily="50" charset="-127"/>
            </a:endParaRPr>
          </a:p>
        </p:txBody>
      </p:sp>
    </p:spTree>
    <p:extLst>
      <p:ext uri="{BB962C8B-B14F-4D97-AF65-F5344CB8AC3E}">
        <p14:creationId xmlns:p14="http://schemas.microsoft.com/office/powerpoint/2010/main" val="35643805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93188"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8A1C0A3E-BAB7-406D-A0BE-A4BEC134B3E5}" type="slidenum">
              <a:rPr lang="ko-KR" altLang="en-US" smtClean="0">
                <a:latin typeface="맑은 고딕" pitchFamily="50" charset="-127"/>
              </a:rPr>
              <a:pPr fontAlgn="base">
                <a:spcBef>
                  <a:spcPct val="0"/>
                </a:spcBef>
                <a:spcAft>
                  <a:spcPct val="0"/>
                </a:spcAft>
                <a:defRPr/>
              </a:pPr>
              <a:t>42</a:t>
            </a:fld>
            <a:endParaRPr lang="ko-KR" altLang="en-US" smtClean="0">
              <a:latin typeface="맑은 고딕" pitchFamily="50" charset="-127"/>
            </a:endParaRPr>
          </a:p>
        </p:txBody>
      </p:sp>
    </p:spTree>
    <p:extLst>
      <p:ext uri="{BB962C8B-B14F-4D97-AF65-F5344CB8AC3E}">
        <p14:creationId xmlns:p14="http://schemas.microsoft.com/office/powerpoint/2010/main" val="2215484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94212"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EF47C499-70E8-4443-807C-C43236E956B9}" type="slidenum">
              <a:rPr lang="ko-KR" altLang="en-US" smtClean="0">
                <a:latin typeface="맑은 고딕" pitchFamily="50" charset="-127"/>
              </a:rPr>
              <a:pPr fontAlgn="base">
                <a:spcBef>
                  <a:spcPct val="0"/>
                </a:spcBef>
                <a:spcAft>
                  <a:spcPct val="0"/>
                </a:spcAft>
                <a:defRPr/>
              </a:pPr>
              <a:t>43</a:t>
            </a:fld>
            <a:endParaRPr lang="ko-KR" altLang="en-US" smtClean="0">
              <a:latin typeface="맑은 고딕" pitchFamily="50" charset="-127"/>
            </a:endParaRPr>
          </a:p>
        </p:txBody>
      </p:sp>
    </p:spTree>
    <p:extLst>
      <p:ext uri="{BB962C8B-B14F-4D97-AF65-F5344CB8AC3E}">
        <p14:creationId xmlns:p14="http://schemas.microsoft.com/office/powerpoint/2010/main" val="30399767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95236"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E8CDF1CF-6391-4D6E-8544-0114305DF76B}" type="slidenum">
              <a:rPr lang="ko-KR" altLang="en-US" smtClean="0">
                <a:latin typeface="맑은 고딕" pitchFamily="50" charset="-127"/>
              </a:rPr>
              <a:pPr fontAlgn="base">
                <a:spcBef>
                  <a:spcPct val="0"/>
                </a:spcBef>
                <a:spcAft>
                  <a:spcPct val="0"/>
                </a:spcAft>
                <a:defRPr/>
              </a:pPr>
              <a:t>44</a:t>
            </a:fld>
            <a:endParaRPr lang="ko-KR" altLang="en-US" smtClean="0">
              <a:latin typeface="맑은 고딕" pitchFamily="50" charset="-127"/>
            </a:endParaRPr>
          </a:p>
        </p:txBody>
      </p:sp>
    </p:spTree>
    <p:extLst>
      <p:ext uri="{BB962C8B-B14F-4D97-AF65-F5344CB8AC3E}">
        <p14:creationId xmlns:p14="http://schemas.microsoft.com/office/powerpoint/2010/main" val="7151746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96260"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17CCD254-4B24-47A0-861B-8917D2EC1173}" type="slidenum">
              <a:rPr lang="ko-KR" altLang="en-US" smtClean="0">
                <a:latin typeface="맑은 고딕" pitchFamily="50" charset="-127"/>
              </a:rPr>
              <a:pPr fontAlgn="base">
                <a:spcBef>
                  <a:spcPct val="0"/>
                </a:spcBef>
                <a:spcAft>
                  <a:spcPct val="0"/>
                </a:spcAft>
                <a:defRPr/>
              </a:pPr>
              <a:t>45</a:t>
            </a:fld>
            <a:endParaRPr lang="ko-KR" altLang="en-US" smtClean="0">
              <a:latin typeface="맑은 고딕" pitchFamily="50" charset="-127"/>
            </a:endParaRPr>
          </a:p>
        </p:txBody>
      </p:sp>
    </p:spTree>
    <p:extLst>
      <p:ext uri="{BB962C8B-B14F-4D97-AF65-F5344CB8AC3E}">
        <p14:creationId xmlns:p14="http://schemas.microsoft.com/office/powerpoint/2010/main" val="40453328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97284"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0E037BBA-73E3-4FA5-BBA4-D5859EF5E21A}" type="slidenum">
              <a:rPr lang="ko-KR" altLang="en-US" smtClean="0">
                <a:latin typeface="맑은 고딕" pitchFamily="50" charset="-127"/>
              </a:rPr>
              <a:pPr fontAlgn="base">
                <a:spcBef>
                  <a:spcPct val="0"/>
                </a:spcBef>
                <a:spcAft>
                  <a:spcPct val="0"/>
                </a:spcAft>
                <a:defRPr/>
              </a:pPr>
              <a:t>46</a:t>
            </a:fld>
            <a:endParaRPr lang="ko-KR" altLang="en-US" smtClean="0">
              <a:latin typeface="맑은 고딕" pitchFamily="50" charset="-127"/>
            </a:endParaRPr>
          </a:p>
        </p:txBody>
      </p:sp>
    </p:spTree>
    <p:extLst>
      <p:ext uri="{BB962C8B-B14F-4D97-AF65-F5344CB8AC3E}">
        <p14:creationId xmlns:p14="http://schemas.microsoft.com/office/powerpoint/2010/main" val="40518099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97284"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0E037BBA-73E3-4FA5-BBA4-D5859EF5E21A}" type="slidenum">
              <a:rPr lang="ko-KR" altLang="en-US" smtClean="0">
                <a:latin typeface="맑은 고딕" pitchFamily="50" charset="-127"/>
              </a:rPr>
              <a:pPr fontAlgn="base">
                <a:spcBef>
                  <a:spcPct val="0"/>
                </a:spcBef>
                <a:spcAft>
                  <a:spcPct val="0"/>
                </a:spcAft>
                <a:defRPr/>
              </a:pPr>
              <a:t>47</a:t>
            </a:fld>
            <a:endParaRPr lang="ko-KR" altLang="en-US" smtClean="0">
              <a:latin typeface="맑은 고딕" pitchFamily="50" charset="-127"/>
            </a:endParaRPr>
          </a:p>
        </p:txBody>
      </p:sp>
    </p:spTree>
    <p:extLst>
      <p:ext uri="{BB962C8B-B14F-4D97-AF65-F5344CB8AC3E}">
        <p14:creationId xmlns:p14="http://schemas.microsoft.com/office/powerpoint/2010/main" val="1148252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67588"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D0F53C36-1064-447B-9CEB-D43966F0F01F}" type="slidenum">
              <a:rPr lang="ko-KR" altLang="en-US" smtClean="0">
                <a:latin typeface="맑은 고딕" pitchFamily="50" charset="-127"/>
              </a:rPr>
              <a:pPr fontAlgn="base">
                <a:spcBef>
                  <a:spcPct val="0"/>
                </a:spcBef>
                <a:spcAft>
                  <a:spcPct val="0"/>
                </a:spcAft>
                <a:defRPr/>
              </a:pPr>
              <a:t>7</a:t>
            </a:fld>
            <a:endParaRPr lang="ko-KR" altLang="en-US" smtClean="0">
              <a:latin typeface="맑은 고딕" pitchFamily="50" charset="-127"/>
            </a:endParaRPr>
          </a:p>
        </p:txBody>
      </p:sp>
    </p:spTree>
    <p:extLst>
      <p:ext uri="{BB962C8B-B14F-4D97-AF65-F5344CB8AC3E}">
        <p14:creationId xmlns:p14="http://schemas.microsoft.com/office/powerpoint/2010/main" val="5120281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97284"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0E037BBA-73E3-4FA5-BBA4-D5859EF5E21A}" type="slidenum">
              <a:rPr lang="ko-KR" altLang="en-US" smtClean="0">
                <a:latin typeface="맑은 고딕" pitchFamily="50" charset="-127"/>
              </a:rPr>
              <a:pPr fontAlgn="base">
                <a:spcBef>
                  <a:spcPct val="0"/>
                </a:spcBef>
                <a:spcAft>
                  <a:spcPct val="0"/>
                </a:spcAft>
                <a:defRPr/>
              </a:pPr>
              <a:t>48</a:t>
            </a:fld>
            <a:endParaRPr lang="ko-KR" altLang="en-US" smtClean="0">
              <a:latin typeface="맑은 고딕" pitchFamily="50" charset="-127"/>
            </a:endParaRPr>
          </a:p>
        </p:txBody>
      </p:sp>
    </p:spTree>
    <p:extLst>
      <p:ext uri="{BB962C8B-B14F-4D97-AF65-F5344CB8AC3E}">
        <p14:creationId xmlns:p14="http://schemas.microsoft.com/office/powerpoint/2010/main" val="31434946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98308"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35364928-FE7F-4A97-BF64-C1E0FE238DFF}" type="slidenum">
              <a:rPr lang="ko-KR" altLang="en-US" smtClean="0">
                <a:latin typeface="맑은 고딕" pitchFamily="50" charset="-127"/>
              </a:rPr>
              <a:pPr fontAlgn="base">
                <a:spcBef>
                  <a:spcPct val="0"/>
                </a:spcBef>
                <a:spcAft>
                  <a:spcPct val="0"/>
                </a:spcAft>
                <a:defRPr/>
              </a:pPr>
              <a:t>49</a:t>
            </a:fld>
            <a:endParaRPr lang="ko-KR" altLang="en-US" smtClean="0">
              <a:latin typeface="맑은 고딕" pitchFamily="50" charset="-127"/>
            </a:endParaRPr>
          </a:p>
        </p:txBody>
      </p:sp>
    </p:spTree>
    <p:extLst>
      <p:ext uri="{BB962C8B-B14F-4D97-AF65-F5344CB8AC3E}">
        <p14:creationId xmlns:p14="http://schemas.microsoft.com/office/powerpoint/2010/main" val="23778192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99332"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1AD49455-CE05-4F97-9F2A-6352A034E97C}" type="slidenum">
              <a:rPr lang="ko-KR" altLang="en-US" smtClean="0">
                <a:latin typeface="맑은 고딕" pitchFamily="50" charset="-127"/>
              </a:rPr>
              <a:pPr fontAlgn="base">
                <a:spcBef>
                  <a:spcPct val="0"/>
                </a:spcBef>
                <a:spcAft>
                  <a:spcPct val="0"/>
                </a:spcAft>
                <a:defRPr/>
              </a:pPr>
              <a:t>51</a:t>
            </a:fld>
            <a:endParaRPr lang="ko-KR" altLang="en-US" smtClean="0">
              <a:latin typeface="맑은 고딕" pitchFamily="50" charset="-127"/>
            </a:endParaRPr>
          </a:p>
        </p:txBody>
      </p:sp>
    </p:spTree>
    <p:extLst>
      <p:ext uri="{BB962C8B-B14F-4D97-AF65-F5344CB8AC3E}">
        <p14:creationId xmlns:p14="http://schemas.microsoft.com/office/powerpoint/2010/main" val="5988304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100356"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9580B8EF-D92B-4C55-B00C-64A0BA278582}" type="slidenum">
              <a:rPr lang="ko-KR" altLang="en-US" smtClean="0">
                <a:latin typeface="맑은 고딕" pitchFamily="50" charset="-127"/>
              </a:rPr>
              <a:pPr fontAlgn="base">
                <a:spcBef>
                  <a:spcPct val="0"/>
                </a:spcBef>
                <a:spcAft>
                  <a:spcPct val="0"/>
                </a:spcAft>
                <a:defRPr/>
              </a:pPr>
              <a:t>52</a:t>
            </a:fld>
            <a:endParaRPr lang="ko-KR" altLang="en-US" smtClean="0">
              <a:latin typeface="맑은 고딕" pitchFamily="50" charset="-127"/>
            </a:endParaRPr>
          </a:p>
        </p:txBody>
      </p:sp>
    </p:spTree>
    <p:extLst>
      <p:ext uri="{BB962C8B-B14F-4D97-AF65-F5344CB8AC3E}">
        <p14:creationId xmlns:p14="http://schemas.microsoft.com/office/powerpoint/2010/main" val="28653853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101380"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61132A9C-BF62-4528-8962-352AEE888089}" type="slidenum">
              <a:rPr lang="ko-KR" altLang="en-US" smtClean="0">
                <a:latin typeface="맑은 고딕" pitchFamily="50" charset="-127"/>
              </a:rPr>
              <a:pPr fontAlgn="base">
                <a:spcBef>
                  <a:spcPct val="0"/>
                </a:spcBef>
                <a:spcAft>
                  <a:spcPct val="0"/>
                </a:spcAft>
                <a:defRPr/>
              </a:pPr>
              <a:t>56</a:t>
            </a:fld>
            <a:endParaRPr lang="ko-KR" altLang="en-US" smtClean="0">
              <a:latin typeface="맑은 고딕" pitchFamily="50" charset="-127"/>
            </a:endParaRPr>
          </a:p>
        </p:txBody>
      </p:sp>
    </p:spTree>
    <p:extLst>
      <p:ext uri="{BB962C8B-B14F-4D97-AF65-F5344CB8AC3E}">
        <p14:creationId xmlns:p14="http://schemas.microsoft.com/office/powerpoint/2010/main" val="18152098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102404"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F71D623D-08DD-4E0E-B3D7-77442EB1F847}" type="slidenum">
              <a:rPr lang="ko-KR" altLang="en-US" smtClean="0">
                <a:latin typeface="맑은 고딕" pitchFamily="50" charset="-127"/>
              </a:rPr>
              <a:pPr fontAlgn="base">
                <a:spcBef>
                  <a:spcPct val="0"/>
                </a:spcBef>
                <a:spcAft>
                  <a:spcPct val="0"/>
                </a:spcAft>
                <a:defRPr/>
              </a:pPr>
              <a:t>57</a:t>
            </a:fld>
            <a:endParaRPr lang="ko-KR" altLang="en-US" smtClean="0">
              <a:latin typeface="맑은 고딕" pitchFamily="50" charset="-127"/>
            </a:endParaRPr>
          </a:p>
        </p:txBody>
      </p:sp>
    </p:spTree>
    <p:extLst>
      <p:ext uri="{BB962C8B-B14F-4D97-AF65-F5344CB8AC3E}">
        <p14:creationId xmlns:p14="http://schemas.microsoft.com/office/powerpoint/2010/main" val="15329815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102404"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F71D623D-08DD-4E0E-B3D7-77442EB1F847}" type="slidenum">
              <a:rPr lang="ko-KR" altLang="en-US" smtClean="0">
                <a:latin typeface="맑은 고딕" pitchFamily="50" charset="-127"/>
              </a:rPr>
              <a:pPr fontAlgn="base">
                <a:spcBef>
                  <a:spcPct val="0"/>
                </a:spcBef>
                <a:spcAft>
                  <a:spcPct val="0"/>
                </a:spcAft>
                <a:defRPr/>
              </a:pPr>
              <a:t>58</a:t>
            </a:fld>
            <a:endParaRPr lang="ko-KR" altLang="en-US" smtClean="0">
              <a:latin typeface="맑은 고딕" pitchFamily="50" charset="-127"/>
            </a:endParaRPr>
          </a:p>
        </p:txBody>
      </p:sp>
    </p:spTree>
    <p:extLst>
      <p:ext uri="{BB962C8B-B14F-4D97-AF65-F5344CB8AC3E}">
        <p14:creationId xmlns:p14="http://schemas.microsoft.com/office/powerpoint/2010/main" val="11246125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103428"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0E955FB5-95C6-4629-B690-68CD57238CDB}" type="slidenum">
              <a:rPr lang="ko-KR" altLang="en-US" smtClean="0">
                <a:latin typeface="맑은 고딕" pitchFamily="50" charset="-127"/>
              </a:rPr>
              <a:pPr fontAlgn="base">
                <a:spcBef>
                  <a:spcPct val="0"/>
                </a:spcBef>
                <a:spcAft>
                  <a:spcPct val="0"/>
                </a:spcAft>
                <a:defRPr/>
              </a:pPr>
              <a:t>59</a:t>
            </a:fld>
            <a:endParaRPr lang="ko-KR" altLang="en-US" smtClean="0">
              <a:latin typeface="맑은 고딕" pitchFamily="50" charset="-127"/>
            </a:endParaRPr>
          </a:p>
        </p:txBody>
      </p:sp>
    </p:spTree>
    <p:extLst>
      <p:ext uri="{BB962C8B-B14F-4D97-AF65-F5344CB8AC3E}">
        <p14:creationId xmlns:p14="http://schemas.microsoft.com/office/powerpoint/2010/main" val="8595878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103428"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0E955FB5-95C6-4629-B690-68CD57238CDB}" type="slidenum">
              <a:rPr lang="ko-KR" altLang="en-US" smtClean="0">
                <a:latin typeface="맑은 고딕" pitchFamily="50" charset="-127"/>
              </a:rPr>
              <a:pPr fontAlgn="base">
                <a:spcBef>
                  <a:spcPct val="0"/>
                </a:spcBef>
                <a:spcAft>
                  <a:spcPct val="0"/>
                </a:spcAft>
                <a:defRPr/>
              </a:pPr>
              <a:t>60</a:t>
            </a:fld>
            <a:endParaRPr lang="ko-KR" altLang="en-US" smtClean="0">
              <a:latin typeface="맑은 고딕" pitchFamily="50" charset="-127"/>
            </a:endParaRPr>
          </a:p>
        </p:txBody>
      </p:sp>
    </p:spTree>
    <p:extLst>
      <p:ext uri="{BB962C8B-B14F-4D97-AF65-F5344CB8AC3E}">
        <p14:creationId xmlns:p14="http://schemas.microsoft.com/office/powerpoint/2010/main" val="10613419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103428"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0E955FB5-95C6-4629-B690-68CD57238CDB}" type="slidenum">
              <a:rPr lang="ko-KR" altLang="en-US" smtClean="0">
                <a:latin typeface="맑은 고딕" pitchFamily="50" charset="-127"/>
              </a:rPr>
              <a:pPr fontAlgn="base">
                <a:spcBef>
                  <a:spcPct val="0"/>
                </a:spcBef>
                <a:spcAft>
                  <a:spcPct val="0"/>
                </a:spcAft>
                <a:defRPr/>
              </a:pPr>
              <a:t>61</a:t>
            </a:fld>
            <a:endParaRPr lang="ko-KR" altLang="en-US" smtClean="0">
              <a:latin typeface="맑은 고딕" pitchFamily="50" charset="-127"/>
            </a:endParaRPr>
          </a:p>
        </p:txBody>
      </p:sp>
    </p:spTree>
    <p:extLst>
      <p:ext uri="{BB962C8B-B14F-4D97-AF65-F5344CB8AC3E}">
        <p14:creationId xmlns:p14="http://schemas.microsoft.com/office/powerpoint/2010/main" val="3125942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68612"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B651D84B-B7EE-49F6-8566-7E36ACCCFFFB}" type="slidenum">
              <a:rPr lang="ko-KR" altLang="en-US" smtClean="0">
                <a:latin typeface="맑은 고딕" pitchFamily="50" charset="-127"/>
              </a:rPr>
              <a:pPr fontAlgn="base">
                <a:spcBef>
                  <a:spcPct val="0"/>
                </a:spcBef>
                <a:spcAft>
                  <a:spcPct val="0"/>
                </a:spcAft>
                <a:defRPr/>
              </a:pPr>
              <a:t>8</a:t>
            </a:fld>
            <a:endParaRPr lang="ko-KR" altLang="en-US" smtClean="0">
              <a:latin typeface="맑은 고딕" pitchFamily="50" charset="-127"/>
            </a:endParaRPr>
          </a:p>
        </p:txBody>
      </p:sp>
    </p:spTree>
    <p:extLst>
      <p:ext uri="{BB962C8B-B14F-4D97-AF65-F5344CB8AC3E}">
        <p14:creationId xmlns:p14="http://schemas.microsoft.com/office/powerpoint/2010/main" val="41221682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104452"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26F1A58B-B3FC-4FF5-8CA1-C462D965F9E5}" type="slidenum">
              <a:rPr lang="ko-KR" altLang="en-US" smtClean="0">
                <a:latin typeface="맑은 고딕" pitchFamily="50" charset="-127"/>
              </a:rPr>
              <a:pPr fontAlgn="base">
                <a:spcBef>
                  <a:spcPct val="0"/>
                </a:spcBef>
                <a:spcAft>
                  <a:spcPct val="0"/>
                </a:spcAft>
                <a:defRPr/>
              </a:pPr>
              <a:t>62</a:t>
            </a:fld>
            <a:endParaRPr lang="ko-KR" altLang="en-US" smtClean="0">
              <a:latin typeface="맑은 고딕" pitchFamily="50" charset="-127"/>
            </a:endParaRPr>
          </a:p>
        </p:txBody>
      </p:sp>
    </p:spTree>
    <p:extLst>
      <p:ext uri="{BB962C8B-B14F-4D97-AF65-F5344CB8AC3E}">
        <p14:creationId xmlns:p14="http://schemas.microsoft.com/office/powerpoint/2010/main" val="138108977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105476"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D063E7B0-4B8E-45A0-9605-208022F08955}" type="slidenum">
              <a:rPr lang="ko-KR" altLang="en-US" smtClean="0">
                <a:latin typeface="맑은 고딕" pitchFamily="50" charset="-127"/>
              </a:rPr>
              <a:pPr fontAlgn="base">
                <a:spcBef>
                  <a:spcPct val="0"/>
                </a:spcBef>
                <a:spcAft>
                  <a:spcPct val="0"/>
                </a:spcAft>
                <a:defRPr/>
              </a:pPr>
              <a:t>71</a:t>
            </a:fld>
            <a:endParaRPr lang="ko-KR" altLang="en-US" smtClean="0">
              <a:latin typeface="맑은 고딕" pitchFamily="50" charset="-127"/>
            </a:endParaRPr>
          </a:p>
        </p:txBody>
      </p:sp>
    </p:spTree>
    <p:extLst>
      <p:ext uri="{BB962C8B-B14F-4D97-AF65-F5344CB8AC3E}">
        <p14:creationId xmlns:p14="http://schemas.microsoft.com/office/powerpoint/2010/main" val="23032433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105476"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D063E7B0-4B8E-45A0-9605-208022F08955}" type="slidenum">
              <a:rPr lang="ko-KR" altLang="en-US" smtClean="0">
                <a:latin typeface="맑은 고딕" pitchFamily="50" charset="-127"/>
              </a:rPr>
              <a:pPr fontAlgn="base">
                <a:spcBef>
                  <a:spcPct val="0"/>
                </a:spcBef>
                <a:spcAft>
                  <a:spcPct val="0"/>
                </a:spcAft>
                <a:defRPr/>
              </a:pPr>
              <a:t>72</a:t>
            </a:fld>
            <a:endParaRPr lang="ko-KR" altLang="en-US" smtClean="0">
              <a:latin typeface="맑은 고딕" pitchFamily="50" charset="-127"/>
            </a:endParaRPr>
          </a:p>
        </p:txBody>
      </p:sp>
    </p:spTree>
    <p:extLst>
      <p:ext uri="{BB962C8B-B14F-4D97-AF65-F5344CB8AC3E}">
        <p14:creationId xmlns:p14="http://schemas.microsoft.com/office/powerpoint/2010/main" val="1522523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106500"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AB529870-04F5-4813-9C70-742DA69EB5CC}" type="slidenum">
              <a:rPr lang="ko-KR" altLang="en-US" smtClean="0">
                <a:latin typeface="맑은 고딕" pitchFamily="50" charset="-127"/>
              </a:rPr>
              <a:pPr fontAlgn="base">
                <a:spcBef>
                  <a:spcPct val="0"/>
                </a:spcBef>
                <a:spcAft>
                  <a:spcPct val="0"/>
                </a:spcAft>
                <a:defRPr/>
              </a:pPr>
              <a:t>73</a:t>
            </a:fld>
            <a:endParaRPr lang="ko-KR" altLang="en-US" smtClean="0">
              <a:latin typeface="맑은 고딕" pitchFamily="50" charset="-127"/>
            </a:endParaRPr>
          </a:p>
        </p:txBody>
      </p:sp>
    </p:spTree>
    <p:extLst>
      <p:ext uri="{BB962C8B-B14F-4D97-AF65-F5344CB8AC3E}">
        <p14:creationId xmlns:p14="http://schemas.microsoft.com/office/powerpoint/2010/main" val="210410970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107524"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5F893C41-E124-494C-8273-1E8E65976148}" type="slidenum">
              <a:rPr lang="ko-KR" altLang="en-US" smtClean="0">
                <a:latin typeface="맑은 고딕" pitchFamily="50" charset="-127"/>
              </a:rPr>
              <a:pPr fontAlgn="base">
                <a:spcBef>
                  <a:spcPct val="0"/>
                </a:spcBef>
                <a:spcAft>
                  <a:spcPct val="0"/>
                </a:spcAft>
                <a:defRPr/>
              </a:pPr>
              <a:t>74</a:t>
            </a:fld>
            <a:endParaRPr lang="ko-KR" altLang="en-US" smtClean="0">
              <a:latin typeface="맑은 고딕" pitchFamily="50" charset="-127"/>
            </a:endParaRPr>
          </a:p>
        </p:txBody>
      </p:sp>
    </p:spTree>
    <p:extLst>
      <p:ext uri="{BB962C8B-B14F-4D97-AF65-F5344CB8AC3E}">
        <p14:creationId xmlns:p14="http://schemas.microsoft.com/office/powerpoint/2010/main" val="123109336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107524"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5F893C41-E124-494C-8273-1E8E65976148}" type="slidenum">
              <a:rPr lang="ko-KR" altLang="en-US" smtClean="0">
                <a:latin typeface="맑은 고딕" pitchFamily="50" charset="-127"/>
              </a:rPr>
              <a:pPr fontAlgn="base">
                <a:spcBef>
                  <a:spcPct val="0"/>
                </a:spcBef>
                <a:spcAft>
                  <a:spcPct val="0"/>
                </a:spcAft>
                <a:defRPr/>
              </a:pPr>
              <a:t>75</a:t>
            </a:fld>
            <a:endParaRPr lang="ko-KR" altLang="en-US" smtClean="0">
              <a:latin typeface="맑은 고딕" pitchFamily="50" charset="-127"/>
            </a:endParaRPr>
          </a:p>
        </p:txBody>
      </p:sp>
    </p:spTree>
    <p:extLst>
      <p:ext uri="{BB962C8B-B14F-4D97-AF65-F5344CB8AC3E}">
        <p14:creationId xmlns:p14="http://schemas.microsoft.com/office/powerpoint/2010/main" val="8932778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108548"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10854638-47F5-45DD-919A-EAA294DF16C0}" type="slidenum">
              <a:rPr lang="ko-KR" altLang="en-US" smtClean="0">
                <a:latin typeface="맑은 고딕" pitchFamily="50" charset="-127"/>
              </a:rPr>
              <a:pPr fontAlgn="base">
                <a:spcBef>
                  <a:spcPct val="0"/>
                </a:spcBef>
                <a:spcAft>
                  <a:spcPct val="0"/>
                </a:spcAft>
                <a:defRPr/>
              </a:pPr>
              <a:t>76</a:t>
            </a:fld>
            <a:endParaRPr lang="ko-KR" altLang="en-US" smtClean="0">
              <a:latin typeface="맑은 고딕" pitchFamily="50" charset="-127"/>
            </a:endParaRPr>
          </a:p>
        </p:txBody>
      </p:sp>
    </p:spTree>
    <p:extLst>
      <p:ext uri="{BB962C8B-B14F-4D97-AF65-F5344CB8AC3E}">
        <p14:creationId xmlns:p14="http://schemas.microsoft.com/office/powerpoint/2010/main" val="275720821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108548"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10854638-47F5-45DD-919A-EAA294DF16C0}" type="slidenum">
              <a:rPr lang="ko-KR" altLang="en-US" smtClean="0">
                <a:latin typeface="맑은 고딕" pitchFamily="50" charset="-127"/>
              </a:rPr>
              <a:pPr fontAlgn="base">
                <a:spcBef>
                  <a:spcPct val="0"/>
                </a:spcBef>
                <a:spcAft>
                  <a:spcPct val="0"/>
                </a:spcAft>
                <a:defRPr/>
              </a:pPr>
              <a:t>77</a:t>
            </a:fld>
            <a:endParaRPr lang="ko-KR" altLang="en-US" smtClean="0">
              <a:latin typeface="맑은 고딕" pitchFamily="50" charset="-127"/>
            </a:endParaRPr>
          </a:p>
        </p:txBody>
      </p:sp>
    </p:spTree>
    <p:extLst>
      <p:ext uri="{BB962C8B-B14F-4D97-AF65-F5344CB8AC3E}">
        <p14:creationId xmlns:p14="http://schemas.microsoft.com/office/powerpoint/2010/main" val="375305125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109572"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6ED923FD-2426-41F5-9539-2AF994C8C30C}" type="slidenum">
              <a:rPr lang="ko-KR" altLang="en-US" smtClean="0">
                <a:latin typeface="맑은 고딕" pitchFamily="50" charset="-127"/>
              </a:rPr>
              <a:pPr fontAlgn="base">
                <a:spcBef>
                  <a:spcPct val="0"/>
                </a:spcBef>
                <a:spcAft>
                  <a:spcPct val="0"/>
                </a:spcAft>
                <a:defRPr/>
              </a:pPr>
              <a:t>79</a:t>
            </a:fld>
            <a:endParaRPr lang="ko-KR" altLang="en-US" smtClean="0">
              <a:latin typeface="맑은 고딕" pitchFamily="50" charset="-127"/>
            </a:endParaRPr>
          </a:p>
        </p:txBody>
      </p:sp>
    </p:spTree>
    <p:extLst>
      <p:ext uri="{BB962C8B-B14F-4D97-AF65-F5344CB8AC3E}">
        <p14:creationId xmlns:p14="http://schemas.microsoft.com/office/powerpoint/2010/main" val="1939353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69636"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E056B769-6A1C-4556-B660-C928BD491701}" type="slidenum">
              <a:rPr lang="ko-KR" altLang="en-US" smtClean="0">
                <a:latin typeface="맑은 고딕" pitchFamily="50" charset="-127"/>
              </a:rPr>
              <a:pPr fontAlgn="base">
                <a:spcBef>
                  <a:spcPct val="0"/>
                </a:spcBef>
                <a:spcAft>
                  <a:spcPct val="0"/>
                </a:spcAft>
                <a:defRPr/>
              </a:pPr>
              <a:t>9</a:t>
            </a:fld>
            <a:endParaRPr lang="ko-KR" altLang="en-US" smtClean="0">
              <a:latin typeface="맑은 고딕" pitchFamily="50" charset="-127"/>
            </a:endParaRPr>
          </a:p>
        </p:txBody>
      </p:sp>
    </p:spTree>
    <p:extLst>
      <p:ext uri="{BB962C8B-B14F-4D97-AF65-F5344CB8AC3E}">
        <p14:creationId xmlns:p14="http://schemas.microsoft.com/office/powerpoint/2010/main" val="3160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71684"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469E074E-1086-4300-8A9A-D09F1118792F}" type="slidenum">
              <a:rPr lang="ko-KR" altLang="en-US" smtClean="0">
                <a:latin typeface="맑은 고딕" pitchFamily="50" charset="-127"/>
              </a:rPr>
              <a:pPr fontAlgn="base">
                <a:spcBef>
                  <a:spcPct val="0"/>
                </a:spcBef>
                <a:spcAft>
                  <a:spcPct val="0"/>
                </a:spcAft>
                <a:defRPr/>
              </a:pPr>
              <a:t>10</a:t>
            </a:fld>
            <a:endParaRPr lang="ko-KR" altLang="en-US" smtClean="0">
              <a:latin typeface="맑은 고딕" pitchFamily="50" charset="-127"/>
            </a:endParaRPr>
          </a:p>
        </p:txBody>
      </p:sp>
    </p:spTree>
    <p:extLst>
      <p:ext uri="{BB962C8B-B14F-4D97-AF65-F5344CB8AC3E}">
        <p14:creationId xmlns:p14="http://schemas.microsoft.com/office/powerpoint/2010/main" val="3701445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72708"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9B66AD1F-46CC-4FE8-9024-EC41FC63FE31}" type="slidenum">
              <a:rPr lang="ko-KR" altLang="en-US" smtClean="0">
                <a:latin typeface="맑은 고딕" pitchFamily="50" charset="-127"/>
              </a:rPr>
              <a:pPr fontAlgn="base">
                <a:spcBef>
                  <a:spcPct val="0"/>
                </a:spcBef>
                <a:spcAft>
                  <a:spcPct val="0"/>
                </a:spcAft>
                <a:defRPr/>
              </a:pPr>
              <a:t>11</a:t>
            </a:fld>
            <a:endParaRPr lang="ko-KR" altLang="en-US" smtClean="0">
              <a:latin typeface="맑은 고딕" pitchFamily="50" charset="-127"/>
            </a:endParaRPr>
          </a:p>
        </p:txBody>
      </p:sp>
    </p:spTree>
    <p:extLst>
      <p:ext uri="{BB962C8B-B14F-4D97-AF65-F5344CB8AC3E}">
        <p14:creationId xmlns:p14="http://schemas.microsoft.com/office/powerpoint/2010/main" val="523417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73732" name="슬라이드 번호 개체 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defRPr/>
            </a:pPr>
            <a:fld id="{F145A19A-83DF-486E-9363-5D2F221011C4}" type="slidenum">
              <a:rPr lang="ko-KR" altLang="en-US" smtClean="0">
                <a:latin typeface="맑은 고딕" pitchFamily="50" charset="-127"/>
              </a:rPr>
              <a:pPr fontAlgn="base">
                <a:spcBef>
                  <a:spcPct val="0"/>
                </a:spcBef>
                <a:spcAft>
                  <a:spcPct val="0"/>
                </a:spcAft>
                <a:defRPr/>
              </a:pPr>
              <a:t>12</a:t>
            </a:fld>
            <a:endParaRPr lang="ko-KR" altLang="en-US" smtClean="0">
              <a:latin typeface="맑은 고딕" pitchFamily="50" charset="-127"/>
            </a:endParaRPr>
          </a:p>
        </p:txBody>
      </p:sp>
    </p:spTree>
    <p:extLst>
      <p:ext uri="{BB962C8B-B14F-4D97-AF65-F5344CB8AC3E}">
        <p14:creationId xmlns:p14="http://schemas.microsoft.com/office/powerpoint/2010/main" val="2000505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4" name="타원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algn="ctr" latinLnBrk="0">
              <a:defRPr/>
            </a:pPr>
            <a:endParaRPr kumimoji="0" lang="en-US" altLang="ko-KR" smtClean="0">
              <a:solidFill>
                <a:srgbClr val="000000"/>
              </a:solidFill>
              <a:ea typeface="굴림" pitchFamily="50" charset="-127"/>
            </a:endParaRPr>
          </a:p>
        </p:txBody>
      </p:sp>
      <p:sp>
        <p:nvSpPr>
          <p:cNvPr id="5" name="타원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latinLnBrk="0">
              <a:defRPr/>
            </a:pPr>
            <a:endParaRPr kumimoji="0" lang="en-US" altLang="ko-KR">
              <a:solidFill>
                <a:srgbClr val="000000"/>
              </a:solidFill>
              <a:ea typeface="굴림" pitchFamily="50" charset="-127"/>
            </a:endParaRPr>
          </a:p>
        </p:txBody>
      </p:sp>
      <p:sp>
        <p:nvSpPr>
          <p:cNvPr id="14" name="제목 13"/>
          <p:cNvSpPr>
            <a:spLocks noGrp="1"/>
          </p:cNvSpPr>
          <p:nvPr>
            <p:ph type="ctrTitle"/>
          </p:nvPr>
        </p:nvSpPr>
        <p:spPr>
          <a:xfrm>
            <a:off x="1432560" y="359898"/>
            <a:ext cx="7406640" cy="1472184"/>
          </a:xfrm>
        </p:spPr>
        <p:txBody>
          <a:bodyPr anchor="b"/>
          <a:lstStyle>
            <a:lvl1pPr algn="l">
              <a:defRPr/>
            </a:lvl1pPr>
            <a:extLst/>
          </a:lstStyle>
          <a:p>
            <a:r>
              <a:rPr lang="ko-KR" altLang="en-US" smtClean="0"/>
              <a:t>마스터 제목 스타일 편집</a:t>
            </a:r>
            <a:endParaRPr lang="en-US"/>
          </a:p>
        </p:txBody>
      </p:sp>
      <p:sp>
        <p:nvSpPr>
          <p:cNvPr id="22" name="부제목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ko-KR" altLang="en-US" smtClean="0"/>
              <a:t>마스터 부제목 스타일 편집</a:t>
            </a:r>
            <a:endParaRPr lang="en-US"/>
          </a:p>
        </p:txBody>
      </p:sp>
      <p:sp>
        <p:nvSpPr>
          <p:cNvPr id="6" name="날짜 개체 틀 6"/>
          <p:cNvSpPr>
            <a:spLocks noGrp="1"/>
          </p:cNvSpPr>
          <p:nvPr>
            <p:ph type="dt" sz="half" idx="10"/>
          </p:nvPr>
        </p:nvSpPr>
        <p:spPr/>
        <p:txBody>
          <a:bodyPr/>
          <a:lstStyle>
            <a:lvl1pPr>
              <a:defRPr smtClean="0"/>
            </a:lvl1pPr>
          </a:lstStyle>
          <a:p>
            <a:pPr>
              <a:defRPr/>
            </a:pPr>
            <a:fld id="{83346E3C-2C87-4EB3-8A97-1172AAF6DDE0}" type="datetimeFigureOut">
              <a:rPr lang="en-US" altLang="ko-KR"/>
              <a:pPr>
                <a:defRPr/>
              </a:pPr>
              <a:t>9/9/2015</a:t>
            </a:fld>
            <a:endParaRPr lang="en-US" altLang="ko-KR"/>
          </a:p>
        </p:txBody>
      </p:sp>
      <p:sp>
        <p:nvSpPr>
          <p:cNvPr id="7" name="바닥글 개체 틀 19"/>
          <p:cNvSpPr>
            <a:spLocks noGrp="1"/>
          </p:cNvSpPr>
          <p:nvPr>
            <p:ph type="ftr" sz="quarter" idx="11"/>
          </p:nvPr>
        </p:nvSpPr>
        <p:spPr/>
        <p:txBody>
          <a:bodyPr/>
          <a:lstStyle>
            <a:lvl1pPr>
              <a:defRPr smtClean="0">
                <a:solidFill>
                  <a:srgbClr val="B5A788"/>
                </a:solidFill>
              </a:defRPr>
            </a:lvl1pPr>
          </a:lstStyle>
          <a:p>
            <a:pPr>
              <a:defRPr/>
            </a:pPr>
            <a:endParaRPr lang="en-US" altLang="ko-KR"/>
          </a:p>
        </p:txBody>
      </p:sp>
      <p:sp>
        <p:nvSpPr>
          <p:cNvPr id="8" name="슬라이드 번호 개체 틀 9"/>
          <p:cNvSpPr>
            <a:spLocks noGrp="1"/>
          </p:cNvSpPr>
          <p:nvPr>
            <p:ph type="sldNum" sz="quarter" idx="12"/>
          </p:nvPr>
        </p:nvSpPr>
        <p:spPr/>
        <p:txBody>
          <a:bodyPr/>
          <a:lstStyle>
            <a:lvl1pPr>
              <a:defRPr smtClean="0"/>
            </a:lvl1pPr>
          </a:lstStyle>
          <a:p>
            <a:pPr>
              <a:defRPr/>
            </a:pPr>
            <a:fld id="{4D478B5B-2046-4FBB-A99D-1397E5545403}" type="slidenum">
              <a:rPr lang="en-US" altLang="ko-KR"/>
              <a:pPr>
                <a:defRPr/>
              </a:pPr>
              <a:t>‹#›</a:t>
            </a:fld>
            <a:endParaRPr lang="en-US" altLang="ko-KR"/>
          </a:p>
        </p:txBody>
      </p:sp>
    </p:spTree>
    <p:extLst>
      <p:ext uri="{BB962C8B-B14F-4D97-AF65-F5344CB8AC3E}">
        <p14:creationId xmlns:p14="http://schemas.microsoft.com/office/powerpoint/2010/main" val="3731625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extLst/>
          </a:lstStyle>
          <a:p>
            <a:r>
              <a:rPr lang="ko-KR" altLang="en-US" smtClean="0"/>
              <a:t>마스터 제목 스타일 편집</a:t>
            </a:r>
            <a:endParaRPr lang="en-US"/>
          </a:p>
        </p:txBody>
      </p:sp>
      <p:sp>
        <p:nvSpPr>
          <p:cNvPr id="3" name="세로 텍스트 개체 틀 2"/>
          <p:cNvSpPr>
            <a:spLocks noGrp="1"/>
          </p:cNvSpPr>
          <p:nvPr>
            <p:ph type="body" orient="vert" idx="1"/>
          </p:nvPr>
        </p:nvSpPr>
        <p:spPr/>
        <p:txBody>
          <a:bodyPr vert="eaVert"/>
          <a:lstStyle>
            <a:extLs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날짜 개체 틀 3"/>
          <p:cNvSpPr>
            <a:spLocks noGrp="1"/>
          </p:cNvSpPr>
          <p:nvPr>
            <p:ph type="dt" sz="half" idx="10"/>
          </p:nvPr>
        </p:nvSpPr>
        <p:spPr/>
        <p:txBody>
          <a:bodyPr/>
          <a:lstStyle>
            <a:lvl1pPr>
              <a:defRPr smtClean="0"/>
            </a:lvl1pPr>
          </a:lstStyle>
          <a:p>
            <a:pPr>
              <a:defRPr/>
            </a:pPr>
            <a:fld id="{73EDAEBE-C0E5-4F7B-97DA-0932E2C6F882}" type="datetimeFigureOut">
              <a:rPr lang="en-US" altLang="ko-KR"/>
              <a:pPr>
                <a:defRPr/>
              </a:pPr>
              <a:t>9/9/2015</a:t>
            </a:fld>
            <a:endParaRPr lang="en-US" altLang="ko-KR"/>
          </a:p>
        </p:txBody>
      </p:sp>
      <p:sp>
        <p:nvSpPr>
          <p:cNvPr id="5" name="바닥글 개체 틀 4"/>
          <p:cNvSpPr>
            <a:spLocks noGrp="1"/>
          </p:cNvSpPr>
          <p:nvPr>
            <p:ph type="ftr" sz="quarter" idx="11"/>
          </p:nvPr>
        </p:nvSpPr>
        <p:spPr/>
        <p:txBody>
          <a:bodyPr/>
          <a:lstStyle>
            <a:lvl1pPr>
              <a:defRPr smtClean="0">
                <a:solidFill>
                  <a:srgbClr val="B5A788"/>
                </a:solidFill>
              </a:defRPr>
            </a:lvl1pPr>
          </a:lstStyle>
          <a:p>
            <a:pPr>
              <a:defRPr/>
            </a:pPr>
            <a:endParaRPr lang="en-US" altLang="ko-KR"/>
          </a:p>
        </p:txBody>
      </p:sp>
      <p:sp>
        <p:nvSpPr>
          <p:cNvPr id="6" name="슬라이드 번호 개체 틀 5"/>
          <p:cNvSpPr>
            <a:spLocks noGrp="1"/>
          </p:cNvSpPr>
          <p:nvPr>
            <p:ph type="sldNum" sz="quarter" idx="12"/>
          </p:nvPr>
        </p:nvSpPr>
        <p:spPr/>
        <p:txBody>
          <a:bodyPr/>
          <a:lstStyle>
            <a:lvl1pPr>
              <a:defRPr smtClean="0"/>
            </a:lvl1pPr>
          </a:lstStyle>
          <a:p>
            <a:pPr>
              <a:defRPr/>
            </a:pPr>
            <a:fld id="{59CDCB25-EB35-4617-8F01-AB0B793FB9CF}" type="slidenum">
              <a:rPr lang="en-US" altLang="ko-KR"/>
              <a:pPr>
                <a:defRPr/>
              </a:pPr>
              <a:t>‹#›</a:t>
            </a:fld>
            <a:endParaRPr lang="en-US" altLang="ko-KR"/>
          </a:p>
        </p:txBody>
      </p:sp>
    </p:spTree>
    <p:extLst>
      <p:ext uri="{BB962C8B-B14F-4D97-AF65-F5344CB8AC3E}">
        <p14:creationId xmlns:p14="http://schemas.microsoft.com/office/powerpoint/2010/main" val="4072411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858000" y="274639"/>
            <a:ext cx="1828800" cy="5851525"/>
          </a:xfrm>
        </p:spPr>
        <p:txBody>
          <a:bodyPr vert="eaVert"/>
          <a:lstStyle>
            <a:extLst/>
          </a:lstStyle>
          <a:p>
            <a:r>
              <a:rPr lang="ko-KR" altLang="en-US" smtClean="0"/>
              <a:t>마스터 제목 스타일 편집</a:t>
            </a:r>
            <a:endParaRPr lang="en-US"/>
          </a:p>
        </p:txBody>
      </p:sp>
      <p:sp>
        <p:nvSpPr>
          <p:cNvPr id="3" name="세로 텍스트 개체 틀 2"/>
          <p:cNvSpPr>
            <a:spLocks noGrp="1"/>
          </p:cNvSpPr>
          <p:nvPr>
            <p:ph type="body" orient="vert" idx="1"/>
          </p:nvPr>
        </p:nvSpPr>
        <p:spPr>
          <a:xfrm>
            <a:off x="1143000" y="274640"/>
            <a:ext cx="5562600" cy="5851525"/>
          </a:xfrm>
        </p:spPr>
        <p:txBody>
          <a:bodyPr vert="eaVert"/>
          <a:lstStyle>
            <a:extLs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날짜 개체 틀 3"/>
          <p:cNvSpPr>
            <a:spLocks noGrp="1"/>
          </p:cNvSpPr>
          <p:nvPr>
            <p:ph type="dt" sz="half" idx="10"/>
          </p:nvPr>
        </p:nvSpPr>
        <p:spPr/>
        <p:txBody>
          <a:bodyPr/>
          <a:lstStyle>
            <a:lvl1pPr>
              <a:defRPr smtClean="0"/>
            </a:lvl1pPr>
          </a:lstStyle>
          <a:p>
            <a:pPr>
              <a:defRPr/>
            </a:pPr>
            <a:fld id="{7711ABFB-24AE-430C-937B-01343EC4DAD0}" type="datetimeFigureOut">
              <a:rPr lang="en-US" altLang="ko-KR"/>
              <a:pPr>
                <a:defRPr/>
              </a:pPr>
              <a:t>9/9/2015</a:t>
            </a:fld>
            <a:endParaRPr lang="en-US" altLang="ko-KR"/>
          </a:p>
        </p:txBody>
      </p:sp>
      <p:sp>
        <p:nvSpPr>
          <p:cNvPr id="5" name="바닥글 개체 틀 4"/>
          <p:cNvSpPr>
            <a:spLocks noGrp="1"/>
          </p:cNvSpPr>
          <p:nvPr>
            <p:ph type="ftr" sz="quarter" idx="11"/>
          </p:nvPr>
        </p:nvSpPr>
        <p:spPr/>
        <p:txBody>
          <a:bodyPr/>
          <a:lstStyle>
            <a:lvl1pPr>
              <a:defRPr smtClean="0">
                <a:solidFill>
                  <a:srgbClr val="B5A788"/>
                </a:solidFill>
              </a:defRPr>
            </a:lvl1pPr>
          </a:lstStyle>
          <a:p>
            <a:pPr>
              <a:defRPr/>
            </a:pPr>
            <a:endParaRPr lang="en-US" altLang="ko-KR"/>
          </a:p>
        </p:txBody>
      </p:sp>
      <p:sp>
        <p:nvSpPr>
          <p:cNvPr id="6" name="슬라이드 번호 개체 틀 5"/>
          <p:cNvSpPr>
            <a:spLocks noGrp="1"/>
          </p:cNvSpPr>
          <p:nvPr>
            <p:ph type="sldNum" sz="quarter" idx="12"/>
          </p:nvPr>
        </p:nvSpPr>
        <p:spPr/>
        <p:txBody>
          <a:bodyPr/>
          <a:lstStyle>
            <a:lvl1pPr>
              <a:defRPr smtClean="0"/>
            </a:lvl1pPr>
          </a:lstStyle>
          <a:p>
            <a:pPr>
              <a:defRPr/>
            </a:pPr>
            <a:fld id="{AE9A833E-A38A-442A-A605-A05CAB911A19}" type="slidenum">
              <a:rPr lang="en-US" altLang="ko-KR"/>
              <a:pPr>
                <a:defRPr/>
              </a:pPr>
              <a:t>‹#›</a:t>
            </a:fld>
            <a:endParaRPr lang="en-US" altLang="ko-KR"/>
          </a:p>
        </p:txBody>
      </p:sp>
    </p:spTree>
    <p:extLst>
      <p:ext uri="{BB962C8B-B14F-4D97-AF65-F5344CB8AC3E}">
        <p14:creationId xmlns:p14="http://schemas.microsoft.com/office/powerpoint/2010/main" val="3422768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extLst/>
          </a:lstStyle>
          <a:p>
            <a:r>
              <a:rPr lang="ko-KR" altLang="en-US" smtClean="0"/>
              <a:t>마스터 제목 스타일 편집</a:t>
            </a:r>
            <a:endParaRPr lang="en-US"/>
          </a:p>
        </p:txBody>
      </p:sp>
      <p:sp>
        <p:nvSpPr>
          <p:cNvPr id="3" name="내용 개체 틀 2"/>
          <p:cNvSpPr>
            <a:spLocks noGrp="1"/>
          </p:cNvSpPr>
          <p:nvPr>
            <p:ph idx="1"/>
          </p:nvPr>
        </p:nvSpPr>
        <p:spPr/>
        <p:txBody>
          <a:bodyPr/>
          <a:lstStyle>
            <a:extLs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날짜 개체 틀 3"/>
          <p:cNvSpPr>
            <a:spLocks noGrp="1"/>
          </p:cNvSpPr>
          <p:nvPr>
            <p:ph type="dt" sz="half" idx="10"/>
          </p:nvPr>
        </p:nvSpPr>
        <p:spPr/>
        <p:txBody>
          <a:bodyPr/>
          <a:lstStyle>
            <a:lvl1pPr>
              <a:defRPr smtClean="0"/>
            </a:lvl1pPr>
          </a:lstStyle>
          <a:p>
            <a:pPr>
              <a:defRPr/>
            </a:pPr>
            <a:fld id="{CC6109BC-21D2-4403-B8D5-2FEB6EE35700}" type="datetimeFigureOut">
              <a:rPr lang="en-US" altLang="ko-KR"/>
              <a:pPr>
                <a:defRPr/>
              </a:pPr>
              <a:t>9/9/2015</a:t>
            </a:fld>
            <a:endParaRPr lang="en-US" altLang="ko-KR"/>
          </a:p>
        </p:txBody>
      </p:sp>
      <p:sp>
        <p:nvSpPr>
          <p:cNvPr id="5" name="바닥글 개체 틀 4"/>
          <p:cNvSpPr>
            <a:spLocks noGrp="1"/>
          </p:cNvSpPr>
          <p:nvPr>
            <p:ph type="ftr" sz="quarter" idx="11"/>
          </p:nvPr>
        </p:nvSpPr>
        <p:spPr/>
        <p:txBody>
          <a:bodyPr/>
          <a:lstStyle>
            <a:lvl1pPr>
              <a:defRPr smtClean="0">
                <a:solidFill>
                  <a:srgbClr val="B5A788"/>
                </a:solidFill>
              </a:defRPr>
            </a:lvl1pPr>
          </a:lstStyle>
          <a:p>
            <a:pPr>
              <a:defRPr/>
            </a:pPr>
            <a:endParaRPr lang="en-US" altLang="ko-KR"/>
          </a:p>
        </p:txBody>
      </p:sp>
      <p:sp>
        <p:nvSpPr>
          <p:cNvPr id="6" name="슬라이드 번호 개체 틀 5"/>
          <p:cNvSpPr>
            <a:spLocks noGrp="1"/>
          </p:cNvSpPr>
          <p:nvPr>
            <p:ph type="sldNum" sz="quarter" idx="12"/>
          </p:nvPr>
        </p:nvSpPr>
        <p:spPr/>
        <p:txBody>
          <a:bodyPr/>
          <a:lstStyle>
            <a:lvl1pPr>
              <a:defRPr smtClean="0"/>
            </a:lvl1pPr>
          </a:lstStyle>
          <a:p>
            <a:pPr>
              <a:defRPr/>
            </a:pPr>
            <a:fld id="{09C75EF9-C4F5-4807-9ABD-FE7DA7F2DA64}" type="slidenum">
              <a:rPr lang="en-US" altLang="ko-KR"/>
              <a:pPr>
                <a:defRPr/>
              </a:pPr>
              <a:t>‹#›</a:t>
            </a:fld>
            <a:endParaRPr lang="en-US" altLang="ko-KR"/>
          </a:p>
        </p:txBody>
      </p:sp>
    </p:spTree>
    <p:extLst>
      <p:ext uri="{BB962C8B-B14F-4D97-AF65-F5344CB8AC3E}">
        <p14:creationId xmlns:p14="http://schemas.microsoft.com/office/powerpoint/2010/main" val="1165048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4" name="직사각형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latinLnBrk="0">
              <a:defRPr/>
            </a:pPr>
            <a:endParaRPr kumimoji="0" lang="en-US" altLang="ko-KR">
              <a:solidFill>
                <a:srgbClr val="FFFFFF"/>
              </a:solidFill>
              <a:ea typeface="굴림" pitchFamily="50" charset="-127"/>
            </a:endParaRPr>
          </a:p>
        </p:txBody>
      </p:sp>
      <p:sp>
        <p:nvSpPr>
          <p:cNvPr id="5" name="직사각형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latinLnBrk="0">
              <a:defRPr/>
            </a:pPr>
            <a:endParaRPr kumimoji="0" lang="en-US" altLang="ko-KR">
              <a:solidFill>
                <a:srgbClr val="FFFFFF"/>
              </a:solidFill>
              <a:ea typeface="굴림" pitchFamily="50" charset="-127"/>
            </a:endParaRPr>
          </a:p>
        </p:txBody>
      </p:sp>
      <p:sp>
        <p:nvSpPr>
          <p:cNvPr id="6" name="타원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algn="ctr" latinLnBrk="0">
              <a:defRPr/>
            </a:pPr>
            <a:endParaRPr kumimoji="0" lang="en-US" altLang="ko-KR" smtClean="0">
              <a:solidFill>
                <a:srgbClr val="000000"/>
              </a:solidFill>
              <a:ea typeface="굴림" pitchFamily="50" charset="-127"/>
            </a:endParaRPr>
          </a:p>
        </p:txBody>
      </p:sp>
      <p:sp>
        <p:nvSpPr>
          <p:cNvPr id="7" name="타원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latinLnBrk="0">
              <a:defRPr/>
            </a:pPr>
            <a:endParaRPr kumimoji="0" lang="en-US" altLang="ko-KR">
              <a:solidFill>
                <a:srgbClr val="000000"/>
              </a:solidFill>
              <a:ea typeface="굴림" pitchFamily="50" charset="-127"/>
            </a:endParaRPr>
          </a:p>
        </p:txBody>
      </p:sp>
      <p:sp>
        <p:nvSpPr>
          <p:cNvPr id="2" name="제목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ko-KR" altLang="en-US" smtClean="0"/>
              <a:t>마스터 제목 스타일 편집</a:t>
            </a:r>
            <a:endParaRPr lang="en-US"/>
          </a:p>
        </p:txBody>
      </p:sp>
      <p:sp>
        <p:nvSpPr>
          <p:cNvPr id="3" name="텍스트 개체 틀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ko-KR" altLang="en-US" smtClean="0"/>
              <a:t>마스터 텍스트 스타일을 편집합니다</a:t>
            </a:r>
          </a:p>
        </p:txBody>
      </p:sp>
      <p:sp>
        <p:nvSpPr>
          <p:cNvPr id="8" name="날짜 개체 틀 3"/>
          <p:cNvSpPr>
            <a:spLocks noGrp="1"/>
          </p:cNvSpPr>
          <p:nvPr>
            <p:ph type="dt" sz="half" idx="10"/>
          </p:nvPr>
        </p:nvSpPr>
        <p:spPr/>
        <p:txBody>
          <a:bodyPr/>
          <a:lstStyle>
            <a:lvl1pPr>
              <a:defRPr smtClean="0"/>
            </a:lvl1pPr>
          </a:lstStyle>
          <a:p>
            <a:pPr>
              <a:defRPr/>
            </a:pPr>
            <a:fld id="{126AD12B-49C7-40F6-8501-0F33DCFFA93B}" type="datetimeFigureOut">
              <a:rPr lang="en-US" altLang="ko-KR"/>
              <a:pPr>
                <a:defRPr/>
              </a:pPr>
              <a:t>9/9/2015</a:t>
            </a:fld>
            <a:endParaRPr lang="en-US" altLang="ko-KR"/>
          </a:p>
        </p:txBody>
      </p:sp>
      <p:sp>
        <p:nvSpPr>
          <p:cNvPr id="9" name="바닥글 개체 틀 4"/>
          <p:cNvSpPr>
            <a:spLocks noGrp="1"/>
          </p:cNvSpPr>
          <p:nvPr>
            <p:ph type="ftr" sz="quarter" idx="11"/>
          </p:nvPr>
        </p:nvSpPr>
        <p:spPr/>
        <p:txBody>
          <a:bodyPr/>
          <a:lstStyle>
            <a:lvl1pPr>
              <a:defRPr smtClean="0">
                <a:solidFill>
                  <a:srgbClr val="B5A788"/>
                </a:solidFill>
              </a:defRPr>
            </a:lvl1pPr>
          </a:lstStyle>
          <a:p>
            <a:pPr>
              <a:defRPr/>
            </a:pPr>
            <a:endParaRPr lang="en-US" altLang="ko-KR"/>
          </a:p>
        </p:txBody>
      </p:sp>
      <p:sp>
        <p:nvSpPr>
          <p:cNvPr id="10" name="슬라이드 번호 개체 틀 5"/>
          <p:cNvSpPr>
            <a:spLocks noGrp="1"/>
          </p:cNvSpPr>
          <p:nvPr>
            <p:ph type="sldNum" sz="quarter" idx="12"/>
          </p:nvPr>
        </p:nvSpPr>
        <p:spPr/>
        <p:txBody>
          <a:bodyPr/>
          <a:lstStyle>
            <a:lvl1pPr>
              <a:defRPr smtClean="0"/>
            </a:lvl1pPr>
          </a:lstStyle>
          <a:p>
            <a:pPr>
              <a:defRPr/>
            </a:pPr>
            <a:fld id="{C55BA3D6-4D9D-4781-8CAE-AAFACF406E8D}" type="slidenum">
              <a:rPr lang="en-US" altLang="ko-KR"/>
              <a:pPr>
                <a:defRPr/>
              </a:pPr>
              <a:t>‹#›</a:t>
            </a:fld>
            <a:endParaRPr lang="en-US" altLang="ko-KR"/>
          </a:p>
        </p:txBody>
      </p:sp>
    </p:spTree>
    <p:extLst>
      <p:ext uri="{BB962C8B-B14F-4D97-AF65-F5344CB8AC3E}">
        <p14:creationId xmlns:p14="http://schemas.microsoft.com/office/powerpoint/2010/main" val="3870418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a:xfrm>
            <a:off x="1435608" y="274320"/>
            <a:ext cx="7498080" cy="1143000"/>
          </a:xfrm>
        </p:spPr>
        <p:txBody>
          <a:bodyPr/>
          <a:lstStyle>
            <a:extLst/>
          </a:lstStyle>
          <a:p>
            <a:r>
              <a:rPr lang="ko-KR" altLang="en-US" smtClean="0"/>
              <a:t>마스터 제목 스타일 편집</a:t>
            </a:r>
            <a:endParaRPr lang="en-US"/>
          </a:p>
        </p:txBody>
      </p:sp>
      <p:sp>
        <p:nvSpPr>
          <p:cNvPr id="3" name="내용 개체 틀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내용 개체 틀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5" name="날짜 개체 틀 4"/>
          <p:cNvSpPr>
            <a:spLocks noGrp="1"/>
          </p:cNvSpPr>
          <p:nvPr>
            <p:ph type="dt" sz="half" idx="10"/>
          </p:nvPr>
        </p:nvSpPr>
        <p:spPr/>
        <p:txBody>
          <a:bodyPr/>
          <a:lstStyle>
            <a:lvl1pPr>
              <a:defRPr smtClean="0"/>
            </a:lvl1pPr>
          </a:lstStyle>
          <a:p>
            <a:pPr>
              <a:defRPr/>
            </a:pPr>
            <a:fld id="{4AB74897-ABA8-4CED-9B97-5B4D2BB22D71}" type="datetimeFigureOut">
              <a:rPr lang="en-US" altLang="ko-KR"/>
              <a:pPr>
                <a:defRPr/>
              </a:pPr>
              <a:t>9/9/2015</a:t>
            </a:fld>
            <a:endParaRPr lang="en-US" altLang="ko-KR"/>
          </a:p>
        </p:txBody>
      </p:sp>
      <p:sp>
        <p:nvSpPr>
          <p:cNvPr id="6" name="바닥글 개체 틀 5"/>
          <p:cNvSpPr>
            <a:spLocks noGrp="1"/>
          </p:cNvSpPr>
          <p:nvPr>
            <p:ph type="ftr" sz="quarter" idx="11"/>
          </p:nvPr>
        </p:nvSpPr>
        <p:spPr/>
        <p:txBody>
          <a:bodyPr/>
          <a:lstStyle>
            <a:lvl1pPr>
              <a:defRPr smtClean="0">
                <a:solidFill>
                  <a:srgbClr val="B5A788"/>
                </a:solidFill>
              </a:defRPr>
            </a:lvl1pPr>
          </a:lstStyle>
          <a:p>
            <a:pPr>
              <a:defRPr/>
            </a:pPr>
            <a:endParaRPr lang="en-US" altLang="ko-KR"/>
          </a:p>
        </p:txBody>
      </p:sp>
      <p:sp>
        <p:nvSpPr>
          <p:cNvPr id="7" name="슬라이드 번호 개체 틀 6"/>
          <p:cNvSpPr>
            <a:spLocks noGrp="1"/>
          </p:cNvSpPr>
          <p:nvPr>
            <p:ph type="sldNum" sz="quarter" idx="12"/>
          </p:nvPr>
        </p:nvSpPr>
        <p:spPr/>
        <p:txBody>
          <a:bodyPr/>
          <a:lstStyle>
            <a:lvl1pPr>
              <a:defRPr smtClean="0"/>
            </a:lvl1pPr>
          </a:lstStyle>
          <a:p>
            <a:pPr>
              <a:defRPr/>
            </a:pPr>
            <a:fld id="{EAF7E783-9665-44C2-90B3-C76F47845232}" type="slidenum">
              <a:rPr lang="en-US" altLang="ko-KR"/>
              <a:pPr>
                <a:defRPr/>
              </a:pPr>
              <a:t>‹#›</a:t>
            </a:fld>
            <a:endParaRPr lang="en-US" altLang="ko-KR"/>
          </a:p>
        </p:txBody>
      </p:sp>
    </p:spTree>
    <p:extLst>
      <p:ext uri="{BB962C8B-B14F-4D97-AF65-F5344CB8AC3E}">
        <p14:creationId xmlns:p14="http://schemas.microsoft.com/office/powerpoint/2010/main" val="348771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5160336"/>
            <a:ext cx="8229600" cy="1143000"/>
          </a:xfrm>
        </p:spPr>
        <p:txBody>
          <a:bodyPr/>
          <a:lstStyle>
            <a:lvl1pPr algn="ctr">
              <a:defRPr sz="4500" b="1" cap="none" baseline="0"/>
            </a:lvl1pPr>
            <a:extLst/>
          </a:lstStyle>
          <a:p>
            <a:r>
              <a:rPr lang="ko-KR" altLang="en-US" smtClean="0"/>
              <a:t>마스터 제목 스타일 편집</a:t>
            </a:r>
            <a:endParaRPr lang="en-US"/>
          </a:p>
        </p:txBody>
      </p:sp>
      <p:sp>
        <p:nvSpPr>
          <p:cNvPr id="3" name="텍스트 개체 틀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ko-KR" altLang="en-US" smtClean="0"/>
              <a:t>마스터 텍스트 스타일을 편집합니다</a:t>
            </a:r>
          </a:p>
        </p:txBody>
      </p:sp>
      <p:sp>
        <p:nvSpPr>
          <p:cNvPr id="4" name="텍스트 개체 틀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ko-KR" altLang="en-US" smtClean="0"/>
              <a:t>마스터 텍스트 스타일을 편집합니다</a:t>
            </a:r>
          </a:p>
        </p:txBody>
      </p:sp>
      <p:sp>
        <p:nvSpPr>
          <p:cNvPr id="5" name="내용 개체 틀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6" name="내용 개체 틀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7" name="날짜 개체 틀 6"/>
          <p:cNvSpPr>
            <a:spLocks noGrp="1"/>
          </p:cNvSpPr>
          <p:nvPr>
            <p:ph type="dt" sz="half" idx="10"/>
          </p:nvPr>
        </p:nvSpPr>
        <p:spPr/>
        <p:txBody>
          <a:bodyPr/>
          <a:lstStyle>
            <a:lvl1pPr>
              <a:defRPr smtClean="0"/>
            </a:lvl1pPr>
          </a:lstStyle>
          <a:p>
            <a:pPr>
              <a:defRPr/>
            </a:pPr>
            <a:fld id="{C9AAD11E-8511-4029-BF0E-B47F73724781}" type="datetimeFigureOut">
              <a:rPr lang="en-US" altLang="ko-KR"/>
              <a:pPr>
                <a:defRPr/>
              </a:pPr>
              <a:t>9/9/2015</a:t>
            </a:fld>
            <a:endParaRPr lang="en-US" altLang="ko-KR"/>
          </a:p>
        </p:txBody>
      </p:sp>
      <p:sp>
        <p:nvSpPr>
          <p:cNvPr id="8" name="바닥글 개체 틀 7"/>
          <p:cNvSpPr>
            <a:spLocks noGrp="1"/>
          </p:cNvSpPr>
          <p:nvPr>
            <p:ph type="ftr" sz="quarter" idx="11"/>
          </p:nvPr>
        </p:nvSpPr>
        <p:spPr/>
        <p:txBody>
          <a:bodyPr/>
          <a:lstStyle>
            <a:lvl1pPr>
              <a:defRPr smtClean="0">
                <a:solidFill>
                  <a:srgbClr val="B5A788"/>
                </a:solidFill>
              </a:defRPr>
            </a:lvl1pPr>
          </a:lstStyle>
          <a:p>
            <a:pPr>
              <a:defRPr/>
            </a:pPr>
            <a:endParaRPr lang="en-US" altLang="ko-KR"/>
          </a:p>
        </p:txBody>
      </p:sp>
      <p:sp>
        <p:nvSpPr>
          <p:cNvPr id="9" name="슬라이드 번호 개체 틀 8"/>
          <p:cNvSpPr>
            <a:spLocks noGrp="1"/>
          </p:cNvSpPr>
          <p:nvPr>
            <p:ph type="sldNum" sz="quarter" idx="12"/>
          </p:nvPr>
        </p:nvSpPr>
        <p:spPr/>
        <p:txBody>
          <a:bodyPr/>
          <a:lstStyle>
            <a:lvl1pPr>
              <a:defRPr smtClean="0"/>
            </a:lvl1pPr>
          </a:lstStyle>
          <a:p>
            <a:pPr>
              <a:defRPr/>
            </a:pPr>
            <a:fld id="{18FDF3C0-D4B0-4158-A52C-4DC2D79876A9}" type="slidenum">
              <a:rPr lang="en-US" altLang="ko-KR"/>
              <a:pPr>
                <a:defRPr/>
              </a:pPr>
              <a:t>‹#›</a:t>
            </a:fld>
            <a:endParaRPr lang="en-US" altLang="ko-KR"/>
          </a:p>
        </p:txBody>
      </p:sp>
    </p:spTree>
    <p:extLst>
      <p:ext uri="{BB962C8B-B14F-4D97-AF65-F5344CB8AC3E}">
        <p14:creationId xmlns:p14="http://schemas.microsoft.com/office/powerpoint/2010/main" val="897468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1435608" y="274320"/>
            <a:ext cx="7498080" cy="1143000"/>
          </a:xfrm>
        </p:spPr>
        <p:txBody>
          <a:bodyPr/>
          <a:lstStyle>
            <a:extLst/>
          </a:lstStyle>
          <a:p>
            <a:r>
              <a:rPr lang="ko-KR" altLang="en-US" smtClean="0"/>
              <a:t>마스터 제목 스타일 편집</a:t>
            </a:r>
            <a:endParaRPr lang="en-US"/>
          </a:p>
        </p:txBody>
      </p:sp>
      <p:sp>
        <p:nvSpPr>
          <p:cNvPr id="3" name="날짜 개체 틀 2"/>
          <p:cNvSpPr>
            <a:spLocks noGrp="1"/>
          </p:cNvSpPr>
          <p:nvPr>
            <p:ph type="dt" sz="half" idx="10"/>
          </p:nvPr>
        </p:nvSpPr>
        <p:spPr/>
        <p:txBody>
          <a:bodyPr/>
          <a:lstStyle>
            <a:lvl1pPr>
              <a:defRPr smtClean="0"/>
            </a:lvl1pPr>
          </a:lstStyle>
          <a:p>
            <a:pPr>
              <a:defRPr/>
            </a:pPr>
            <a:fld id="{F30D7FC3-83AE-4E55-BCE8-D62082D2989E}" type="datetimeFigureOut">
              <a:rPr lang="en-US" altLang="ko-KR"/>
              <a:pPr>
                <a:defRPr/>
              </a:pPr>
              <a:t>9/9/2015</a:t>
            </a:fld>
            <a:endParaRPr lang="en-US" altLang="ko-KR"/>
          </a:p>
        </p:txBody>
      </p:sp>
      <p:sp>
        <p:nvSpPr>
          <p:cNvPr id="4" name="바닥글 개체 틀 3"/>
          <p:cNvSpPr>
            <a:spLocks noGrp="1"/>
          </p:cNvSpPr>
          <p:nvPr>
            <p:ph type="ftr" sz="quarter" idx="11"/>
          </p:nvPr>
        </p:nvSpPr>
        <p:spPr/>
        <p:txBody>
          <a:bodyPr/>
          <a:lstStyle>
            <a:lvl1pPr>
              <a:defRPr smtClean="0">
                <a:solidFill>
                  <a:srgbClr val="B5A788"/>
                </a:solidFill>
              </a:defRPr>
            </a:lvl1pPr>
          </a:lstStyle>
          <a:p>
            <a:pPr>
              <a:defRPr/>
            </a:pPr>
            <a:endParaRPr lang="en-US" altLang="ko-KR"/>
          </a:p>
        </p:txBody>
      </p:sp>
      <p:sp>
        <p:nvSpPr>
          <p:cNvPr id="5" name="슬라이드 번호 개체 틀 4"/>
          <p:cNvSpPr>
            <a:spLocks noGrp="1"/>
          </p:cNvSpPr>
          <p:nvPr>
            <p:ph type="sldNum" sz="quarter" idx="12"/>
          </p:nvPr>
        </p:nvSpPr>
        <p:spPr/>
        <p:txBody>
          <a:bodyPr/>
          <a:lstStyle>
            <a:lvl1pPr>
              <a:defRPr smtClean="0"/>
            </a:lvl1pPr>
          </a:lstStyle>
          <a:p>
            <a:pPr>
              <a:defRPr/>
            </a:pPr>
            <a:fld id="{455FB0D6-119B-4BD4-81A1-6A51D021F88D}" type="slidenum">
              <a:rPr lang="en-US" altLang="ko-KR"/>
              <a:pPr>
                <a:defRPr/>
              </a:pPr>
              <a:t>‹#›</a:t>
            </a:fld>
            <a:endParaRPr lang="en-US" altLang="ko-KR"/>
          </a:p>
        </p:txBody>
      </p:sp>
    </p:spTree>
    <p:extLst>
      <p:ext uri="{BB962C8B-B14F-4D97-AF65-F5344CB8AC3E}">
        <p14:creationId xmlns:p14="http://schemas.microsoft.com/office/powerpoint/2010/main" val="2053022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직사각형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latinLnBrk="0">
              <a:defRPr/>
            </a:pPr>
            <a:endParaRPr kumimoji="0" lang="en-US" altLang="ko-KR">
              <a:solidFill>
                <a:srgbClr val="FFFFFF"/>
              </a:solidFill>
              <a:ea typeface="굴림" pitchFamily="50" charset="-127"/>
            </a:endParaRPr>
          </a:p>
        </p:txBody>
      </p:sp>
      <p:sp>
        <p:nvSpPr>
          <p:cNvPr id="3" name="직사각형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latinLnBrk="0">
              <a:defRPr/>
            </a:pPr>
            <a:endParaRPr kumimoji="0" lang="en-US" altLang="ko-KR">
              <a:solidFill>
                <a:srgbClr val="FFFFFF"/>
              </a:solidFill>
              <a:ea typeface="굴림" pitchFamily="50" charset="-127"/>
            </a:endParaRPr>
          </a:p>
        </p:txBody>
      </p:sp>
      <p:sp>
        <p:nvSpPr>
          <p:cNvPr id="4" name="날짜 개체 틀 1"/>
          <p:cNvSpPr>
            <a:spLocks noGrp="1"/>
          </p:cNvSpPr>
          <p:nvPr>
            <p:ph type="dt" sz="half" idx="10"/>
          </p:nvPr>
        </p:nvSpPr>
        <p:spPr/>
        <p:txBody>
          <a:bodyPr/>
          <a:lstStyle>
            <a:lvl1pPr>
              <a:defRPr smtClean="0"/>
            </a:lvl1pPr>
          </a:lstStyle>
          <a:p>
            <a:pPr>
              <a:defRPr/>
            </a:pPr>
            <a:fld id="{CD092B7C-6207-4FC1-84AE-009DD1ED137D}" type="datetimeFigureOut">
              <a:rPr lang="en-US" altLang="ko-KR"/>
              <a:pPr>
                <a:defRPr/>
              </a:pPr>
              <a:t>9/9/2015</a:t>
            </a:fld>
            <a:endParaRPr lang="en-US" altLang="ko-KR"/>
          </a:p>
        </p:txBody>
      </p:sp>
      <p:sp>
        <p:nvSpPr>
          <p:cNvPr id="5" name="바닥글 개체 틀 2"/>
          <p:cNvSpPr>
            <a:spLocks noGrp="1"/>
          </p:cNvSpPr>
          <p:nvPr>
            <p:ph type="ftr" sz="quarter" idx="11"/>
          </p:nvPr>
        </p:nvSpPr>
        <p:spPr/>
        <p:txBody>
          <a:bodyPr/>
          <a:lstStyle>
            <a:lvl1pPr>
              <a:defRPr smtClean="0">
                <a:solidFill>
                  <a:srgbClr val="B5A788"/>
                </a:solidFill>
              </a:defRPr>
            </a:lvl1pPr>
          </a:lstStyle>
          <a:p>
            <a:pPr>
              <a:defRPr/>
            </a:pPr>
            <a:endParaRPr lang="en-US" altLang="ko-KR"/>
          </a:p>
        </p:txBody>
      </p:sp>
      <p:sp>
        <p:nvSpPr>
          <p:cNvPr id="6" name="슬라이드 번호 개체 틀 3"/>
          <p:cNvSpPr>
            <a:spLocks noGrp="1"/>
          </p:cNvSpPr>
          <p:nvPr>
            <p:ph type="sldNum" sz="quarter" idx="12"/>
          </p:nvPr>
        </p:nvSpPr>
        <p:spPr/>
        <p:txBody>
          <a:bodyPr/>
          <a:lstStyle>
            <a:lvl1pPr>
              <a:defRPr smtClean="0"/>
            </a:lvl1pPr>
          </a:lstStyle>
          <a:p>
            <a:pPr>
              <a:defRPr/>
            </a:pPr>
            <a:fld id="{A6F2A025-C79D-4A09-812A-5EA02D4A1169}" type="slidenum">
              <a:rPr lang="en-US" altLang="ko-KR"/>
              <a:pPr>
                <a:defRPr/>
              </a:pPr>
              <a:t>‹#›</a:t>
            </a:fld>
            <a:endParaRPr lang="en-US" altLang="ko-KR"/>
          </a:p>
        </p:txBody>
      </p:sp>
    </p:spTree>
    <p:extLst>
      <p:ext uri="{BB962C8B-B14F-4D97-AF65-F5344CB8AC3E}">
        <p14:creationId xmlns:p14="http://schemas.microsoft.com/office/powerpoint/2010/main" val="3499911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ko-KR" altLang="en-US" smtClean="0"/>
              <a:t>마스터 제목 스타일 편집</a:t>
            </a:r>
            <a:endParaRPr lang="en-US"/>
          </a:p>
        </p:txBody>
      </p:sp>
      <p:sp>
        <p:nvSpPr>
          <p:cNvPr id="3" name="텍스트 개체 틀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ko-KR" altLang="en-US" smtClean="0"/>
              <a:t>마스터 텍스트 스타일을 편집합니다</a:t>
            </a:r>
          </a:p>
        </p:txBody>
      </p:sp>
      <p:sp>
        <p:nvSpPr>
          <p:cNvPr id="4" name="내용 개체 틀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5" name="날짜 개체 틀 4"/>
          <p:cNvSpPr>
            <a:spLocks noGrp="1"/>
          </p:cNvSpPr>
          <p:nvPr>
            <p:ph type="dt" sz="half" idx="10"/>
          </p:nvPr>
        </p:nvSpPr>
        <p:spPr/>
        <p:txBody>
          <a:bodyPr/>
          <a:lstStyle>
            <a:lvl1pPr>
              <a:defRPr smtClean="0"/>
            </a:lvl1pPr>
          </a:lstStyle>
          <a:p>
            <a:pPr>
              <a:defRPr/>
            </a:pPr>
            <a:fld id="{506A1F08-2182-4BFE-ADC7-E1B1DEDE22B0}" type="datetimeFigureOut">
              <a:rPr lang="en-US" altLang="ko-KR"/>
              <a:pPr>
                <a:defRPr/>
              </a:pPr>
              <a:t>9/9/2015</a:t>
            </a:fld>
            <a:endParaRPr lang="en-US" altLang="ko-KR"/>
          </a:p>
        </p:txBody>
      </p:sp>
      <p:sp>
        <p:nvSpPr>
          <p:cNvPr id="6" name="바닥글 개체 틀 5"/>
          <p:cNvSpPr>
            <a:spLocks noGrp="1"/>
          </p:cNvSpPr>
          <p:nvPr>
            <p:ph type="ftr" sz="quarter" idx="11"/>
          </p:nvPr>
        </p:nvSpPr>
        <p:spPr/>
        <p:txBody>
          <a:bodyPr/>
          <a:lstStyle>
            <a:lvl1pPr>
              <a:defRPr smtClean="0">
                <a:solidFill>
                  <a:srgbClr val="B5A788"/>
                </a:solidFill>
              </a:defRPr>
            </a:lvl1pPr>
          </a:lstStyle>
          <a:p>
            <a:pPr>
              <a:defRPr/>
            </a:pPr>
            <a:endParaRPr lang="en-US" altLang="ko-KR"/>
          </a:p>
        </p:txBody>
      </p:sp>
      <p:sp>
        <p:nvSpPr>
          <p:cNvPr id="7" name="슬라이드 번호 개체 틀 6"/>
          <p:cNvSpPr>
            <a:spLocks noGrp="1"/>
          </p:cNvSpPr>
          <p:nvPr>
            <p:ph type="sldNum" sz="quarter" idx="12"/>
          </p:nvPr>
        </p:nvSpPr>
        <p:spPr/>
        <p:txBody>
          <a:bodyPr/>
          <a:lstStyle>
            <a:lvl1pPr>
              <a:defRPr smtClean="0"/>
            </a:lvl1pPr>
          </a:lstStyle>
          <a:p>
            <a:pPr>
              <a:defRPr/>
            </a:pPr>
            <a:fld id="{8F63AC30-777E-4949-A5E9-C4A85B30AD2E}" type="slidenum">
              <a:rPr lang="en-US" altLang="ko-KR"/>
              <a:pPr>
                <a:defRPr/>
              </a:pPr>
              <a:t>‹#›</a:t>
            </a:fld>
            <a:endParaRPr lang="en-US" altLang="ko-KR"/>
          </a:p>
        </p:txBody>
      </p:sp>
    </p:spTree>
    <p:extLst>
      <p:ext uri="{BB962C8B-B14F-4D97-AF65-F5344CB8AC3E}">
        <p14:creationId xmlns:p14="http://schemas.microsoft.com/office/powerpoint/2010/main" val="4103381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5" name="직사각형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lvl1pPr indent="-282575">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latinLnBrk="0">
              <a:lnSpc>
                <a:spcPts val="3000"/>
              </a:lnSpc>
              <a:spcBef>
                <a:spcPts val="600"/>
              </a:spcBef>
              <a:buClr>
                <a:schemeClr val="accent1"/>
              </a:buClr>
              <a:buSzPct val="80000"/>
              <a:buFont typeface="Wingdings 2" pitchFamily="18" charset="2"/>
              <a:buNone/>
              <a:defRPr/>
            </a:pPr>
            <a:endParaRPr kumimoji="0" lang="en-US" altLang="ko-KR" sz="3200" smtClean="0"/>
          </a:p>
        </p:txBody>
      </p:sp>
      <p:sp>
        <p:nvSpPr>
          <p:cNvPr id="6" name="순서도: 처리 5"/>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latinLnBrk="0">
              <a:defRPr/>
            </a:pPr>
            <a:endParaRPr kumimoji="0" lang="en-US" altLang="ko-KR">
              <a:solidFill>
                <a:srgbClr val="FFFFFF"/>
              </a:solidFill>
              <a:ea typeface="굴림" pitchFamily="50" charset="-127"/>
            </a:endParaRPr>
          </a:p>
        </p:txBody>
      </p:sp>
      <p:sp>
        <p:nvSpPr>
          <p:cNvPr id="7" name="순서도: 처리 6"/>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latinLnBrk="0">
              <a:defRPr/>
            </a:pPr>
            <a:endParaRPr kumimoji="0" lang="en-US" altLang="ko-KR">
              <a:solidFill>
                <a:srgbClr val="FFFFFF"/>
              </a:solidFill>
              <a:ea typeface="굴림" pitchFamily="50" charset="-127"/>
            </a:endParaRPr>
          </a:p>
        </p:txBody>
      </p:sp>
      <p:sp>
        <p:nvSpPr>
          <p:cNvPr id="2" name="제목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ko-KR" altLang="en-US" smtClean="0"/>
              <a:t>마스터 제목 스타일 편집</a:t>
            </a:r>
            <a:endParaRPr lang="en-US"/>
          </a:p>
        </p:txBody>
      </p:sp>
      <p:sp>
        <p:nvSpPr>
          <p:cNvPr id="3" name="그림 개체 틀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ko-KR" altLang="en-US" noProof="0" smtClean="0"/>
              <a:t>그림을 추가하려면 아이콘을 클릭하십시오</a:t>
            </a:r>
            <a:endParaRPr lang="en-US" noProof="0" dirty="0"/>
          </a:p>
        </p:txBody>
      </p:sp>
      <p:sp>
        <p:nvSpPr>
          <p:cNvPr id="4" name="텍스트 개체 틀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ko-KR" altLang="en-US" smtClean="0"/>
              <a:t>마스터 텍스트 스타일을 편집합니다</a:t>
            </a:r>
          </a:p>
        </p:txBody>
      </p:sp>
      <p:sp>
        <p:nvSpPr>
          <p:cNvPr id="8" name="날짜 개체 틀 4"/>
          <p:cNvSpPr>
            <a:spLocks noGrp="1"/>
          </p:cNvSpPr>
          <p:nvPr>
            <p:ph type="dt" sz="half" idx="10"/>
          </p:nvPr>
        </p:nvSpPr>
        <p:spPr/>
        <p:txBody>
          <a:bodyPr/>
          <a:lstStyle>
            <a:lvl1pPr>
              <a:defRPr smtClean="0"/>
            </a:lvl1pPr>
          </a:lstStyle>
          <a:p>
            <a:pPr>
              <a:defRPr/>
            </a:pPr>
            <a:fld id="{5B8F89A0-1B1A-415E-9182-87DEDCDDE8DD}" type="datetimeFigureOut">
              <a:rPr lang="en-US" altLang="ko-KR"/>
              <a:pPr>
                <a:defRPr/>
              </a:pPr>
              <a:t>9/9/2015</a:t>
            </a:fld>
            <a:endParaRPr lang="en-US" altLang="ko-KR"/>
          </a:p>
        </p:txBody>
      </p:sp>
      <p:sp>
        <p:nvSpPr>
          <p:cNvPr id="9" name="바닥글 개체 틀 5"/>
          <p:cNvSpPr>
            <a:spLocks noGrp="1"/>
          </p:cNvSpPr>
          <p:nvPr>
            <p:ph type="ftr" sz="quarter" idx="11"/>
          </p:nvPr>
        </p:nvSpPr>
        <p:spPr/>
        <p:txBody>
          <a:bodyPr/>
          <a:lstStyle>
            <a:lvl1pPr>
              <a:defRPr smtClean="0">
                <a:solidFill>
                  <a:srgbClr val="B5A788"/>
                </a:solidFill>
              </a:defRPr>
            </a:lvl1pPr>
          </a:lstStyle>
          <a:p>
            <a:pPr>
              <a:defRPr/>
            </a:pPr>
            <a:endParaRPr lang="en-US" altLang="ko-KR"/>
          </a:p>
        </p:txBody>
      </p:sp>
      <p:sp>
        <p:nvSpPr>
          <p:cNvPr id="10" name="슬라이드 번호 개체 틀 6"/>
          <p:cNvSpPr>
            <a:spLocks noGrp="1"/>
          </p:cNvSpPr>
          <p:nvPr>
            <p:ph type="sldNum" sz="quarter" idx="12"/>
          </p:nvPr>
        </p:nvSpPr>
        <p:spPr/>
        <p:txBody>
          <a:bodyPr/>
          <a:lstStyle>
            <a:lvl1pPr>
              <a:defRPr smtClean="0"/>
            </a:lvl1pPr>
          </a:lstStyle>
          <a:p>
            <a:pPr>
              <a:defRPr/>
            </a:pPr>
            <a:fld id="{667AFC2A-BB5A-4778-9A85-D5B6BDA4F0DB}" type="slidenum">
              <a:rPr lang="en-US" altLang="ko-KR"/>
              <a:pPr>
                <a:defRPr/>
              </a:pPr>
              <a:t>‹#›</a:t>
            </a:fld>
            <a:endParaRPr lang="en-US" altLang="ko-KR"/>
          </a:p>
        </p:txBody>
      </p:sp>
    </p:spTree>
    <p:extLst>
      <p:ext uri="{BB962C8B-B14F-4D97-AF65-F5344CB8AC3E}">
        <p14:creationId xmlns:p14="http://schemas.microsoft.com/office/powerpoint/2010/main" val="2119832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5E9EFF"/>
            </a:gs>
            <a:gs pos="39999">
              <a:srgbClr val="85C2FF"/>
            </a:gs>
            <a:gs pos="70000">
              <a:srgbClr val="C4D6EB"/>
            </a:gs>
            <a:gs pos="100000">
              <a:srgbClr val="FFEBFA"/>
            </a:gs>
          </a:gsLst>
          <a:lin ang="2700000" scaled="1"/>
        </a:gradFill>
        <a:effectLst/>
      </p:bgPr>
    </p:bg>
    <p:spTree>
      <p:nvGrpSpPr>
        <p:cNvPr id="1" name=""/>
        <p:cNvGrpSpPr/>
        <p:nvPr/>
      </p:nvGrpSpPr>
      <p:grpSpPr>
        <a:xfrm>
          <a:off x="0" y="0"/>
          <a:ext cx="0" cy="0"/>
          <a:chOff x="0" y="0"/>
          <a:chExt cx="0" cy="0"/>
        </a:xfrm>
      </p:grpSpPr>
      <p:sp>
        <p:nvSpPr>
          <p:cNvPr id="7" name="원형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latinLnBrk="0">
              <a:spcBef>
                <a:spcPts val="0"/>
              </a:spcBef>
              <a:spcAft>
                <a:spcPts val="0"/>
              </a:spcAft>
              <a:defRPr/>
            </a:pPr>
            <a:endParaRPr kumimoji="0" lang="en-US"/>
          </a:p>
        </p:txBody>
      </p:sp>
      <p:sp>
        <p:nvSpPr>
          <p:cNvPr id="8" name="타원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latinLnBrk="0">
              <a:defRPr/>
            </a:pPr>
            <a:endParaRPr kumimoji="0" lang="en-US" altLang="ko-KR">
              <a:solidFill>
                <a:srgbClr val="FFFFFF"/>
              </a:solidFill>
              <a:ea typeface="굴림" pitchFamily="50" charset="-127"/>
            </a:endParaRPr>
          </a:p>
        </p:txBody>
      </p:sp>
      <p:sp>
        <p:nvSpPr>
          <p:cNvPr id="11" name="도넛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algn="ctr" latinLnBrk="0">
              <a:defRPr/>
            </a:pPr>
            <a:endParaRPr kumimoji="0" lang="en-US" altLang="ko-KR" smtClean="0">
              <a:solidFill>
                <a:srgbClr val="FFFFFF"/>
              </a:solidFill>
              <a:ea typeface="굴림" pitchFamily="50" charset="-127"/>
            </a:endParaRPr>
          </a:p>
        </p:txBody>
      </p:sp>
      <p:sp>
        <p:nvSpPr>
          <p:cNvPr id="12" name="직사각형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latinLnBrk="0">
              <a:defRPr/>
            </a:pPr>
            <a:endParaRPr kumimoji="0" lang="en-US" altLang="ko-KR">
              <a:solidFill>
                <a:srgbClr val="FFFFFF"/>
              </a:solidFill>
              <a:ea typeface="굴림" pitchFamily="50" charset="-127"/>
            </a:endParaRPr>
          </a:p>
        </p:txBody>
      </p:sp>
      <p:sp>
        <p:nvSpPr>
          <p:cNvPr id="5" name="제목 개체 틀 4"/>
          <p:cNvSpPr>
            <a:spLocks noGrp="1"/>
          </p:cNvSpPr>
          <p:nvPr>
            <p:ph type="title"/>
          </p:nvPr>
        </p:nvSpPr>
        <p:spPr>
          <a:xfrm>
            <a:off x="1435100" y="274638"/>
            <a:ext cx="7499350" cy="1143000"/>
          </a:xfrm>
          <a:prstGeom prst="rect">
            <a:avLst/>
          </a:prstGeom>
        </p:spPr>
        <p:txBody>
          <a:bodyPr anchor="ctr">
            <a:normAutofit/>
          </a:bodyPr>
          <a:lstStyle>
            <a:extLst/>
          </a:lstStyle>
          <a:p>
            <a:r>
              <a:rPr lang="ko-KR" altLang="en-US" smtClean="0"/>
              <a:t>마스터 제목 스타일 편집</a:t>
            </a:r>
            <a:endParaRPr lang="en-US"/>
          </a:p>
        </p:txBody>
      </p:sp>
      <p:sp>
        <p:nvSpPr>
          <p:cNvPr id="1033" name="텍스트 개체 틀 8"/>
          <p:cNvSpPr>
            <a:spLocks noGrp="1"/>
          </p:cNvSpPr>
          <p:nvPr>
            <p:ph type="body" idx="1"/>
          </p:nvPr>
        </p:nvSpPr>
        <p:spPr bwMode="auto">
          <a:xfrm>
            <a:off x="1435100" y="1447800"/>
            <a:ext cx="74993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24" name="날짜 개체 틀 23"/>
          <p:cNvSpPr>
            <a:spLocks noGrp="1"/>
          </p:cNvSpPr>
          <p:nvPr>
            <p:ph type="dt" sz="half" idx="2"/>
          </p:nvPr>
        </p:nvSpPr>
        <p:spPr>
          <a:xfrm>
            <a:off x="3581400" y="6305550"/>
            <a:ext cx="2133600" cy="476250"/>
          </a:xfrm>
          <a:prstGeom prst="rect">
            <a:avLst/>
          </a:prstGeom>
        </p:spPr>
        <p:txBody>
          <a:bodyPr vert="horz" wrap="square" lIns="91440" tIns="45720" rIns="91440" bIns="45720" numCol="1" anchor="b" anchorCtr="0" compatLnSpc="1">
            <a:prstTxWarp prst="textNoShape">
              <a:avLst/>
            </a:prstTxWarp>
          </a:bodyPr>
          <a:lstStyle>
            <a:lvl1pPr algn="r" latinLnBrk="0">
              <a:defRPr kumimoji="0" sz="1200" smtClean="0">
                <a:solidFill>
                  <a:srgbClr val="B5A788"/>
                </a:solidFill>
                <a:latin typeface="Gill Sans MT" pitchFamily="34" charset="0"/>
              </a:defRPr>
            </a:lvl1pPr>
          </a:lstStyle>
          <a:p>
            <a:pPr>
              <a:defRPr/>
            </a:pPr>
            <a:fld id="{18F04D78-89B7-4541-91F8-12B1F4A57C68}" type="datetimeFigureOut">
              <a:rPr lang="en-US" altLang="ko-KR"/>
              <a:pPr>
                <a:defRPr/>
              </a:pPr>
              <a:t>9/9/2015</a:t>
            </a:fld>
            <a:endParaRPr lang="en-US" altLang="ko-KR">
              <a:solidFill>
                <a:srgbClr val="AAA393"/>
              </a:solidFill>
            </a:endParaRPr>
          </a:p>
        </p:txBody>
      </p:sp>
      <p:sp>
        <p:nvSpPr>
          <p:cNvPr id="10" name="바닥글 개체 틀 9"/>
          <p:cNvSpPr>
            <a:spLocks noGrp="1"/>
          </p:cNvSpPr>
          <p:nvPr>
            <p:ph type="ftr" sz="quarter" idx="3"/>
          </p:nvPr>
        </p:nvSpPr>
        <p:spPr>
          <a:xfrm>
            <a:off x="5715000" y="6305550"/>
            <a:ext cx="2895600" cy="476250"/>
          </a:xfrm>
          <a:prstGeom prst="rect">
            <a:avLst/>
          </a:prstGeom>
        </p:spPr>
        <p:txBody>
          <a:bodyPr vert="horz" wrap="square" lIns="91440" tIns="45720" rIns="91440" bIns="45720" numCol="1" anchor="b" anchorCtr="0" compatLnSpc="1">
            <a:prstTxWarp prst="textNoShape">
              <a:avLst/>
            </a:prstTxWarp>
          </a:bodyPr>
          <a:lstStyle>
            <a:lvl1pPr latinLnBrk="0">
              <a:defRPr kumimoji="0" sz="1200" smtClean="0">
                <a:solidFill>
                  <a:srgbClr val="AAA393"/>
                </a:solidFill>
                <a:latin typeface="Gill Sans MT" pitchFamily="34" charset="0"/>
              </a:defRPr>
            </a:lvl1pPr>
          </a:lstStyle>
          <a:p>
            <a:pPr>
              <a:defRPr/>
            </a:pPr>
            <a:endParaRPr lang="en-US" altLang="ko-KR"/>
          </a:p>
        </p:txBody>
      </p:sp>
      <p:sp>
        <p:nvSpPr>
          <p:cNvPr id="22" name="슬라이드 번호 개체 틀 21"/>
          <p:cNvSpPr>
            <a:spLocks noGrp="1"/>
          </p:cNvSpPr>
          <p:nvPr>
            <p:ph type="sldNum" sz="quarter" idx="4"/>
          </p:nvPr>
        </p:nvSpPr>
        <p:spPr>
          <a:xfrm>
            <a:off x="8613775" y="6305550"/>
            <a:ext cx="457200" cy="476250"/>
          </a:xfrm>
          <a:prstGeom prst="rect">
            <a:avLst/>
          </a:prstGeom>
        </p:spPr>
        <p:txBody>
          <a:bodyPr vert="horz" wrap="square" lIns="91440" tIns="45720" rIns="91440" bIns="45720" numCol="1" anchor="b" anchorCtr="0" compatLnSpc="1">
            <a:prstTxWarp prst="textNoShape">
              <a:avLst/>
            </a:prstTxWarp>
          </a:bodyPr>
          <a:lstStyle>
            <a:lvl1pPr algn="ctr" latinLnBrk="0">
              <a:defRPr kumimoji="0" sz="1200" smtClean="0">
                <a:solidFill>
                  <a:srgbClr val="B5A788"/>
                </a:solidFill>
                <a:latin typeface="Gill Sans MT" pitchFamily="34" charset="0"/>
              </a:defRPr>
            </a:lvl1pPr>
          </a:lstStyle>
          <a:p>
            <a:pPr>
              <a:defRPr/>
            </a:pPr>
            <a:fld id="{8F97AEAF-4A7B-4E04-AD92-813B0127E5A9}" type="slidenum">
              <a:rPr lang="en-US" altLang="ko-KR"/>
              <a:pPr>
                <a:defRPr/>
              </a:pPr>
              <a:t>‹#›</a:t>
            </a:fld>
            <a:endParaRPr lang="en-US" altLang="ko-KR">
              <a:solidFill>
                <a:srgbClr val="AAA393"/>
              </a:solidFill>
            </a:endParaRPr>
          </a:p>
        </p:txBody>
      </p:sp>
      <p:sp>
        <p:nvSpPr>
          <p:cNvPr id="15" name="직사각형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latinLnBrk="0">
              <a:defRPr/>
            </a:pPr>
            <a:endParaRPr kumimoji="0" lang="en-US" altLang="ko-KR">
              <a:solidFill>
                <a:srgbClr val="FFFFFF"/>
              </a:solidFill>
              <a:ea typeface="굴림" pitchFamily="50" charset="-127"/>
            </a:endParaRPr>
          </a:p>
        </p:txBody>
      </p:sp>
    </p:spTree>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rtl="0" eaLnBrk="0" fontAlgn="base" latinLnBrk="1"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latinLnBrk="1" hangingPunct="0">
        <a:spcBef>
          <a:spcPct val="0"/>
        </a:spcBef>
        <a:spcAft>
          <a:spcPct val="0"/>
        </a:spcAft>
        <a:defRPr sz="4300">
          <a:solidFill>
            <a:srgbClr val="572314"/>
          </a:solidFill>
          <a:latin typeface="Gill Sans MT" pitchFamily="34" charset="0"/>
        </a:defRPr>
      </a:lvl2pPr>
      <a:lvl3pPr algn="l" rtl="0" eaLnBrk="0" fontAlgn="base" latinLnBrk="1" hangingPunct="0">
        <a:spcBef>
          <a:spcPct val="0"/>
        </a:spcBef>
        <a:spcAft>
          <a:spcPct val="0"/>
        </a:spcAft>
        <a:defRPr sz="4300">
          <a:solidFill>
            <a:srgbClr val="572314"/>
          </a:solidFill>
          <a:latin typeface="Gill Sans MT" pitchFamily="34" charset="0"/>
        </a:defRPr>
      </a:lvl3pPr>
      <a:lvl4pPr algn="l" rtl="0" eaLnBrk="0" fontAlgn="base" latinLnBrk="1" hangingPunct="0">
        <a:spcBef>
          <a:spcPct val="0"/>
        </a:spcBef>
        <a:spcAft>
          <a:spcPct val="0"/>
        </a:spcAft>
        <a:defRPr sz="4300">
          <a:solidFill>
            <a:srgbClr val="572314"/>
          </a:solidFill>
          <a:latin typeface="Gill Sans MT" pitchFamily="34" charset="0"/>
        </a:defRPr>
      </a:lvl4pPr>
      <a:lvl5pPr algn="l" rtl="0" eaLnBrk="0" fontAlgn="base" latinLnBrk="1" hangingPunct="0">
        <a:spcBef>
          <a:spcPct val="0"/>
        </a:spcBef>
        <a:spcAft>
          <a:spcPct val="0"/>
        </a:spcAft>
        <a:defRPr sz="4300">
          <a:solidFill>
            <a:srgbClr val="572314"/>
          </a:solidFill>
          <a:latin typeface="Gill Sans MT" pitchFamily="34" charset="0"/>
        </a:defRPr>
      </a:lvl5pPr>
      <a:lvl6pPr marL="457200" algn="l" rtl="0" fontAlgn="base" latinLnBrk="1">
        <a:spcBef>
          <a:spcPct val="0"/>
        </a:spcBef>
        <a:spcAft>
          <a:spcPct val="0"/>
        </a:spcAft>
        <a:defRPr sz="4300">
          <a:solidFill>
            <a:srgbClr val="572314"/>
          </a:solidFill>
          <a:latin typeface="Gill Sans MT" pitchFamily="34" charset="0"/>
        </a:defRPr>
      </a:lvl6pPr>
      <a:lvl7pPr marL="914400" algn="l" rtl="0" fontAlgn="base" latinLnBrk="1">
        <a:spcBef>
          <a:spcPct val="0"/>
        </a:spcBef>
        <a:spcAft>
          <a:spcPct val="0"/>
        </a:spcAft>
        <a:defRPr sz="4300">
          <a:solidFill>
            <a:srgbClr val="572314"/>
          </a:solidFill>
          <a:latin typeface="Gill Sans MT" pitchFamily="34" charset="0"/>
        </a:defRPr>
      </a:lvl7pPr>
      <a:lvl8pPr marL="1371600" algn="l" rtl="0" fontAlgn="base" latinLnBrk="1">
        <a:spcBef>
          <a:spcPct val="0"/>
        </a:spcBef>
        <a:spcAft>
          <a:spcPct val="0"/>
        </a:spcAft>
        <a:defRPr sz="4300">
          <a:solidFill>
            <a:srgbClr val="572314"/>
          </a:solidFill>
          <a:latin typeface="Gill Sans MT" pitchFamily="34" charset="0"/>
        </a:defRPr>
      </a:lvl8pPr>
      <a:lvl9pPr marL="1828800" algn="l" rtl="0" fontAlgn="base" latinLnBrk="1">
        <a:spcBef>
          <a:spcPct val="0"/>
        </a:spcBef>
        <a:spcAft>
          <a:spcPct val="0"/>
        </a:spcAft>
        <a:defRPr sz="4300">
          <a:solidFill>
            <a:srgbClr val="572314"/>
          </a:solidFill>
          <a:latin typeface="Gill Sans MT" pitchFamily="34" charset="0"/>
        </a:defRPr>
      </a:lvl9pPr>
      <a:extLst/>
    </p:titleStyle>
    <p:bodyStyle>
      <a:lvl1pPr marL="365125" indent="-282575" algn="l" rtl="0" eaLnBrk="0" fontAlgn="base" latinLnBrk="1"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latinLnBrk="1"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latinLnBrk="1"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latinLnBrk="1" hangingPunct="0">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0" fontAlgn="base" latinLnBrk="1" hangingPunct="0">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1"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1"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1"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1"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1" hangingPunct="1">
        <a:defRPr kumimoji="0" kern="1200">
          <a:solidFill>
            <a:schemeClr val="tx1"/>
          </a:solidFill>
          <a:latin typeface="+mn-lt"/>
          <a:ea typeface="+mn-ea"/>
          <a:cs typeface="+mn-cs"/>
        </a:defRPr>
      </a:lvl1pPr>
      <a:lvl2pPr marL="457200" algn="l" rtl="0" eaLnBrk="1" latinLnBrk="1" hangingPunct="1">
        <a:defRPr kumimoji="0" kern="1200">
          <a:solidFill>
            <a:schemeClr val="tx1"/>
          </a:solidFill>
          <a:latin typeface="+mn-lt"/>
          <a:ea typeface="+mn-ea"/>
          <a:cs typeface="+mn-cs"/>
        </a:defRPr>
      </a:lvl2pPr>
      <a:lvl3pPr marL="914400" algn="l" rtl="0" eaLnBrk="1" latinLnBrk="1" hangingPunct="1">
        <a:defRPr kumimoji="0" kern="1200">
          <a:solidFill>
            <a:schemeClr val="tx1"/>
          </a:solidFill>
          <a:latin typeface="+mn-lt"/>
          <a:ea typeface="+mn-ea"/>
          <a:cs typeface="+mn-cs"/>
        </a:defRPr>
      </a:lvl3pPr>
      <a:lvl4pPr marL="1371600" algn="l" rtl="0" eaLnBrk="1" latinLnBrk="1" hangingPunct="1">
        <a:defRPr kumimoji="0" kern="1200">
          <a:solidFill>
            <a:schemeClr val="tx1"/>
          </a:solidFill>
          <a:latin typeface="+mn-lt"/>
          <a:ea typeface="+mn-ea"/>
          <a:cs typeface="+mn-cs"/>
        </a:defRPr>
      </a:lvl4pPr>
      <a:lvl5pPr marL="1828800" algn="l" rtl="0" eaLnBrk="1" latinLnBrk="1" hangingPunct="1">
        <a:defRPr kumimoji="0" kern="1200">
          <a:solidFill>
            <a:schemeClr val="tx1"/>
          </a:solidFill>
          <a:latin typeface="+mn-lt"/>
          <a:ea typeface="+mn-ea"/>
          <a:cs typeface="+mn-cs"/>
        </a:defRPr>
      </a:lvl5pPr>
      <a:lvl6pPr marL="2286000" algn="l" rtl="0" eaLnBrk="1" latinLnBrk="1" hangingPunct="1">
        <a:defRPr kumimoji="0" kern="1200">
          <a:solidFill>
            <a:schemeClr val="tx1"/>
          </a:solidFill>
          <a:latin typeface="+mn-lt"/>
          <a:ea typeface="+mn-ea"/>
          <a:cs typeface="+mn-cs"/>
        </a:defRPr>
      </a:lvl6pPr>
      <a:lvl7pPr marL="2743200" algn="l" rtl="0" eaLnBrk="1" latinLnBrk="1" hangingPunct="1">
        <a:defRPr kumimoji="0" kern="1200">
          <a:solidFill>
            <a:schemeClr val="tx1"/>
          </a:solidFill>
          <a:latin typeface="+mn-lt"/>
          <a:ea typeface="+mn-ea"/>
          <a:cs typeface="+mn-cs"/>
        </a:defRPr>
      </a:lvl7pPr>
      <a:lvl8pPr marL="3200400" algn="l" rtl="0" eaLnBrk="1" latinLnBrk="1" hangingPunct="1">
        <a:defRPr kumimoji="0" kern="1200">
          <a:solidFill>
            <a:schemeClr val="tx1"/>
          </a:solidFill>
          <a:latin typeface="+mn-lt"/>
          <a:ea typeface="+mn-ea"/>
          <a:cs typeface="+mn-cs"/>
        </a:defRPr>
      </a:lvl8pPr>
      <a:lvl9pPr marL="3657600" algn="l" rtl="0" eaLnBrk="1" latinLnBrk="1"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5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7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610.png"/></Relationships>
</file>

<file path=ppt/slides/_rels/slide7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7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835696" y="1844824"/>
            <a:ext cx="7499350" cy="1143000"/>
          </a:xfrm>
        </p:spPr>
        <p:txBody>
          <a:bodyPr>
            <a:normAutofit/>
          </a:bodyPr>
          <a:lstStyle/>
          <a:p>
            <a:r>
              <a:rPr lang="en-US" altLang="ko-KR" dirty="0">
                <a:solidFill>
                  <a:srgbClr val="00B0F0"/>
                </a:solidFill>
                <a:latin typeface="휴먼모음T" pitchFamily="18" charset="-127"/>
                <a:ea typeface="휴먼모음T" pitchFamily="18" charset="-127"/>
              </a:rPr>
              <a:t>Chapter 2. </a:t>
            </a:r>
            <a:r>
              <a:rPr lang="ko-KR" altLang="en-US" dirty="0">
                <a:solidFill>
                  <a:srgbClr val="00B0F0"/>
                </a:solidFill>
                <a:latin typeface="휴먼모음T" pitchFamily="18" charset="-127"/>
                <a:ea typeface="휴먼모음T" pitchFamily="18" charset="-127"/>
              </a:rPr>
              <a:t>논리와 </a:t>
            </a:r>
            <a:r>
              <a:rPr lang="ko-KR" altLang="en-US" dirty="0" smtClean="0">
                <a:solidFill>
                  <a:srgbClr val="00B0F0"/>
                </a:solidFill>
                <a:latin typeface="휴먼모음T" pitchFamily="18" charset="-127"/>
                <a:ea typeface="휴먼모음T" pitchFamily="18" charset="-127"/>
              </a:rPr>
              <a:t>명제</a:t>
            </a:r>
            <a:endParaRPr lang="ko-KR" altLang="en-US" dirty="0"/>
          </a:p>
        </p:txBody>
      </p:sp>
    </p:spTree>
    <p:extLst>
      <p:ext uri="{BB962C8B-B14F-4D97-AF65-F5344CB8AC3E}">
        <p14:creationId xmlns:p14="http://schemas.microsoft.com/office/powerpoint/2010/main" val="617176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49000">
              <a:srgbClr val="00C85A">
                <a:alpha val="37000"/>
              </a:srgbClr>
            </a:gs>
            <a:gs pos="50000">
              <a:srgbClr val="9CB86E"/>
            </a:gs>
            <a:gs pos="100000">
              <a:srgbClr val="156B13"/>
            </a:gs>
          </a:gsLst>
          <a:lin ang="2700000" scaled="0"/>
        </a:gradFill>
        <a:effectLst/>
      </p:bgPr>
    </p:bg>
    <p:spTree>
      <p:nvGrpSpPr>
        <p:cNvPr id="1" name=""/>
        <p:cNvGrpSpPr/>
        <p:nvPr/>
      </p:nvGrpSpPr>
      <p:grpSpPr>
        <a:xfrm>
          <a:off x="0" y="0"/>
          <a:ext cx="0" cy="0"/>
          <a:chOff x="0" y="0"/>
          <a:chExt cx="0" cy="0"/>
        </a:xfrm>
      </p:grpSpPr>
      <p:sp>
        <p:nvSpPr>
          <p:cNvPr id="22530"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2D1D61A7-12AF-480A-97E1-0BC5AF4B7BCC}" type="slidenum">
              <a:rPr kumimoji="0" lang="en-US" altLang="ko-KR" b="1">
                <a:latin typeface="Gill Sans MT" pitchFamily="34" charset="0"/>
                <a:ea typeface="HY엽서L" pitchFamily="18" charset="-127"/>
              </a:rPr>
              <a:pPr eaLnBrk="1" hangingPunct="1"/>
              <a:t>10</a:t>
            </a:fld>
            <a:endParaRPr kumimoji="0" lang="en-US" altLang="ko-KR" b="1">
              <a:latin typeface="Gill Sans MT" pitchFamily="34" charset="0"/>
              <a:ea typeface="HY엽서L" pitchFamily="18" charset="-127"/>
            </a:endParaRPr>
          </a:p>
        </p:txBody>
      </p:sp>
      <p:sp>
        <p:nvSpPr>
          <p:cNvPr id="22531"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22532" name="TextBox 7"/>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sp>
        <p:nvSpPr>
          <p:cNvPr id="10"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rgbClr val="FF0066"/>
                </a:solidFill>
                <a:latin typeface="휴먼모음T" pitchFamily="18" charset="-127"/>
                <a:ea typeface="휴먼모음T" pitchFamily="18" charset="-127"/>
              </a:rPr>
              <a:t>2.2 </a:t>
            </a:r>
            <a:r>
              <a:rPr lang="ko-KR" altLang="en-US" sz="2400" dirty="0" smtClean="0">
                <a:solidFill>
                  <a:srgbClr val="FF0066"/>
                </a:solidFill>
                <a:latin typeface="휴먼모음T" pitchFamily="18" charset="-127"/>
                <a:ea typeface="휴먼모음T" pitchFamily="18" charset="-127"/>
              </a:rPr>
              <a:t>논리 연산</a:t>
            </a:r>
            <a:endParaRPr lang="ko-KR" altLang="en-US" sz="2400" dirty="0">
              <a:solidFill>
                <a:srgbClr val="FF0066"/>
              </a:solidFill>
              <a:latin typeface="휴먼모음T" pitchFamily="18" charset="-127"/>
              <a:ea typeface="휴먼모음T" pitchFamily="18" charset="-127"/>
            </a:endParaRPr>
          </a:p>
        </p:txBody>
      </p:sp>
      <p:pic>
        <p:nvPicPr>
          <p:cNvPr id="22534" name="Picture 2" descr="C:\Documents and Settings\Administrator\바탕 화면\이산수학 작업 그림파일\2장\1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0463" y="1222375"/>
            <a:ext cx="7780337"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3" descr="C:\Documents and Settings\Administrator\바탕 화면\이산수학 작업 그림파일\2장\1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73200" y="2781300"/>
            <a:ext cx="7202488" cy="330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49000">
              <a:srgbClr val="00C85A">
                <a:alpha val="37000"/>
              </a:srgbClr>
            </a:gs>
            <a:gs pos="50000">
              <a:srgbClr val="9CB86E"/>
            </a:gs>
            <a:gs pos="100000">
              <a:srgbClr val="156B13"/>
            </a:gs>
          </a:gsLst>
          <a:lin ang="2700000" scaled="0"/>
        </a:gradFill>
        <a:effectLst/>
      </p:bgPr>
    </p:bg>
    <p:spTree>
      <p:nvGrpSpPr>
        <p:cNvPr id="1" name=""/>
        <p:cNvGrpSpPr/>
        <p:nvPr/>
      </p:nvGrpSpPr>
      <p:grpSpPr>
        <a:xfrm>
          <a:off x="0" y="0"/>
          <a:ext cx="0" cy="0"/>
          <a:chOff x="0" y="0"/>
          <a:chExt cx="0" cy="0"/>
        </a:xfrm>
      </p:grpSpPr>
      <p:sp>
        <p:nvSpPr>
          <p:cNvPr id="23554"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7D882418-F59D-4088-81B0-53C8C43C86BF}" type="slidenum">
              <a:rPr kumimoji="0" lang="en-US" altLang="ko-KR" b="1">
                <a:latin typeface="Gill Sans MT" pitchFamily="34" charset="0"/>
                <a:ea typeface="HY엽서L" pitchFamily="18" charset="-127"/>
              </a:rPr>
              <a:pPr eaLnBrk="1" hangingPunct="1"/>
              <a:t>11</a:t>
            </a:fld>
            <a:endParaRPr kumimoji="0" lang="en-US" altLang="ko-KR" b="1">
              <a:latin typeface="Gill Sans MT" pitchFamily="34" charset="0"/>
              <a:ea typeface="HY엽서L" pitchFamily="18" charset="-127"/>
            </a:endParaRPr>
          </a:p>
        </p:txBody>
      </p:sp>
      <p:sp>
        <p:nvSpPr>
          <p:cNvPr id="23555"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23556" name="TextBox 7"/>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sp>
        <p:nvSpPr>
          <p:cNvPr id="10"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rgbClr val="FF0066"/>
                </a:solidFill>
                <a:latin typeface="휴먼모음T" pitchFamily="18" charset="-127"/>
                <a:ea typeface="휴먼모음T" pitchFamily="18" charset="-127"/>
              </a:rPr>
              <a:t>2.2 </a:t>
            </a:r>
            <a:r>
              <a:rPr lang="ko-KR" altLang="en-US" sz="2400" dirty="0" smtClean="0">
                <a:solidFill>
                  <a:srgbClr val="FF0066"/>
                </a:solidFill>
                <a:latin typeface="휴먼모음T" pitchFamily="18" charset="-127"/>
                <a:ea typeface="휴먼모음T" pitchFamily="18" charset="-127"/>
              </a:rPr>
              <a:t>논리 연산</a:t>
            </a:r>
            <a:endParaRPr lang="ko-KR" altLang="en-US" sz="2400" dirty="0">
              <a:solidFill>
                <a:srgbClr val="FF0066"/>
              </a:solidFill>
              <a:latin typeface="휴먼모음T" pitchFamily="18" charset="-127"/>
              <a:ea typeface="휴먼모음T" pitchFamily="18" charset="-127"/>
            </a:endParaRPr>
          </a:p>
        </p:txBody>
      </p:sp>
      <p:pic>
        <p:nvPicPr>
          <p:cNvPr id="23558" name="Picture 2" descr="C:\Documents and Settings\Administrator\바탕 화면\이산수학 작업 그림파일\2장\1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975" y="1038225"/>
            <a:ext cx="5281613" cy="505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49000">
              <a:srgbClr val="00C85A">
                <a:alpha val="37000"/>
              </a:srgbClr>
            </a:gs>
            <a:gs pos="50000">
              <a:srgbClr val="9CB86E"/>
            </a:gs>
            <a:gs pos="100000">
              <a:srgbClr val="156B13"/>
            </a:gs>
          </a:gsLst>
          <a:lin ang="2700000" scaled="0"/>
        </a:gradFill>
        <a:effectLst/>
      </p:bgPr>
    </p:bg>
    <p:spTree>
      <p:nvGrpSpPr>
        <p:cNvPr id="1" name=""/>
        <p:cNvGrpSpPr/>
        <p:nvPr/>
      </p:nvGrpSpPr>
      <p:grpSpPr>
        <a:xfrm>
          <a:off x="0" y="0"/>
          <a:ext cx="0" cy="0"/>
          <a:chOff x="0" y="0"/>
          <a:chExt cx="0" cy="0"/>
        </a:xfrm>
      </p:grpSpPr>
      <p:sp>
        <p:nvSpPr>
          <p:cNvPr id="24578"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570A7283-6BF0-4A71-A122-407B2561AC46}" type="slidenum">
              <a:rPr kumimoji="0" lang="en-US" altLang="ko-KR" b="1">
                <a:latin typeface="Gill Sans MT" pitchFamily="34" charset="0"/>
                <a:ea typeface="HY엽서L" pitchFamily="18" charset="-127"/>
              </a:rPr>
              <a:pPr eaLnBrk="1" hangingPunct="1"/>
              <a:t>12</a:t>
            </a:fld>
            <a:endParaRPr kumimoji="0" lang="en-US" altLang="ko-KR" b="1">
              <a:latin typeface="Gill Sans MT" pitchFamily="34" charset="0"/>
              <a:ea typeface="HY엽서L" pitchFamily="18" charset="-127"/>
            </a:endParaRPr>
          </a:p>
        </p:txBody>
      </p:sp>
      <p:sp>
        <p:nvSpPr>
          <p:cNvPr id="24579"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24580" name="TextBox 7"/>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sp>
        <p:nvSpPr>
          <p:cNvPr id="10"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rgbClr val="FF0066"/>
                </a:solidFill>
                <a:latin typeface="휴먼모음T" pitchFamily="18" charset="-127"/>
                <a:ea typeface="휴먼모음T" pitchFamily="18" charset="-127"/>
              </a:rPr>
              <a:t>2.2 </a:t>
            </a:r>
            <a:r>
              <a:rPr lang="ko-KR" altLang="en-US" sz="2400" dirty="0" smtClean="0">
                <a:solidFill>
                  <a:srgbClr val="FF0066"/>
                </a:solidFill>
                <a:latin typeface="휴먼모음T" pitchFamily="18" charset="-127"/>
                <a:ea typeface="휴먼모음T" pitchFamily="18" charset="-127"/>
              </a:rPr>
              <a:t>논리 연산</a:t>
            </a:r>
            <a:endParaRPr lang="ko-KR" altLang="en-US" sz="2400" dirty="0">
              <a:solidFill>
                <a:srgbClr val="FF0066"/>
              </a:solidFill>
              <a:latin typeface="휴먼모음T" pitchFamily="18" charset="-127"/>
              <a:ea typeface="휴먼모음T" pitchFamily="18" charset="-127"/>
            </a:endParaRPr>
          </a:p>
        </p:txBody>
      </p:sp>
      <p:sp>
        <p:nvSpPr>
          <p:cNvPr id="8" name="TextBox 8"/>
          <p:cNvSpPr txBox="1">
            <a:spLocks noChangeArrowheads="1"/>
          </p:cNvSpPr>
          <p:nvPr/>
        </p:nvSpPr>
        <p:spPr bwMode="auto">
          <a:xfrm>
            <a:off x="1475656" y="1196752"/>
            <a:ext cx="7416800" cy="2908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latinLnBrk="0">
              <a:lnSpc>
                <a:spcPct val="150000"/>
              </a:lnSpc>
              <a:defRPr/>
            </a:pPr>
            <a:r>
              <a:rPr kumimoji="0" lang="en-US" altLang="ko-KR" sz="2000" b="1" dirty="0" smtClean="0">
                <a:solidFill>
                  <a:srgbClr val="FF3F3F"/>
                </a:solidFill>
                <a:latin typeface="HY중고딕" pitchFamily="18" charset="-127"/>
                <a:ea typeface="HY중고딕" pitchFamily="18" charset="-127"/>
              </a:rPr>
              <a:t>(1) </a:t>
            </a:r>
            <a:r>
              <a:rPr kumimoji="0" lang="ko-KR" altLang="en-US" sz="2000" b="1" dirty="0" smtClean="0">
                <a:solidFill>
                  <a:srgbClr val="FF3F3F"/>
                </a:solidFill>
                <a:latin typeface="HY중고딕" pitchFamily="18" charset="-127"/>
                <a:ea typeface="HY중고딕" pitchFamily="18" charset="-127"/>
              </a:rPr>
              <a:t>부정</a:t>
            </a:r>
            <a:r>
              <a:rPr lang="en-US" altLang="ko-KR" sz="2000" b="1" dirty="0" smtClean="0">
                <a:solidFill>
                  <a:srgbClr val="FF3F3F"/>
                </a:solidFill>
                <a:latin typeface="HY중고딕" pitchFamily="18" charset="-127"/>
                <a:ea typeface="HY중고딕" pitchFamily="18" charset="-127"/>
              </a:rPr>
              <a:t>(Negation</a:t>
            </a:r>
            <a:r>
              <a:rPr lang="en-US" altLang="ko-KR" sz="2000" b="1" dirty="0">
                <a:solidFill>
                  <a:srgbClr val="FF3F3F"/>
                </a:solidFill>
                <a:latin typeface="HY중고딕" pitchFamily="18" charset="-127"/>
                <a:ea typeface="HY중고딕" pitchFamily="18" charset="-127"/>
              </a:rPr>
              <a:t>)</a:t>
            </a:r>
          </a:p>
          <a:p>
            <a:pPr latinLnBrk="0">
              <a:lnSpc>
                <a:spcPct val="150000"/>
              </a:lnSpc>
              <a:defRPr/>
            </a:pPr>
            <a:endParaRPr kumimoji="0" lang="ko-KR" altLang="en-US" sz="2000" b="1" dirty="0" smtClean="0">
              <a:solidFill>
                <a:srgbClr val="FF0000"/>
              </a:solidFill>
              <a:latin typeface="HY중고딕" pitchFamily="18" charset="-127"/>
              <a:ea typeface="HY중고딕" pitchFamily="18" charset="-127"/>
            </a:endParaRPr>
          </a:p>
          <a:p>
            <a:pPr marL="285750" indent="-285750" latinLnBrk="0">
              <a:lnSpc>
                <a:spcPct val="150000"/>
              </a:lnSpc>
              <a:buFont typeface="Wingdings" pitchFamily="2" charset="2"/>
              <a:buChar char="§"/>
              <a:defRPr/>
            </a:pPr>
            <a:r>
              <a:rPr lang="ko-KR" altLang="en-US" sz="1600" dirty="0" smtClean="0">
                <a:latin typeface="HY중고딕" pitchFamily="18" charset="-127"/>
                <a:ea typeface="HY중고딕" pitchFamily="18" charset="-127"/>
              </a:rPr>
              <a:t>임의의 명제 </a:t>
            </a:r>
            <a:r>
              <a:rPr lang="en-US" altLang="ko-KR" sz="1600" i="1" dirty="0" smtClean="0">
                <a:latin typeface="HY중고딕" pitchFamily="18" charset="-127"/>
                <a:ea typeface="HY중고딕" pitchFamily="18" charset="-127"/>
              </a:rPr>
              <a:t>p</a:t>
            </a:r>
            <a:r>
              <a:rPr lang="ko-KR" altLang="en-US" sz="1600" dirty="0" smtClean="0">
                <a:latin typeface="HY중고딕" pitchFamily="18" charset="-127"/>
                <a:ea typeface="HY중고딕" pitchFamily="18" charset="-127"/>
              </a:rPr>
              <a:t>가 주어졌을 때 그 명제에 대한 부정</a:t>
            </a:r>
            <a:r>
              <a:rPr lang="en-US" altLang="ko-KR" sz="1600" dirty="0" smtClean="0">
                <a:latin typeface="HY중고딕" pitchFamily="18" charset="-127"/>
                <a:ea typeface="HY중고딕" pitchFamily="18" charset="-127"/>
              </a:rPr>
              <a:t>(negation)</a:t>
            </a:r>
            <a:r>
              <a:rPr lang="ko-KR" altLang="en-US" sz="1600" dirty="0" smtClean="0">
                <a:latin typeface="HY중고딕" pitchFamily="18" charset="-127"/>
                <a:ea typeface="HY중고딕" pitchFamily="18" charset="-127"/>
              </a:rPr>
              <a:t>은 명제 </a:t>
            </a:r>
            <a:r>
              <a:rPr lang="en-US" altLang="ko-KR" sz="1600" i="1" dirty="0" smtClean="0">
                <a:latin typeface="HY중고딕" pitchFamily="18" charset="-127"/>
                <a:ea typeface="HY중고딕" pitchFamily="18" charset="-127"/>
              </a:rPr>
              <a:t>p</a:t>
            </a:r>
            <a:r>
              <a:rPr lang="ko-KR" altLang="en-US" sz="1600" dirty="0" smtClean="0">
                <a:latin typeface="HY중고딕" pitchFamily="18" charset="-127"/>
                <a:ea typeface="HY중고딕" pitchFamily="18" charset="-127"/>
              </a:rPr>
              <a:t>의 반대되는 진리값을 가짐</a:t>
            </a:r>
            <a:endParaRPr lang="en-US" altLang="ko-KR" sz="1600" dirty="0" smtClean="0">
              <a:latin typeface="HY중고딕" pitchFamily="18" charset="-127"/>
              <a:ea typeface="HY중고딕" pitchFamily="18" charset="-127"/>
            </a:endParaRPr>
          </a:p>
          <a:p>
            <a:pPr marL="857250" indent="-285750">
              <a:lnSpc>
                <a:spcPct val="150000"/>
              </a:lnSpc>
              <a:buFont typeface="Arial" pitchFamily="34" charset="0"/>
              <a:buChar char="•"/>
              <a:defRPr/>
            </a:pPr>
            <a:r>
              <a:rPr lang="ko-KR" altLang="en-US" sz="1600" dirty="0" smtClean="0">
                <a:latin typeface="HY중고딕" pitchFamily="18" charset="-127"/>
                <a:ea typeface="HY중고딕" pitchFamily="18" charset="-127"/>
              </a:rPr>
              <a:t>기호로는 </a:t>
            </a:r>
            <a:r>
              <a:rPr lang="en-US" altLang="ko-KR" sz="1600" dirty="0" smtClean="0">
                <a:latin typeface="HY중고딕" pitchFamily="18" charset="-127"/>
                <a:ea typeface="HY중고딕" pitchFamily="18" charset="-127"/>
              </a:rPr>
              <a:t>~</a:t>
            </a:r>
            <a:r>
              <a:rPr lang="en-US" altLang="ko-KR" sz="1600" i="1" dirty="0" smtClean="0">
                <a:latin typeface="HY중고딕" pitchFamily="18" charset="-127"/>
                <a:ea typeface="HY중고딕" pitchFamily="18" charset="-127"/>
              </a:rPr>
              <a:t>p</a:t>
            </a:r>
            <a:r>
              <a:rPr lang="ko-KR" altLang="en-US" sz="1600" dirty="0" smtClean="0">
                <a:latin typeface="HY중고딕" pitchFamily="18" charset="-127"/>
                <a:ea typeface="HY중고딕" pitchFamily="18" charset="-127"/>
              </a:rPr>
              <a:t>라 쓰고‘</a:t>
            </a:r>
            <a:r>
              <a:rPr lang="en-US" altLang="ko-KR" sz="1600" dirty="0" smtClean="0">
                <a:latin typeface="HY중고딕" pitchFamily="18" charset="-127"/>
                <a:ea typeface="HY중고딕" pitchFamily="18" charset="-127"/>
              </a:rPr>
              <a:t>not </a:t>
            </a:r>
            <a:r>
              <a:rPr lang="en-US" altLang="ko-KR" sz="1600" i="1" dirty="0" smtClean="0">
                <a:latin typeface="HY중고딕" pitchFamily="18" charset="-127"/>
                <a:ea typeface="HY중고딕" pitchFamily="18" charset="-127"/>
              </a:rPr>
              <a:t>p </a:t>
            </a:r>
            <a:r>
              <a:rPr lang="ko-KR" altLang="en-US" sz="1600" dirty="0" smtClean="0">
                <a:latin typeface="HY중고딕" pitchFamily="18" charset="-127"/>
                <a:ea typeface="HY중고딕" pitchFamily="18" charset="-127"/>
              </a:rPr>
              <a:t>또는 </a:t>
            </a:r>
            <a:r>
              <a:rPr lang="en-US" altLang="ko-KR" sz="1600" i="1" dirty="0" smtClean="0">
                <a:latin typeface="HY중고딕" pitchFamily="18" charset="-127"/>
                <a:ea typeface="HY중고딕" pitchFamily="18" charset="-127"/>
              </a:rPr>
              <a:t>p</a:t>
            </a:r>
            <a:r>
              <a:rPr lang="ko-KR" altLang="en-US" sz="1600" dirty="0" smtClean="0">
                <a:latin typeface="HY중고딕" pitchFamily="18" charset="-127"/>
                <a:ea typeface="HY중고딕" pitchFamily="18" charset="-127"/>
              </a:rPr>
              <a:t>가 아니다 라고 함</a:t>
            </a:r>
            <a:endParaRPr lang="en-US" altLang="ko-KR" sz="1600" dirty="0" smtClean="0">
              <a:latin typeface="HY중고딕" pitchFamily="18" charset="-127"/>
              <a:ea typeface="HY중고딕" pitchFamily="18" charset="-127"/>
            </a:endParaRPr>
          </a:p>
          <a:p>
            <a:pPr marL="857250" indent="-285750">
              <a:lnSpc>
                <a:spcPct val="150000"/>
              </a:lnSpc>
              <a:buFont typeface="Arial" pitchFamily="34" charset="0"/>
              <a:buChar char="•"/>
              <a:defRPr/>
            </a:pPr>
            <a:r>
              <a:rPr lang="en-US" altLang="ko-KR" sz="1600" i="1" dirty="0" smtClean="0">
                <a:latin typeface="HY중고딕" pitchFamily="18" charset="-127"/>
                <a:ea typeface="HY중고딕" pitchFamily="18" charset="-127"/>
              </a:rPr>
              <a:t>p</a:t>
            </a:r>
            <a:r>
              <a:rPr lang="ko-KR" altLang="en-US" sz="1600" dirty="0" smtClean="0">
                <a:latin typeface="HY중고딕" pitchFamily="18" charset="-127"/>
                <a:ea typeface="HY중고딕" pitchFamily="18" charset="-127"/>
              </a:rPr>
              <a:t>의 진리값이 참이면 </a:t>
            </a:r>
            <a:r>
              <a:rPr lang="en-US" altLang="ko-KR" sz="1600" dirty="0" smtClean="0">
                <a:latin typeface="HY중고딕" pitchFamily="18" charset="-127"/>
                <a:ea typeface="HY중고딕" pitchFamily="18" charset="-127"/>
              </a:rPr>
              <a:t>~</a:t>
            </a:r>
            <a:r>
              <a:rPr lang="en-US" altLang="ko-KR" sz="1600" i="1" dirty="0" smtClean="0">
                <a:latin typeface="HY중고딕" pitchFamily="18" charset="-127"/>
                <a:ea typeface="HY중고딕" pitchFamily="18" charset="-127"/>
              </a:rPr>
              <a:t>p</a:t>
            </a:r>
            <a:r>
              <a:rPr lang="ko-KR" altLang="en-US" sz="1600" dirty="0" smtClean="0">
                <a:latin typeface="HY중고딕" pitchFamily="18" charset="-127"/>
                <a:ea typeface="HY중고딕" pitchFamily="18" charset="-127"/>
              </a:rPr>
              <a:t>의 진리 값은 거짓임</a:t>
            </a:r>
            <a:endParaRPr lang="en-US" altLang="ko-KR" sz="1600" dirty="0" smtClean="0">
              <a:latin typeface="HY중고딕" pitchFamily="18" charset="-127"/>
              <a:ea typeface="HY중고딕" pitchFamily="18" charset="-127"/>
            </a:endParaRPr>
          </a:p>
          <a:p>
            <a:pPr marL="857250" indent="-285750">
              <a:lnSpc>
                <a:spcPct val="150000"/>
              </a:lnSpc>
              <a:buFont typeface="Arial" pitchFamily="34" charset="0"/>
              <a:buChar char="•"/>
              <a:defRPr/>
            </a:pPr>
            <a:r>
              <a:rPr lang="en-US" altLang="ko-KR" sz="1600" i="1" dirty="0" smtClean="0">
                <a:latin typeface="HY중고딕" pitchFamily="18" charset="-127"/>
                <a:ea typeface="HY중고딕" pitchFamily="18" charset="-127"/>
              </a:rPr>
              <a:t>p</a:t>
            </a:r>
            <a:r>
              <a:rPr lang="ko-KR" altLang="en-US" sz="1600" dirty="0" smtClean="0">
                <a:latin typeface="HY중고딕" pitchFamily="18" charset="-127"/>
                <a:ea typeface="HY중고딕" pitchFamily="18" charset="-127"/>
              </a:rPr>
              <a:t>의 진리값이 거짓이면 </a:t>
            </a:r>
            <a:r>
              <a:rPr lang="en-US" altLang="ko-KR" sz="1600" dirty="0" smtClean="0">
                <a:latin typeface="HY중고딕" pitchFamily="18" charset="-127"/>
                <a:ea typeface="HY중고딕" pitchFamily="18" charset="-127"/>
              </a:rPr>
              <a:t>~</a:t>
            </a:r>
            <a:r>
              <a:rPr lang="en-US" altLang="ko-KR" sz="1600" i="1" dirty="0" smtClean="0">
                <a:latin typeface="HY중고딕" pitchFamily="18" charset="-127"/>
                <a:ea typeface="HY중고딕" pitchFamily="18" charset="-127"/>
              </a:rPr>
              <a:t>p</a:t>
            </a:r>
            <a:r>
              <a:rPr lang="ko-KR" altLang="en-US" sz="1600" dirty="0" smtClean="0">
                <a:latin typeface="HY중고딕" pitchFamily="18" charset="-127"/>
                <a:ea typeface="HY중고딕" pitchFamily="18" charset="-127"/>
              </a:rPr>
              <a:t>의 진리 값은 참임</a:t>
            </a:r>
            <a:endParaRPr kumimoji="0" lang="ko-KR" altLang="en-US" sz="1700" dirty="0" smtClean="0">
              <a:latin typeface="HY중고딕" pitchFamily="18" charset="-127"/>
              <a:ea typeface="HY중고딕" pitchFamily="18" charset="-127"/>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49000">
              <a:srgbClr val="00C85A">
                <a:alpha val="37000"/>
              </a:srgbClr>
            </a:gs>
            <a:gs pos="50000">
              <a:srgbClr val="9CB86E"/>
            </a:gs>
            <a:gs pos="100000">
              <a:srgbClr val="156B13"/>
            </a:gs>
          </a:gsLst>
          <a:lin ang="2700000" scaled="0"/>
        </a:gradFill>
        <a:effectLst/>
      </p:bgPr>
    </p:bg>
    <p:spTree>
      <p:nvGrpSpPr>
        <p:cNvPr id="1" name=""/>
        <p:cNvGrpSpPr/>
        <p:nvPr/>
      </p:nvGrpSpPr>
      <p:grpSpPr>
        <a:xfrm>
          <a:off x="0" y="0"/>
          <a:ext cx="0" cy="0"/>
          <a:chOff x="0" y="0"/>
          <a:chExt cx="0" cy="0"/>
        </a:xfrm>
      </p:grpSpPr>
      <p:sp>
        <p:nvSpPr>
          <p:cNvPr id="25602"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842AAB31-33A8-41CC-8D16-D2098995136B}" type="slidenum">
              <a:rPr kumimoji="0" lang="en-US" altLang="ko-KR" b="1">
                <a:latin typeface="Gill Sans MT" pitchFamily="34" charset="0"/>
                <a:ea typeface="HY엽서L" pitchFamily="18" charset="-127"/>
              </a:rPr>
              <a:pPr eaLnBrk="1" hangingPunct="1"/>
              <a:t>13</a:t>
            </a:fld>
            <a:endParaRPr kumimoji="0" lang="en-US" altLang="ko-KR" b="1">
              <a:latin typeface="Gill Sans MT" pitchFamily="34" charset="0"/>
              <a:ea typeface="HY엽서L" pitchFamily="18" charset="-127"/>
            </a:endParaRPr>
          </a:p>
        </p:txBody>
      </p:sp>
      <p:sp>
        <p:nvSpPr>
          <p:cNvPr id="25603"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25604" name="TextBox 7"/>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sp>
        <p:nvSpPr>
          <p:cNvPr id="10"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rgbClr val="FF0066"/>
                </a:solidFill>
                <a:latin typeface="휴먼모음T" pitchFamily="18" charset="-127"/>
                <a:ea typeface="휴먼모음T" pitchFamily="18" charset="-127"/>
              </a:rPr>
              <a:t>2.2 </a:t>
            </a:r>
            <a:r>
              <a:rPr lang="ko-KR" altLang="en-US" sz="2400" dirty="0" smtClean="0">
                <a:solidFill>
                  <a:srgbClr val="FF0066"/>
                </a:solidFill>
                <a:latin typeface="휴먼모음T" pitchFamily="18" charset="-127"/>
                <a:ea typeface="휴먼모음T" pitchFamily="18" charset="-127"/>
              </a:rPr>
              <a:t>논리 연산</a:t>
            </a:r>
            <a:endParaRPr lang="ko-KR" altLang="en-US" sz="2400" dirty="0">
              <a:solidFill>
                <a:srgbClr val="FF0066"/>
              </a:solidFill>
              <a:latin typeface="휴먼모음T" pitchFamily="18" charset="-127"/>
              <a:ea typeface="휴먼모음T" pitchFamily="18" charset="-127"/>
            </a:endParaRPr>
          </a:p>
        </p:txBody>
      </p:sp>
      <p:pic>
        <p:nvPicPr>
          <p:cNvPr id="25606" name="Picture 2" descr="C:\Documents and Settings\Administrator\바탕 화면\이산수학 작업 그림파일\2장\17.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2988" y="908050"/>
            <a:ext cx="790257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49000">
              <a:srgbClr val="00C85A">
                <a:alpha val="37000"/>
              </a:srgbClr>
            </a:gs>
            <a:gs pos="50000">
              <a:srgbClr val="9CB86E"/>
            </a:gs>
            <a:gs pos="100000">
              <a:srgbClr val="156B13"/>
            </a:gs>
          </a:gsLst>
          <a:lin ang="2700000" scaled="0"/>
        </a:gradFill>
        <a:effectLst/>
      </p:bgPr>
    </p:bg>
    <p:spTree>
      <p:nvGrpSpPr>
        <p:cNvPr id="1" name=""/>
        <p:cNvGrpSpPr/>
        <p:nvPr/>
      </p:nvGrpSpPr>
      <p:grpSpPr>
        <a:xfrm>
          <a:off x="0" y="0"/>
          <a:ext cx="0" cy="0"/>
          <a:chOff x="0" y="0"/>
          <a:chExt cx="0" cy="0"/>
        </a:xfrm>
      </p:grpSpPr>
      <p:pic>
        <p:nvPicPr>
          <p:cNvPr id="26626" name="Picture 4" descr="C:\Documents and Settings\Administrator\바탕 화면\이산수학 작업 그림파일\2장\18-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02013" y="3932238"/>
            <a:ext cx="3252787"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CDE0860C-702A-43B0-B857-027D3CEBFC02}" type="slidenum">
              <a:rPr kumimoji="0" lang="en-US" altLang="ko-KR" b="1">
                <a:latin typeface="Gill Sans MT" pitchFamily="34" charset="0"/>
                <a:ea typeface="HY엽서L" pitchFamily="18" charset="-127"/>
              </a:rPr>
              <a:pPr eaLnBrk="1" hangingPunct="1"/>
              <a:t>14</a:t>
            </a:fld>
            <a:endParaRPr kumimoji="0" lang="en-US" altLang="ko-KR" b="1">
              <a:latin typeface="Gill Sans MT" pitchFamily="34" charset="0"/>
              <a:ea typeface="HY엽서L" pitchFamily="18" charset="-127"/>
            </a:endParaRPr>
          </a:p>
        </p:txBody>
      </p:sp>
      <p:sp>
        <p:nvSpPr>
          <p:cNvPr id="26628"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26629" name="TextBox 7"/>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sp>
        <p:nvSpPr>
          <p:cNvPr id="10"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rgbClr val="FF0066"/>
                </a:solidFill>
                <a:latin typeface="휴먼모음T" pitchFamily="18" charset="-127"/>
                <a:ea typeface="휴먼모음T" pitchFamily="18" charset="-127"/>
              </a:rPr>
              <a:t>2.2 </a:t>
            </a:r>
            <a:r>
              <a:rPr lang="ko-KR" altLang="en-US" sz="2400" dirty="0" smtClean="0">
                <a:solidFill>
                  <a:srgbClr val="FF0066"/>
                </a:solidFill>
                <a:latin typeface="휴먼모음T" pitchFamily="18" charset="-127"/>
                <a:ea typeface="휴먼모음T" pitchFamily="18" charset="-127"/>
              </a:rPr>
              <a:t>논리 연산</a:t>
            </a:r>
            <a:endParaRPr lang="ko-KR" altLang="en-US" sz="2400" dirty="0">
              <a:solidFill>
                <a:srgbClr val="FF0066"/>
              </a:solidFill>
              <a:latin typeface="휴먼모음T" pitchFamily="18" charset="-127"/>
              <a:ea typeface="휴먼모음T" pitchFamily="18" charset="-127"/>
            </a:endParaRPr>
          </a:p>
        </p:txBody>
      </p:sp>
      <p:sp>
        <p:nvSpPr>
          <p:cNvPr id="26631" name="TextBox 8"/>
          <p:cNvSpPr txBox="1">
            <a:spLocks noChangeArrowheads="1"/>
          </p:cNvSpPr>
          <p:nvPr/>
        </p:nvSpPr>
        <p:spPr bwMode="auto">
          <a:xfrm>
            <a:off x="1476375" y="1125538"/>
            <a:ext cx="74168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latinLnBrk="0">
              <a:lnSpc>
                <a:spcPts val="3038"/>
              </a:lnSpc>
              <a:defRPr/>
            </a:pPr>
            <a:r>
              <a:rPr kumimoji="0" lang="en-US" altLang="ko-KR" sz="2000" b="1" dirty="0" smtClean="0">
                <a:solidFill>
                  <a:srgbClr val="FF0000"/>
                </a:solidFill>
                <a:latin typeface="HY중고딕" pitchFamily="18" charset="-127"/>
                <a:ea typeface="HY중고딕" pitchFamily="18" charset="-127"/>
              </a:rPr>
              <a:t>(2) </a:t>
            </a:r>
            <a:r>
              <a:rPr kumimoji="0" lang="ko-KR" altLang="en-US" sz="2000" b="1" dirty="0" smtClean="0">
                <a:solidFill>
                  <a:srgbClr val="FF0000"/>
                </a:solidFill>
                <a:latin typeface="HY중고딕" pitchFamily="18" charset="-127"/>
                <a:ea typeface="HY중고딕" pitchFamily="18" charset="-127"/>
              </a:rPr>
              <a:t>논리곱</a:t>
            </a:r>
            <a:r>
              <a:rPr kumimoji="0" lang="en-US" altLang="ko-KR" sz="2000" b="1" dirty="0" smtClean="0">
                <a:solidFill>
                  <a:srgbClr val="FF0000"/>
                </a:solidFill>
                <a:latin typeface="HY중고딕" pitchFamily="18" charset="-127"/>
                <a:ea typeface="HY중고딕" pitchFamily="18" charset="-127"/>
              </a:rPr>
              <a:t>(Conjunction)</a:t>
            </a:r>
            <a:endParaRPr kumimoji="0" lang="ko-KR" altLang="en-US" sz="2000" b="1" dirty="0" smtClean="0">
              <a:solidFill>
                <a:srgbClr val="FF0000"/>
              </a:solidFill>
              <a:latin typeface="HY중고딕" pitchFamily="18" charset="-127"/>
              <a:ea typeface="HY중고딕" pitchFamily="18" charset="-127"/>
            </a:endParaRPr>
          </a:p>
          <a:p>
            <a:pPr marL="571500" indent="-285750" latinLnBrk="0">
              <a:lnSpc>
                <a:spcPts val="3038"/>
              </a:lnSpc>
              <a:buFont typeface="Wingdings" pitchFamily="2" charset="2"/>
              <a:buChar char="§"/>
              <a:defRPr/>
            </a:pPr>
            <a:r>
              <a:rPr kumimoji="0" lang="ko-KR" altLang="en-US" sz="1600" dirty="0" smtClean="0">
                <a:latin typeface="HY중고딕" pitchFamily="18" charset="-127"/>
                <a:ea typeface="HY중고딕" pitchFamily="18" charset="-127"/>
              </a:rPr>
              <a:t>임의의 두 명제 </a:t>
            </a:r>
            <a:r>
              <a:rPr kumimoji="0" lang="en-US" altLang="ko-KR" sz="1600" i="1" dirty="0" smtClean="0">
                <a:latin typeface="HY중고딕" pitchFamily="18" charset="-127"/>
                <a:ea typeface="HY중고딕" pitchFamily="18" charset="-127"/>
              </a:rPr>
              <a:t>p, q</a:t>
            </a:r>
            <a:r>
              <a:rPr kumimoji="0" lang="ko-KR" altLang="en-US" sz="1600" dirty="0" smtClean="0">
                <a:latin typeface="HY중고딕" pitchFamily="18" charset="-127"/>
                <a:ea typeface="HY중고딕" pitchFamily="18" charset="-127"/>
              </a:rPr>
              <a:t>가‘그리고</a:t>
            </a:r>
            <a:r>
              <a:rPr kumimoji="0" lang="en-US" altLang="ko-KR" sz="1600" dirty="0" smtClean="0">
                <a:latin typeface="HY중고딕" pitchFamily="18" charset="-127"/>
                <a:ea typeface="HY중고딕" pitchFamily="18" charset="-127"/>
              </a:rPr>
              <a:t>(AND)’</a:t>
            </a:r>
            <a:r>
              <a:rPr kumimoji="0" lang="ko-KR" altLang="en-US" sz="1600" dirty="0" smtClean="0">
                <a:latin typeface="HY중고딕" pitchFamily="18" charset="-127"/>
                <a:ea typeface="HY중고딕" pitchFamily="18" charset="-127"/>
              </a:rPr>
              <a:t>로 연결되어 있을 때 명제 </a:t>
            </a:r>
            <a:r>
              <a:rPr kumimoji="0" lang="en-US" altLang="ko-KR" sz="1600" i="1" dirty="0" smtClean="0">
                <a:latin typeface="HY중고딕" pitchFamily="18" charset="-127"/>
                <a:ea typeface="HY중고딕" pitchFamily="18" charset="-127"/>
              </a:rPr>
              <a:t>p, q</a:t>
            </a:r>
            <a:r>
              <a:rPr kumimoji="0" lang="ko-KR" altLang="en-US" sz="1600" dirty="0" smtClean="0">
                <a:latin typeface="HY중고딕" pitchFamily="18" charset="-127"/>
                <a:ea typeface="HY중고딕" pitchFamily="18" charset="-127"/>
              </a:rPr>
              <a:t>의 은 </a:t>
            </a:r>
            <a:r>
              <a:rPr kumimoji="0" lang="en-US" altLang="ko-KR" sz="1600" i="1" dirty="0" err="1" smtClean="0">
                <a:latin typeface="HY중고딕" pitchFamily="18" charset="-127"/>
                <a:ea typeface="HY중고딕" pitchFamily="18" charset="-127"/>
              </a:rPr>
              <a:t>p</a:t>
            </a:r>
            <a:r>
              <a:rPr kumimoji="0" lang="en-US" altLang="ko-KR" sz="1600" dirty="0" err="1" smtClean="0">
                <a:latin typeface="HY중고딕" pitchFamily="18" charset="-127"/>
                <a:ea typeface="HY중고딕" pitchFamily="18" charset="-127"/>
              </a:rPr>
              <a:t>∧</a:t>
            </a:r>
            <a:r>
              <a:rPr kumimoji="0" lang="en-US" altLang="ko-KR" sz="1600" i="1" dirty="0" err="1" smtClean="0">
                <a:latin typeface="HY중고딕" pitchFamily="18" charset="-127"/>
                <a:ea typeface="HY중고딕" pitchFamily="18" charset="-127"/>
              </a:rPr>
              <a:t>q</a:t>
            </a:r>
            <a:r>
              <a:rPr kumimoji="0" lang="ko-KR" altLang="en-US" sz="1600" dirty="0" smtClean="0">
                <a:latin typeface="HY중고딕" pitchFamily="18" charset="-127"/>
                <a:ea typeface="HY중고딕" pitchFamily="18" charset="-127"/>
              </a:rPr>
              <a:t>로 표시함</a:t>
            </a:r>
            <a:endParaRPr kumimoji="0" lang="en-US" altLang="ko-KR" sz="1600" dirty="0" smtClean="0">
              <a:latin typeface="HY중고딕" pitchFamily="18" charset="-127"/>
              <a:ea typeface="HY중고딕" pitchFamily="18" charset="-127"/>
            </a:endParaRPr>
          </a:p>
          <a:p>
            <a:pPr marL="571500" indent="-285750" latinLnBrk="0">
              <a:lnSpc>
                <a:spcPts val="3038"/>
              </a:lnSpc>
              <a:buFont typeface="Wingdings" pitchFamily="2" charset="2"/>
              <a:buChar char="§"/>
              <a:defRPr/>
            </a:pPr>
            <a:r>
              <a:rPr kumimoji="0" lang="en-US" altLang="ko-KR" sz="1600" dirty="0" smtClean="0">
                <a:latin typeface="HY중고딕" pitchFamily="18" charset="-127"/>
                <a:ea typeface="HY중고딕" pitchFamily="18" charset="-127"/>
              </a:rPr>
              <a:t>‘ </a:t>
            </a:r>
            <a:r>
              <a:rPr kumimoji="0" lang="en-US" altLang="ko-KR" sz="1600" i="1" dirty="0" smtClean="0">
                <a:latin typeface="HY중고딕" pitchFamily="18" charset="-127"/>
                <a:ea typeface="HY중고딕" pitchFamily="18" charset="-127"/>
              </a:rPr>
              <a:t>p and q </a:t>
            </a:r>
            <a:r>
              <a:rPr kumimoji="0" lang="ko-KR" altLang="en-US" sz="1600" dirty="0" smtClean="0">
                <a:latin typeface="HY중고딕" pitchFamily="18" charset="-127"/>
                <a:ea typeface="HY중고딕" pitchFamily="18" charset="-127"/>
              </a:rPr>
              <a:t>또는 </a:t>
            </a:r>
            <a:r>
              <a:rPr kumimoji="0" lang="en-US" altLang="ko-KR" sz="1600" i="1" dirty="0" smtClean="0">
                <a:latin typeface="HY중고딕" pitchFamily="18" charset="-127"/>
                <a:ea typeface="HY중고딕" pitchFamily="18" charset="-127"/>
              </a:rPr>
              <a:t>p </a:t>
            </a:r>
            <a:r>
              <a:rPr kumimoji="0" lang="ko-KR" altLang="en-US" sz="1600" dirty="0" smtClean="0">
                <a:latin typeface="HY중고딕" pitchFamily="18" charset="-127"/>
                <a:ea typeface="HY중고딕" pitchFamily="18" charset="-127"/>
              </a:rPr>
              <a:t>그리고 </a:t>
            </a:r>
            <a:r>
              <a:rPr kumimoji="0" lang="en-US" altLang="ko-KR" sz="1600" i="1" dirty="0" smtClean="0">
                <a:latin typeface="HY중고딕" pitchFamily="18" charset="-127"/>
                <a:ea typeface="HY중고딕" pitchFamily="18" charset="-127"/>
              </a:rPr>
              <a:t>q’</a:t>
            </a:r>
            <a:r>
              <a:rPr kumimoji="0" lang="ko-KR" altLang="en-US" sz="1600" dirty="0" smtClean="0">
                <a:latin typeface="HY중고딕" pitchFamily="18" charset="-127"/>
                <a:ea typeface="HY중고딕" pitchFamily="18" charset="-127"/>
              </a:rPr>
              <a:t>라고 함</a:t>
            </a:r>
            <a:endParaRPr kumimoji="0" lang="en-US" altLang="ko-KR" sz="1600" dirty="0" smtClean="0">
              <a:latin typeface="HY중고딕" pitchFamily="18" charset="-127"/>
              <a:ea typeface="HY중고딕" pitchFamily="18" charset="-127"/>
            </a:endParaRPr>
          </a:p>
          <a:p>
            <a:pPr marL="571500" indent="-285750" latinLnBrk="0">
              <a:lnSpc>
                <a:spcPts val="3038"/>
              </a:lnSpc>
              <a:buFont typeface="Wingdings" pitchFamily="2" charset="2"/>
              <a:buChar char="§"/>
              <a:defRPr/>
            </a:pPr>
            <a:r>
              <a:rPr kumimoji="0" lang="ko-KR" altLang="en-US" sz="1600" dirty="0" smtClean="0">
                <a:latin typeface="HY중고딕" pitchFamily="18" charset="-127"/>
                <a:ea typeface="HY중고딕" pitchFamily="18" charset="-127"/>
              </a:rPr>
              <a:t>두 명제의 논리곱 </a:t>
            </a:r>
            <a:r>
              <a:rPr kumimoji="0" lang="en-US" altLang="ko-KR" sz="1600" i="1" dirty="0" err="1" smtClean="0">
                <a:latin typeface="HY중고딕" pitchFamily="18" charset="-127"/>
                <a:ea typeface="HY중고딕" pitchFamily="18" charset="-127"/>
              </a:rPr>
              <a:t>p</a:t>
            </a:r>
            <a:r>
              <a:rPr kumimoji="0" lang="en-US" altLang="ko-KR" sz="1600" dirty="0" err="1" smtClean="0">
                <a:latin typeface="HY중고딕" pitchFamily="18" charset="-127"/>
                <a:ea typeface="HY중고딕" pitchFamily="18" charset="-127"/>
              </a:rPr>
              <a:t>∧</a:t>
            </a:r>
            <a:r>
              <a:rPr kumimoji="0" lang="en-US" altLang="ko-KR" sz="1600" i="1" dirty="0" err="1" smtClean="0">
                <a:latin typeface="HY중고딕" pitchFamily="18" charset="-127"/>
                <a:ea typeface="HY중고딕" pitchFamily="18" charset="-127"/>
              </a:rPr>
              <a:t>q</a:t>
            </a:r>
            <a:r>
              <a:rPr kumimoji="0" lang="ko-KR" altLang="en-US" sz="1600" dirty="0" smtClean="0">
                <a:latin typeface="HY중고딕" pitchFamily="18" charset="-127"/>
                <a:ea typeface="HY중고딕" pitchFamily="18" charset="-127"/>
              </a:rPr>
              <a:t>는 두 명제가 모두 참인 경우에만 참이라고 함</a:t>
            </a:r>
            <a:endParaRPr kumimoji="0" lang="en-US" altLang="ko-KR" sz="1600" dirty="0" smtClean="0">
              <a:latin typeface="HY중고딕" pitchFamily="18" charset="-127"/>
              <a:ea typeface="HY중고딕" pitchFamily="18" charset="-127"/>
            </a:endParaRPr>
          </a:p>
          <a:p>
            <a:pPr marL="571500" indent="-285750" latinLnBrk="0">
              <a:lnSpc>
                <a:spcPts val="3038"/>
              </a:lnSpc>
              <a:buFont typeface="Wingdings" pitchFamily="2" charset="2"/>
              <a:buChar char="§"/>
              <a:defRPr/>
            </a:pPr>
            <a:r>
              <a:rPr kumimoji="0" lang="ko-KR" altLang="en-US" sz="1600" dirty="0" smtClean="0">
                <a:latin typeface="HY중고딕" pitchFamily="18" charset="-127"/>
                <a:ea typeface="HY중고딕" pitchFamily="18" charset="-127"/>
              </a:rPr>
              <a:t>그렇지 않으면 거짓의 진리 값을 가짐</a:t>
            </a:r>
            <a:endParaRPr kumimoji="0" lang="ko-KR" altLang="en-US" sz="1700" dirty="0" smtClean="0">
              <a:latin typeface="HY중고딕" pitchFamily="18" charset="-127"/>
              <a:ea typeface="HY중고딕" pitchFamily="18" charset="-127"/>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49000">
              <a:srgbClr val="00C85A">
                <a:alpha val="37000"/>
              </a:srgbClr>
            </a:gs>
            <a:gs pos="50000">
              <a:srgbClr val="9CB86E"/>
            </a:gs>
            <a:gs pos="100000">
              <a:srgbClr val="156B13"/>
            </a:gs>
          </a:gsLst>
          <a:lin ang="2700000" scaled="0"/>
        </a:gradFill>
        <a:effectLst/>
      </p:bgPr>
    </p:bg>
    <p:spTree>
      <p:nvGrpSpPr>
        <p:cNvPr id="1" name=""/>
        <p:cNvGrpSpPr/>
        <p:nvPr/>
      </p:nvGrpSpPr>
      <p:grpSpPr>
        <a:xfrm>
          <a:off x="0" y="0"/>
          <a:ext cx="0" cy="0"/>
          <a:chOff x="0" y="0"/>
          <a:chExt cx="0" cy="0"/>
        </a:xfrm>
      </p:grpSpPr>
      <p:sp>
        <p:nvSpPr>
          <p:cNvPr id="27650"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31049199-4889-4F5A-9FDE-0C3D8D93F93E}" type="slidenum">
              <a:rPr kumimoji="0" lang="en-US" altLang="ko-KR" b="1">
                <a:latin typeface="Gill Sans MT" pitchFamily="34" charset="0"/>
                <a:ea typeface="HY엽서L" pitchFamily="18" charset="-127"/>
              </a:rPr>
              <a:pPr eaLnBrk="1" hangingPunct="1"/>
              <a:t>15</a:t>
            </a:fld>
            <a:endParaRPr kumimoji="0" lang="en-US" altLang="ko-KR" b="1">
              <a:latin typeface="Gill Sans MT" pitchFamily="34" charset="0"/>
              <a:ea typeface="HY엽서L" pitchFamily="18" charset="-127"/>
            </a:endParaRPr>
          </a:p>
        </p:txBody>
      </p:sp>
      <p:sp>
        <p:nvSpPr>
          <p:cNvPr id="27651"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27652" name="TextBox 7"/>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sp>
        <p:nvSpPr>
          <p:cNvPr id="10"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rgbClr val="FF0066"/>
                </a:solidFill>
                <a:latin typeface="휴먼모음T" pitchFamily="18" charset="-127"/>
                <a:ea typeface="휴먼모음T" pitchFamily="18" charset="-127"/>
              </a:rPr>
              <a:t>2.2 </a:t>
            </a:r>
            <a:r>
              <a:rPr lang="ko-KR" altLang="en-US" sz="2400" dirty="0" smtClean="0">
                <a:solidFill>
                  <a:srgbClr val="FF0066"/>
                </a:solidFill>
                <a:latin typeface="휴먼모음T" pitchFamily="18" charset="-127"/>
                <a:ea typeface="휴먼모음T" pitchFamily="18" charset="-127"/>
              </a:rPr>
              <a:t>논리 연산</a:t>
            </a:r>
            <a:endParaRPr lang="ko-KR" altLang="en-US" sz="2400" dirty="0">
              <a:solidFill>
                <a:srgbClr val="FF0066"/>
              </a:solidFill>
              <a:latin typeface="휴먼모음T" pitchFamily="18" charset="-127"/>
              <a:ea typeface="휴먼모음T" pitchFamily="18" charset="-127"/>
            </a:endParaRPr>
          </a:p>
        </p:txBody>
      </p:sp>
      <p:pic>
        <p:nvPicPr>
          <p:cNvPr id="27654" name="Picture 2" descr="C:\Documents and Settings\Administrator\바탕 화면\이산수학 작업 그림파일\2장\1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100" y="1124744"/>
            <a:ext cx="7832727" cy="40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49000">
              <a:srgbClr val="00C85A">
                <a:alpha val="37000"/>
              </a:srgbClr>
            </a:gs>
            <a:gs pos="50000">
              <a:srgbClr val="9CB86E"/>
            </a:gs>
            <a:gs pos="100000">
              <a:srgbClr val="156B13"/>
            </a:gs>
          </a:gsLst>
          <a:lin ang="2700000" scaled="0"/>
        </a:gradFill>
        <a:effectLst/>
      </p:bgPr>
    </p:bg>
    <p:spTree>
      <p:nvGrpSpPr>
        <p:cNvPr id="1" name=""/>
        <p:cNvGrpSpPr/>
        <p:nvPr/>
      </p:nvGrpSpPr>
      <p:grpSpPr>
        <a:xfrm>
          <a:off x="0" y="0"/>
          <a:ext cx="0" cy="0"/>
          <a:chOff x="0" y="0"/>
          <a:chExt cx="0" cy="0"/>
        </a:xfrm>
      </p:grpSpPr>
      <p:sp>
        <p:nvSpPr>
          <p:cNvPr id="28674"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A8ABCE9F-A9A4-4944-8161-C7DF5D84ACC2}" type="slidenum">
              <a:rPr kumimoji="0" lang="en-US" altLang="ko-KR" b="1">
                <a:latin typeface="Gill Sans MT" pitchFamily="34" charset="0"/>
                <a:ea typeface="HY엽서L" pitchFamily="18" charset="-127"/>
              </a:rPr>
              <a:pPr eaLnBrk="1" hangingPunct="1"/>
              <a:t>16</a:t>
            </a:fld>
            <a:endParaRPr kumimoji="0" lang="en-US" altLang="ko-KR" b="1">
              <a:latin typeface="Gill Sans MT" pitchFamily="34" charset="0"/>
              <a:ea typeface="HY엽서L" pitchFamily="18" charset="-127"/>
            </a:endParaRPr>
          </a:p>
        </p:txBody>
      </p:sp>
      <p:sp>
        <p:nvSpPr>
          <p:cNvPr id="28675"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28676" name="TextBox 7"/>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pic>
        <p:nvPicPr>
          <p:cNvPr id="28677" name="Picture 3" descr="C:\Documents and Settings\Administrator\바탕 화면\이산수학 작업 그림파일\2장\20-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78213" y="3789387"/>
            <a:ext cx="308610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rgbClr val="FF0066"/>
                </a:solidFill>
                <a:latin typeface="휴먼모음T" pitchFamily="18" charset="-127"/>
                <a:ea typeface="휴먼모음T" pitchFamily="18" charset="-127"/>
              </a:rPr>
              <a:t>2.2 </a:t>
            </a:r>
            <a:r>
              <a:rPr lang="ko-KR" altLang="en-US" sz="2400" dirty="0" smtClean="0">
                <a:solidFill>
                  <a:srgbClr val="FF0066"/>
                </a:solidFill>
                <a:latin typeface="휴먼모음T" pitchFamily="18" charset="-127"/>
                <a:ea typeface="휴먼모음T" pitchFamily="18" charset="-127"/>
              </a:rPr>
              <a:t>논리 연산</a:t>
            </a:r>
            <a:endParaRPr lang="ko-KR" altLang="en-US" sz="2400" dirty="0">
              <a:solidFill>
                <a:srgbClr val="FF0066"/>
              </a:solidFill>
              <a:latin typeface="휴먼모음T" pitchFamily="18" charset="-127"/>
              <a:ea typeface="휴먼모음T" pitchFamily="18" charset="-127"/>
            </a:endParaRPr>
          </a:p>
        </p:txBody>
      </p:sp>
      <p:sp>
        <p:nvSpPr>
          <p:cNvPr id="28679" name="TextBox 10"/>
          <p:cNvSpPr txBox="1">
            <a:spLocks noChangeArrowheads="1"/>
          </p:cNvSpPr>
          <p:nvPr/>
        </p:nvSpPr>
        <p:spPr bwMode="auto">
          <a:xfrm>
            <a:off x="1476375" y="1125538"/>
            <a:ext cx="74168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lnSpc>
                <a:spcPts val="3038"/>
              </a:lnSpc>
            </a:pPr>
            <a:r>
              <a:rPr kumimoji="0" lang="en-US" altLang="ko-KR" sz="2000" b="1" dirty="0">
                <a:solidFill>
                  <a:srgbClr val="FF0000"/>
                </a:solidFill>
                <a:latin typeface="HY중고딕" pitchFamily="18" charset="-127"/>
                <a:ea typeface="HY중고딕" pitchFamily="18" charset="-127"/>
              </a:rPr>
              <a:t>(3) </a:t>
            </a:r>
            <a:r>
              <a:rPr kumimoji="0" lang="ko-KR" altLang="en-US" sz="2000" b="1" dirty="0" smtClean="0">
                <a:solidFill>
                  <a:srgbClr val="FF0000"/>
                </a:solidFill>
                <a:latin typeface="HY중고딕" pitchFamily="18" charset="-127"/>
                <a:ea typeface="HY중고딕" pitchFamily="18" charset="-127"/>
              </a:rPr>
              <a:t>논리합</a:t>
            </a:r>
            <a:r>
              <a:rPr kumimoji="0" lang="en-US" altLang="ko-KR" sz="2000" b="1" dirty="0" smtClean="0">
                <a:solidFill>
                  <a:srgbClr val="FF0000"/>
                </a:solidFill>
                <a:latin typeface="HY중고딕" pitchFamily="18" charset="-127"/>
                <a:ea typeface="HY중고딕" pitchFamily="18" charset="-127"/>
              </a:rPr>
              <a:t>(Disjunction)</a:t>
            </a:r>
            <a:endParaRPr kumimoji="0" lang="ko-KR" altLang="en-US" sz="2000" b="1" dirty="0">
              <a:solidFill>
                <a:srgbClr val="FF0000"/>
              </a:solidFill>
              <a:latin typeface="HY중고딕" pitchFamily="18" charset="-127"/>
              <a:ea typeface="HY중고딕" pitchFamily="18" charset="-127"/>
            </a:endParaRPr>
          </a:p>
          <a:p>
            <a:pPr marL="571500" indent="-285750" eaLnBrk="1" latinLnBrk="0" hangingPunct="1">
              <a:lnSpc>
                <a:spcPts val="3038"/>
              </a:lnSpc>
              <a:buFont typeface="Wingdings" pitchFamily="2" charset="2"/>
              <a:buChar char="§"/>
            </a:pPr>
            <a:r>
              <a:rPr kumimoji="0" lang="ko-KR" altLang="en-US" sz="1600" dirty="0" smtClean="0">
                <a:latin typeface="HY중고딕" pitchFamily="18" charset="-127"/>
                <a:ea typeface="HY중고딕" pitchFamily="18" charset="-127"/>
              </a:rPr>
              <a:t>임의의 </a:t>
            </a:r>
            <a:r>
              <a:rPr kumimoji="0" lang="ko-KR" altLang="en-US" sz="1600" dirty="0">
                <a:latin typeface="HY중고딕" pitchFamily="18" charset="-127"/>
                <a:ea typeface="HY중고딕" pitchFamily="18" charset="-127"/>
              </a:rPr>
              <a:t>두 명제 </a:t>
            </a:r>
            <a:r>
              <a:rPr kumimoji="0" lang="en-US" altLang="ko-KR" sz="1600" i="1" dirty="0">
                <a:latin typeface="HY중고딕" pitchFamily="18" charset="-127"/>
                <a:ea typeface="HY중고딕" pitchFamily="18" charset="-127"/>
              </a:rPr>
              <a:t>p, q</a:t>
            </a:r>
            <a:r>
              <a:rPr kumimoji="0" lang="ko-KR" altLang="en-US" sz="1600" dirty="0">
                <a:latin typeface="HY중고딕" pitchFamily="18" charset="-127"/>
                <a:ea typeface="HY중고딕" pitchFamily="18" charset="-127"/>
              </a:rPr>
              <a:t>가‘또는</a:t>
            </a:r>
            <a:r>
              <a:rPr kumimoji="0" lang="en-US" altLang="ko-KR" sz="1600" dirty="0">
                <a:latin typeface="HY중고딕" pitchFamily="18" charset="-127"/>
                <a:ea typeface="HY중고딕" pitchFamily="18" charset="-127"/>
              </a:rPr>
              <a:t>(OR)</a:t>
            </a:r>
            <a:r>
              <a:rPr kumimoji="0" lang="ko-KR" altLang="en-US" sz="1600" dirty="0">
                <a:latin typeface="HY중고딕" pitchFamily="18" charset="-127"/>
                <a:ea typeface="HY중고딕" pitchFamily="18" charset="-127"/>
              </a:rPr>
              <a:t>’으로 연결되어 있을 때 명제 </a:t>
            </a:r>
            <a:r>
              <a:rPr kumimoji="0" lang="en-US" altLang="ko-KR" sz="1600" i="1" dirty="0">
                <a:latin typeface="HY중고딕" pitchFamily="18" charset="-127"/>
                <a:ea typeface="HY중고딕" pitchFamily="18" charset="-127"/>
              </a:rPr>
              <a:t>p, q</a:t>
            </a:r>
            <a:r>
              <a:rPr kumimoji="0" lang="ko-KR" altLang="en-US" sz="1600" dirty="0">
                <a:latin typeface="HY중고딕" pitchFamily="18" charset="-127"/>
                <a:ea typeface="HY중고딕" pitchFamily="18" charset="-127"/>
              </a:rPr>
              <a:t>의 </a:t>
            </a:r>
            <a:r>
              <a:rPr kumimoji="0" lang="ko-KR" altLang="en-US" sz="1600" dirty="0" smtClean="0">
                <a:latin typeface="HY중고딕" pitchFamily="18" charset="-127"/>
                <a:ea typeface="HY중고딕" pitchFamily="18" charset="-127"/>
              </a:rPr>
              <a:t>은 </a:t>
            </a:r>
            <a:r>
              <a:rPr kumimoji="0" lang="en-US" altLang="ko-KR" sz="1600" i="1" dirty="0" err="1">
                <a:latin typeface="HY중고딕" pitchFamily="18" charset="-127"/>
                <a:ea typeface="HY중고딕" pitchFamily="18" charset="-127"/>
              </a:rPr>
              <a:t>p</a:t>
            </a:r>
            <a:r>
              <a:rPr kumimoji="0" lang="en-US" altLang="ko-KR" sz="1600" dirty="0" err="1">
                <a:latin typeface="HY중고딕" pitchFamily="18" charset="-127"/>
                <a:ea typeface="HY중고딕" pitchFamily="18" charset="-127"/>
              </a:rPr>
              <a:t>∨</a:t>
            </a:r>
            <a:r>
              <a:rPr kumimoji="0" lang="en-US" altLang="ko-KR" sz="1600" i="1" dirty="0" err="1">
                <a:latin typeface="HY중고딕" pitchFamily="18" charset="-127"/>
                <a:ea typeface="HY중고딕" pitchFamily="18" charset="-127"/>
              </a:rPr>
              <a:t>q</a:t>
            </a:r>
            <a:r>
              <a:rPr kumimoji="0" lang="ko-KR" altLang="en-US" sz="1600" dirty="0">
                <a:latin typeface="HY중고딕" pitchFamily="18" charset="-127"/>
                <a:ea typeface="HY중고딕" pitchFamily="18" charset="-127"/>
              </a:rPr>
              <a:t>로 </a:t>
            </a:r>
            <a:r>
              <a:rPr kumimoji="0" lang="ko-KR" altLang="en-US" sz="1600" dirty="0" smtClean="0">
                <a:latin typeface="HY중고딕" pitchFamily="18" charset="-127"/>
                <a:ea typeface="HY중고딕" pitchFamily="18" charset="-127"/>
              </a:rPr>
              <a:t>표시함</a:t>
            </a:r>
            <a:endParaRPr kumimoji="0" lang="en-US" altLang="ko-KR" sz="1600" dirty="0" smtClean="0">
              <a:latin typeface="HY중고딕" pitchFamily="18" charset="-127"/>
              <a:ea typeface="HY중고딕" pitchFamily="18" charset="-127"/>
            </a:endParaRPr>
          </a:p>
          <a:p>
            <a:pPr marL="571500" indent="-285750" eaLnBrk="1" latinLnBrk="0" hangingPunct="1">
              <a:lnSpc>
                <a:spcPts val="3038"/>
              </a:lnSpc>
              <a:buFont typeface="Wingdings" pitchFamily="2" charset="2"/>
              <a:buChar char="§"/>
            </a:pPr>
            <a:r>
              <a:rPr kumimoji="0" lang="en-US" altLang="ko-KR" sz="1600" dirty="0" smtClean="0">
                <a:latin typeface="HY중고딕" pitchFamily="18" charset="-127"/>
                <a:ea typeface="HY중고딕" pitchFamily="18" charset="-127"/>
              </a:rPr>
              <a:t>‘ </a:t>
            </a:r>
            <a:r>
              <a:rPr kumimoji="0" lang="en-US" altLang="ko-KR" sz="1600" i="1" dirty="0">
                <a:latin typeface="HY중고딕" pitchFamily="18" charset="-127"/>
                <a:ea typeface="HY중고딕" pitchFamily="18" charset="-127"/>
              </a:rPr>
              <a:t>p </a:t>
            </a:r>
            <a:r>
              <a:rPr kumimoji="0" lang="en-US" altLang="ko-KR" sz="1600" dirty="0">
                <a:latin typeface="HY중고딕" pitchFamily="18" charset="-127"/>
                <a:ea typeface="HY중고딕" pitchFamily="18" charset="-127"/>
              </a:rPr>
              <a:t>or </a:t>
            </a:r>
            <a:r>
              <a:rPr kumimoji="0" lang="en-US" altLang="ko-KR" sz="1600" i="1" dirty="0">
                <a:latin typeface="HY중고딕" pitchFamily="18" charset="-127"/>
                <a:ea typeface="HY중고딕" pitchFamily="18" charset="-127"/>
              </a:rPr>
              <a:t>q</a:t>
            </a:r>
            <a:r>
              <a:rPr kumimoji="0" lang="ko-KR" altLang="en-US" sz="1600" dirty="0">
                <a:latin typeface="HY중고딕" pitchFamily="18" charset="-127"/>
                <a:ea typeface="HY중고딕" pitchFamily="18" charset="-127"/>
              </a:rPr>
              <a:t>나</a:t>
            </a:r>
            <a:r>
              <a:rPr kumimoji="0" lang="ko-KR" altLang="en-US" sz="1600" i="1" dirty="0">
                <a:latin typeface="HY중고딕" pitchFamily="18" charset="-127"/>
                <a:ea typeface="HY중고딕" pitchFamily="18" charset="-127"/>
              </a:rPr>
              <a:t> </a:t>
            </a:r>
            <a:r>
              <a:rPr kumimoji="0" lang="en-US" altLang="ko-KR" sz="1600" i="1" dirty="0">
                <a:latin typeface="HY중고딕" pitchFamily="18" charset="-127"/>
                <a:ea typeface="HY중고딕" pitchFamily="18" charset="-127"/>
              </a:rPr>
              <a:t>p </a:t>
            </a:r>
            <a:r>
              <a:rPr kumimoji="0" lang="ko-KR" altLang="en-US" sz="1600" dirty="0">
                <a:latin typeface="HY중고딕" pitchFamily="18" charset="-127"/>
                <a:ea typeface="HY중고딕" pitchFamily="18" charset="-127"/>
              </a:rPr>
              <a:t>또는</a:t>
            </a:r>
            <a:r>
              <a:rPr kumimoji="0" lang="ko-KR" altLang="en-US" sz="1600" i="1" dirty="0">
                <a:latin typeface="HY중고딕" pitchFamily="18" charset="-127"/>
                <a:ea typeface="HY중고딕" pitchFamily="18" charset="-127"/>
              </a:rPr>
              <a:t> </a:t>
            </a:r>
            <a:r>
              <a:rPr kumimoji="0" lang="en-US" altLang="ko-KR" sz="1600" i="1" dirty="0">
                <a:latin typeface="HY중고딕" pitchFamily="18" charset="-127"/>
                <a:ea typeface="HY중고딕" pitchFamily="18" charset="-127"/>
              </a:rPr>
              <a:t>q</a:t>
            </a:r>
            <a:r>
              <a:rPr kumimoji="0" lang="ko-KR" altLang="en-US" sz="1600" dirty="0">
                <a:latin typeface="HY중고딕" pitchFamily="18" charset="-127"/>
                <a:ea typeface="HY중고딕" pitchFamily="18" charset="-127"/>
              </a:rPr>
              <a:t>’라고 </a:t>
            </a:r>
            <a:r>
              <a:rPr kumimoji="0" lang="ko-KR" altLang="en-US" sz="1600" dirty="0" smtClean="0">
                <a:latin typeface="HY중고딕" pitchFamily="18" charset="-127"/>
                <a:ea typeface="HY중고딕" pitchFamily="18" charset="-127"/>
              </a:rPr>
              <a:t>표현함</a:t>
            </a:r>
            <a:endParaRPr kumimoji="0" lang="en-US" altLang="ko-KR" sz="1600" dirty="0" smtClean="0">
              <a:latin typeface="HY중고딕" pitchFamily="18" charset="-127"/>
              <a:ea typeface="HY중고딕" pitchFamily="18" charset="-127"/>
            </a:endParaRPr>
          </a:p>
          <a:p>
            <a:pPr marL="571500" indent="-285750" eaLnBrk="1" latinLnBrk="0" hangingPunct="1">
              <a:lnSpc>
                <a:spcPts val="3038"/>
              </a:lnSpc>
              <a:buFont typeface="Wingdings" pitchFamily="2" charset="2"/>
              <a:buChar char="§"/>
            </a:pPr>
            <a:r>
              <a:rPr kumimoji="0" lang="ko-KR" altLang="en-US" sz="1600" dirty="0" smtClean="0">
                <a:latin typeface="HY중고딕" pitchFamily="18" charset="-127"/>
                <a:ea typeface="HY중고딕" pitchFamily="18" charset="-127"/>
              </a:rPr>
              <a:t>두 명제의 </a:t>
            </a:r>
            <a:r>
              <a:rPr kumimoji="0" lang="ko-KR" altLang="en-US" sz="1600" dirty="0">
                <a:latin typeface="HY중고딕" pitchFamily="18" charset="-127"/>
                <a:ea typeface="HY중고딕" pitchFamily="18" charset="-127"/>
              </a:rPr>
              <a:t>논리합 </a:t>
            </a:r>
            <a:r>
              <a:rPr kumimoji="0" lang="en-US" altLang="ko-KR" sz="1600" i="1" dirty="0" err="1">
                <a:latin typeface="HY중고딕" pitchFamily="18" charset="-127"/>
                <a:ea typeface="HY중고딕" pitchFamily="18" charset="-127"/>
              </a:rPr>
              <a:t>p</a:t>
            </a:r>
            <a:r>
              <a:rPr kumimoji="0" lang="en-US" altLang="ko-KR" sz="1600" dirty="0" err="1">
                <a:latin typeface="HY중고딕" pitchFamily="18" charset="-127"/>
                <a:ea typeface="HY중고딕" pitchFamily="18" charset="-127"/>
              </a:rPr>
              <a:t>∨</a:t>
            </a:r>
            <a:r>
              <a:rPr kumimoji="0" lang="en-US" altLang="ko-KR" sz="1600" i="1" dirty="0" err="1">
                <a:latin typeface="HY중고딕" pitchFamily="18" charset="-127"/>
                <a:ea typeface="HY중고딕" pitchFamily="18" charset="-127"/>
              </a:rPr>
              <a:t>q</a:t>
            </a:r>
            <a:r>
              <a:rPr kumimoji="0" lang="ko-KR" altLang="en-US" sz="1600" dirty="0">
                <a:latin typeface="HY중고딕" pitchFamily="18" charset="-127"/>
                <a:ea typeface="HY중고딕" pitchFamily="18" charset="-127"/>
              </a:rPr>
              <a:t>는 두 명제가 모두 거짓인 경우에만 거짓의 </a:t>
            </a:r>
            <a:r>
              <a:rPr kumimoji="0" lang="ko-KR" altLang="en-US" sz="1600" dirty="0" smtClean="0">
                <a:latin typeface="HY중고딕" pitchFamily="18" charset="-127"/>
                <a:ea typeface="HY중고딕" pitchFamily="18" charset="-127"/>
              </a:rPr>
              <a:t>진리값을 가짐</a:t>
            </a:r>
            <a:endParaRPr kumimoji="0" lang="en-US" altLang="ko-KR" sz="1600" dirty="0">
              <a:latin typeface="HY중고딕" pitchFamily="18" charset="-127"/>
              <a:ea typeface="HY중고딕" pitchFamily="18" charset="-127"/>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49000">
              <a:srgbClr val="00C85A">
                <a:alpha val="37000"/>
              </a:srgbClr>
            </a:gs>
            <a:gs pos="50000">
              <a:srgbClr val="9CB86E"/>
            </a:gs>
            <a:gs pos="100000">
              <a:srgbClr val="156B13"/>
            </a:gs>
          </a:gsLst>
          <a:lin ang="2700000" scaled="0"/>
        </a:gradFill>
        <a:effectLst/>
      </p:bgPr>
    </p:bg>
    <p:spTree>
      <p:nvGrpSpPr>
        <p:cNvPr id="1" name=""/>
        <p:cNvGrpSpPr/>
        <p:nvPr/>
      </p:nvGrpSpPr>
      <p:grpSpPr>
        <a:xfrm>
          <a:off x="0" y="0"/>
          <a:ext cx="0" cy="0"/>
          <a:chOff x="0" y="0"/>
          <a:chExt cx="0" cy="0"/>
        </a:xfrm>
      </p:grpSpPr>
      <p:sp>
        <p:nvSpPr>
          <p:cNvPr id="29698"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D00605CB-7B19-4F4D-B376-AF49232232E2}" type="slidenum">
              <a:rPr kumimoji="0" lang="en-US" altLang="ko-KR" b="1">
                <a:latin typeface="Gill Sans MT" pitchFamily="34" charset="0"/>
                <a:ea typeface="HY엽서L" pitchFamily="18" charset="-127"/>
              </a:rPr>
              <a:pPr eaLnBrk="1" hangingPunct="1"/>
              <a:t>17</a:t>
            </a:fld>
            <a:endParaRPr kumimoji="0" lang="en-US" altLang="ko-KR" b="1">
              <a:latin typeface="Gill Sans MT" pitchFamily="34" charset="0"/>
              <a:ea typeface="HY엽서L" pitchFamily="18" charset="-127"/>
            </a:endParaRPr>
          </a:p>
        </p:txBody>
      </p:sp>
      <p:sp>
        <p:nvSpPr>
          <p:cNvPr id="29699"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29700" name="TextBox 7"/>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pic>
        <p:nvPicPr>
          <p:cNvPr id="29701" name="Picture 2" descr="C:\Documents and Settings\Administrator\바탕 화면\이산수학 작업 그림파일\2장\2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0775" y="950913"/>
            <a:ext cx="7885113" cy="342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rgbClr val="FF0066"/>
                </a:solidFill>
                <a:latin typeface="휴먼모음T" pitchFamily="18" charset="-127"/>
                <a:ea typeface="휴먼모음T" pitchFamily="18" charset="-127"/>
              </a:rPr>
              <a:t>2.2 </a:t>
            </a:r>
            <a:r>
              <a:rPr lang="ko-KR" altLang="en-US" sz="2400" dirty="0" smtClean="0">
                <a:solidFill>
                  <a:srgbClr val="FF0066"/>
                </a:solidFill>
                <a:latin typeface="휴먼모음T" pitchFamily="18" charset="-127"/>
                <a:ea typeface="휴먼모음T" pitchFamily="18" charset="-127"/>
              </a:rPr>
              <a:t>논리 연산</a:t>
            </a:r>
            <a:endParaRPr lang="ko-KR" altLang="en-US" sz="2400" dirty="0">
              <a:solidFill>
                <a:srgbClr val="FF0066"/>
              </a:solidFill>
              <a:latin typeface="휴먼모음T" pitchFamily="18" charset="-127"/>
              <a:ea typeface="휴먼모음T" pitchFamily="18" charset="-127"/>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49000">
              <a:srgbClr val="00C85A">
                <a:alpha val="37000"/>
              </a:srgbClr>
            </a:gs>
            <a:gs pos="50000">
              <a:srgbClr val="9CB86E"/>
            </a:gs>
            <a:gs pos="100000">
              <a:srgbClr val="156B13"/>
            </a:gs>
          </a:gsLst>
          <a:lin ang="2700000" scaled="0"/>
        </a:gradFill>
        <a:effectLst/>
      </p:bgPr>
    </p:bg>
    <p:spTree>
      <p:nvGrpSpPr>
        <p:cNvPr id="1" name=""/>
        <p:cNvGrpSpPr/>
        <p:nvPr/>
      </p:nvGrpSpPr>
      <p:grpSpPr>
        <a:xfrm>
          <a:off x="0" y="0"/>
          <a:ext cx="0" cy="0"/>
          <a:chOff x="0" y="0"/>
          <a:chExt cx="0" cy="0"/>
        </a:xfrm>
      </p:grpSpPr>
      <p:sp>
        <p:nvSpPr>
          <p:cNvPr id="30722"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C92E0A61-C1EB-497B-A1E5-F13F7A7844F0}" type="slidenum">
              <a:rPr kumimoji="0" lang="en-US" altLang="ko-KR" b="1">
                <a:latin typeface="Gill Sans MT" pitchFamily="34" charset="0"/>
                <a:ea typeface="HY엽서L" pitchFamily="18" charset="-127"/>
              </a:rPr>
              <a:pPr eaLnBrk="1" hangingPunct="1"/>
              <a:t>18</a:t>
            </a:fld>
            <a:endParaRPr kumimoji="0" lang="en-US" altLang="ko-KR" b="1">
              <a:latin typeface="Gill Sans MT" pitchFamily="34" charset="0"/>
              <a:ea typeface="HY엽서L" pitchFamily="18" charset="-127"/>
            </a:endParaRPr>
          </a:p>
        </p:txBody>
      </p:sp>
      <p:sp>
        <p:nvSpPr>
          <p:cNvPr id="30723"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30724" name="TextBox 7"/>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sp>
        <p:nvSpPr>
          <p:cNvPr id="10"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rgbClr val="FF0066"/>
                </a:solidFill>
                <a:latin typeface="휴먼모음T" pitchFamily="18" charset="-127"/>
                <a:ea typeface="휴먼모음T" pitchFamily="18" charset="-127"/>
              </a:rPr>
              <a:t>2.2 </a:t>
            </a:r>
            <a:r>
              <a:rPr lang="ko-KR" altLang="en-US" sz="2400" dirty="0" smtClean="0">
                <a:solidFill>
                  <a:srgbClr val="FF0066"/>
                </a:solidFill>
                <a:latin typeface="휴먼모음T" pitchFamily="18" charset="-127"/>
                <a:ea typeface="휴먼모음T" pitchFamily="18" charset="-127"/>
              </a:rPr>
              <a:t>논리 연산</a:t>
            </a:r>
            <a:endParaRPr lang="ko-KR" altLang="en-US" sz="2400" dirty="0">
              <a:solidFill>
                <a:srgbClr val="FF0066"/>
              </a:solidFill>
              <a:latin typeface="휴먼모음T" pitchFamily="18" charset="-127"/>
              <a:ea typeface="휴먼모음T" pitchFamily="18" charset="-127"/>
            </a:endParaRPr>
          </a:p>
        </p:txBody>
      </p:sp>
      <p:pic>
        <p:nvPicPr>
          <p:cNvPr id="30727" name="Picture 4" descr="C:\Documents and Settings\Administrator\바탕 화면\이산수학 작업 그림파일\2장\22-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24250" y="3803104"/>
            <a:ext cx="304165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547664" y="1052736"/>
            <a:ext cx="7344816" cy="2631490"/>
          </a:xfrm>
          <a:prstGeom prst="rect">
            <a:avLst/>
          </a:prstGeom>
          <a:noFill/>
        </p:spPr>
        <p:txBody>
          <a:bodyPr wrap="square" rtlCol="0">
            <a:spAutoFit/>
          </a:bodyPr>
          <a:lstStyle/>
          <a:p>
            <a:pPr>
              <a:lnSpc>
                <a:spcPct val="150000"/>
              </a:lnSpc>
            </a:pPr>
            <a:r>
              <a:rPr lang="en-US" altLang="ko-KR" sz="2000" b="1" dirty="0" smtClean="0">
                <a:solidFill>
                  <a:srgbClr val="FF0000"/>
                </a:solidFill>
                <a:latin typeface="HY중고딕" pitchFamily="18" charset="-127"/>
                <a:ea typeface="HY중고딕" pitchFamily="18" charset="-127"/>
              </a:rPr>
              <a:t>(4) </a:t>
            </a:r>
            <a:r>
              <a:rPr lang="ko-KR" altLang="en-US" sz="2000" b="1" dirty="0" smtClean="0">
                <a:solidFill>
                  <a:srgbClr val="FF0000"/>
                </a:solidFill>
                <a:latin typeface="HY중고딕" pitchFamily="18" charset="-127"/>
                <a:ea typeface="HY중고딕" pitchFamily="18" charset="-127"/>
              </a:rPr>
              <a:t>배타적 논리합</a:t>
            </a:r>
            <a:r>
              <a:rPr lang="en-US" altLang="ko-KR" sz="2000" b="1" dirty="0" smtClean="0">
                <a:solidFill>
                  <a:srgbClr val="FF0000"/>
                </a:solidFill>
                <a:latin typeface="HY중고딕" pitchFamily="18" charset="-127"/>
                <a:ea typeface="HY중고딕" pitchFamily="18" charset="-127"/>
              </a:rPr>
              <a:t>(Exclusive OR)</a:t>
            </a:r>
          </a:p>
          <a:p>
            <a:pPr marL="742950" lvl="1" indent="-285750">
              <a:lnSpc>
                <a:spcPct val="150000"/>
              </a:lnSpc>
              <a:buFont typeface="Arial" pitchFamily="34" charset="0"/>
              <a:buChar char="•"/>
            </a:pPr>
            <a:r>
              <a:rPr lang="ko-KR" altLang="en-US" dirty="0">
                <a:latin typeface="HY중고딕" pitchFamily="18" charset="-127"/>
                <a:ea typeface="HY중고딕" pitchFamily="18" charset="-127"/>
              </a:rPr>
              <a:t>임의의 두 명제 </a:t>
            </a:r>
            <a:r>
              <a:rPr lang="en-US" altLang="ko-KR" i="1" dirty="0">
                <a:latin typeface="HY중고딕" pitchFamily="18" charset="-127"/>
                <a:ea typeface="HY중고딕" pitchFamily="18" charset="-127"/>
              </a:rPr>
              <a:t>p</a:t>
            </a:r>
            <a:r>
              <a:rPr lang="en-US" altLang="ko-KR" dirty="0">
                <a:latin typeface="HY중고딕" pitchFamily="18" charset="-127"/>
                <a:ea typeface="HY중고딕" pitchFamily="18" charset="-127"/>
              </a:rPr>
              <a:t>, </a:t>
            </a:r>
            <a:r>
              <a:rPr lang="en-US" altLang="ko-KR" i="1" dirty="0">
                <a:latin typeface="HY중고딕" pitchFamily="18" charset="-127"/>
                <a:ea typeface="HY중고딕" pitchFamily="18" charset="-127"/>
              </a:rPr>
              <a:t>q</a:t>
            </a:r>
            <a:r>
              <a:rPr lang="ko-KR" altLang="en-US" dirty="0" smtClean="0">
                <a:latin typeface="HY중고딕" pitchFamily="18" charset="-127"/>
                <a:ea typeface="HY중고딕" pitchFamily="18" charset="-127"/>
              </a:rPr>
              <a:t>의 </a:t>
            </a:r>
            <a:r>
              <a:rPr lang="en-US" altLang="ko-KR" i="1" dirty="0">
                <a:latin typeface="HY중고딕" pitchFamily="18" charset="-127"/>
                <a:ea typeface="HY중고딕" pitchFamily="18" charset="-127"/>
              </a:rPr>
              <a:t>p </a:t>
            </a:r>
            <a:r>
              <a:rPr lang="en-US" altLang="ko-KR" dirty="0" smtClean="0">
                <a:latin typeface="HY중고딕" pitchFamily="18" charset="-127"/>
                <a:ea typeface="HY중고딕" pitchFamily="18" charset="-127"/>
              </a:rPr>
              <a:t>  </a:t>
            </a:r>
            <a:r>
              <a:rPr lang="en-US" altLang="ko-KR" i="1" dirty="0" smtClean="0">
                <a:latin typeface="HY중고딕" pitchFamily="18" charset="-127"/>
                <a:ea typeface="HY중고딕" pitchFamily="18" charset="-127"/>
              </a:rPr>
              <a:t>q</a:t>
            </a:r>
            <a:r>
              <a:rPr lang="ko-KR" altLang="en-US" dirty="0">
                <a:latin typeface="HY중고딕" pitchFamily="18" charset="-127"/>
                <a:ea typeface="HY중고딕" pitchFamily="18" charset="-127"/>
              </a:rPr>
              <a:t>로 </a:t>
            </a:r>
            <a:r>
              <a:rPr lang="ko-KR" altLang="en-US" dirty="0" smtClean="0">
                <a:latin typeface="HY중고딕" pitchFamily="18" charset="-127"/>
                <a:ea typeface="HY중고딕" pitchFamily="18" charset="-127"/>
              </a:rPr>
              <a:t>표시함</a:t>
            </a:r>
            <a:endParaRPr lang="en-US" altLang="ko-KR" dirty="0" smtClean="0">
              <a:latin typeface="HY중고딕" pitchFamily="18" charset="-127"/>
              <a:ea typeface="HY중고딕" pitchFamily="18" charset="-127"/>
            </a:endParaRPr>
          </a:p>
          <a:p>
            <a:pPr marL="742950" lvl="1" indent="-285750">
              <a:lnSpc>
                <a:spcPct val="150000"/>
              </a:lnSpc>
              <a:buFont typeface="Arial" pitchFamily="34" charset="0"/>
              <a:buChar char="•"/>
            </a:pPr>
            <a:r>
              <a:rPr lang="ko-KR" altLang="en-US" dirty="0" smtClean="0">
                <a:latin typeface="HY중고딕" pitchFamily="18" charset="-127"/>
                <a:ea typeface="HY중고딕" pitchFamily="18" charset="-127"/>
              </a:rPr>
              <a:t>‘</a:t>
            </a:r>
            <a:r>
              <a:rPr lang="ko-KR" altLang="en-US" dirty="0" err="1" smtClean="0">
                <a:latin typeface="HY중고딕" pitchFamily="18" charset="-127"/>
                <a:ea typeface="HY중고딕" pitchFamily="18" charset="-127"/>
              </a:rPr>
              <a:t>익스클루시브</a:t>
            </a:r>
            <a:r>
              <a:rPr lang="ko-KR" altLang="en-US" dirty="0" smtClean="0">
                <a:latin typeface="HY중고딕" pitchFamily="18" charset="-127"/>
                <a:ea typeface="HY중고딕" pitchFamily="18" charset="-127"/>
              </a:rPr>
              <a:t> </a:t>
            </a:r>
            <a:r>
              <a:rPr lang="en-US" altLang="ko-KR" dirty="0" smtClean="0">
                <a:latin typeface="HY중고딕" pitchFamily="18" charset="-127"/>
                <a:ea typeface="HY중고딕" pitchFamily="18" charset="-127"/>
              </a:rPr>
              <a:t>OR(Exclusive </a:t>
            </a:r>
            <a:r>
              <a:rPr lang="en-US" altLang="ko-KR" dirty="0">
                <a:latin typeface="HY중고딕" pitchFamily="18" charset="-127"/>
                <a:ea typeface="HY중고딕" pitchFamily="18" charset="-127"/>
              </a:rPr>
              <a:t>OR) </a:t>
            </a:r>
            <a:r>
              <a:rPr lang="ko-KR" altLang="en-US" dirty="0">
                <a:latin typeface="HY중고딕" pitchFamily="18" charset="-127"/>
                <a:ea typeface="HY중고딕" pitchFamily="18" charset="-127"/>
              </a:rPr>
              <a:t>또는 </a:t>
            </a:r>
            <a:r>
              <a:rPr lang="en-US" altLang="ko-KR" dirty="0">
                <a:latin typeface="HY중고딕" pitchFamily="18" charset="-127"/>
                <a:ea typeface="HY중고딕" pitchFamily="18" charset="-127"/>
              </a:rPr>
              <a:t>XOR’</a:t>
            </a:r>
            <a:r>
              <a:rPr lang="ko-KR" altLang="en-US" dirty="0">
                <a:latin typeface="HY중고딕" pitchFamily="18" charset="-127"/>
                <a:ea typeface="HY중고딕" pitchFamily="18" charset="-127"/>
              </a:rPr>
              <a:t>이라고 </a:t>
            </a:r>
            <a:r>
              <a:rPr lang="ko-KR" altLang="en-US" dirty="0" smtClean="0">
                <a:latin typeface="HY중고딕" pitchFamily="18" charset="-127"/>
                <a:ea typeface="HY중고딕" pitchFamily="18" charset="-127"/>
              </a:rPr>
              <a:t>읽음</a:t>
            </a:r>
            <a:endParaRPr lang="en-US" altLang="ko-KR" dirty="0" smtClean="0">
              <a:latin typeface="HY중고딕" pitchFamily="18" charset="-127"/>
              <a:ea typeface="HY중고딕" pitchFamily="18" charset="-127"/>
            </a:endParaRPr>
          </a:p>
          <a:p>
            <a:pPr marL="742950" lvl="1" indent="-285750">
              <a:lnSpc>
                <a:spcPct val="150000"/>
              </a:lnSpc>
              <a:buFont typeface="Arial" pitchFamily="34" charset="0"/>
              <a:buChar char="•"/>
            </a:pPr>
            <a:r>
              <a:rPr lang="ko-KR" altLang="en-US" dirty="0" smtClean="0">
                <a:latin typeface="HY중고딕" pitchFamily="18" charset="-127"/>
                <a:ea typeface="HY중고딕" pitchFamily="18" charset="-127"/>
              </a:rPr>
              <a:t>진리 값은 </a:t>
            </a:r>
            <a:r>
              <a:rPr lang="en-US" altLang="ko-KR" i="1" dirty="0">
                <a:latin typeface="HY중고딕" pitchFamily="18" charset="-127"/>
                <a:ea typeface="HY중고딕" pitchFamily="18" charset="-127"/>
              </a:rPr>
              <a:t>p</a:t>
            </a:r>
            <a:r>
              <a:rPr lang="ko-KR" altLang="en-US" dirty="0" smtClean="0">
                <a:latin typeface="HY중고딕" pitchFamily="18" charset="-127"/>
                <a:ea typeface="HY중고딕" pitchFamily="18" charset="-127"/>
              </a:rPr>
              <a:t>와</a:t>
            </a:r>
            <a:r>
              <a:rPr lang="en-US" altLang="ko-KR" i="1" dirty="0" smtClean="0">
                <a:latin typeface="HY중고딕" pitchFamily="18" charset="-127"/>
                <a:ea typeface="HY중고딕" pitchFamily="18" charset="-127"/>
              </a:rPr>
              <a:t>q </a:t>
            </a:r>
            <a:r>
              <a:rPr lang="ko-KR" altLang="en-US" dirty="0">
                <a:latin typeface="HY중고딕" pitchFamily="18" charset="-127"/>
                <a:ea typeface="HY중고딕" pitchFamily="18" charset="-127"/>
              </a:rPr>
              <a:t>두 명제 중에서 하나의 명제가 참이고 다른 하나의 명제가 거짓일 때 </a:t>
            </a:r>
            <a:r>
              <a:rPr lang="ko-KR" altLang="en-US" dirty="0" smtClean="0">
                <a:latin typeface="HY중고딕" pitchFamily="18" charset="-127"/>
                <a:ea typeface="HY중고딕" pitchFamily="18" charset="-127"/>
              </a:rPr>
              <a:t>참의 진리 값을 </a:t>
            </a:r>
            <a:r>
              <a:rPr lang="ko-KR" altLang="en-US" dirty="0">
                <a:latin typeface="HY중고딕" pitchFamily="18" charset="-127"/>
                <a:ea typeface="HY중고딕" pitchFamily="18" charset="-127"/>
              </a:rPr>
              <a:t>가지고</a:t>
            </a:r>
            <a:r>
              <a:rPr lang="en-US" altLang="ko-KR" dirty="0">
                <a:latin typeface="HY중고딕" pitchFamily="18" charset="-127"/>
                <a:ea typeface="HY중고딕" pitchFamily="18" charset="-127"/>
              </a:rPr>
              <a:t>, </a:t>
            </a:r>
            <a:r>
              <a:rPr lang="ko-KR" altLang="en-US" dirty="0">
                <a:latin typeface="HY중고딕" pitchFamily="18" charset="-127"/>
                <a:ea typeface="HY중고딕" pitchFamily="18" charset="-127"/>
              </a:rPr>
              <a:t>그렇지 않으면 거짓의 </a:t>
            </a:r>
            <a:r>
              <a:rPr lang="ko-KR" altLang="en-US" dirty="0" smtClean="0">
                <a:latin typeface="HY중고딕" pitchFamily="18" charset="-127"/>
                <a:ea typeface="HY중고딕" pitchFamily="18" charset="-127"/>
              </a:rPr>
              <a:t>진리 값을 가</a:t>
            </a:r>
            <a:r>
              <a:rPr lang="ko-KR" altLang="en-US" dirty="0">
                <a:latin typeface="HY중고딕" pitchFamily="18" charset="-127"/>
                <a:ea typeface="HY중고딕" pitchFamily="18" charset="-127"/>
              </a:rPr>
              <a:t>짐</a:t>
            </a:r>
          </a:p>
        </p:txBody>
      </p:sp>
      <p:pic>
        <p:nvPicPr>
          <p:cNvPr id="30728"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11384" y="1700086"/>
            <a:ext cx="190500"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49000">
              <a:srgbClr val="00C85A">
                <a:alpha val="37000"/>
              </a:srgbClr>
            </a:gs>
            <a:gs pos="50000">
              <a:srgbClr val="9CB86E"/>
            </a:gs>
            <a:gs pos="100000">
              <a:srgbClr val="156B13"/>
            </a:gs>
          </a:gsLst>
          <a:lin ang="2700000" scaled="0"/>
        </a:gradFill>
        <a:effectLst/>
      </p:bgPr>
    </p:bg>
    <p:spTree>
      <p:nvGrpSpPr>
        <p:cNvPr id="1" name=""/>
        <p:cNvGrpSpPr/>
        <p:nvPr/>
      </p:nvGrpSpPr>
      <p:grpSpPr>
        <a:xfrm>
          <a:off x="0" y="0"/>
          <a:ext cx="0" cy="0"/>
          <a:chOff x="0" y="0"/>
          <a:chExt cx="0" cy="0"/>
        </a:xfrm>
      </p:grpSpPr>
      <p:sp>
        <p:nvSpPr>
          <p:cNvPr id="31746"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A4E54DE0-C0B1-49F9-9FA4-83612ECFC962}" type="slidenum">
              <a:rPr kumimoji="0" lang="en-US" altLang="ko-KR" b="1">
                <a:latin typeface="Gill Sans MT" pitchFamily="34" charset="0"/>
                <a:ea typeface="HY엽서L" pitchFamily="18" charset="-127"/>
              </a:rPr>
              <a:pPr eaLnBrk="1" hangingPunct="1"/>
              <a:t>19</a:t>
            </a:fld>
            <a:endParaRPr kumimoji="0" lang="en-US" altLang="ko-KR" b="1">
              <a:latin typeface="Gill Sans MT" pitchFamily="34" charset="0"/>
              <a:ea typeface="HY엽서L" pitchFamily="18" charset="-127"/>
            </a:endParaRPr>
          </a:p>
        </p:txBody>
      </p:sp>
      <p:sp>
        <p:nvSpPr>
          <p:cNvPr id="31747"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31748" name="TextBox 7"/>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sp>
        <p:nvSpPr>
          <p:cNvPr id="10"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rgbClr val="FF0066"/>
                </a:solidFill>
                <a:latin typeface="휴먼모음T" pitchFamily="18" charset="-127"/>
                <a:ea typeface="휴먼모음T" pitchFamily="18" charset="-127"/>
              </a:rPr>
              <a:t>2.2 </a:t>
            </a:r>
            <a:r>
              <a:rPr lang="ko-KR" altLang="en-US" sz="2400" dirty="0" smtClean="0">
                <a:solidFill>
                  <a:srgbClr val="FF0066"/>
                </a:solidFill>
                <a:latin typeface="휴먼모음T" pitchFamily="18" charset="-127"/>
                <a:ea typeface="휴먼모음T" pitchFamily="18" charset="-127"/>
              </a:rPr>
              <a:t>논리 연산</a:t>
            </a:r>
            <a:endParaRPr lang="ko-KR" altLang="en-US" sz="2400" dirty="0">
              <a:solidFill>
                <a:srgbClr val="FF0066"/>
              </a:solidFill>
              <a:latin typeface="휴먼모음T" pitchFamily="18" charset="-127"/>
              <a:ea typeface="휴먼모음T" pitchFamily="18" charset="-127"/>
            </a:endParaRPr>
          </a:p>
        </p:txBody>
      </p:sp>
      <p:sp>
        <p:nvSpPr>
          <p:cNvPr id="7" name="TextBox 6"/>
          <p:cNvSpPr txBox="1"/>
          <p:nvPr/>
        </p:nvSpPr>
        <p:spPr>
          <a:xfrm>
            <a:off x="1547664" y="1052736"/>
            <a:ext cx="7344816" cy="2631490"/>
          </a:xfrm>
          <a:prstGeom prst="rect">
            <a:avLst/>
          </a:prstGeom>
          <a:noFill/>
        </p:spPr>
        <p:txBody>
          <a:bodyPr wrap="square" rtlCol="0">
            <a:spAutoFit/>
          </a:bodyPr>
          <a:lstStyle/>
          <a:p>
            <a:pPr>
              <a:lnSpc>
                <a:spcPct val="150000"/>
              </a:lnSpc>
            </a:pPr>
            <a:r>
              <a:rPr lang="en-US" altLang="ko-KR" sz="2000" b="1" dirty="0" smtClean="0">
                <a:solidFill>
                  <a:srgbClr val="FF0000"/>
                </a:solidFill>
                <a:latin typeface="HY중고딕" pitchFamily="18" charset="-127"/>
                <a:ea typeface="HY중고딕" pitchFamily="18" charset="-127"/>
              </a:rPr>
              <a:t>(5) </a:t>
            </a:r>
            <a:r>
              <a:rPr lang="ko-KR" altLang="en-US" sz="2000" b="1" dirty="0" smtClean="0">
                <a:solidFill>
                  <a:srgbClr val="FF0000"/>
                </a:solidFill>
                <a:latin typeface="HY중고딕" pitchFamily="18" charset="-127"/>
                <a:ea typeface="HY중고딕" pitchFamily="18" charset="-127"/>
              </a:rPr>
              <a:t>조건</a:t>
            </a:r>
            <a:r>
              <a:rPr lang="en-US" altLang="ko-KR" sz="2000" b="1" dirty="0" smtClean="0">
                <a:solidFill>
                  <a:srgbClr val="FF0000"/>
                </a:solidFill>
                <a:latin typeface="HY중고딕" pitchFamily="18" charset="-127"/>
                <a:ea typeface="HY중고딕" pitchFamily="18" charset="-127"/>
              </a:rPr>
              <a:t>(Implication), </a:t>
            </a:r>
            <a:r>
              <a:rPr lang="ko-KR" altLang="en-US" sz="2000" b="1" dirty="0" smtClean="0">
                <a:solidFill>
                  <a:srgbClr val="00B050"/>
                </a:solidFill>
                <a:latin typeface="HY중고딕" pitchFamily="18" charset="-127"/>
                <a:ea typeface="HY중고딕" pitchFamily="18" charset="-127"/>
              </a:rPr>
              <a:t>조건명제</a:t>
            </a:r>
            <a:endParaRPr lang="en-US" altLang="ko-KR" sz="2000" b="1" dirty="0" smtClean="0">
              <a:solidFill>
                <a:srgbClr val="00B050"/>
              </a:solidFill>
              <a:latin typeface="HY중고딕" pitchFamily="18" charset="-127"/>
              <a:ea typeface="HY중고딕" pitchFamily="18" charset="-127"/>
            </a:endParaRPr>
          </a:p>
          <a:p>
            <a:pPr marL="742950" lvl="1" indent="-285750">
              <a:lnSpc>
                <a:spcPct val="150000"/>
              </a:lnSpc>
              <a:buFont typeface="Wingdings" pitchFamily="2" charset="2"/>
              <a:buChar char="§"/>
            </a:pPr>
            <a:r>
              <a:rPr lang="ko-KR" altLang="en-US" dirty="0">
                <a:latin typeface="HY중고딕" pitchFamily="18" charset="-127"/>
                <a:ea typeface="HY중고딕" pitchFamily="18" charset="-127"/>
              </a:rPr>
              <a:t>조건 연산자를 </a:t>
            </a:r>
            <a:r>
              <a:rPr lang="ko-KR" altLang="en-US" dirty="0">
                <a:solidFill>
                  <a:srgbClr val="FF0000"/>
                </a:solidFill>
                <a:latin typeface="HY중고딕" pitchFamily="18" charset="-127"/>
                <a:ea typeface="HY중고딕" pitchFamily="18" charset="-127"/>
              </a:rPr>
              <a:t>함축</a:t>
            </a:r>
            <a:r>
              <a:rPr lang="en-US" altLang="ko-KR" dirty="0">
                <a:solidFill>
                  <a:srgbClr val="FF0000"/>
                </a:solidFill>
                <a:latin typeface="HY중고딕" pitchFamily="18" charset="-127"/>
                <a:ea typeface="HY중고딕" pitchFamily="18" charset="-127"/>
              </a:rPr>
              <a:t>(implication)</a:t>
            </a:r>
            <a:r>
              <a:rPr lang="ko-KR" altLang="en-US" dirty="0" smtClean="0">
                <a:latin typeface="HY중고딕" pitchFamily="18" charset="-127"/>
                <a:ea typeface="HY중고딕" pitchFamily="18" charset="-127"/>
              </a:rPr>
              <a:t>이라고 함</a:t>
            </a:r>
            <a:endParaRPr lang="en-US" altLang="ko-KR" dirty="0" smtClean="0">
              <a:latin typeface="HY중고딕" pitchFamily="18" charset="-127"/>
              <a:ea typeface="HY중고딕" pitchFamily="18" charset="-127"/>
            </a:endParaRPr>
          </a:p>
          <a:p>
            <a:pPr marL="742950" lvl="1" indent="-285750">
              <a:lnSpc>
                <a:spcPct val="150000"/>
              </a:lnSpc>
              <a:buFont typeface="Wingdings" pitchFamily="2" charset="2"/>
              <a:buChar char="§"/>
            </a:pPr>
            <a:r>
              <a:rPr lang="ko-KR" altLang="en-US" dirty="0">
                <a:latin typeface="HY중고딕" pitchFamily="18" charset="-127"/>
                <a:ea typeface="HY중고딕" pitchFamily="18" charset="-127"/>
              </a:rPr>
              <a:t>임의의 명제 </a:t>
            </a:r>
            <a:r>
              <a:rPr lang="en-US" altLang="ko-KR" i="1" dirty="0">
                <a:latin typeface="HY중고딕" pitchFamily="18" charset="-127"/>
                <a:ea typeface="HY중고딕" pitchFamily="18" charset="-127"/>
              </a:rPr>
              <a:t>p</a:t>
            </a:r>
            <a:r>
              <a:rPr lang="en-US" altLang="ko-KR" dirty="0">
                <a:latin typeface="HY중고딕" pitchFamily="18" charset="-127"/>
                <a:ea typeface="HY중고딕" pitchFamily="18" charset="-127"/>
              </a:rPr>
              <a:t>, </a:t>
            </a:r>
            <a:r>
              <a:rPr lang="en-US" altLang="ko-KR" i="1" dirty="0">
                <a:latin typeface="HY중고딕" pitchFamily="18" charset="-127"/>
                <a:ea typeface="HY중고딕" pitchFamily="18" charset="-127"/>
              </a:rPr>
              <a:t>q</a:t>
            </a:r>
            <a:r>
              <a:rPr lang="ko-KR" altLang="en-US" dirty="0">
                <a:latin typeface="HY중고딕" pitchFamily="18" charset="-127"/>
                <a:ea typeface="HY중고딕" pitchFamily="18" charset="-127"/>
              </a:rPr>
              <a:t>의 조건 </a:t>
            </a:r>
            <a:r>
              <a:rPr lang="ko-KR" altLang="en-US" dirty="0" smtClean="0">
                <a:latin typeface="HY중고딕" pitchFamily="18" charset="-127"/>
                <a:ea typeface="HY중고딕" pitchFamily="18" charset="-127"/>
              </a:rPr>
              <a:t>연산자는 </a:t>
            </a:r>
            <a:r>
              <a:rPr lang="en-US" altLang="ko-KR" i="1" dirty="0">
                <a:latin typeface="HY중고딕" pitchFamily="18" charset="-127"/>
                <a:ea typeface="HY중고딕" pitchFamily="18" charset="-127"/>
              </a:rPr>
              <a:t>p </a:t>
            </a:r>
            <a:r>
              <a:rPr lang="ko-KR" altLang="en-US" dirty="0" smtClean="0">
                <a:latin typeface="HY중고딕" pitchFamily="18" charset="-127"/>
                <a:ea typeface="HY중고딕" pitchFamily="18" charset="-127"/>
              </a:rPr>
              <a:t>→</a:t>
            </a:r>
            <a:r>
              <a:rPr lang="en-US" altLang="ko-KR" i="1" dirty="0">
                <a:latin typeface="HY중고딕" pitchFamily="18" charset="-127"/>
                <a:ea typeface="HY중고딕" pitchFamily="18" charset="-127"/>
              </a:rPr>
              <a:t>q</a:t>
            </a:r>
            <a:r>
              <a:rPr lang="ko-KR" altLang="en-US" dirty="0">
                <a:latin typeface="HY중고딕" pitchFamily="18" charset="-127"/>
                <a:ea typeface="HY중고딕" pitchFamily="18" charset="-127"/>
              </a:rPr>
              <a:t>로 </a:t>
            </a:r>
            <a:r>
              <a:rPr lang="ko-KR" altLang="en-US" dirty="0" smtClean="0">
                <a:latin typeface="HY중고딕" pitchFamily="18" charset="-127"/>
                <a:ea typeface="HY중고딕" pitchFamily="18" charset="-127"/>
              </a:rPr>
              <a:t>표시함</a:t>
            </a:r>
            <a:endParaRPr lang="en-US" altLang="ko-KR" dirty="0" smtClean="0">
              <a:latin typeface="HY중고딕" pitchFamily="18" charset="-127"/>
              <a:ea typeface="HY중고딕" pitchFamily="18" charset="-127"/>
            </a:endParaRPr>
          </a:p>
          <a:p>
            <a:pPr marL="742950" lvl="1" indent="-285750">
              <a:lnSpc>
                <a:spcPct val="150000"/>
              </a:lnSpc>
              <a:buFont typeface="Wingdings" pitchFamily="2" charset="2"/>
              <a:buChar char="§"/>
            </a:pPr>
            <a:r>
              <a:rPr lang="en-US" altLang="ko-KR" i="1" dirty="0" smtClean="0">
                <a:latin typeface="HY중고딕" pitchFamily="18" charset="-127"/>
                <a:ea typeface="HY중고딕" pitchFamily="18" charset="-127"/>
              </a:rPr>
              <a:t>‘p</a:t>
            </a:r>
            <a:r>
              <a:rPr lang="ko-KR" altLang="en-US" dirty="0">
                <a:latin typeface="HY중고딕" pitchFamily="18" charset="-127"/>
                <a:ea typeface="HY중고딕" pitchFamily="18" charset="-127"/>
              </a:rPr>
              <a:t>이면 </a:t>
            </a:r>
            <a:r>
              <a:rPr lang="en-US" altLang="ko-KR" i="1" dirty="0">
                <a:latin typeface="HY중고딕" pitchFamily="18" charset="-127"/>
                <a:ea typeface="HY중고딕" pitchFamily="18" charset="-127"/>
              </a:rPr>
              <a:t>q</a:t>
            </a:r>
            <a:r>
              <a:rPr lang="ko-KR" altLang="en-US" dirty="0">
                <a:latin typeface="HY중고딕" pitchFamily="18" charset="-127"/>
                <a:ea typeface="HY중고딕" pitchFamily="18" charset="-127"/>
              </a:rPr>
              <a:t>이다’라고 </a:t>
            </a:r>
            <a:r>
              <a:rPr lang="ko-KR" altLang="en-US" dirty="0" smtClean="0">
                <a:latin typeface="HY중고딕" pitchFamily="18" charset="-127"/>
                <a:ea typeface="HY중고딕" pitchFamily="18" charset="-127"/>
              </a:rPr>
              <a:t>읽음</a:t>
            </a:r>
            <a:endParaRPr lang="en-US" altLang="ko-KR" dirty="0" smtClean="0">
              <a:latin typeface="HY중고딕" pitchFamily="18" charset="-127"/>
              <a:ea typeface="HY중고딕" pitchFamily="18" charset="-127"/>
            </a:endParaRPr>
          </a:p>
          <a:p>
            <a:pPr marL="742950" lvl="1" indent="-285750">
              <a:lnSpc>
                <a:spcPct val="150000"/>
              </a:lnSpc>
              <a:buFont typeface="Wingdings" pitchFamily="2" charset="2"/>
              <a:buChar char="§"/>
            </a:pPr>
            <a:r>
              <a:rPr lang="en-US" altLang="ko-KR" dirty="0" smtClean="0">
                <a:latin typeface="HY중고딕" pitchFamily="18" charset="-127"/>
                <a:ea typeface="HY중고딕" pitchFamily="18" charset="-127"/>
              </a:rPr>
              <a:t>P</a:t>
            </a:r>
            <a:r>
              <a:rPr lang="ko-KR" altLang="en-US" dirty="0" smtClean="0">
                <a:latin typeface="HY중고딕" pitchFamily="18" charset="-127"/>
                <a:ea typeface="HY중고딕" pitchFamily="18" charset="-127"/>
              </a:rPr>
              <a:t>가 참이고 </a:t>
            </a:r>
            <a:r>
              <a:rPr lang="en-US" altLang="ko-KR" dirty="0" smtClean="0">
                <a:latin typeface="HY중고딕" pitchFamily="18" charset="-127"/>
                <a:ea typeface="HY중고딕" pitchFamily="18" charset="-127"/>
              </a:rPr>
              <a:t>q</a:t>
            </a:r>
            <a:r>
              <a:rPr lang="ko-KR" altLang="en-US" dirty="0" smtClean="0">
                <a:latin typeface="HY중고딕" pitchFamily="18" charset="-127"/>
                <a:ea typeface="HY중고딕" pitchFamily="18" charset="-127"/>
              </a:rPr>
              <a:t>가</a:t>
            </a:r>
            <a:r>
              <a:rPr lang="en-US" altLang="ko-KR" dirty="0" smtClean="0">
                <a:latin typeface="HY중고딕" pitchFamily="18" charset="-127"/>
                <a:ea typeface="HY중고딕" pitchFamily="18" charset="-127"/>
              </a:rPr>
              <a:t> </a:t>
            </a:r>
            <a:r>
              <a:rPr lang="ko-KR" altLang="en-US" dirty="0" smtClean="0">
                <a:latin typeface="HY중고딕" pitchFamily="18" charset="-127"/>
                <a:ea typeface="HY중고딕" pitchFamily="18" charset="-127"/>
              </a:rPr>
              <a:t>거짓인 경우에 거짓이 되며</a:t>
            </a:r>
            <a:r>
              <a:rPr lang="en-US" altLang="ko-KR" dirty="0" smtClean="0">
                <a:latin typeface="HY중고딕" pitchFamily="18" charset="-127"/>
                <a:ea typeface="HY중고딕" pitchFamily="18" charset="-127"/>
              </a:rPr>
              <a:t>, </a:t>
            </a:r>
            <a:r>
              <a:rPr lang="ko-KR" altLang="en-US" dirty="0" smtClean="0">
                <a:latin typeface="HY중고딕" pitchFamily="18" charset="-127"/>
                <a:ea typeface="HY중고딕" pitchFamily="18" charset="-127"/>
              </a:rPr>
              <a:t>그 외 다른 경우는 모두 참</a:t>
            </a:r>
            <a:endParaRPr lang="en-US" altLang="ko-KR" dirty="0" smtClean="0">
              <a:latin typeface="HY중고딕" pitchFamily="18" charset="-127"/>
              <a:ea typeface="HY중고딕" pitchFamily="18" charset="-127"/>
            </a:endParaRPr>
          </a:p>
        </p:txBody>
      </p:sp>
      <p:pic>
        <p:nvPicPr>
          <p:cNvPr id="31751"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1840" y="3656374"/>
            <a:ext cx="3295650"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CCFFCC"/>
            </a:gs>
            <a:gs pos="39999">
              <a:srgbClr val="CCFFCC"/>
            </a:gs>
            <a:gs pos="70000">
              <a:srgbClr val="CCFFCC"/>
            </a:gs>
            <a:gs pos="100000">
              <a:srgbClr val="FFEBFA"/>
            </a:gs>
          </a:gsLst>
          <a:lin ang="2700000" scaled="1"/>
        </a:gradFill>
        <a:effectLst/>
      </p:bgPr>
    </p:bg>
    <p:spTree>
      <p:nvGrpSpPr>
        <p:cNvPr id="1" name=""/>
        <p:cNvGrpSpPr/>
        <p:nvPr/>
      </p:nvGrpSpPr>
      <p:grpSpPr>
        <a:xfrm>
          <a:off x="0" y="0"/>
          <a:ext cx="0" cy="0"/>
          <a:chOff x="0" y="0"/>
          <a:chExt cx="0" cy="0"/>
        </a:xfrm>
      </p:grpSpPr>
      <p:sp>
        <p:nvSpPr>
          <p:cNvPr id="4" name="모서리가 둥근 직사각형 3"/>
          <p:cNvSpPr/>
          <p:nvPr/>
        </p:nvSpPr>
        <p:spPr>
          <a:xfrm>
            <a:off x="1547664" y="1196752"/>
            <a:ext cx="6984776" cy="4896544"/>
          </a:xfrm>
          <a:prstGeom prst="roundRect">
            <a:avLst>
              <a:gd name="adj" fmla="val 8901"/>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2400" b="1" dirty="0" smtClean="0">
                <a:solidFill>
                  <a:srgbClr val="FF0066"/>
                </a:solidFill>
                <a:latin typeface="휴먼둥근헤드라인" pitchFamily="18" charset="-127"/>
                <a:ea typeface="휴먼둥근헤드라인" pitchFamily="18" charset="-127"/>
              </a:rPr>
              <a:t>개요</a:t>
            </a:r>
            <a:endParaRPr lang="en-US" altLang="ko-KR" sz="2400" b="1" dirty="0" smtClean="0">
              <a:solidFill>
                <a:srgbClr val="FF0066"/>
              </a:solidFill>
              <a:latin typeface="휴먼둥근헤드라인" pitchFamily="18" charset="-127"/>
              <a:ea typeface="휴먼둥근헤드라인" pitchFamily="18" charset="-127"/>
            </a:endParaRPr>
          </a:p>
          <a:p>
            <a:pPr marL="285750" indent="-285750">
              <a:buFont typeface="Wingdings" pitchFamily="2" charset="2"/>
              <a:buChar char="§"/>
            </a:pPr>
            <a:endParaRPr lang="en-US" altLang="ko-KR" b="1" dirty="0" smtClean="0">
              <a:solidFill>
                <a:srgbClr val="FF0066"/>
              </a:solidFill>
              <a:latin typeface="HY중고딕" pitchFamily="18" charset="-127"/>
              <a:ea typeface="HY중고딕" pitchFamily="18" charset="-127"/>
            </a:endParaRPr>
          </a:p>
          <a:p>
            <a:pPr marL="742950" lvl="1" indent="-285750">
              <a:buFont typeface="Wingdings" pitchFamily="2" charset="2"/>
              <a:buChar char="§"/>
            </a:pPr>
            <a:r>
              <a:rPr lang="ko-KR" altLang="en-US" dirty="0" smtClean="0">
                <a:latin typeface="휴먼모음T" pitchFamily="18" charset="-127"/>
                <a:ea typeface="휴먼모음T" pitchFamily="18" charset="-127"/>
              </a:rPr>
              <a:t>논리와 </a:t>
            </a:r>
            <a:r>
              <a:rPr lang="ko-KR" altLang="en-US" dirty="0">
                <a:latin typeface="휴먼모음T" pitchFamily="18" charset="-127"/>
                <a:ea typeface="휴먼모음T" pitchFamily="18" charset="-127"/>
              </a:rPr>
              <a:t>명제와 관련된 전반적인 논제들을 고찰함</a:t>
            </a:r>
            <a:endParaRPr lang="en-US" altLang="ko-KR" dirty="0">
              <a:latin typeface="휴먼모음T" pitchFamily="18" charset="-127"/>
              <a:ea typeface="휴먼모음T" pitchFamily="18" charset="-127"/>
            </a:endParaRPr>
          </a:p>
          <a:p>
            <a:pPr marL="742950" lvl="1" indent="-285750">
              <a:lnSpc>
                <a:spcPct val="150000"/>
              </a:lnSpc>
              <a:buFont typeface="Wingdings" pitchFamily="2" charset="2"/>
              <a:buChar char="§"/>
              <a:defRPr/>
            </a:pPr>
            <a:r>
              <a:rPr lang="ko-KR" altLang="en-US" dirty="0">
                <a:latin typeface="휴먼모음T" pitchFamily="18" charset="-127"/>
                <a:ea typeface="휴먼모음T" pitchFamily="18" charset="-127"/>
              </a:rPr>
              <a:t>명제를 정의하고</a:t>
            </a:r>
            <a:r>
              <a:rPr lang="en-US" altLang="ko-KR" dirty="0">
                <a:latin typeface="휴먼모음T" pitchFamily="18" charset="-127"/>
                <a:ea typeface="휴먼모음T" pitchFamily="18" charset="-127"/>
              </a:rPr>
              <a:t>, </a:t>
            </a:r>
            <a:r>
              <a:rPr lang="ko-KR" altLang="en-US" dirty="0">
                <a:latin typeface="휴먼모음T" pitchFamily="18" charset="-127"/>
                <a:ea typeface="휴먼모음T" pitchFamily="18" charset="-127"/>
              </a:rPr>
              <a:t>단순 명제와 합성 명제를 통한 논리 연산을 다룸</a:t>
            </a:r>
            <a:endParaRPr lang="en-US" altLang="ko-KR" dirty="0">
              <a:latin typeface="휴먼모음T" pitchFamily="18" charset="-127"/>
              <a:ea typeface="휴먼모음T" pitchFamily="18" charset="-127"/>
            </a:endParaRPr>
          </a:p>
          <a:p>
            <a:pPr marL="742950" lvl="1" indent="-285750">
              <a:lnSpc>
                <a:spcPct val="150000"/>
              </a:lnSpc>
              <a:buFont typeface="Wingdings" pitchFamily="2" charset="2"/>
              <a:buChar char="§"/>
              <a:defRPr/>
            </a:pPr>
            <a:r>
              <a:rPr lang="ko-KR" altLang="en-US" dirty="0">
                <a:latin typeface="휴먼모음T" pitchFamily="18" charset="-127"/>
                <a:ea typeface="휴먼모음T" pitchFamily="18" charset="-127"/>
              </a:rPr>
              <a:t>주요 </a:t>
            </a:r>
            <a:r>
              <a:rPr lang="en-US" altLang="ko-KR" dirty="0">
                <a:latin typeface="휴먼모음T" pitchFamily="18" charset="-127"/>
                <a:ea typeface="휴먼모음T" pitchFamily="18" charset="-127"/>
              </a:rPr>
              <a:t>6</a:t>
            </a:r>
            <a:r>
              <a:rPr lang="ko-KR" altLang="en-US" dirty="0">
                <a:latin typeface="휴먼모음T" pitchFamily="18" charset="-127"/>
                <a:ea typeface="휴먼모음T" pitchFamily="18" charset="-127"/>
              </a:rPr>
              <a:t>가지 논리 연산자</a:t>
            </a:r>
            <a:r>
              <a:rPr lang="en-US" altLang="ko-KR" dirty="0">
                <a:latin typeface="휴먼모음T" pitchFamily="18" charset="-127"/>
                <a:ea typeface="휴먼모음T" pitchFamily="18" charset="-127"/>
              </a:rPr>
              <a:t>, </a:t>
            </a:r>
            <a:r>
              <a:rPr lang="ko-KR" altLang="en-US" dirty="0">
                <a:latin typeface="휴먼모음T" pitchFamily="18" charset="-127"/>
                <a:ea typeface="휴먼모음T" pitchFamily="18" charset="-127"/>
              </a:rPr>
              <a:t>즉 부정</a:t>
            </a:r>
            <a:r>
              <a:rPr lang="en-US" altLang="ko-KR" dirty="0">
                <a:latin typeface="휴먼모음T" pitchFamily="18" charset="-127"/>
                <a:ea typeface="휴먼모음T" pitchFamily="18" charset="-127"/>
              </a:rPr>
              <a:t>, </a:t>
            </a:r>
            <a:r>
              <a:rPr lang="ko-KR" altLang="en-US" dirty="0">
                <a:latin typeface="휴먼모음T" pitchFamily="18" charset="-127"/>
                <a:ea typeface="휴먼모음T" pitchFamily="18" charset="-127"/>
              </a:rPr>
              <a:t>논리합</a:t>
            </a:r>
            <a:r>
              <a:rPr lang="en-US" altLang="ko-KR" dirty="0">
                <a:latin typeface="휴먼모음T" pitchFamily="18" charset="-127"/>
                <a:ea typeface="휴먼모음T" pitchFamily="18" charset="-127"/>
              </a:rPr>
              <a:t>, </a:t>
            </a:r>
            <a:r>
              <a:rPr lang="ko-KR" altLang="en-US" dirty="0">
                <a:latin typeface="휴먼모음T" pitchFamily="18" charset="-127"/>
                <a:ea typeface="휴먼모음T" pitchFamily="18" charset="-127"/>
              </a:rPr>
              <a:t>논리곱</a:t>
            </a:r>
            <a:r>
              <a:rPr lang="en-US" altLang="ko-KR" dirty="0">
                <a:latin typeface="휴먼모음T" pitchFamily="18" charset="-127"/>
                <a:ea typeface="휴먼모음T" pitchFamily="18" charset="-127"/>
              </a:rPr>
              <a:t>, </a:t>
            </a:r>
            <a:r>
              <a:rPr lang="ko-KR" altLang="en-US" dirty="0">
                <a:latin typeface="휴먼모음T" pitchFamily="18" charset="-127"/>
                <a:ea typeface="휴먼모음T" pitchFamily="18" charset="-127"/>
              </a:rPr>
              <a:t>배타적 논리합</a:t>
            </a:r>
            <a:r>
              <a:rPr lang="en-US" altLang="ko-KR" dirty="0">
                <a:latin typeface="휴먼모음T" pitchFamily="18" charset="-127"/>
                <a:ea typeface="휴먼모음T" pitchFamily="18" charset="-127"/>
              </a:rPr>
              <a:t>, </a:t>
            </a:r>
            <a:r>
              <a:rPr lang="ko-KR" altLang="en-US" dirty="0">
                <a:latin typeface="휴먼모음T" pitchFamily="18" charset="-127"/>
                <a:ea typeface="휴먼모음T" pitchFamily="18" charset="-127"/>
              </a:rPr>
              <a:t>조건</a:t>
            </a:r>
            <a:r>
              <a:rPr lang="en-US" altLang="ko-KR" dirty="0">
                <a:latin typeface="휴먼모음T" pitchFamily="18" charset="-127"/>
                <a:ea typeface="휴먼모음T" pitchFamily="18" charset="-127"/>
              </a:rPr>
              <a:t>, </a:t>
            </a:r>
            <a:r>
              <a:rPr lang="ko-KR" altLang="en-US" dirty="0">
                <a:latin typeface="휴먼모음T" pitchFamily="18" charset="-127"/>
                <a:ea typeface="휴먼모음T" pitchFamily="18" charset="-127"/>
              </a:rPr>
              <a:t>쌍방 조건들을 </a:t>
            </a:r>
            <a:r>
              <a:rPr lang="ko-KR" altLang="en-US" dirty="0" err="1">
                <a:latin typeface="휴먼모음T" pitchFamily="18" charset="-127"/>
                <a:ea typeface="휴먼모음T" pitchFamily="18" charset="-127"/>
              </a:rPr>
              <a:t>진리표를</a:t>
            </a:r>
            <a:r>
              <a:rPr lang="ko-KR" altLang="en-US" dirty="0">
                <a:latin typeface="휴먼모음T" pitchFamily="18" charset="-127"/>
                <a:ea typeface="휴먼모음T" pitchFamily="18" charset="-127"/>
              </a:rPr>
              <a:t> 통하여 살펴봄</a:t>
            </a:r>
            <a:endParaRPr lang="en-US" altLang="ko-KR" dirty="0">
              <a:latin typeface="휴먼모음T" pitchFamily="18" charset="-127"/>
              <a:ea typeface="휴먼모음T" pitchFamily="18" charset="-127"/>
            </a:endParaRPr>
          </a:p>
          <a:p>
            <a:pPr marL="742950" lvl="1" indent="-285750">
              <a:lnSpc>
                <a:spcPct val="150000"/>
              </a:lnSpc>
              <a:buFont typeface="Wingdings" pitchFamily="2" charset="2"/>
              <a:buChar char="§"/>
              <a:defRPr/>
            </a:pPr>
            <a:r>
              <a:rPr lang="ko-KR" altLang="en-US" dirty="0">
                <a:latin typeface="휴먼모음T" pitchFamily="18" charset="-127"/>
                <a:ea typeface="휴먼모음T" pitchFamily="18" charset="-127"/>
              </a:rPr>
              <a:t>어떤 명제의 역</a:t>
            </a:r>
            <a:r>
              <a:rPr lang="en-US" altLang="ko-KR" dirty="0">
                <a:latin typeface="휴먼모음T" pitchFamily="18" charset="-127"/>
                <a:ea typeface="휴먼모음T" pitchFamily="18" charset="-127"/>
              </a:rPr>
              <a:t>, </a:t>
            </a:r>
            <a:r>
              <a:rPr lang="ko-KR" altLang="en-US" dirty="0">
                <a:latin typeface="휴먼모음T" pitchFamily="18" charset="-127"/>
                <a:ea typeface="휴먼모음T" pitchFamily="18" charset="-127"/>
              </a:rPr>
              <a:t>이</a:t>
            </a:r>
            <a:r>
              <a:rPr lang="en-US" altLang="ko-KR" dirty="0">
                <a:latin typeface="휴먼모음T" pitchFamily="18" charset="-127"/>
                <a:ea typeface="휴먼모음T" pitchFamily="18" charset="-127"/>
              </a:rPr>
              <a:t>, </a:t>
            </a:r>
            <a:r>
              <a:rPr lang="ko-KR" altLang="en-US" dirty="0">
                <a:latin typeface="휴먼모음T" pitchFamily="18" charset="-127"/>
                <a:ea typeface="휴먼모음T" pitchFamily="18" charset="-127"/>
              </a:rPr>
              <a:t>대우를 고찰하며</a:t>
            </a:r>
            <a:r>
              <a:rPr lang="en-US" altLang="ko-KR" dirty="0">
                <a:latin typeface="휴먼모음T" pitchFamily="18" charset="-127"/>
                <a:ea typeface="휴먼모음T" pitchFamily="18" charset="-127"/>
              </a:rPr>
              <a:t>, </a:t>
            </a:r>
            <a:r>
              <a:rPr lang="ko-KR" altLang="en-US" dirty="0">
                <a:latin typeface="휴먼모음T" pitchFamily="18" charset="-127"/>
                <a:ea typeface="휴먼모음T" pitchFamily="18" charset="-127"/>
              </a:rPr>
              <a:t>항진 명제와 모순 명제를 정의함</a:t>
            </a:r>
            <a:endParaRPr lang="en-US" altLang="ko-KR" dirty="0">
              <a:latin typeface="휴먼모음T" pitchFamily="18" charset="-127"/>
              <a:ea typeface="휴먼모음T" pitchFamily="18" charset="-127"/>
            </a:endParaRPr>
          </a:p>
          <a:p>
            <a:pPr marL="742950" lvl="1" indent="-285750">
              <a:lnSpc>
                <a:spcPct val="150000"/>
              </a:lnSpc>
              <a:buFont typeface="Wingdings" pitchFamily="2" charset="2"/>
              <a:buChar char="§"/>
              <a:defRPr/>
            </a:pPr>
            <a:r>
              <a:rPr lang="ko-KR" altLang="en-US" dirty="0">
                <a:latin typeface="휴먼모음T" pitchFamily="18" charset="-127"/>
                <a:ea typeface="휴먼모음T" pitchFamily="18" charset="-127"/>
              </a:rPr>
              <a:t>논리적 동치 관계와 주요 성질들을 고찰함</a:t>
            </a:r>
            <a:endParaRPr lang="en-US" altLang="ko-KR" dirty="0">
              <a:latin typeface="휴먼모음T" pitchFamily="18" charset="-127"/>
              <a:ea typeface="휴먼모음T" pitchFamily="18" charset="-127"/>
            </a:endParaRPr>
          </a:p>
          <a:p>
            <a:pPr marL="742950" lvl="1" indent="-285750">
              <a:lnSpc>
                <a:spcPct val="150000"/>
              </a:lnSpc>
              <a:buFont typeface="Wingdings" pitchFamily="2" charset="2"/>
              <a:buChar char="§"/>
              <a:defRPr/>
            </a:pPr>
            <a:r>
              <a:rPr lang="ko-KR" altLang="en-US" dirty="0">
                <a:latin typeface="휴먼모음T" pitchFamily="18" charset="-127"/>
                <a:ea typeface="휴먼모음T" pitchFamily="18" charset="-127"/>
              </a:rPr>
              <a:t>추론을 정의하여 그것과 관련된 몇 가지 예를 살펴보며 전체 </a:t>
            </a:r>
            <a:r>
              <a:rPr lang="ko-KR" altLang="en-US" dirty="0" smtClean="0">
                <a:latin typeface="휴먼모음T" pitchFamily="18" charset="-127"/>
                <a:ea typeface="휴먼모음T" pitchFamily="18" charset="-127"/>
              </a:rPr>
              <a:t>한정자와 </a:t>
            </a:r>
            <a:r>
              <a:rPr lang="ko-KR" altLang="en-US" dirty="0">
                <a:latin typeface="휴먼모음T" pitchFamily="18" charset="-127"/>
                <a:ea typeface="휴먼모음T" pitchFamily="18" charset="-127"/>
              </a:rPr>
              <a:t>존재 한정자를 </a:t>
            </a:r>
            <a:r>
              <a:rPr lang="ko-KR" altLang="en-US" dirty="0" smtClean="0">
                <a:latin typeface="휴먼모음T" pitchFamily="18" charset="-127"/>
                <a:ea typeface="휴먼모음T" pitchFamily="18" charset="-127"/>
              </a:rPr>
              <a:t>다룸</a:t>
            </a:r>
            <a:endParaRPr lang="ko-KR" altLang="en-US" b="1" dirty="0">
              <a:latin typeface="휴먼모음T" pitchFamily="18" charset="-127"/>
              <a:ea typeface="휴먼모음T" pitchFamily="18" charset="-127"/>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49000">
              <a:srgbClr val="00C85A">
                <a:alpha val="37000"/>
              </a:srgbClr>
            </a:gs>
            <a:gs pos="50000">
              <a:srgbClr val="9CB86E"/>
            </a:gs>
            <a:gs pos="100000">
              <a:srgbClr val="156B13"/>
            </a:gs>
          </a:gsLst>
          <a:lin ang="2700000" scaled="0"/>
        </a:gradFill>
        <a:effectLst/>
      </p:bgPr>
    </p:bg>
    <p:spTree>
      <p:nvGrpSpPr>
        <p:cNvPr id="1" name=""/>
        <p:cNvGrpSpPr/>
        <p:nvPr/>
      </p:nvGrpSpPr>
      <p:grpSpPr>
        <a:xfrm>
          <a:off x="0" y="0"/>
          <a:ext cx="0" cy="0"/>
          <a:chOff x="0" y="0"/>
          <a:chExt cx="0" cy="0"/>
        </a:xfrm>
      </p:grpSpPr>
      <p:sp>
        <p:nvSpPr>
          <p:cNvPr id="32770"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140388E4-9342-4D06-9A08-32F2393A6318}" type="slidenum">
              <a:rPr kumimoji="0" lang="en-US" altLang="ko-KR" b="1">
                <a:latin typeface="Gill Sans MT" pitchFamily="34" charset="0"/>
                <a:ea typeface="HY엽서L" pitchFamily="18" charset="-127"/>
              </a:rPr>
              <a:pPr eaLnBrk="1" hangingPunct="1"/>
              <a:t>20</a:t>
            </a:fld>
            <a:endParaRPr kumimoji="0" lang="en-US" altLang="ko-KR" b="1">
              <a:latin typeface="Gill Sans MT" pitchFamily="34" charset="0"/>
              <a:ea typeface="HY엽서L" pitchFamily="18" charset="-127"/>
            </a:endParaRPr>
          </a:p>
        </p:txBody>
      </p:sp>
      <p:sp>
        <p:nvSpPr>
          <p:cNvPr id="32771"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32772" name="TextBox 7"/>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sp>
        <p:nvSpPr>
          <p:cNvPr id="10"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rgbClr val="FF0066"/>
                </a:solidFill>
                <a:latin typeface="휴먼모음T" pitchFamily="18" charset="-127"/>
                <a:ea typeface="휴먼모음T" pitchFamily="18" charset="-127"/>
              </a:rPr>
              <a:t>2.2 </a:t>
            </a:r>
            <a:r>
              <a:rPr lang="ko-KR" altLang="en-US" sz="2400" dirty="0" smtClean="0">
                <a:solidFill>
                  <a:srgbClr val="FF0066"/>
                </a:solidFill>
                <a:latin typeface="휴먼모음T" pitchFamily="18" charset="-127"/>
                <a:ea typeface="휴먼모음T" pitchFamily="18" charset="-127"/>
              </a:rPr>
              <a:t>논리 연산</a:t>
            </a:r>
            <a:endParaRPr lang="ko-KR" altLang="en-US" sz="2400" dirty="0">
              <a:solidFill>
                <a:srgbClr val="FF0066"/>
              </a:solidFill>
              <a:latin typeface="휴먼모음T" pitchFamily="18" charset="-127"/>
              <a:ea typeface="휴먼모음T" pitchFamily="18" charset="-127"/>
            </a:endParaRPr>
          </a:p>
        </p:txBody>
      </p:sp>
      <p:pic>
        <p:nvPicPr>
          <p:cNvPr id="32774" name="Picture 2" descr="C:\Documents and Settings\Administrator\바탕 화면\이산수학 작업 그림파일\2장\2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9825" y="4576763"/>
            <a:ext cx="7800975" cy="108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5" name="TextBox 8"/>
          <p:cNvSpPr txBox="1">
            <a:spLocks noChangeArrowheads="1"/>
          </p:cNvSpPr>
          <p:nvPr/>
        </p:nvSpPr>
        <p:spPr bwMode="auto">
          <a:xfrm>
            <a:off x="1476375" y="1484313"/>
            <a:ext cx="74168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lnSpc>
                <a:spcPct val="150000"/>
              </a:lnSpc>
            </a:pPr>
            <a:r>
              <a:rPr kumimoji="0" lang="ko-KR" altLang="en-US" dirty="0">
                <a:latin typeface="HY중고딕" pitchFamily="18" charset="-127"/>
                <a:ea typeface="HY중고딕" pitchFamily="18" charset="-127"/>
              </a:rPr>
              <a:t>조건 연산자 → 는‘</a:t>
            </a:r>
            <a:r>
              <a:rPr kumimoji="0" lang="en-US" altLang="ko-KR" i="1" dirty="0">
                <a:latin typeface="HY중고딕" pitchFamily="18" charset="-127"/>
                <a:ea typeface="HY중고딕" pitchFamily="18" charset="-127"/>
              </a:rPr>
              <a:t>p</a:t>
            </a:r>
            <a:r>
              <a:rPr kumimoji="0" lang="ko-KR" altLang="en-US" dirty="0">
                <a:latin typeface="HY중고딕" pitchFamily="18" charset="-127"/>
                <a:ea typeface="HY중고딕" pitchFamily="18" charset="-127"/>
              </a:rPr>
              <a:t>이면</a:t>
            </a:r>
            <a:r>
              <a:rPr kumimoji="0" lang="ko-KR" altLang="en-US" i="1" dirty="0">
                <a:latin typeface="HY중고딕" pitchFamily="18" charset="-127"/>
                <a:ea typeface="HY중고딕" pitchFamily="18" charset="-127"/>
              </a:rPr>
              <a:t> </a:t>
            </a:r>
            <a:r>
              <a:rPr kumimoji="0" lang="en-US" altLang="ko-KR" i="1" dirty="0">
                <a:latin typeface="HY중고딕" pitchFamily="18" charset="-127"/>
                <a:ea typeface="HY중고딕" pitchFamily="18" charset="-127"/>
              </a:rPr>
              <a:t>q</a:t>
            </a:r>
            <a:r>
              <a:rPr kumimoji="0" lang="ko-KR" altLang="en-US" dirty="0">
                <a:latin typeface="HY중고딕" pitchFamily="18" charset="-127"/>
                <a:ea typeface="HY중고딕" pitchFamily="18" charset="-127"/>
              </a:rPr>
              <a:t>이다</a:t>
            </a:r>
            <a:r>
              <a:rPr kumimoji="0" lang="ko-KR" altLang="en-US" i="1" dirty="0">
                <a:latin typeface="HY중고딕" pitchFamily="18" charset="-127"/>
                <a:ea typeface="HY중고딕" pitchFamily="18" charset="-127"/>
              </a:rPr>
              <a:t>’</a:t>
            </a:r>
            <a:r>
              <a:rPr kumimoji="0" lang="ko-KR" altLang="en-US" dirty="0">
                <a:latin typeface="HY중고딕" pitchFamily="18" charset="-127"/>
                <a:ea typeface="HY중고딕" pitchFamily="18" charset="-127"/>
              </a:rPr>
              <a:t>뿐만 아니라</a:t>
            </a:r>
            <a:r>
              <a:rPr kumimoji="0" lang="en-US" altLang="ko-KR" dirty="0">
                <a:latin typeface="HY중고딕" pitchFamily="18" charset="-127"/>
                <a:ea typeface="HY중고딕" pitchFamily="18" charset="-127"/>
              </a:rPr>
              <a:t>, </a:t>
            </a:r>
            <a:r>
              <a:rPr kumimoji="0" lang="ko-KR" altLang="en-US" dirty="0">
                <a:latin typeface="HY중고딕" pitchFamily="18" charset="-127"/>
                <a:ea typeface="HY중고딕" pitchFamily="18" charset="-127"/>
              </a:rPr>
              <a:t>똑같은 </a:t>
            </a:r>
            <a:r>
              <a:rPr kumimoji="0" lang="ko-KR" altLang="en-US" dirty="0" smtClean="0">
                <a:latin typeface="HY중고딕" pitchFamily="18" charset="-127"/>
                <a:ea typeface="HY중고딕" pitchFamily="18" charset="-127"/>
              </a:rPr>
              <a:t>진리 값을 </a:t>
            </a:r>
            <a:r>
              <a:rPr kumimoji="0" lang="ko-KR" altLang="en-US" dirty="0">
                <a:latin typeface="HY중고딕" pitchFamily="18" charset="-127"/>
                <a:ea typeface="HY중고딕" pitchFamily="18" charset="-127"/>
              </a:rPr>
              <a:t>가지는 </a:t>
            </a:r>
            <a:r>
              <a:rPr kumimoji="0" lang="ko-KR" altLang="en-US" dirty="0" smtClean="0">
                <a:latin typeface="HY중고딕" pitchFamily="18" charset="-127"/>
                <a:ea typeface="HY중고딕" pitchFamily="18" charset="-127"/>
              </a:rPr>
              <a:t>다양한 표현</a:t>
            </a:r>
            <a:endParaRPr kumimoji="0" lang="en-US" altLang="ko-KR" dirty="0">
              <a:latin typeface="HY중고딕" pitchFamily="18" charset="-127"/>
              <a:ea typeface="HY중고딕" pitchFamily="18" charset="-127"/>
            </a:endParaRPr>
          </a:p>
          <a:p>
            <a:pPr lvl="1" eaLnBrk="1" latinLnBrk="0" hangingPunct="1">
              <a:lnSpc>
                <a:spcPct val="150000"/>
              </a:lnSpc>
            </a:pPr>
            <a:r>
              <a:rPr kumimoji="0" lang="en-US" altLang="ko-KR" dirty="0">
                <a:latin typeface="HY중고딕" pitchFamily="18" charset="-127"/>
                <a:ea typeface="HY중고딕" pitchFamily="18" charset="-127"/>
              </a:rPr>
              <a:t>(a) </a:t>
            </a:r>
            <a:r>
              <a:rPr kumimoji="0" lang="en-US" altLang="ko-KR" i="1" dirty="0">
                <a:latin typeface="HY중고딕" pitchFamily="18" charset="-127"/>
                <a:ea typeface="HY중고딕" pitchFamily="18" charset="-127"/>
              </a:rPr>
              <a:t>p</a:t>
            </a:r>
            <a:r>
              <a:rPr kumimoji="0" lang="ko-KR" altLang="en-US" dirty="0">
                <a:latin typeface="HY중고딕" pitchFamily="18" charset="-127"/>
                <a:ea typeface="HY중고딕" pitchFamily="18" charset="-127"/>
              </a:rPr>
              <a:t>이면</a:t>
            </a:r>
            <a:r>
              <a:rPr kumimoji="0" lang="ko-KR" altLang="en-US" i="1" dirty="0">
                <a:latin typeface="HY중고딕" pitchFamily="18" charset="-127"/>
                <a:ea typeface="HY중고딕" pitchFamily="18" charset="-127"/>
              </a:rPr>
              <a:t> </a:t>
            </a:r>
            <a:r>
              <a:rPr kumimoji="0" lang="en-US" altLang="ko-KR" i="1" dirty="0">
                <a:latin typeface="HY중고딕" pitchFamily="18" charset="-127"/>
                <a:ea typeface="HY중고딕" pitchFamily="18" charset="-127"/>
              </a:rPr>
              <a:t>q</a:t>
            </a:r>
            <a:r>
              <a:rPr kumimoji="0" lang="ko-KR" altLang="en-US" dirty="0">
                <a:latin typeface="HY중고딕" pitchFamily="18" charset="-127"/>
                <a:ea typeface="HY중고딕" pitchFamily="18" charset="-127"/>
              </a:rPr>
              <a:t>이다</a:t>
            </a:r>
            <a:r>
              <a:rPr kumimoji="0" lang="en-US" altLang="ko-KR" dirty="0">
                <a:latin typeface="HY중고딕" pitchFamily="18" charset="-127"/>
                <a:ea typeface="HY중고딕" pitchFamily="18" charset="-127"/>
              </a:rPr>
              <a:t>. (if </a:t>
            </a:r>
            <a:r>
              <a:rPr kumimoji="0" lang="en-US" altLang="ko-KR" i="1" dirty="0">
                <a:latin typeface="HY중고딕" pitchFamily="18" charset="-127"/>
                <a:ea typeface="HY중고딕" pitchFamily="18" charset="-127"/>
              </a:rPr>
              <a:t>p</a:t>
            </a:r>
            <a:r>
              <a:rPr kumimoji="0" lang="en-US" altLang="ko-KR" dirty="0">
                <a:latin typeface="HY중고딕" pitchFamily="18" charset="-127"/>
                <a:ea typeface="HY중고딕" pitchFamily="18" charset="-127"/>
              </a:rPr>
              <a:t>, then </a:t>
            </a:r>
            <a:r>
              <a:rPr kumimoji="0" lang="en-US" altLang="ko-KR" i="1" dirty="0">
                <a:latin typeface="HY중고딕" pitchFamily="18" charset="-127"/>
                <a:ea typeface="HY중고딕" pitchFamily="18" charset="-127"/>
              </a:rPr>
              <a:t>q</a:t>
            </a:r>
            <a:r>
              <a:rPr kumimoji="0" lang="en-US" altLang="ko-KR" dirty="0">
                <a:latin typeface="HY중고딕" pitchFamily="18" charset="-127"/>
                <a:ea typeface="HY중고딕" pitchFamily="18" charset="-127"/>
              </a:rPr>
              <a:t>)</a:t>
            </a:r>
          </a:p>
          <a:p>
            <a:pPr lvl="1" eaLnBrk="1" latinLnBrk="0" hangingPunct="1">
              <a:lnSpc>
                <a:spcPct val="150000"/>
              </a:lnSpc>
            </a:pPr>
            <a:r>
              <a:rPr kumimoji="0" lang="en-US" altLang="ko-KR" dirty="0">
                <a:latin typeface="HY중고딕" pitchFamily="18" charset="-127"/>
                <a:ea typeface="HY중고딕" pitchFamily="18" charset="-127"/>
              </a:rPr>
              <a:t>(b) </a:t>
            </a:r>
            <a:r>
              <a:rPr kumimoji="0" lang="en-US" altLang="ko-KR" i="1" dirty="0">
                <a:latin typeface="HY중고딕" pitchFamily="18" charset="-127"/>
                <a:ea typeface="HY중고딕" pitchFamily="18" charset="-127"/>
              </a:rPr>
              <a:t>p</a:t>
            </a:r>
            <a:r>
              <a:rPr kumimoji="0" lang="ko-KR" altLang="en-US" dirty="0">
                <a:latin typeface="HY중고딕" pitchFamily="18" charset="-127"/>
                <a:ea typeface="HY중고딕" pitchFamily="18" charset="-127"/>
              </a:rPr>
              <a:t>는 </a:t>
            </a:r>
            <a:r>
              <a:rPr kumimoji="0" lang="en-US" altLang="ko-KR" i="1" dirty="0">
                <a:latin typeface="HY중고딕" pitchFamily="18" charset="-127"/>
                <a:ea typeface="HY중고딕" pitchFamily="18" charset="-127"/>
              </a:rPr>
              <a:t>q</a:t>
            </a:r>
            <a:r>
              <a:rPr kumimoji="0" lang="ko-KR" altLang="en-US" dirty="0">
                <a:latin typeface="HY중고딕" pitchFamily="18" charset="-127"/>
                <a:ea typeface="HY중고딕" pitchFamily="18" charset="-127"/>
              </a:rPr>
              <a:t>의 충분조건이다</a:t>
            </a:r>
            <a:r>
              <a:rPr kumimoji="0" lang="en-US" altLang="ko-KR" dirty="0">
                <a:latin typeface="HY중고딕" pitchFamily="18" charset="-127"/>
                <a:ea typeface="HY중고딕" pitchFamily="18" charset="-127"/>
              </a:rPr>
              <a:t>. (</a:t>
            </a:r>
            <a:r>
              <a:rPr kumimoji="0" lang="en-US" altLang="ko-KR" i="1" dirty="0">
                <a:latin typeface="HY중고딕" pitchFamily="18" charset="-127"/>
                <a:ea typeface="HY중고딕" pitchFamily="18" charset="-127"/>
              </a:rPr>
              <a:t>p </a:t>
            </a:r>
            <a:r>
              <a:rPr kumimoji="0" lang="en-US" altLang="ko-KR" dirty="0">
                <a:latin typeface="HY중고딕" pitchFamily="18" charset="-127"/>
                <a:ea typeface="HY중고딕" pitchFamily="18" charset="-127"/>
              </a:rPr>
              <a:t>is sufficient for </a:t>
            </a:r>
            <a:r>
              <a:rPr kumimoji="0" lang="en-US" altLang="ko-KR" i="1" dirty="0">
                <a:latin typeface="HY중고딕" pitchFamily="18" charset="-127"/>
                <a:ea typeface="HY중고딕" pitchFamily="18" charset="-127"/>
              </a:rPr>
              <a:t>q</a:t>
            </a:r>
            <a:r>
              <a:rPr kumimoji="0" lang="en-US" altLang="ko-KR" dirty="0">
                <a:latin typeface="HY중고딕" pitchFamily="18" charset="-127"/>
                <a:ea typeface="HY중고딕" pitchFamily="18" charset="-127"/>
              </a:rPr>
              <a:t>)</a:t>
            </a:r>
          </a:p>
          <a:p>
            <a:pPr lvl="1" eaLnBrk="1" latinLnBrk="0" hangingPunct="1">
              <a:lnSpc>
                <a:spcPct val="150000"/>
              </a:lnSpc>
            </a:pPr>
            <a:r>
              <a:rPr kumimoji="0" lang="en-US" altLang="ko-KR" dirty="0">
                <a:latin typeface="HY중고딕" pitchFamily="18" charset="-127"/>
                <a:ea typeface="HY중고딕" pitchFamily="18" charset="-127"/>
              </a:rPr>
              <a:t>(c) </a:t>
            </a:r>
            <a:r>
              <a:rPr kumimoji="0" lang="en-US" altLang="ko-KR" i="1" dirty="0">
                <a:latin typeface="HY중고딕" pitchFamily="18" charset="-127"/>
                <a:ea typeface="HY중고딕" pitchFamily="18" charset="-127"/>
              </a:rPr>
              <a:t>q</a:t>
            </a:r>
            <a:r>
              <a:rPr kumimoji="0" lang="ko-KR" altLang="en-US" dirty="0">
                <a:latin typeface="HY중고딕" pitchFamily="18" charset="-127"/>
                <a:ea typeface="HY중고딕" pitchFamily="18" charset="-127"/>
              </a:rPr>
              <a:t>는</a:t>
            </a:r>
            <a:r>
              <a:rPr kumimoji="0" lang="ko-KR" altLang="en-US" i="1" dirty="0">
                <a:latin typeface="HY중고딕" pitchFamily="18" charset="-127"/>
                <a:ea typeface="HY중고딕" pitchFamily="18" charset="-127"/>
              </a:rPr>
              <a:t> </a:t>
            </a:r>
            <a:r>
              <a:rPr kumimoji="0" lang="en-US" altLang="ko-KR" i="1" dirty="0">
                <a:latin typeface="HY중고딕" pitchFamily="18" charset="-127"/>
                <a:ea typeface="HY중고딕" pitchFamily="18" charset="-127"/>
              </a:rPr>
              <a:t>p</a:t>
            </a:r>
            <a:r>
              <a:rPr kumimoji="0" lang="ko-KR" altLang="en-US" dirty="0">
                <a:latin typeface="HY중고딕" pitchFamily="18" charset="-127"/>
                <a:ea typeface="HY중고딕" pitchFamily="18" charset="-127"/>
              </a:rPr>
              <a:t>의 필요조건이다</a:t>
            </a:r>
            <a:r>
              <a:rPr kumimoji="0" lang="en-US" altLang="ko-KR" dirty="0">
                <a:latin typeface="HY중고딕" pitchFamily="18" charset="-127"/>
                <a:ea typeface="HY중고딕" pitchFamily="18" charset="-127"/>
              </a:rPr>
              <a:t>. (</a:t>
            </a:r>
            <a:r>
              <a:rPr kumimoji="0" lang="en-US" altLang="ko-KR" i="1" dirty="0">
                <a:latin typeface="HY중고딕" pitchFamily="18" charset="-127"/>
                <a:ea typeface="HY중고딕" pitchFamily="18" charset="-127"/>
              </a:rPr>
              <a:t>q </a:t>
            </a:r>
            <a:r>
              <a:rPr kumimoji="0" lang="en-US" altLang="ko-KR" dirty="0">
                <a:latin typeface="HY중고딕" pitchFamily="18" charset="-127"/>
                <a:ea typeface="HY중고딕" pitchFamily="18" charset="-127"/>
              </a:rPr>
              <a:t>is necessary for </a:t>
            </a:r>
            <a:r>
              <a:rPr kumimoji="0" lang="en-US" altLang="ko-KR" i="1" dirty="0">
                <a:latin typeface="HY중고딕" pitchFamily="18" charset="-127"/>
                <a:ea typeface="HY중고딕" pitchFamily="18" charset="-127"/>
              </a:rPr>
              <a:t>p</a:t>
            </a:r>
            <a:r>
              <a:rPr kumimoji="0" lang="en-US" altLang="ko-KR" dirty="0">
                <a:latin typeface="HY중고딕" pitchFamily="18" charset="-127"/>
                <a:ea typeface="HY중고딕" pitchFamily="18" charset="-127"/>
              </a:rPr>
              <a:t>)</a:t>
            </a:r>
          </a:p>
          <a:p>
            <a:pPr lvl="1" eaLnBrk="1" latinLnBrk="0" hangingPunct="1">
              <a:lnSpc>
                <a:spcPct val="150000"/>
              </a:lnSpc>
            </a:pPr>
            <a:r>
              <a:rPr kumimoji="0" lang="en-US" altLang="ko-KR" dirty="0">
                <a:latin typeface="HY중고딕" pitchFamily="18" charset="-127"/>
                <a:ea typeface="HY중고딕" pitchFamily="18" charset="-127"/>
              </a:rPr>
              <a:t>(d) </a:t>
            </a:r>
            <a:r>
              <a:rPr kumimoji="0" lang="en-US" altLang="ko-KR" i="1" dirty="0">
                <a:latin typeface="HY중고딕" pitchFamily="18" charset="-127"/>
                <a:ea typeface="HY중고딕" pitchFamily="18" charset="-127"/>
              </a:rPr>
              <a:t>p</a:t>
            </a:r>
            <a:r>
              <a:rPr kumimoji="0" lang="ko-KR" altLang="en-US" dirty="0">
                <a:latin typeface="HY중고딕" pitchFamily="18" charset="-127"/>
                <a:ea typeface="HY중고딕" pitchFamily="18" charset="-127"/>
              </a:rPr>
              <a:t>는</a:t>
            </a:r>
            <a:r>
              <a:rPr kumimoji="0" lang="ko-KR" altLang="en-US" i="1" dirty="0">
                <a:latin typeface="HY중고딕" pitchFamily="18" charset="-127"/>
                <a:ea typeface="HY중고딕" pitchFamily="18" charset="-127"/>
              </a:rPr>
              <a:t> </a:t>
            </a:r>
            <a:r>
              <a:rPr kumimoji="0" lang="en-US" altLang="ko-KR" i="1" dirty="0">
                <a:latin typeface="HY중고딕" pitchFamily="18" charset="-127"/>
                <a:ea typeface="HY중고딕" pitchFamily="18" charset="-127"/>
              </a:rPr>
              <a:t>q</a:t>
            </a:r>
            <a:r>
              <a:rPr kumimoji="0" lang="ko-KR" altLang="en-US" dirty="0">
                <a:latin typeface="HY중고딕" pitchFamily="18" charset="-127"/>
                <a:ea typeface="HY중고딕" pitchFamily="18" charset="-127"/>
              </a:rPr>
              <a:t>를 함축한다</a:t>
            </a:r>
            <a:r>
              <a:rPr kumimoji="0" lang="en-US" altLang="ko-KR" dirty="0">
                <a:latin typeface="HY중고딕" pitchFamily="18" charset="-127"/>
                <a:ea typeface="HY중고딕" pitchFamily="18" charset="-127"/>
              </a:rPr>
              <a:t>. (</a:t>
            </a:r>
            <a:r>
              <a:rPr kumimoji="0" lang="en-US" altLang="ko-KR" i="1" dirty="0">
                <a:latin typeface="HY중고딕" pitchFamily="18" charset="-127"/>
                <a:ea typeface="HY중고딕" pitchFamily="18" charset="-127"/>
              </a:rPr>
              <a:t>p </a:t>
            </a:r>
            <a:r>
              <a:rPr kumimoji="0" lang="en-US" altLang="ko-KR" dirty="0">
                <a:latin typeface="HY중고딕" pitchFamily="18" charset="-127"/>
                <a:ea typeface="HY중고딕" pitchFamily="18" charset="-127"/>
              </a:rPr>
              <a:t>implies</a:t>
            </a:r>
            <a:r>
              <a:rPr kumimoji="0" lang="en-US" altLang="ko-KR" i="1" dirty="0">
                <a:latin typeface="HY중고딕" pitchFamily="18" charset="-127"/>
                <a:ea typeface="HY중고딕" pitchFamily="18" charset="-127"/>
              </a:rPr>
              <a:t> q</a:t>
            </a:r>
            <a:r>
              <a:rPr kumimoji="0" lang="en-US" altLang="ko-KR" dirty="0">
                <a:latin typeface="HY중고딕" pitchFamily="18" charset="-127"/>
                <a:ea typeface="HY중고딕" pitchFamily="18" charset="-127"/>
              </a:rPr>
              <a:t>)</a:t>
            </a:r>
            <a:endParaRPr kumimoji="0" lang="ko-KR" altLang="en-US" dirty="0">
              <a:latin typeface="HY중고딕" pitchFamily="18" charset="-127"/>
              <a:ea typeface="HY중고딕" pitchFamily="18" charset="-127"/>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140388E4-9342-4D06-9A08-32F2393A6318}" type="slidenum">
              <a:rPr kumimoji="0" lang="en-US" altLang="ko-KR" b="1">
                <a:latin typeface="Gill Sans MT" pitchFamily="34" charset="0"/>
                <a:ea typeface="HY엽서L" pitchFamily="18" charset="-127"/>
              </a:rPr>
              <a:pPr eaLnBrk="1" hangingPunct="1"/>
              <a:t>21</a:t>
            </a:fld>
            <a:endParaRPr kumimoji="0" lang="en-US" altLang="ko-KR" b="1">
              <a:latin typeface="Gill Sans MT" pitchFamily="34" charset="0"/>
              <a:ea typeface="HY엽서L" pitchFamily="18" charset="-127"/>
            </a:endParaRPr>
          </a:p>
        </p:txBody>
      </p:sp>
      <p:sp>
        <p:nvSpPr>
          <p:cNvPr id="32771"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32772" name="TextBox 7"/>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sp>
        <p:nvSpPr>
          <p:cNvPr id="10"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rgbClr val="FF0066"/>
                </a:solidFill>
                <a:latin typeface="휴먼모음T" pitchFamily="18" charset="-127"/>
                <a:ea typeface="휴먼모음T" pitchFamily="18" charset="-127"/>
              </a:rPr>
              <a:t>2.2 </a:t>
            </a:r>
            <a:r>
              <a:rPr lang="ko-KR" altLang="en-US" sz="2400" dirty="0" smtClean="0">
                <a:solidFill>
                  <a:srgbClr val="FF0066"/>
                </a:solidFill>
                <a:latin typeface="휴먼모음T" pitchFamily="18" charset="-127"/>
                <a:ea typeface="휴먼모음T" pitchFamily="18" charset="-127"/>
              </a:rPr>
              <a:t>논리 연산</a:t>
            </a:r>
            <a:endParaRPr lang="ko-KR" altLang="en-US" sz="2400" dirty="0">
              <a:solidFill>
                <a:srgbClr val="FF0066"/>
              </a:solidFill>
              <a:latin typeface="휴먼모음T" pitchFamily="18" charset="-127"/>
              <a:ea typeface="휴먼모음T" pitchFamily="18" charset="-127"/>
            </a:endParaRPr>
          </a:p>
        </p:txBody>
      </p:sp>
      <p:sp>
        <p:nvSpPr>
          <p:cNvPr id="32775" name="TextBox 8"/>
          <p:cNvSpPr txBox="1">
            <a:spLocks noChangeArrowheads="1"/>
          </p:cNvSpPr>
          <p:nvPr/>
        </p:nvSpPr>
        <p:spPr bwMode="auto">
          <a:xfrm>
            <a:off x="1476375" y="1484313"/>
            <a:ext cx="7416800"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lvl="1" eaLnBrk="1" latinLnBrk="0" hangingPunct="1">
              <a:lnSpc>
                <a:spcPct val="150000"/>
              </a:lnSpc>
            </a:pPr>
            <a:r>
              <a:rPr kumimoji="0" lang="en-US" altLang="ko-KR" dirty="0" smtClean="0">
                <a:latin typeface="HY중고딕" pitchFamily="18" charset="-127"/>
                <a:ea typeface="HY중고딕" pitchFamily="18" charset="-127"/>
              </a:rPr>
              <a:t>(</a:t>
            </a:r>
            <a:r>
              <a:rPr kumimoji="0" lang="en-US" altLang="ko-KR" dirty="0">
                <a:latin typeface="HY중고딕" pitchFamily="18" charset="-127"/>
                <a:ea typeface="HY중고딕" pitchFamily="18" charset="-127"/>
              </a:rPr>
              <a:t>a) </a:t>
            </a:r>
            <a:r>
              <a:rPr kumimoji="0" lang="en-US" altLang="ko-KR" i="1" dirty="0">
                <a:latin typeface="HY중고딕" pitchFamily="18" charset="-127"/>
                <a:ea typeface="HY중고딕" pitchFamily="18" charset="-127"/>
              </a:rPr>
              <a:t>p</a:t>
            </a:r>
            <a:r>
              <a:rPr kumimoji="0" lang="ko-KR" altLang="en-US" dirty="0">
                <a:latin typeface="HY중고딕" pitchFamily="18" charset="-127"/>
                <a:ea typeface="HY중고딕" pitchFamily="18" charset="-127"/>
              </a:rPr>
              <a:t>이면</a:t>
            </a:r>
            <a:r>
              <a:rPr kumimoji="0" lang="ko-KR" altLang="en-US" i="1" dirty="0">
                <a:latin typeface="HY중고딕" pitchFamily="18" charset="-127"/>
                <a:ea typeface="HY중고딕" pitchFamily="18" charset="-127"/>
              </a:rPr>
              <a:t> </a:t>
            </a:r>
            <a:r>
              <a:rPr kumimoji="0" lang="en-US" altLang="ko-KR" i="1" dirty="0">
                <a:latin typeface="HY중고딕" pitchFamily="18" charset="-127"/>
                <a:ea typeface="HY중고딕" pitchFamily="18" charset="-127"/>
              </a:rPr>
              <a:t>q</a:t>
            </a:r>
            <a:r>
              <a:rPr kumimoji="0" lang="ko-KR" altLang="en-US" dirty="0">
                <a:latin typeface="HY중고딕" pitchFamily="18" charset="-127"/>
                <a:ea typeface="HY중고딕" pitchFamily="18" charset="-127"/>
              </a:rPr>
              <a:t>이다</a:t>
            </a:r>
            <a:r>
              <a:rPr kumimoji="0" lang="en-US" altLang="ko-KR" dirty="0">
                <a:latin typeface="HY중고딕" pitchFamily="18" charset="-127"/>
                <a:ea typeface="HY중고딕" pitchFamily="18" charset="-127"/>
              </a:rPr>
              <a:t>. (if </a:t>
            </a:r>
            <a:r>
              <a:rPr kumimoji="0" lang="en-US" altLang="ko-KR" i="1" dirty="0">
                <a:latin typeface="HY중고딕" pitchFamily="18" charset="-127"/>
                <a:ea typeface="HY중고딕" pitchFamily="18" charset="-127"/>
              </a:rPr>
              <a:t>p</a:t>
            </a:r>
            <a:r>
              <a:rPr kumimoji="0" lang="en-US" altLang="ko-KR" dirty="0">
                <a:latin typeface="HY중고딕" pitchFamily="18" charset="-127"/>
                <a:ea typeface="HY중고딕" pitchFamily="18" charset="-127"/>
              </a:rPr>
              <a:t>, then </a:t>
            </a:r>
            <a:r>
              <a:rPr kumimoji="0" lang="en-US" altLang="ko-KR" i="1" dirty="0">
                <a:latin typeface="HY중고딕" pitchFamily="18" charset="-127"/>
                <a:ea typeface="HY중고딕" pitchFamily="18" charset="-127"/>
              </a:rPr>
              <a:t>q</a:t>
            </a:r>
            <a:r>
              <a:rPr kumimoji="0" lang="en-US" altLang="ko-KR" dirty="0">
                <a:latin typeface="HY중고딕" pitchFamily="18" charset="-127"/>
                <a:ea typeface="HY중고딕" pitchFamily="18" charset="-127"/>
              </a:rPr>
              <a:t>)</a:t>
            </a:r>
          </a:p>
          <a:p>
            <a:pPr lvl="1" eaLnBrk="1" latinLnBrk="0" hangingPunct="1">
              <a:lnSpc>
                <a:spcPct val="150000"/>
              </a:lnSpc>
            </a:pPr>
            <a:r>
              <a:rPr kumimoji="0" lang="en-US" altLang="ko-KR" dirty="0">
                <a:latin typeface="HY중고딕" pitchFamily="18" charset="-127"/>
                <a:ea typeface="HY중고딕" pitchFamily="18" charset="-127"/>
              </a:rPr>
              <a:t>(b) </a:t>
            </a:r>
            <a:r>
              <a:rPr kumimoji="0" lang="en-US" altLang="ko-KR" i="1" dirty="0">
                <a:latin typeface="HY중고딕" pitchFamily="18" charset="-127"/>
                <a:ea typeface="HY중고딕" pitchFamily="18" charset="-127"/>
              </a:rPr>
              <a:t>p</a:t>
            </a:r>
            <a:r>
              <a:rPr kumimoji="0" lang="ko-KR" altLang="en-US" dirty="0">
                <a:latin typeface="HY중고딕" pitchFamily="18" charset="-127"/>
                <a:ea typeface="HY중고딕" pitchFamily="18" charset="-127"/>
              </a:rPr>
              <a:t>는 </a:t>
            </a:r>
            <a:r>
              <a:rPr kumimoji="0" lang="en-US" altLang="ko-KR" i="1" dirty="0">
                <a:latin typeface="HY중고딕" pitchFamily="18" charset="-127"/>
                <a:ea typeface="HY중고딕" pitchFamily="18" charset="-127"/>
              </a:rPr>
              <a:t>q</a:t>
            </a:r>
            <a:r>
              <a:rPr kumimoji="0" lang="ko-KR" altLang="en-US" dirty="0">
                <a:latin typeface="HY중고딕" pitchFamily="18" charset="-127"/>
                <a:ea typeface="HY중고딕" pitchFamily="18" charset="-127"/>
              </a:rPr>
              <a:t>의 충분조건이다</a:t>
            </a:r>
            <a:r>
              <a:rPr kumimoji="0" lang="en-US" altLang="ko-KR" dirty="0">
                <a:latin typeface="HY중고딕" pitchFamily="18" charset="-127"/>
                <a:ea typeface="HY중고딕" pitchFamily="18" charset="-127"/>
              </a:rPr>
              <a:t>. (</a:t>
            </a:r>
            <a:r>
              <a:rPr kumimoji="0" lang="en-US" altLang="ko-KR" i="1" dirty="0">
                <a:latin typeface="HY중고딕" pitchFamily="18" charset="-127"/>
                <a:ea typeface="HY중고딕" pitchFamily="18" charset="-127"/>
              </a:rPr>
              <a:t>p </a:t>
            </a:r>
            <a:r>
              <a:rPr kumimoji="0" lang="en-US" altLang="ko-KR" dirty="0">
                <a:latin typeface="HY중고딕" pitchFamily="18" charset="-127"/>
                <a:ea typeface="HY중고딕" pitchFamily="18" charset="-127"/>
              </a:rPr>
              <a:t>is sufficient for </a:t>
            </a:r>
            <a:r>
              <a:rPr kumimoji="0" lang="en-US" altLang="ko-KR" i="1" dirty="0">
                <a:latin typeface="HY중고딕" pitchFamily="18" charset="-127"/>
                <a:ea typeface="HY중고딕" pitchFamily="18" charset="-127"/>
              </a:rPr>
              <a:t>q</a:t>
            </a:r>
            <a:r>
              <a:rPr kumimoji="0" lang="en-US" altLang="ko-KR" dirty="0">
                <a:latin typeface="HY중고딕" pitchFamily="18" charset="-127"/>
                <a:ea typeface="HY중고딕" pitchFamily="18" charset="-127"/>
              </a:rPr>
              <a:t>)</a:t>
            </a:r>
          </a:p>
          <a:p>
            <a:pPr lvl="1" eaLnBrk="1" latinLnBrk="0" hangingPunct="1">
              <a:lnSpc>
                <a:spcPct val="150000"/>
              </a:lnSpc>
            </a:pPr>
            <a:r>
              <a:rPr kumimoji="0" lang="en-US" altLang="ko-KR" dirty="0">
                <a:latin typeface="HY중고딕" pitchFamily="18" charset="-127"/>
                <a:ea typeface="HY중고딕" pitchFamily="18" charset="-127"/>
              </a:rPr>
              <a:t>(c) </a:t>
            </a:r>
            <a:r>
              <a:rPr kumimoji="0" lang="en-US" altLang="ko-KR" i="1" dirty="0">
                <a:latin typeface="HY중고딕" pitchFamily="18" charset="-127"/>
                <a:ea typeface="HY중고딕" pitchFamily="18" charset="-127"/>
              </a:rPr>
              <a:t>q</a:t>
            </a:r>
            <a:r>
              <a:rPr kumimoji="0" lang="ko-KR" altLang="en-US" dirty="0">
                <a:latin typeface="HY중고딕" pitchFamily="18" charset="-127"/>
                <a:ea typeface="HY중고딕" pitchFamily="18" charset="-127"/>
              </a:rPr>
              <a:t>는</a:t>
            </a:r>
            <a:r>
              <a:rPr kumimoji="0" lang="ko-KR" altLang="en-US" i="1" dirty="0">
                <a:latin typeface="HY중고딕" pitchFamily="18" charset="-127"/>
                <a:ea typeface="HY중고딕" pitchFamily="18" charset="-127"/>
              </a:rPr>
              <a:t> </a:t>
            </a:r>
            <a:r>
              <a:rPr kumimoji="0" lang="en-US" altLang="ko-KR" i="1" dirty="0">
                <a:latin typeface="HY중고딕" pitchFamily="18" charset="-127"/>
                <a:ea typeface="HY중고딕" pitchFamily="18" charset="-127"/>
              </a:rPr>
              <a:t>p</a:t>
            </a:r>
            <a:r>
              <a:rPr kumimoji="0" lang="ko-KR" altLang="en-US" dirty="0">
                <a:latin typeface="HY중고딕" pitchFamily="18" charset="-127"/>
                <a:ea typeface="HY중고딕" pitchFamily="18" charset="-127"/>
              </a:rPr>
              <a:t>의 필요조건이다</a:t>
            </a:r>
            <a:r>
              <a:rPr kumimoji="0" lang="en-US" altLang="ko-KR" dirty="0">
                <a:latin typeface="HY중고딕" pitchFamily="18" charset="-127"/>
                <a:ea typeface="HY중고딕" pitchFamily="18" charset="-127"/>
              </a:rPr>
              <a:t>. (</a:t>
            </a:r>
            <a:r>
              <a:rPr kumimoji="0" lang="en-US" altLang="ko-KR" i="1" dirty="0">
                <a:latin typeface="HY중고딕" pitchFamily="18" charset="-127"/>
                <a:ea typeface="HY중고딕" pitchFamily="18" charset="-127"/>
              </a:rPr>
              <a:t>q </a:t>
            </a:r>
            <a:r>
              <a:rPr kumimoji="0" lang="en-US" altLang="ko-KR" dirty="0">
                <a:latin typeface="HY중고딕" pitchFamily="18" charset="-127"/>
                <a:ea typeface="HY중고딕" pitchFamily="18" charset="-127"/>
              </a:rPr>
              <a:t>is necessary for </a:t>
            </a:r>
            <a:r>
              <a:rPr kumimoji="0" lang="en-US" altLang="ko-KR" i="1" dirty="0">
                <a:latin typeface="HY중고딕" pitchFamily="18" charset="-127"/>
                <a:ea typeface="HY중고딕" pitchFamily="18" charset="-127"/>
              </a:rPr>
              <a:t>p</a:t>
            </a:r>
            <a:r>
              <a:rPr kumimoji="0" lang="en-US" altLang="ko-KR" dirty="0">
                <a:latin typeface="HY중고딕" pitchFamily="18" charset="-127"/>
                <a:ea typeface="HY중고딕" pitchFamily="18" charset="-127"/>
              </a:rPr>
              <a:t>)</a:t>
            </a:r>
          </a:p>
          <a:p>
            <a:pPr lvl="1" eaLnBrk="1" latinLnBrk="0" hangingPunct="1">
              <a:lnSpc>
                <a:spcPct val="150000"/>
              </a:lnSpc>
            </a:pPr>
            <a:r>
              <a:rPr kumimoji="0" lang="en-US" altLang="ko-KR" dirty="0">
                <a:latin typeface="HY중고딕" pitchFamily="18" charset="-127"/>
                <a:ea typeface="HY중고딕" pitchFamily="18" charset="-127"/>
              </a:rPr>
              <a:t>(d) </a:t>
            </a:r>
            <a:r>
              <a:rPr kumimoji="0" lang="en-US" altLang="ko-KR" i="1" dirty="0">
                <a:latin typeface="HY중고딕" pitchFamily="18" charset="-127"/>
                <a:ea typeface="HY중고딕" pitchFamily="18" charset="-127"/>
              </a:rPr>
              <a:t>p</a:t>
            </a:r>
            <a:r>
              <a:rPr kumimoji="0" lang="ko-KR" altLang="en-US" dirty="0">
                <a:latin typeface="HY중고딕" pitchFamily="18" charset="-127"/>
                <a:ea typeface="HY중고딕" pitchFamily="18" charset="-127"/>
              </a:rPr>
              <a:t>는</a:t>
            </a:r>
            <a:r>
              <a:rPr kumimoji="0" lang="ko-KR" altLang="en-US" i="1" dirty="0">
                <a:latin typeface="HY중고딕" pitchFamily="18" charset="-127"/>
                <a:ea typeface="HY중고딕" pitchFamily="18" charset="-127"/>
              </a:rPr>
              <a:t> </a:t>
            </a:r>
            <a:r>
              <a:rPr kumimoji="0" lang="en-US" altLang="ko-KR" i="1" dirty="0">
                <a:latin typeface="HY중고딕" pitchFamily="18" charset="-127"/>
                <a:ea typeface="HY중고딕" pitchFamily="18" charset="-127"/>
              </a:rPr>
              <a:t>q</a:t>
            </a:r>
            <a:r>
              <a:rPr kumimoji="0" lang="ko-KR" altLang="en-US" dirty="0">
                <a:latin typeface="HY중고딕" pitchFamily="18" charset="-127"/>
                <a:ea typeface="HY중고딕" pitchFamily="18" charset="-127"/>
              </a:rPr>
              <a:t>를 함축한다</a:t>
            </a:r>
            <a:r>
              <a:rPr kumimoji="0" lang="en-US" altLang="ko-KR" dirty="0">
                <a:latin typeface="HY중고딕" pitchFamily="18" charset="-127"/>
                <a:ea typeface="HY중고딕" pitchFamily="18" charset="-127"/>
              </a:rPr>
              <a:t>. (</a:t>
            </a:r>
            <a:r>
              <a:rPr kumimoji="0" lang="en-US" altLang="ko-KR" i="1" dirty="0">
                <a:latin typeface="HY중고딕" pitchFamily="18" charset="-127"/>
                <a:ea typeface="HY중고딕" pitchFamily="18" charset="-127"/>
              </a:rPr>
              <a:t>p </a:t>
            </a:r>
            <a:r>
              <a:rPr kumimoji="0" lang="en-US" altLang="ko-KR" dirty="0">
                <a:latin typeface="HY중고딕" pitchFamily="18" charset="-127"/>
                <a:ea typeface="HY중고딕" pitchFamily="18" charset="-127"/>
              </a:rPr>
              <a:t>implies</a:t>
            </a:r>
            <a:r>
              <a:rPr kumimoji="0" lang="en-US" altLang="ko-KR" i="1" dirty="0">
                <a:latin typeface="HY중고딕" pitchFamily="18" charset="-127"/>
                <a:ea typeface="HY중고딕" pitchFamily="18" charset="-127"/>
              </a:rPr>
              <a:t> </a:t>
            </a:r>
            <a:r>
              <a:rPr kumimoji="0" lang="en-US" altLang="ko-KR" i="1" dirty="0" smtClean="0">
                <a:latin typeface="HY중고딕" pitchFamily="18" charset="-127"/>
                <a:ea typeface="HY중고딕" pitchFamily="18" charset="-127"/>
              </a:rPr>
              <a:t>q)</a:t>
            </a:r>
            <a:endParaRPr kumimoji="0" lang="en-US" altLang="ko-KR" dirty="0" smtClean="0">
              <a:latin typeface="HY중고딕" pitchFamily="18" charset="-127"/>
              <a:ea typeface="HY중고딕" pitchFamily="18" charset="-127"/>
            </a:endParaRPr>
          </a:p>
          <a:p>
            <a:pPr lvl="1" eaLnBrk="1" latinLnBrk="0" hangingPunct="1">
              <a:lnSpc>
                <a:spcPct val="150000"/>
              </a:lnSpc>
              <a:buFont typeface="Arial" panose="020B0604020202020204" pitchFamily="34" charset="0"/>
              <a:buChar char="•"/>
            </a:pPr>
            <a:r>
              <a:rPr lang="en-US" altLang="ko-KR" dirty="0" smtClean="0">
                <a:solidFill>
                  <a:srgbClr val="FF0000"/>
                </a:solidFill>
              </a:rPr>
              <a:t>"</a:t>
            </a:r>
            <a:r>
              <a:rPr lang="en-US" altLang="ko-KR" dirty="0">
                <a:solidFill>
                  <a:srgbClr val="FF0000"/>
                </a:solidFill>
              </a:rPr>
              <a:t>John is a bachelor"</a:t>
            </a:r>
            <a:r>
              <a:rPr lang="en-US" altLang="ko-KR" dirty="0"/>
              <a:t> implies that </a:t>
            </a:r>
            <a:r>
              <a:rPr lang="en-US" altLang="ko-KR" dirty="0">
                <a:solidFill>
                  <a:srgbClr val="FF0000"/>
                </a:solidFill>
              </a:rPr>
              <a:t>John is male</a:t>
            </a:r>
            <a:r>
              <a:rPr lang="en-US" altLang="ko-KR" dirty="0"/>
              <a:t>. </a:t>
            </a:r>
            <a:endParaRPr lang="en-US" altLang="ko-KR" dirty="0" smtClean="0"/>
          </a:p>
          <a:p>
            <a:pPr lvl="1" eaLnBrk="1" latinLnBrk="0" hangingPunct="1">
              <a:lnSpc>
                <a:spcPct val="150000"/>
              </a:lnSpc>
              <a:buFont typeface="Arial" panose="020B0604020202020204" pitchFamily="34" charset="0"/>
              <a:buChar char="•"/>
            </a:pPr>
            <a:r>
              <a:rPr lang="en-US" altLang="ko-KR" dirty="0" smtClean="0"/>
              <a:t>So </a:t>
            </a:r>
            <a:r>
              <a:rPr lang="en-US" altLang="ko-KR" dirty="0"/>
              <a:t>knowing that it is true that John is a bachelor is </a:t>
            </a:r>
            <a:r>
              <a:rPr lang="en-US" altLang="ko-KR" dirty="0">
                <a:solidFill>
                  <a:srgbClr val="0033CC"/>
                </a:solidFill>
              </a:rPr>
              <a:t>sufficient</a:t>
            </a:r>
            <a:r>
              <a:rPr lang="en-US" altLang="ko-KR" dirty="0"/>
              <a:t> to know that he is a </a:t>
            </a:r>
            <a:r>
              <a:rPr lang="en-US" altLang="ko-KR" dirty="0" smtClean="0"/>
              <a:t>male.</a:t>
            </a:r>
          </a:p>
          <a:p>
            <a:pPr lvl="1" eaLnBrk="1" latinLnBrk="0" hangingPunct="1">
              <a:lnSpc>
                <a:spcPct val="150000"/>
              </a:lnSpc>
              <a:buFont typeface="Arial" panose="020B0604020202020204" pitchFamily="34" charset="0"/>
              <a:buChar char="•"/>
            </a:pPr>
            <a:r>
              <a:rPr lang="en-US" altLang="ko-KR" dirty="0"/>
              <a:t>In order for it to be true that "John is a bachelor," </a:t>
            </a:r>
            <a:endParaRPr lang="en-US" altLang="ko-KR" dirty="0" smtClean="0"/>
          </a:p>
          <a:p>
            <a:pPr marL="457200" lvl="1" indent="0" eaLnBrk="1" latinLnBrk="0" hangingPunct="1">
              <a:lnSpc>
                <a:spcPct val="150000"/>
              </a:lnSpc>
            </a:pPr>
            <a:r>
              <a:rPr lang="en-US" altLang="ko-KR" dirty="0"/>
              <a:t> </a:t>
            </a:r>
            <a:r>
              <a:rPr lang="en-US" altLang="ko-KR" dirty="0" smtClean="0"/>
              <a:t>   it </a:t>
            </a:r>
            <a:r>
              <a:rPr lang="en-US" altLang="ko-KR" dirty="0"/>
              <a:t>is </a:t>
            </a:r>
            <a:r>
              <a:rPr lang="en-US" altLang="ko-KR" dirty="0">
                <a:solidFill>
                  <a:srgbClr val="0033CC"/>
                </a:solidFill>
              </a:rPr>
              <a:t>necessary</a:t>
            </a:r>
            <a:r>
              <a:rPr lang="en-US" altLang="ko-KR" dirty="0"/>
              <a:t> that it be also true that he </a:t>
            </a:r>
            <a:r>
              <a:rPr lang="en-US" altLang="ko-KR" dirty="0" smtClean="0"/>
              <a:t>is male.</a:t>
            </a:r>
          </a:p>
          <a:p>
            <a:pPr lvl="1" eaLnBrk="1" latinLnBrk="0" hangingPunct="1">
              <a:lnSpc>
                <a:spcPct val="150000"/>
              </a:lnSpc>
              <a:buFont typeface="Arial" panose="020B0604020202020204" pitchFamily="34" charset="0"/>
              <a:buChar char="•"/>
            </a:pPr>
            <a:endParaRPr lang="en-US" altLang="ko-KR" dirty="0" smtClean="0"/>
          </a:p>
          <a:p>
            <a:pPr lvl="1" eaLnBrk="1" latinLnBrk="0" hangingPunct="1">
              <a:lnSpc>
                <a:spcPct val="150000"/>
              </a:lnSpc>
            </a:pPr>
            <a:endParaRPr lang="en-US" altLang="ko-KR" dirty="0" smtClean="0"/>
          </a:p>
          <a:p>
            <a:pPr lvl="1" eaLnBrk="1" latinLnBrk="0" hangingPunct="1">
              <a:lnSpc>
                <a:spcPct val="150000"/>
              </a:lnSpc>
            </a:pPr>
            <a:endParaRPr kumimoji="0" lang="ko-KR" altLang="en-US" dirty="0">
              <a:latin typeface="HY중고딕" pitchFamily="18" charset="-127"/>
              <a:ea typeface="HY중고딕" pitchFamily="18" charset="-127"/>
            </a:endParaRPr>
          </a:p>
        </p:txBody>
      </p:sp>
    </p:spTree>
    <p:extLst>
      <p:ext uri="{BB962C8B-B14F-4D97-AF65-F5344CB8AC3E}">
        <p14:creationId xmlns:p14="http://schemas.microsoft.com/office/powerpoint/2010/main" val="25355250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140388E4-9342-4D06-9A08-32F2393A6318}" type="slidenum">
              <a:rPr kumimoji="0" lang="en-US" altLang="ko-KR" b="1">
                <a:latin typeface="Gill Sans MT" pitchFamily="34" charset="0"/>
                <a:ea typeface="HY엽서L" pitchFamily="18" charset="-127"/>
              </a:rPr>
              <a:pPr eaLnBrk="1" hangingPunct="1"/>
              <a:t>22</a:t>
            </a:fld>
            <a:endParaRPr kumimoji="0" lang="en-US" altLang="ko-KR" b="1">
              <a:latin typeface="Gill Sans MT" pitchFamily="34" charset="0"/>
              <a:ea typeface="HY엽서L" pitchFamily="18" charset="-127"/>
            </a:endParaRPr>
          </a:p>
        </p:txBody>
      </p:sp>
      <p:sp>
        <p:nvSpPr>
          <p:cNvPr id="32771"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32772" name="TextBox 7"/>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sp>
        <p:nvSpPr>
          <p:cNvPr id="10"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rgbClr val="FF0066"/>
                </a:solidFill>
                <a:latin typeface="휴먼모음T" pitchFamily="18" charset="-127"/>
                <a:ea typeface="휴먼모음T" pitchFamily="18" charset="-127"/>
              </a:rPr>
              <a:t>2.2 </a:t>
            </a:r>
            <a:r>
              <a:rPr lang="ko-KR" altLang="en-US" sz="2400" dirty="0" smtClean="0">
                <a:solidFill>
                  <a:srgbClr val="FF0066"/>
                </a:solidFill>
                <a:latin typeface="휴먼모음T" pitchFamily="18" charset="-127"/>
                <a:ea typeface="휴먼모음T" pitchFamily="18" charset="-127"/>
              </a:rPr>
              <a:t>논리 연산</a:t>
            </a:r>
            <a:endParaRPr lang="ko-KR" altLang="en-US" sz="2400" dirty="0">
              <a:solidFill>
                <a:srgbClr val="FF0066"/>
              </a:solidFill>
              <a:latin typeface="휴먼모음T" pitchFamily="18" charset="-127"/>
              <a:ea typeface="휴먼모음T" pitchFamily="18" charset="-127"/>
            </a:endParaRPr>
          </a:p>
        </p:txBody>
      </p:sp>
      <p:sp>
        <p:nvSpPr>
          <p:cNvPr id="32775" name="TextBox 8"/>
          <p:cNvSpPr txBox="1">
            <a:spLocks noChangeArrowheads="1"/>
          </p:cNvSpPr>
          <p:nvPr/>
        </p:nvSpPr>
        <p:spPr bwMode="auto">
          <a:xfrm>
            <a:off x="1476375" y="1484313"/>
            <a:ext cx="7416800" cy="54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marL="285750" indent="-285750" eaLnBrk="1" latinLnBrk="0" hangingPunct="1">
              <a:lnSpc>
                <a:spcPct val="150000"/>
              </a:lnSpc>
              <a:buFont typeface="Arial" panose="020B0604020202020204" pitchFamily="34" charset="0"/>
              <a:buChar char="•"/>
            </a:pPr>
            <a:r>
              <a:rPr lang="en-US" altLang="ko-KR" i="1" dirty="0">
                <a:latin typeface="HY중고딕" pitchFamily="18" charset="-127"/>
                <a:ea typeface="HY중고딕" pitchFamily="18" charset="-127"/>
              </a:rPr>
              <a:t>p </a:t>
            </a:r>
            <a:r>
              <a:rPr lang="ko-KR" altLang="en-US" dirty="0">
                <a:latin typeface="HY중고딕" pitchFamily="18" charset="-127"/>
                <a:ea typeface="HY중고딕" pitchFamily="18" charset="-127"/>
              </a:rPr>
              <a:t>→</a:t>
            </a:r>
            <a:r>
              <a:rPr lang="en-US" altLang="ko-KR" i="1" dirty="0">
                <a:latin typeface="HY중고딕" pitchFamily="18" charset="-127"/>
                <a:ea typeface="HY중고딕" pitchFamily="18" charset="-127"/>
              </a:rPr>
              <a:t>q</a:t>
            </a:r>
            <a:endParaRPr kumimoji="0" lang="en-US" altLang="ko-KR" dirty="0" smtClean="0">
              <a:latin typeface="HY중고딕" pitchFamily="18" charset="-127"/>
              <a:ea typeface="HY중고딕" pitchFamily="18" charset="-127"/>
            </a:endParaRPr>
          </a:p>
          <a:p>
            <a:pPr marL="285750" indent="-285750" eaLnBrk="1" latinLnBrk="0" hangingPunct="1">
              <a:lnSpc>
                <a:spcPct val="150000"/>
              </a:lnSpc>
              <a:buFont typeface="Arial" panose="020B0604020202020204" pitchFamily="34" charset="0"/>
              <a:buChar char="•"/>
            </a:pPr>
            <a:r>
              <a:rPr kumimoji="0" lang="ko-KR" altLang="en-US" dirty="0" smtClean="0">
                <a:latin typeface="HY중고딕" pitchFamily="18" charset="-127"/>
                <a:ea typeface="HY중고딕" pitchFamily="18" charset="-127"/>
              </a:rPr>
              <a:t>가정</a:t>
            </a:r>
            <a:r>
              <a:rPr kumimoji="0" lang="en-US" altLang="ko-KR" dirty="0" smtClean="0">
                <a:latin typeface="HY중고딕" pitchFamily="18" charset="-127"/>
                <a:ea typeface="HY중고딕" pitchFamily="18" charset="-127"/>
              </a:rPr>
              <a:t>/</a:t>
            </a:r>
            <a:r>
              <a:rPr kumimoji="0" lang="ko-KR" altLang="en-US" dirty="0" smtClean="0">
                <a:latin typeface="HY중고딕" pitchFamily="18" charset="-127"/>
                <a:ea typeface="HY중고딕" pitchFamily="18" charset="-127"/>
              </a:rPr>
              <a:t>전제 </a:t>
            </a:r>
            <a:r>
              <a:rPr kumimoji="0" lang="en-US" altLang="ko-KR" dirty="0" smtClean="0">
                <a:latin typeface="HY중고딕" pitchFamily="18" charset="-127"/>
                <a:ea typeface="HY중고딕" pitchFamily="18" charset="-127"/>
                <a:sym typeface="Wingdings" panose="05000000000000000000" pitchFamily="2" charset="2"/>
              </a:rPr>
              <a:t> </a:t>
            </a:r>
            <a:r>
              <a:rPr kumimoji="0" lang="ko-KR" altLang="en-US" dirty="0" smtClean="0">
                <a:latin typeface="HY중고딕" pitchFamily="18" charset="-127"/>
                <a:ea typeface="HY중고딕" pitchFamily="18" charset="-127"/>
                <a:sym typeface="Wingdings" panose="05000000000000000000" pitchFamily="2" charset="2"/>
              </a:rPr>
              <a:t>결론</a:t>
            </a:r>
            <a:r>
              <a:rPr kumimoji="0" lang="en-US" altLang="ko-KR" dirty="0" smtClean="0">
                <a:latin typeface="HY중고딕" pitchFamily="18" charset="-127"/>
                <a:ea typeface="HY중고딕" pitchFamily="18" charset="-127"/>
                <a:sym typeface="Wingdings" panose="05000000000000000000" pitchFamily="2" charset="2"/>
              </a:rPr>
              <a:t>/</a:t>
            </a:r>
            <a:r>
              <a:rPr kumimoji="0" lang="ko-KR" altLang="en-US" dirty="0" smtClean="0">
                <a:latin typeface="HY중고딕" pitchFamily="18" charset="-127"/>
                <a:ea typeface="HY중고딕" pitchFamily="18" charset="-127"/>
                <a:sym typeface="Wingdings" panose="05000000000000000000" pitchFamily="2" charset="2"/>
              </a:rPr>
              <a:t>결과</a:t>
            </a:r>
            <a:endParaRPr kumimoji="0" lang="en-US" altLang="ko-KR" dirty="0" smtClean="0">
              <a:latin typeface="HY중고딕" pitchFamily="18" charset="-127"/>
              <a:ea typeface="HY중고딕" pitchFamily="18" charset="-127"/>
            </a:endParaRPr>
          </a:p>
          <a:p>
            <a:pPr marL="285750" indent="-285750" eaLnBrk="1" latinLnBrk="0" hangingPunct="1">
              <a:lnSpc>
                <a:spcPct val="150000"/>
              </a:lnSpc>
              <a:buFont typeface="Arial" panose="020B0604020202020204" pitchFamily="34" charset="0"/>
              <a:buChar char="•"/>
            </a:pPr>
            <a:r>
              <a:rPr kumimoji="0" lang="ko-KR" altLang="en-US" dirty="0" smtClean="0">
                <a:latin typeface="HY중고딕" pitchFamily="18" charset="-127"/>
                <a:ea typeface="HY중고딕" pitchFamily="18" charset="-127"/>
              </a:rPr>
              <a:t>가게에서 면접을 보고</a:t>
            </a:r>
            <a:r>
              <a:rPr kumimoji="0" lang="en-US" altLang="ko-KR" dirty="0" smtClean="0">
                <a:latin typeface="HY중고딕" pitchFamily="18" charset="-127"/>
                <a:ea typeface="HY중고딕" pitchFamily="18" charset="-127"/>
              </a:rPr>
              <a:t>, </a:t>
            </a:r>
            <a:r>
              <a:rPr kumimoji="0" lang="ko-KR" altLang="en-US" dirty="0" smtClean="0">
                <a:latin typeface="HY중고딕" pitchFamily="18" charset="-127"/>
                <a:ea typeface="HY중고딕" pitchFamily="18" charset="-127"/>
              </a:rPr>
              <a:t>가게 주인이 아래와 같이 약속함</a:t>
            </a:r>
            <a:r>
              <a:rPr kumimoji="0" lang="en-US" altLang="ko-KR" dirty="0" smtClean="0">
                <a:latin typeface="HY중고딕" pitchFamily="18" charset="-127"/>
                <a:ea typeface="HY중고딕" pitchFamily="18" charset="-127"/>
              </a:rPr>
              <a:t>.</a:t>
            </a:r>
          </a:p>
          <a:p>
            <a:pPr marL="285750" indent="-285750" eaLnBrk="1" latinLnBrk="0" hangingPunct="1">
              <a:lnSpc>
                <a:spcPct val="150000"/>
              </a:lnSpc>
              <a:buFont typeface="Arial" panose="020B0604020202020204" pitchFamily="34" charset="0"/>
              <a:buChar char="•"/>
            </a:pPr>
            <a:r>
              <a:rPr kumimoji="0" lang="en-US" altLang="ko-KR" dirty="0" smtClean="0">
                <a:solidFill>
                  <a:srgbClr val="00B050"/>
                </a:solidFill>
                <a:latin typeface="HY중고딕" pitchFamily="18" charset="-127"/>
                <a:ea typeface="HY중고딕" pitchFamily="18" charset="-127"/>
              </a:rPr>
              <a:t>“</a:t>
            </a:r>
            <a:r>
              <a:rPr kumimoji="0" lang="ko-KR" altLang="en-US" dirty="0" smtClean="0">
                <a:solidFill>
                  <a:srgbClr val="00B050"/>
                </a:solidFill>
                <a:latin typeface="HY중고딕" pitchFamily="18" charset="-127"/>
                <a:ea typeface="HY중고딕" pitchFamily="18" charset="-127"/>
              </a:rPr>
              <a:t>월요일 아침에 가게에 오면</a:t>
            </a:r>
            <a:r>
              <a:rPr kumimoji="0" lang="en-US" altLang="ko-KR" dirty="0" smtClean="0">
                <a:solidFill>
                  <a:srgbClr val="00B050"/>
                </a:solidFill>
                <a:latin typeface="HY중고딕" pitchFamily="18" charset="-127"/>
                <a:ea typeface="HY중고딕" pitchFamily="18" charset="-127"/>
              </a:rPr>
              <a:t>”</a:t>
            </a:r>
            <a:r>
              <a:rPr kumimoji="0" lang="ko-KR" altLang="en-US" dirty="0" smtClean="0">
                <a:solidFill>
                  <a:srgbClr val="00B050"/>
                </a:solidFill>
                <a:latin typeface="HY중고딕" pitchFamily="18" charset="-127"/>
                <a:ea typeface="HY중고딕" pitchFamily="18" charset="-127"/>
              </a:rPr>
              <a:t> </a:t>
            </a:r>
            <a:r>
              <a:rPr kumimoji="0" lang="en-US" altLang="ko-KR" dirty="0" smtClean="0">
                <a:solidFill>
                  <a:srgbClr val="00B050"/>
                </a:solidFill>
                <a:latin typeface="HY중고딕" pitchFamily="18" charset="-127"/>
                <a:ea typeface="HY중고딕" pitchFamily="18" charset="-127"/>
              </a:rPr>
              <a:t>“</a:t>
            </a:r>
            <a:r>
              <a:rPr kumimoji="0" lang="ko-KR" altLang="en-US" dirty="0" smtClean="0">
                <a:solidFill>
                  <a:srgbClr val="00B050"/>
                </a:solidFill>
                <a:latin typeface="HY중고딕" pitchFamily="18" charset="-127"/>
                <a:ea typeface="HY중고딕" pitchFamily="18" charset="-127"/>
              </a:rPr>
              <a:t>당신은 일자리를 얻을 것이다</a:t>
            </a:r>
            <a:r>
              <a:rPr kumimoji="0" lang="en-US" altLang="ko-KR" dirty="0" smtClean="0">
                <a:solidFill>
                  <a:srgbClr val="00B050"/>
                </a:solidFill>
                <a:latin typeface="HY중고딕" pitchFamily="18" charset="-127"/>
                <a:ea typeface="HY중고딕" pitchFamily="18" charset="-127"/>
              </a:rPr>
              <a:t>.”</a:t>
            </a:r>
          </a:p>
          <a:p>
            <a:pPr marL="285750" indent="-285750" eaLnBrk="1" latinLnBrk="0" hangingPunct="1">
              <a:lnSpc>
                <a:spcPct val="150000"/>
              </a:lnSpc>
              <a:buFont typeface="Arial" panose="020B0604020202020204" pitchFamily="34" charset="0"/>
              <a:buChar char="•"/>
            </a:pPr>
            <a:endParaRPr kumimoji="0" lang="en-US" altLang="ko-KR" dirty="0">
              <a:latin typeface="HY중고딕" pitchFamily="18" charset="-127"/>
              <a:ea typeface="HY중고딕" pitchFamily="18" charset="-127"/>
            </a:endParaRPr>
          </a:p>
          <a:p>
            <a:pPr marL="285750" indent="-285750" eaLnBrk="1" latinLnBrk="0" hangingPunct="1">
              <a:lnSpc>
                <a:spcPct val="150000"/>
              </a:lnSpc>
              <a:buFont typeface="Arial" panose="020B0604020202020204" pitchFamily="34" charset="0"/>
              <a:buChar char="•"/>
            </a:pPr>
            <a:r>
              <a:rPr kumimoji="0" lang="ko-KR" altLang="en-US" dirty="0" smtClean="0">
                <a:latin typeface="HY중고딕" pitchFamily="18" charset="-127"/>
                <a:ea typeface="HY중고딕" pitchFamily="18" charset="-127"/>
              </a:rPr>
              <a:t>어떠한 상황에서 가게주인이 거짓말을 했다고 하는 것이 정당화되겠는가</a:t>
            </a:r>
            <a:r>
              <a:rPr kumimoji="0" lang="en-US" altLang="ko-KR" dirty="0" smtClean="0">
                <a:latin typeface="HY중고딕" pitchFamily="18" charset="-127"/>
                <a:ea typeface="HY중고딕" pitchFamily="18" charset="-127"/>
              </a:rPr>
              <a:t>? (</a:t>
            </a:r>
            <a:r>
              <a:rPr kumimoji="0" lang="ko-KR" altLang="en-US" dirty="0" smtClean="0">
                <a:latin typeface="HY중고딕" pitchFamily="18" charset="-127"/>
                <a:ea typeface="HY중고딕" pitchFamily="18" charset="-127"/>
              </a:rPr>
              <a:t>위의 문장이 언제</a:t>
            </a:r>
            <a:r>
              <a:rPr kumimoji="0" lang="en-US" altLang="ko-KR" dirty="0" smtClean="0">
                <a:latin typeface="HY중고딕" pitchFamily="18" charset="-127"/>
                <a:ea typeface="HY중고딕" pitchFamily="18" charset="-127"/>
              </a:rPr>
              <a:t> </a:t>
            </a:r>
            <a:r>
              <a:rPr kumimoji="0" lang="ko-KR" altLang="en-US" dirty="0" smtClean="0">
                <a:latin typeface="HY중고딕" pitchFamily="18" charset="-127"/>
                <a:ea typeface="HY중고딕" pitchFamily="18" charset="-127"/>
              </a:rPr>
              <a:t>거짓일까</a:t>
            </a:r>
            <a:r>
              <a:rPr kumimoji="0" lang="en-US" altLang="ko-KR" dirty="0" smtClean="0">
                <a:latin typeface="HY중고딕" pitchFamily="18" charset="-127"/>
                <a:ea typeface="HY중고딕" pitchFamily="18" charset="-127"/>
              </a:rPr>
              <a:t>?)</a:t>
            </a:r>
          </a:p>
          <a:p>
            <a:pPr marL="285750" indent="-285750" eaLnBrk="1" latinLnBrk="0" hangingPunct="1">
              <a:lnSpc>
                <a:spcPct val="150000"/>
              </a:lnSpc>
              <a:buFont typeface="Arial" panose="020B0604020202020204" pitchFamily="34" charset="0"/>
              <a:buChar char="•"/>
            </a:pPr>
            <a:r>
              <a:rPr kumimoji="0" lang="en-US" altLang="ko-KR" dirty="0" smtClean="0">
                <a:latin typeface="HY중고딕" pitchFamily="18" charset="-127"/>
                <a:ea typeface="HY중고딕" pitchFamily="18" charset="-127"/>
              </a:rPr>
              <a:t>“</a:t>
            </a:r>
            <a:r>
              <a:rPr kumimoji="0" lang="ko-KR" altLang="en-US" dirty="0" smtClean="0">
                <a:latin typeface="HY중고딕" pitchFamily="18" charset="-127"/>
                <a:ea typeface="HY중고딕" pitchFamily="18" charset="-127"/>
              </a:rPr>
              <a:t>가설이 참이고</a:t>
            </a:r>
            <a:r>
              <a:rPr kumimoji="0" lang="en-US" altLang="ko-KR" dirty="0" smtClean="0">
                <a:latin typeface="HY중고딕" pitchFamily="18" charset="-127"/>
                <a:ea typeface="HY중고딕" pitchFamily="18" charset="-127"/>
              </a:rPr>
              <a:t>, </a:t>
            </a:r>
            <a:r>
              <a:rPr kumimoji="0" lang="ko-KR" altLang="en-US" dirty="0" smtClean="0">
                <a:latin typeface="HY중고딕" pitchFamily="18" charset="-127"/>
                <a:ea typeface="HY중고딕" pitchFamily="18" charset="-127"/>
              </a:rPr>
              <a:t>결론은 거짓인 상황</a:t>
            </a:r>
            <a:r>
              <a:rPr kumimoji="0" lang="en-US" altLang="ko-KR" dirty="0" smtClean="0">
                <a:latin typeface="HY중고딕" pitchFamily="18" charset="-127"/>
                <a:ea typeface="HY중고딕" pitchFamily="18" charset="-127"/>
              </a:rPr>
              <a:t>“</a:t>
            </a:r>
          </a:p>
          <a:p>
            <a:pPr marL="285750" indent="-285750" eaLnBrk="1" latinLnBrk="0" hangingPunct="1">
              <a:lnSpc>
                <a:spcPct val="150000"/>
              </a:lnSpc>
              <a:buFont typeface="Arial" panose="020B0604020202020204" pitchFamily="34" charset="0"/>
              <a:buChar char="•"/>
            </a:pPr>
            <a:endParaRPr kumimoji="0" lang="en-US" altLang="ko-KR" dirty="0" smtClean="0">
              <a:latin typeface="HY중고딕" pitchFamily="18" charset="-127"/>
              <a:ea typeface="HY중고딕" pitchFamily="18" charset="-127"/>
            </a:endParaRPr>
          </a:p>
          <a:p>
            <a:pPr marL="285750" indent="-285750" eaLnBrk="1" latinLnBrk="0" hangingPunct="1">
              <a:lnSpc>
                <a:spcPct val="150000"/>
              </a:lnSpc>
              <a:buFont typeface="Arial" panose="020B0604020202020204" pitchFamily="34" charset="0"/>
              <a:buChar char="•"/>
            </a:pPr>
            <a:endParaRPr kumimoji="0" lang="en-US" altLang="ko-KR" dirty="0" smtClean="0">
              <a:latin typeface="HY중고딕" pitchFamily="18" charset="-127"/>
              <a:ea typeface="HY중고딕" pitchFamily="18" charset="-127"/>
            </a:endParaRPr>
          </a:p>
          <a:p>
            <a:pPr marL="285750" indent="-285750" eaLnBrk="1" latinLnBrk="0" hangingPunct="1">
              <a:lnSpc>
                <a:spcPct val="150000"/>
              </a:lnSpc>
              <a:buFont typeface="Arial" panose="020B0604020202020204" pitchFamily="34" charset="0"/>
              <a:buChar char="•"/>
            </a:pPr>
            <a:endParaRPr kumimoji="0" lang="en-US" altLang="ko-KR" i="1" dirty="0">
              <a:latin typeface="HY중고딕" pitchFamily="18" charset="-127"/>
              <a:ea typeface="HY중고딕" pitchFamily="18" charset="-127"/>
            </a:endParaRPr>
          </a:p>
          <a:p>
            <a:pPr marL="285750" indent="-285750" eaLnBrk="1" latinLnBrk="0" hangingPunct="1">
              <a:lnSpc>
                <a:spcPct val="150000"/>
              </a:lnSpc>
              <a:buFont typeface="Arial" panose="020B0604020202020204" pitchFamily="34" charset="0"/>
              <a:buChar char="•"/>
            </a:pPr>
            <a:endParaRPr kumimoji="0" lang="en-US" altLang="ko-KR" i="1" dirty="0" smtClean="0">
              <a:latin typeface="HY중고딕" pitchFamily="18" charset="-127"/>
              <a:ea typeface="HY중고딕" pitchFamily="18" charset="-127"/>
            </a:endParaRPr>
          </a:p>
          <a:p>
            <a:pPr marL="285750" indent="-285750" eaLnBrk="1" latinLnBrk="0" hangingPunct="1">
              <a:lnSpc>
                <a:spcPct val="150000"/>
              </a:lnSpc>
              <a:buFont typeface="Arial" panose="020B0604020202020204" pitchFamily="34" charset="0"/>
              <a:buChar char="•"/>
            </a:pPr>
            <a:endParaRPr kumimoji="0" lang="ko-KR" altLang="en-US" dirty="0">
              <a:latin typeface="HY중고딕" pitchFamily="18" charset="-127"/>
              <a:ea typeface="HY중고딕" pitchFamily="18" charset="-127"/>
            </a:endParaRPr>
          </a:p>
        </p:txBody>
      </p:sp>
    </p:spTree>
    <p:extLst>
      <p:ext uri="{BB962C8B-B14F-4D97-AF65-F5344CB8AC3E}">
        <p14:creationId xmlns:p14="http://schemas.microsoft.com/office/powerpoint/2010/main" val="8742683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Understanding Implication</a:t>
            </a:r>
            <a:endParaRPr lang="en-US" dirty="0"/>
          </a:p>
        </p:txBody>
      </p:sp>
      <p:sp>
        <p:nvSpPr>
          <p:cNvPr id="3" name="Content Placeholder 2"/>
          <p:cNvSpPr>
            <a:spLocks noGrp="1"/>
          </p:cNvSpPr>
          <p:nvPr>
            <p:ph idx="1"/>
          </p:nvPr>
        </p:nvSpPr>
        <p:spPr/>
        <p:txBody>
          <a:bodyPr>
            <a:normAutofit fontScale="92500"/>
          </a:bodyPr>
          <a:lstStyle/>
          <a:p>
            <a:pPr marL="274320" lvl="1" indent="-274320">
              <a:buClr>
                <a:schemeClr val="accent3"/>
              </a:buClr>
              <a:buSzPct val="95000"/>
            </a:pPr>
            <a:r>
              <a:rPr lang="en-US" sz="2600" dirty="0" smtClean="0"/>
              <a:t>In </a:t>
            </a:r>
            <a:r>
              <a:rPr lang="en-US" sz="2600" i="1" dirty="0" smtClean="0">
                <a:latin typeface="Cambria Math" pitchFamily="18" charset="0"/>
                <a:ea typeface="Cambria Math" pitchFamily="18" charset="0"/>
              </a:rPr>
              <a:t>p </a:t>
            </a:r>
            <a:r>
              <a:rPr lang="en-US" sz="2600" dirty="0" smtClean="0">
                <a:latin typeface="Cambria Math"/>
                <a:ea typeface="Cambria Math"/>
              </a:rPr>
              <a:t>→</a:t>
            </a:r>
            <a:r>
              <a:rPr lang="en-US" sz="2600" i="1" dirty="0" smtClean="0">
                <a:latin typeface="Cambria Math" pitchFamily="18" charset="0"/>
                <a:ea typeface="Cambria Math" pitchFamily="18" charset="0"/>
              </a:rPr>
              <a:t>q </a:t>
            </a:r>
            <a:r>
              <a:rPr lang="en-US" sz="2600" dirty="0" smtClean="0">
                <a:ea typeface="Cambria Math" pitchFamily="18" charset="0"/>
              </a:rPr>
              <a:t>there does not need to be any connection between the antecedent or the consequent</a:t>
            </a:r>
            <a:r>
              <a:rPr lang="en-US" sz="2600" dirty="0" smtClean="0">
                <a:latin typeface="Cambria Math" pitchFamily="18" charset="0"/>
                <a:ea typeface="Cambria Math" pitchFamily="18" charset="0"/>
              </a:rPr>
              <a:t>. The “meaning” of </a:t>
            </a:r>
            <a:r>
              <a:rPr lang="en-US" sz="2600" i="1" dirty="0" smtClean="0">
                <a:latin typeface="Cambria Math" pitchFamily="18" charset="0"/>
                <a:ea typeface="Cambria Math" pitchFamily="18" charset="0"/>
              </a:rPr>
              <a:t>p </a:t>
            </a:r>
            <a:r>
              <a:rPr lang="en-US" sz="2600" dirty="0" smtClean="0">
                <a:latin typeface="Cambria Math"/>
                <a:ea typeface="Cambria Math"/>
              </a:rPr>
              <a:t>→</a:t>
            </a:r>
            <a:r>
              <a:rPr lang="en-US" sz="2600" i="1" dirty="0" smtClean="0">
                <a:latin typeface="Cambria Math" pitchFamily="18" charset="0"/>
                <a:ea typeface="Cambria Math" pitchFamily="18" charset="0"/>
              </a:rPr>
              <a:t>q </a:t>
            </a:r>
            <a:r>
              <a:rPr lang="en-US" sz="2600" dirty="0" smtClean="0">
                <a:ea typeface="Cambria Math" pitchFamily="18" charset="0"/>
              </a:rPr>
              <a:t>depends only on the truth values of </a:t>
            </a:r>
            <a:r>
              <a:rPr lang="en-US" sz="2600" i="1" dirty="0" smtClean="0">
                <a:latin typeface="Cambria Math" pitchFamily="18" charset="0"/>
                <a:ea typeface="Cambria Math" pitchFamily="18" charset="0"/>
              </a:rPr>
              <a:t>p</a:t>
            </a:r>
            <a:r>
              <a:rPr lang="en-US" sz="2600" dirty="0" smtClean="0">
                <a:ea typeface="Cambria Math" pitchFamily="18" charset="0"/>
              </a:rPr>
              <a:t> and </a:t>
            </a:r>
            <a:r>
              <a:rPr lang="en-US" sz="2600" i="1" dirty="0" smtClean="0">
                <a:latin typeface="Cambria Math" pitchFamily="18" charset="0"/>
                <a:ea typeface="Cambria Math" pitchFamily="18" charset="0"/>
              </a:rPr>
              <a:t>q</a:t>
            </a:r>
            <a:r>
              <a:rPr lang="en-US" sz="2600" dirty="0" smtClean="0">
                <a:ea typeface="Cambria Math" pitchFamily="18" charset="0"/>
              </a:rPr>
              <a:t>. </a:t>
            </a:r>
          </a:p>
          <a:p>
            <a:r>
              <a:rPr lang="en-US" dirty="0" smtClean="0"/>
              <a:t>These implications are perfectly fine, but would not be used in ordinary English.</a:t>
            </a:r>
          </a:p>
          <a:p>
            <a:pPr lvl="1"/>
            <a:r>
              <a:rPr lang="en-US" dirty="0" smtClean="0"/>
              <a:t>“If the moon is made of green cheese, then I have more money than Bill Gates. ”</a:t>
            </a:r>
          </a:p>
          <a:p>
            <a:pPr lvl="1"/>
            <a:r>
              <a:rPr lang="en-US" dirty="0" smtClean="0"/>
              <a:t> “If the moon is made of green cheese then I’m on welfare.”</a:t>
            </a:r>
          </a:p>
          <a:p>
            <a:pPr lvl="1"/>
            <a:r>
              <a:rPr lang="en-US" dirty="0" smtClean="0"/>
              <a:t>“If 1 + 1 = 3, then your grandma wears combat boots.”</a:t>
            </a:r>
          </a:p>
        </p:txBody>
      </p:sp>
    </p:spTree>
    <p:extLst>
      <p:ext uri="{BB962C8B-B14F-4D97-AF65-F5344CB8AC3E}">
        <p14:creationId xmlns:p14="http://schemas.microsoft.com/office/powerpoint/2010/main" val="7398976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Understanding Implication (cont)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One way to view the logical conditional is to think of an obligation or contract.</a:t>
            </a:r>
          </a:p>
          <a:p>
            <a:pPr lvl="1"/>
            <a:r>
              <a:rPr lang="en-US" dirty="0" smtClean="0"/>
              <a:t>“If I am elected, then I will lower taxes.”</a:t>
            </a:r>
          </a:p>
          <a:p>
            <a:pPr lvl="1"/>
            <a:r>
              <a:rPr lang="en-US" dirty="0" smtClean="0"/>
              <a:t>“If you get 100% on the final, then you will get an A.”</a:t>
            </a:r>
          </a:p>
          <a:p>
            <a:r>
              <a:rPr lang="en-US" dirty="0" smtClean="0"/>
              <a:t>If the politician is elected and does not lower taxes, then the voters can say that he or she has broken the campaign pledge. Something similar holds for the professor. This corresponds to the case where </a:t>
            </a:r>
            <a:r>
              <a:rPr lang="en-US" i="1" dirty="0" smtClean="0">
                <a:latin typeface="Cambria Math" pitchFamily="18" charset="0"/>
                <a:ea typeface="Cambria Math" pitchFamily="18" charset="0"/>
              </a:rPr>
              <a:t>p</a:t>
            </a:r>
            <a:r>
              <a:rPr lang="en-US" dirty="0" smtClean="0"/>
              <a:t> is true and </a:t>
            </a:r>
            <a:r>
              <a:rPr lang="en-US" i="1" dirty="0" smtClean="0">
                <a:latin typeface="Cambria Math" pitchFamily="18" charset="0"/>
                <a:ea typeface="Cambria Math" pitchFamily="18" charset="0"/>
              </a:rPr>
              <a:t>q</a:t>
            </a:r>
            <a:r>
              <a:rPr lang="en-US" dirty="0" smtClean="0"/>
              <a:t> is false. </a:t>
            </a:r>
            <a:endParaRPr lang="en-US" dirty="0"/>
          </a:p>
          <a:p>
            <a:pPr marL="285750" indent="-285750" eaLnBrk="1" latinLnBrk="0" hangingPunct="1">
              <a:lnSpc>
                <a:spcPct val="150000"/>
              </a:lnSpc>
              <a:buFont typeface="Arial" panose="020B0604020202020204" pitchFamily="34" charset="0"/>
              <a:buChar char="•"/>
            </a:pPr>
            <a:r>
              <a:rPr lang="ko-KR" altLang="en-US" dirty="0">
                <a:latin typeface="HY중고딕" pitchFamily="18" charset="-127"/>
                <a:ea typeface="HY중고딕" pitchFamily="18" charset="-127"/>
              </a:rPr>
              <a:t>교수가 한 말이 언제 거짓이 될까</a:t>
            </a:r>
            <a:r>
              <a:rPr lang="en-US" altLang="ko-KR" dirty="0">
                <a:latin typeface="HY중고딕" pitchFamily="18" charset="-127"/>
                <a:ea typeface="HY중고딕" pitchFamily="18" charset="-127"/>
              </a:rPr>
              <a:t>?</a:t>
            </a:r>
          </a:p>
          <a:p>
            <a:pPr marL="285750" indent="-285750" eaLnBrk="1" latinLnBrk="0" hangingPunct="1">
              <a:lnSpc>
                <a:spcPct val="150000"/>
              </a:lnSpc>
              <a:buFont typeface="Arial" panose="020B0604020202020204" pitchFamily="34" charset="0"/>
              <a:buChar char="•"/>
            </a:pPr>
            <a:r>
              <a:rPr lang="en-US" altLang="ko-KR" dirty="0">
                <a:latin typeface="HY중고딕" pitchFamily="18" charset="-127"/>
                <a:ea typeface="HY중고딕" pitchFamily="18" charset="-127"/>
              </a:rPr>
              <a:t>If you get 100% on the final, then you will get an </a:t>
            </a:r>
            <a:r>
              <a:rPr lang="en-US" altLang="ko-KR" dirty="0" smtClean="0">
                <a:latin typeface="HY중고딕" pitchFamily="18" charset="-127"/>
                <a:ea typeface="HY중고딕" pitchFamily="18" charset="-127"/>
              </a:rPr>
              <a:t>A</a:t>
            </a:r>
            <a:r>
              <a:rPr lang="en-US" dirty="0" smtClean="0"/>
              <a:t>                </a:t>
            </a:r>
            <a:endParaRPr lang="en-US" dirty="0"/>
          </a:p>
        </p:txBody>
      </p:sp>
    </p:spTree>
    <p:extLst>
      <p:ext uri="{BB962C8B-B14F-4D97-AF65-F5344CB8AC3E}">
        <p14:creationId xmlns:p14="http://schemas.microsoft.com/office/powerpoint/2010/main" val="3429413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49000">
              <a:srgbClr val="00C85A">
                <a:alpha val="37000"/>
              </a:srgbClr>
            </a:gs>
            <a:gs pos="50000">
              <a:srgbClr val="9CB86E"/>
            </a:gs>
            <a:gs pos="100000">
              <a:srgbClr val="156B13"/>
            </a:gs>
          </a:gsLst>
          <a:lin ang="2700000" scaled="0"/>
        </a:gradFill>
        <a:effectLst/>
      </p:bgPr>
    </p:bg>
    <p:spTree>
      <p:nvGrpSpPr>
        <p:cNvPr id="1" name=""/>
        <p:cNvGrpSpPr/>
        <p:nvPr/>
      </p:nvGrpSpPr>
      <p:grpSpPr>
        <a:xfrm>
          <a:off x="0" y="0"/>
          <a:ext cx="0" cy="0"/>
          <a:chOff x="0" y="0"/>
          <a:chExt cx="0" cy="0"/>
        </a:xfrm>
      </p:grpSpPr>
      <p:sp>
        <p:nvSpPr>
          <p:cNvPr id="33794"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01ECA63C-22BD-4729-844D-868756938F55}" type="slidenum">
              <a:rPr kumimoji="0" lang="en-US" altLang="ko-KR" b="1">
                <a:latin typeface="Gill Sans MT" pitchFamily="34" charset="0"/>
                <a:ea typeface="HY엽서L" pitchFamily="18" charset="-127"/>
              </a:rPr>
              <a:pPr eaLnBrk="1" hangingPunct="1"/>
              <a:t>25</a:t>
            </a:fld>
            <a:endParaRPr kumimoji="0" lang="en-US" altLang="ko-KR" b="1">
              <a:latin typeface="Gill Sans MT" pitchFamily="34" charset="0"/>
              <a:ea typeface="HY엽서L" pitchFamily="18" charset="-127"/>
            </a:endParaRPr>
          </a:p>
        </p:txBody>
      </p:sp>
      <p:sp>
        <p:nvSpPr>
          <p:cNvPr id="33795"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33796" name="TextBox 7"/>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sp>
        <p:nvSpPr>
          <p:cNvPr id="10"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rgbClr val="FF0066"/>
                </a:solidFill>
                <a:latin typeface="휴먼모음T" pitchFamily="18" charset="-127"/>
                <a:ea typeface="휴먼모음T" pitchFamily="18" charset="-127"/>
              </a:rPr>
              <a:t>2.2 </a:t>
            </a:r>
            <a:r>
              <a:rPr lang="ko-KR" altLang="en-US" sz="2400" dirty="0" smtClean="0">
                <a:solidFill>
                  <a:srgbClr val="FF0066"/>
                </a:solidFill>
                <a:latin typeface="휴먼모음T" pitchFamily="18" charset="-127"/>
                <a:ea typeface="휴먼모음T" pitchFamily="18" charset="-127"/>
              </a:rPr>
              <a:t>논리 연산</a:t>
            </a:r>
            <a:endParaRPr lang="ko-KR" altLang="en-US" sz="2400" dirty="0">
              <a:solidFill>
                <a:srgbClr val="FF0066"/>
              </a:solidFill>
              <a:latin typeface="휴먼모음T" pitchFamily="18" charset="-127"/>
              <a:ea typeface="휴먼모음T" pitchFamily="18" charset="-127"/>
            </a:endParaRPr>
          </a:p>
        </p:txBody>
      </p:sp>
      <p:pic>
        <p:nvPicPr>
          <p:cNvPr id="33798" name="Picture 2" descr="C:\Documents and Settings\Administrator\바탕 화면\이산수학 작업 그림파일\2장\2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2988" y="930275"/>
            <a:ext cx="8013700" cy="386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Different Ways of Expressing </a:t>
            </a:r>
            <a:r>
              <a:rPr lang="en-US" sz="5400" i="1" dirty="0" smtClean="0">
                <a:latin typeface="Cambria Math" pitchFamily="18" charset="0"/>
                <a:ea typeface="Cambria Math" pitchFamily="18" charset="0"/>
              </a:rPr>
              <a:t>p </a:t>
            </a:r>
            <a:r>
              <a:rPr lang="en-US" sz="5400" dirty="0" smtClean="0">
                <a:latin typeface="Cambria Math"/>
                <a:ea typeface="Cambria Math"/>
              </a:rPr>
              <a:t>→</a:t>
            </a:r>
            <a:r>
              <a:rPr lang="en-US" sz="5400" i="1" dirty="0" smtClean="0">
                <a:latin typeface="Cambria Math" pitchFamily="18" charset="0"/>
                <a:ea typeface="Cambria Math" pitchFamily="18" charset="0"/>
              </a:rPr>
              <a:t>q</a:t>
            </a:r>
            <a:r>
              <a:rPr lang="en-US" dirty="0" smtClean="0"/>
              <a:t>  </a:t>
            </a:r>
            <a:endParaRPr lang="en-US" dirty="0"/>
          </a:p>
        </p:txBody>
      </p:sp>
      <p:sp>
        <p:nvSpPr>
          <p:cNvPr id="3" name="Content Placeholder 2"/>
          <p:cNvSpPr>
            <a:spLocks noGrp="1"/>
          </p:cNvSpPr>
          <p:nvPr>
            <p:ph idx="1"/>
          </p:nvPr>
        </p:nvSpPr>
        <p:spPr/>
        <p:txBody>
          <a:bodyPr>
            <a:normAutofit/>
          </a:bodyPr>
          <a:lstStyle/>
          <a:p>
            <a:pPr>
              <a:buNone/>
            </a:pPr>
            <a:r>
              <a:rPr lang="en-US" dirty="0" smtClean="0"/>
              <a:t>    </a:t>
            </a:r>
          </a:p>
          <a:p>
            <a:pPr>
              <a:buNone/>
            </a:pPr>
            <a:r>
              <a:rPr lang="en-US" i="1" dirty="0" smtClean="0">
                <a:latin typeface="Cambria Math" pitchFamily="18" charset="0"/>
                <a:ea typeface="Cambria Math" pitchFamily="18" charset="0"/>
              </a:rPr>
              <a:t>p</a:t>
            </a:r>
            <a:r>
              <a:rPr lang="en-US" dirty="0" smtClean="0"/>
              <a:t> </a:t>
            </a:r>
            <a:r>
              <a:rPr lang="en-US" b="1" dirty="0" smtClean="0"/>
              <a:t>is sufficient for </a:t>
            </a:r>
            <a:r>
              <a:rPr lang="en-US" i="1" dirty="0" smtClean="0">
                <a:latin typeface="Cambria Math" pitchFamily="18" charset="0"/>
                <a:ea typeface="Cambria Math" pitchFamily="18" charset="0"/>
              </a:rPr>
              <a:t>q</a:t>
            </a:r>
            <a:r>
              <a:rPr lang="en-US" dirty="0" smtClean="0"/>
              <a:t> </a:t>
            </a:r>
          </a:p>
          <a:p>
            <a:pPr>
              <a:buNone/>
            </a:pPr>
            <a:r>
              <a:rPr lang="en-US" i="1" dirty="0" smtClean="0">
                <a:latin typeface="Cambria Math" pitchFamily="18" charset="0"/>
                <a:ea typeface="Cambria Math" pitchFamily="18" charset="0"/>
              </a:rPr>
              <a:t>q</a:t>
            </a:r>
            <a:r>
              <a:rPr lang="en-US" dirty="0" smtClean="0"/>
              <a:t> </a:t>
            </a:r>
            <a:r>
              <a:rPr lang="en-US" b="1" dirty="0" smtClean="0"/>
              <a:t>is necessary for </a:t>
            </a:r>
            <a:r>
              <a:rPr lang="en-US" i="1" dirty="0" smtClean="0">
                <a:latin typeface="Cambria Math" pitchFamily="18" charset="0"/>
                <a:ea typeface="Cambria Math" pitchFamily="18" charset="0"/>
              </a:rPr>
              <a:t>p</a:t>
            </a:r>
          </a:p>
          <a:p>
            <a:pPr>
              <a:buNone/>
            </a:pPr>
            <a:endParaRPr lang="en-US" dirty="0" smtClean="0"/>
          </a:p>
          <a:p>
            <a:pPr>
              <a:buNone/>
            </a:pPr>
            <a:r>
              <a:rPr lang="en-US" dirty="0" smtClean="0"/>
              <a:t>     </a:t>
            </a:r>
            <a:r>
              <a:rPr lang="en-US" b="1" dirty="0" smtClean="0"/>
              <a:t>a necessary condition for </a:t>
            </a:r>
            <a:r>
              <a:rPr lang="en-US" i="1" dirty="0" smtClean="0">
                <a:latin typeface="Cambria Math" pitchFamily="18" charset="0"/>
                <a:ea typeface="Cambria Math" pitchFamily="18" charset="0"/>
              </a:rPr>
              <a:t>p</a:t>
            </a:r>
            <a:r>
              <a:rPr lang="en-US" dirty="0" smtClean="0"/>
              <a:t> </a:t>
            </a:r>
            <a:r>
              <a:rPr lang="en-US" b="1" dirty="0" smtClean="0"/>
              <a:t>is</a:t>
            </a:r>
            <a:r>
              <a:rPr lang="en-US" dirty="0" smtClean="0"/>
              <a:t> </a:t>
            </a:r>
            <a:r>
              <a:rPr lang="en-US" i="1" dirty="0" smtClean="0"/>
              <a:t>q</a:t>
            </a:r>
            <a:endParaRPr lang="en-US" dirty="0" smtClean="0"/>
          </a:p>
          <a:p>
            <a:pPr>
              <a:buNone/>
            </a:pPr>
            <a:r>
              <a:rPr lang="en-US" dirty="0" smtClean="0"/>
              <a:t>     </a:t>
            </a:r>
            <a:r>
              <a:rPr lang="en-US" b="1" dirty="0" smtClean="0"/>
              <a:t>a sufficient condition for </a:t>
            </a:r>
            <a:r>
              <a:rPr lang="en-US" i="1" dirty="0" smtClean="0">
                <a:latin typeface="Cambria Math" pitchFamily="18" charset="0"/>
                <a:ea typeface="Cambria Math" pitchFamily="18" charset="0"/>
              </a:rPr>
              <a:t>q</a:t>
            </a:r>
            <a:r>
              <a:rPr lang="en-US" dirty="0" smtClean="0"/>
              <a:t> </a:t>
            </a:r>
            <a:r>
              <a:rPr lang="en-US" b="1" dirty="0" smtClean="0"/>
              <a:t>is</a:t>
            </a:r>
            <a:r>
              <a:rPr lang="en-US" dirty="0" smtClean="0"/>
              <a:t> </a:t>
            </a:r>
            <a:r>
              <a:rPr lang="en-US" i="1" dirty="0" smtClean="0">
                <a:latin typeface="Cambria Math" pitchFamily="18" charset="0"/>
                <a:ea typeface="Cambria Math" pitchFamily="18" charset="0"/>
              </a:rPr>
              <a:t>p</a:t>
            </a:r>
            <a:endParaRPr lang="en-US" dirty="0" smtClean="0"/>
          </a:p>
          <a:p>
            <a:pPr>
              <a:buNone/>
            </a:pPr>
            <a:endParaRPr lang="en-US" dirty="0"/>
          </a:p>
        </p:txBody>
      </p:sp>
    </p:spTree>
    <p:extLst>
      <p:ext uri="{BB962C8B-B14F-4D97-AF65-F5344CB8AC3E}">
        <p14:creationId xmlns:p14="http://schemas.microsoft.com/office/powerpoint/2010/main" val="15340420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49000">
              <a:srgbClr val="00C85A">
                <a:alpha val="37000"/>
              </a:srgbClr>
            </a:gs>
            <a:gs pos="50000">
              <a:srgbClr val="9CB86E"/>
            </a:gs>
            <a:gs pos="100000">
              <a:srgbClr val="156B13"/>
            </a:gs>
          </a:gsLst>
          <a:lin ang="2700000" scaled="0"/>
        </a:gradFill>
        <a:effectLst/>
      </p:bgPr>
    </p:bg>
    <p:spTree>
      <p:nvGrpSpPr>
        <p:cNvPr id="1" name=""/>
        <p:cNvGrpSpPr/>
        <p:nvPr/>
      </p:nvGrpSpPr>
      <p:grpSpPr>
        <a:xfrm>
          <a:off x="0" y="0"/>
          <a:ext cx="0" cy="0"/>
          <a:chOff x="0" y="0"/>
          <a:chExt cx="0" cy="0"/>
        </a:xfrm>
      </p:grpSpPr>
      <p:sp>
        <p:nvSpPr>
          <p:cNvPr id="34818"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E35A438D-4C69-4E2C-8224-A69C7D43F29E}" type="slidenum">
              <a:rPr kumimoji="0" lang="en-US" altLang="ko-KR" b="1">
                <a:latin typeface="Gill Sans MT" pitchFamily="34" charset="0"/>
                <a:ea typeface="HY엽서L" pitchFamily="18" charset="-127"/>
              </a:rPr>
              <a:pPr eaLnBrk="1" hangingPunct="1"/>
              <a:t>27</a:t>
            </a:fld>
            <a:endParaRPr kumimoji="0" lang="en-US" altLang="ko-KR" b="1">
              <a:latin typeface="Gill Sans MT" pitchFamily="34" charset="0"/>
              <a:ea typeface="HY엽서L" pitchFamily="18" charset="-127"/>
            </a:endParaRPr>
          </a:p>
        </p:txBody>
      </p:sp>
      <p:sp>
        <p:nvSpPr>
          <p:cNvPr id="34819"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34820" name="TextBox 7"/>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sp>
        <p:nvSpPr>
          <p:cNvPr id="10"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rgbClr val="FF0066"/>
                </a:solidFill>
                <a:latin typeface="휴먼모음T" pitchFamily="18" charset="-127"/>
                <a:ea typeface="휴먼모음T" pitchFamily="18" charset="-127"/>
              </a:rPr>
              <a:t>2.2 </a:t>
            </a:r>
            <a:r>
              <a:rPr lang="ko-KR" altLang="en-US" sz="2400" dirty="0" smtClean="0">
                <a:solidFill>
                  <a:srgbClr val="FF0066"/>
                </a:solidFill>
                <a:latin typeface="휴먼모음T" pitchFamily="18" charset="-127"/>
                <a:ea typeface="휴먼모음T" pitchFamily="18" charset="-127"/>
              </a:rPr>
              <a:t>논리 연산</a:t>
            </a:r>
            <a:endParaRPr lang="ko-KR" altLang="en-US" sz="2400" dirty="0">
              <a:solidFill>
                <a:srgbClr val="FF0066"/>
              </a:solidFill>
              <a:latin typeface="휴먼모음T" pitchFamily="18" charset="-127"/>
              <a:ea typeface="휴먼모음T" pitchFamily="18" charset="-127"/>
            </a:endParaRPr>
          </a:p>
        </p:txBody>
      </p:sp>
      <p:sp>
        <p:nvSpPr>
          <p:cNvPr id="7" name="TextBox 6"/>
          <p:cNvSpPr txBox="1">
            <a:spLocks noRot="1" noChangeAspect="1" noMove="1" noResize="1" noEditPoints="1" noAdjustHandles="1" noChangeArrowheads="1" noChangeShapeType="1" noTextEdit="1"/>
          </p:cNvSpPr>
          <p:nvPr/>
        </p:nvSpPr>
        <p:spPr>
          <a:xfrm>
            <a:off x="1547664" y="1052736"/>
            <a:ext cx="7344816" cy="2215991"/>
          </a:xfrm>
          <a:prstGeom prst="rect">
            <a:avLst/>
          </a:prstGeom>
          <a:blipFill rotWithShape="1">
            <a:blip r:embed="rId3" cstate="print"/>
            <a:stretch>
              <a:fillRect l="-913" b="-551"/>
            </a:stretch>
          </a:blipFill>
        </p:spPr>
        <p:txBody>
          <a:bodyPr/>
          <a:lstStyle/>
          <a:p>
            <a:r>
              <a:rPr lang="ko-KR" altLang="en-US" b="1">
                <a:noFill/>
              </a:rPr>
              <a:t> </a:t>
            </a:r>
          </a:p>
        </p:txBody>
      </p:sp>
      <p:pic>
        <p:nvPicPr>
          <p:cNvPr id="34823"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76563" y="3405305"/>
            <a:ext cx="3190875"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49000">
              <a:srgbClr val="00C85A">
                <a:alpha val="37000"/>
              </a:srgbClr>
            </a:gs>
            <a:gs pos="50000">
              <a:srgbClr val="9CB86E"/>
            </a:gs>
            <a:gs pos="100000">
              <a:srgbClr val="156B13"/>
            </a:gs>
          </a:gsLst>
          <a:lin ang="2700000" scaled="0"/>
        </a:gradFill>
        <a:effectLst/>
      </p:bgPr>
    </p:bg>
    <p:spTree>
      <p:nvGrpSpPr>
        <p:cNvPr id="1" name=""/>
        <p:cNvGrpSpPr/>
        <p:nvPr/>
      </p:nvGrpSpPr>
      <p:grpSpPr>
        <a:xfrm>
          <a:off x="0" y="0"/>
          <a:ext cx="0" cy="0"/>
          <a:chOff x="0" y="0"/>
          <a:chExt cx="0" cy="0"/>
        </a:xfrm>
      </p:grpSpPr>
      <p:sp>
        <p:nvSpPr>
          <p:cNvPr id="35842"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D2A57272-BC45-4A20-8305-98EB47F7ABA0}" type="slidenum">
              <a:rPr kumimoji="0" lang="en-US" altLang="ko-KR" b="1">
                <a:latin typeface="Gill Sans MT" pitchFamily="34" charset="0"/>
                <a:ea typeface="HY엽서L" pitchFamily="18" charset="-127"/>
              </a:rPr>
              <a:pPr eaLnBrk="1" hangingPunct="1"/>
              <a:t>28</a:t>
            </a:fld>
            <a:endParaRPr kumimoji="0" lang="en-US" altLang="ko-KR" b="1">
              <a:latin typeface="Gill Sans MT" pitchFamily="34" charset="0"/>
              <a:ea typeface="HY엽서L" pitchFamily="18" charset="-127"/>
            </a:endParaRPr>
          </a:p>
        </p:txBody>
      </p:sp>
      <p:sp>
        <p:nvSpPr>
          <p:cNvPr id="35843"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35844" name="TextBox 7"/>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sp>
        <p:nvSpPr>
          <p:cNvPr id="10"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rgbClr val="FF0066"/>
                </a:solidFill>
                <a:latin typeface="휴먼모음T" pitchFamily="18" charset="-127"/>
                <a:ea typeface="휴먼모음T" pitchFamily="18" charset="-127"/>
              </a:rPr>
              <a:t>2.2 </a:t>
            </a:r>
            <a:r>
              <a:rPr lang="ko-KR" altLang="en-US" sz="2400" dirty="0" smtClean="0">
                <a:solidFill>
                  <a:srgbClr val="FF0066"/>
                </a:solidFill>
                <a:latin typeface="휴먼모음T" pitchFamily="18" charset="-127"/>
                <a:ea typeface="휴먼모음T" pitchFamily="18" charset="-127"/>
              </a:rPr>
              <a:t>논리 연산</a:t>
            </a:r>
            <a:endParaRPr lang="ko-KR" altLang="en-US" sz="2400" dirty="0">
              <a:solidFill>
                <a:srgbClr val="FF0066"/>
              </a:solidFill>
              <a:latin typeface="휴먼모음T" pitchFamily="18" charset="-127"/>
              <a:ea typeface="휴먼모음T" pitchFamily="18" charset="-127"/>
            </a:endParaRPr>
          </a:p>
        </p:txBody>
      </p:sp>
      <p:pic>
        <p:nvPicPr>
          <p:cNvPr id="35846" name="Picture 4" descr="C:\Documents and Settings\Administrator\바탕 화면\이산수학 작업 그림파일\2장\2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1881" y="4149080"/>
            <a:ext cx="7756525" cy="188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7" name="TextBox 8"/>
          <p:cNvSpPr txBox="1">
            <a:spLocks noChangeArrowheads="1"/>
          </p:cNvSpPr>
          <p:nvPr/>
        </p:nvSpPr>
        <p:spPr bwMode="auto">
          <a:xfrm>
            <a:off x="1476375" y="1448685"/>
            <a:ext cx="7416800" cy="3531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lnSpc>
                <a:spcPct val="150000"/>
              </a:lnSpc>
            </a:pPr>
            <a:r>
              <a:rPr kumimoji="0" lang="ko-KR" altLang="en-US" dirty="0">
                <a:solidFill>
                  <a:srgbClr val="0033CC"/>
                </a:solidFill>
                <a:latin typeface="HY중고딕" pitchFamily="18" charset="-127"/>
                <a:ea typeface="HY중고딕" pitchFamily="18" charset="-127"/>
              </a:rPr>
              <a:t>쌍방 조건도 조건 연산자의 경우와 마찬가지로 같은 의미를 가진 다른 </a:t>
            </a:r>
            <a:r>
              <a:rPr kumimoji="0" lang="ko-KR" altLang="en-US" dirty="0" smtClean="0">
                <a:solidFill>
                  <a:srgbClr val="0033CC"/>
                </a:solidFill>
                <a:latin typeface="HY중고딕" pitchFamily="18" charset="-127"/>
                <a:ea typeface="HY중고딕" pitchFamily="18" charset="-127"/>
              </a:rPr>
              <a:t>표현임</a:t>
            </a:r>
            <a:r>
              <a:rPr kumimoji="0" lang="en-US" altLang="ko-KR" dirty="0" smtClean="0">
                <a:solidFill>
                  <a:srgbClr val="0033CC"/>
                </a:solidFill>
                <a:latin typeface="HY중고딕" pitchFamily="18" charset="-127"/>
                <a:ea typeface="HY중고딕" pitchFamily="18" charset="-127"/>
              </a:rPr>
              <a:t>, </a:t>
            </a:r>
            <a:r>
              <a:rPr kumimoji="0" lang="ko-KR" altLang="en-US" b="1" dirty="0" smtClean="0">
                <a:solidFill>
                  <a:srgbClr val="00B050"/>
                </a:solidFill>
                <a:latin typeface="HY중고딕" pitchFamily="18" charset="-127"/>
                <a:ea typeface="HY중고딕" pitchFamily="18" charset="-127"/>
              </a:rPr>
              <a:t>상호조건명제</a:t>
            </a:r>
            <a:endParaRPr kumimoji="0" lang="en-US" altLang="ko-KR" b="1" dirty="0">
              <a:solidFill>
                <a:srgbClr val="00B050"/>
              </a:solidFill>
              <a:latin typeface="HY중고딕" pitchFamily="18" charset="-127"/>
              <a:ea typeface="HY중고딕" pitchFamily="18" charset="-127"/>
            </a:endParaRPr>
          </a:p>
          <a:p>
            <a:pPr lvl="1" eaLnBrk="1" latinLnBrk="0" hangingPunct="1">
              <a:lnSpc>
                <a:spcPct val="150000"/>
              </a:lnSpc>
            </a:pPr>
            <a:r>
              <a:rPr kumimoji="0" lang="en-US" altLang="ko-KR" sz="1600" dirty="0">
                <a:latin typeface="HY중고딕" pitchFamily="18" charset="-127"/>
                <a:ea typeface="HY중고딕" pitchFamily="18" charset="-127"/>
              </a:rPr>
              <a:t>(1) </a:t>
            </a:r>
            <a:r>
              <a:rPr kumimoji="0" lang="en-US" altLang="ko-KR" sz="1600" i="1" dirty="0">
                <a:latin typeface="HY중고딕" pitchFamily="18" charset="-127"/>
                <a:ea typeface="HY중고딕" pitchFamily="18" charset="-127"/>
              </a:rPr>
              <a:t>p</a:t>
            </a:r>
            <a:r>
              <a:rPr kumimoji="0" lang="ko-KR" altLang="en-US" sz="1600" dirty="0">
                <a:latin typeface="HY중고딕" pitchFamily="18" charset="-127"/>
                <a:ea typeface="HY중고딕" pitchFamily="18" charset="-127"/>
              </a:rPr>
              <a:t>이면</a:t>
            </a:r>
            <a:r>
              <a:rPr kumimoji="0" lang="ko-KR" altLang="en-US" sz="1600" i="1" dirty="0">
                <a:latin typeface="HY중고딕" pitchFamily="18" charset="-127"/>
                <a:ea typeface="HY중고딕" pitchFamily="18" charset="-127"/>
              </a:rPr>
              <a:t> </a:t>
            </a:r>
            <a:r>
              <a:rPr kumimoji="0" lang="en-US" altLang="ko-KR" sz="1600" i="1" dirty="0">
                <a:latin typeface="HY중고딕" pitchFamily="18" charset="-127"/>
                <a:ea typeface="HY중고딕" pitchFamily="18" charset="-127"/>
              </a:rPr>
              <a:t>q</a:t>
            </a:r>
            <a:r>
              <a:rPr kumimoji="0" lang="ko-KR" altLang="en-US" sz="1600" dirty="0">
                <a:latin typeface="HY중고딕" pitchFamily="18" charset="-127"/>
                <a:ea typeface="HY중고딕" pitchFamily="18" charset="-127"/>
              </a:rPr>
              <a:t>이고</a:t>
            </a:r>
            <a:r>
              <a:rPr kumimoji="0" lang="en-US" altLang="ko-KR" sz="1600" dirty="0">
                <a:latin typeface="HY중고딕" pitchFamily="18" charset="-127"/>
                <a:ea typeface="HY중고딕" pitchFamily="18" charset="-127"/>
              </a:rPr>
              <a:t>, </a:t>
            </a:r>
            <a:r>
              <a:rPr kumimoji="0" lang="en-US" altLang="ko-KR" sz="1600" i="1" dirty="0">
                <a:latin typeface="HY중고딕" pitchFamily="18" charset="-127"/>
                <a:ea typeface="HY중고딕" pitchFamily="18" charset="-127"/>
              </a:rPr>
              <a:t>q</a:t>
            </a:r>
            <a:r>
              <a:rPr kumimoji="0" lang="ko-KR" altLang="en-US" sz="1600" dirty="0">
                <a:latin typeface="HY중고딕" pitchFamily="18" charset="-127"/>
                <a:ea typeface="HY중고딕" pitchFamily="18" charset="-127"/>
              </a:rPr>
              <a:t>이면</a:t>
            </a:r>
            <a:r>
              <a:rPr kumimoji="0" lang="ko-KR" altLang="en-US" sz="1600" i="1" dirty="0">
                <a:latin typeface="HY중고딕" pitchFamily="18" charset="-127"/>
                <a:ea typeface="HY중고딕" pitchFamily="18" charset="-127"/>
              </a:rPr>
              <a:t> </a:t>
            </a:r>
            <a:r>
              <a:rPr kumimoji="0" lang="en-US" altLang="ko-KR" sz="1600" i="1" dirty="0">
                <a:latin typeface="HY중고딕" pitchFamily="18" charset="-127"/>
                <a:ea typeface="HY중고딕" pitchFamily="18" charset="-127"/>
              </a:rPr>
              <a:t>p</a:t>
            </a:r>
            <a:r>
              <a:rPr kumimoji="0" lang="ko-KR" altLang="en-US" sz="1600" dirty="0">
                <a:latin typeface="HY중고딕" pitchFamily="18" charset="-127"/>
                <a:ea typeface="HY중고딕" pitchFamily="18" charset="-127"/>
              </a:rPr>
              <a:t>이다</a:t>
            </a:r>
            <a:r>
              <a:rPr kumimoji="0" lang="en-US" altLang="ko-KR" sz="1600" dirty="0">
                <a:latin typeface="HY중고딕" pitchFamily="18" charset="-127"/>
                <a:ea typeface="HY중고딕" pitchFamily="18" charset="-127"/>
              </a:rPr>
              <a:t>. (</a:t>
            </a:r>
            <a:r>
              <a:rPr kumimoji="0" lang="en-US" altLang="ko-KR" sz="1600" i="1" dirty="0">
                <a:latin typeface="HY중고딕" pitchFamily="18" charset="-127"/>
                <a:ea typeface="HY중고딕" pitchFamily="18" charset="-127"/>
              </a:rPr>
              <a:t>p </a:t>
            </a:r>
            <a:r>
              <a:rPr kumimoji="0" lang="en-US" altLang="ko-KR" sz="1600" dirty="0">
                <a:latin typeface="HY중고딕" pitchFamily="18" charset="-127"/>
                <a:ea typeface="HY중고딕" pitchFamily="18" charset="-127"/>
              </a:rPr>
              <a:t>if and only if </a:t>
            </a:r>
            <a:r>
              <a:rPr kumimoji="0" lang="en-US" altLang="ko-KR" sz="1600" i="1" dirty="0" smtClean="0">
                <a:latin typeface="HY중고딕" pitchFamily="18" charset="-127"/>
                <a:ea typeface="HY중고딕" pitchFamily="18" charset="-127"/>
              </a:rPr>
              <a:t>q, </a:t>
            </a:r>
            <a:r>
              <a:rPr lang="en-US" altLang="ko-KR" sz="1600" i="1" dirty="0"/>
              <a:t>p</a:t>
            </a:r>
            <a:r>
              <a:rPr lang="en-US" altLang="ko-KR" sz="1600" dirty="0"/>
              <a:t> </a:t>
            </a:r>
            <a:r>
              <a:rPr lang="en-US" altLang="ko-KR" sz="1600" b="1" dirty="0" err="1"/>
              <a:t>iff</a:t>
            </a:r>
            <a:r>
              <a:rPr lang="en-US" altLang="ko-KR" sz="1600" dirty="0"/>
              <a:t> </a:t>
            </a:r>
            <a:r>
              <a:rPr lang="en-US" altLang="ko-KR" sz="1600" i="1" dirty="0"/>
              <a:t>q</a:t>
            </a:r>
            <a:r>
              <a:rPr kumimoji="0" lang="en-US" altLang="ko-KR" sz="1600" dirty="0" smtClean="0">
                <a:latin typeface="HY중고딕" pitchFamily="18" charset="-127"/>
                <a:ea typeface="HY중고딕" pitchFamily="18" charset="-127"/>
              </a:rPr>
              <a:t>)</a:t>
            </a:r>
            <a:endParaRPr kumimoji="0" lang="en-US" altLang="ko-KR" sz="1600" dirty="0">
              <a:latin typeface="HY중고딕" pitchFamily="18" charset="-127"/>
              <a:ea typeface="HY중고딕" pitchFamily="18" charset="-127"/>
            </a:endParaRPr>
          </a:p>
          <a:p>
            <a:pPr lvl="1" eaLnBrk="1" latinLnBrk="0" hangingPunct="1">
              <a:lnSpc>
                <a:spcPct val="150000"/>
              </a:lnSpc>
            </a:pPr>
            <a:r>
              <a:rPr kumimoji="0" lang="en-US" altLang="ko-KR" sz="1600" dirty="0">
                <a:latin typeface="HY중고딕" pitchFamily="18" charset="-127"/>
                <a:ea typeface="HY중고딕" pitchFamily="18" charset="-127"/>
              </a:rPr>
              <a:t>(2) </a:t>
            </a:r>
            <a:r>
              <a:rPr kumimoji="0" lang="en-US" altLang="ko-KR" sz="1600" i="1" dirty="0">
                <a:latin typeface="HY중고딕" pitchFamily="18" charset="-127"/>
                <a:ea typeface="HY중고딕" pitchFamily="18" charset="-127"/>
              </a:rPr>
              <a:t>p</a:t>
            </a:r>
            <a:r>
              <a:rPr kumimoji="0" lang="ko-KR" altLang="en-US" sz="1600" dirty="0">
                <a:latin typeface="HY중고딕" pitchFamily="18" charset="-127"/>
                <a:ea typeface="HY중고딕" pitchFamily="18" charset="-127"/>
              </a:rPr>
              <a:t>는 </a:t>
            </a:r>
            <a:r>
              <a:rPr kumimoji="0" lang="en-US" altLang="ko-KR" sz="1600" i="1" dirty="0">
                <a:latin typeface="HY중고딕" pitchFamily="18" charset="-127"/>
                <a:ea typeface="HY중고딕" pitchFamily="18" charset="-127"/>
              </a:rPr>
              <a:t>q</a:t>
            </a:r>
            <a:r>
              <a:rPr kumimoji="0" lang="ko-KR" altLang="en-US" sz="1600" dirty="0">
                <a:latin typeface="HY중고딕" pitchFamily="18" charset="-127"/>
                <a:ea typeface="HY중고딕" pitchFamily="18" charset="-127"/>
              </a:rPr>
              <a:t>의 필요충분조건이다</a:t>
            </a:r>
            <a:r>
              <a:rPr kumimoji="0" lang="en-US" altLang="ko-KR" sz="1600" dirty="0">
                <a:latin typeface="HY중고딕" pitchFamily="18" charset="-127"/>
                <a:ea typeface="HY중고딕" pitchFamily="18" charset="-127"/>
              </a:rPr>
              <a:t>. (</a:t>
            </a:r>
            <a:r>
              <a:rPr kumimoji="0" lang="en-US" altLang="ko-KR" sz="1600" i="1" dirty="0">
                <a:latin typeface="HY중고딕" pitchFamily="18" charset="-127"/>
                <a:ea typeface="HY중고딕" pitchFamily="18" charset="-127"/>
              </a:rPr>
              <a:t>p </a:t>
            </a:r>
            <a:r>
              <a:rPr kumimoji="0" lang="en-US" altLang="ko-KR" sz="1600" dirty="0">
                <a:latin typeface="HY중고딕" pitchFamily="18" charset="-127"/>
                <a:ea typeface="HY중고딕" pitchFamily="18" charset="-127"/>
              </a:rPr>
              <a:t>is necessary and sufficient for </a:t>
            </a:r>
            <a:r>
              <a:rPr kumimoji="0" lang="en-US" altLang="ko-KR" sz="1600" i="1" dirty="0">
                <a:latin typeface="HY중고딕" pitchFamily="18" charset="-127"/>
                <a:ea typeface="HY중고딕" pitchFamily="18" charset="-127"/>
              </a:rPr>
              <a:t>q</a:t>
            </a:r>
            <a:r>
              <a:rPr kumimoji="0" lang="en-US" altLang="ko-KR" sz="1600" dirty="0" smtClean="0">
                <a:latin typeface="HY중고딕" pitchFamily="18" charset="-127"/>
                <a:ea typeface="HY중고딕" pitchFamily="18" charset="-127"/>
              </a:rPr>
              <a:t>)</a:t>
            </a:r>
          </a:p>
          <a:p>
            <a:pPr lvl="1" eaLnBrk="1" latinLnBrk="0" hangingPunct="1">
              <a:lnSpc>
                <a:spcPct val="150000"/>
              </a:lnSpc>
            </a:pPr>
            <a:endParaRPr lang="en-US" altLang="ko-KR" sz="1600" dirty="0" smtClean="0"/>
          </a:p>
          <a:p>
            <a:pPr lvl="1" eaLnBrk="1" latinLnBrk="0" hangingPunct="1">
              <a:lnSpc>
                <a:spcPct val="150000"/>
              </a:lnSpc>
            </a:pPr>
            <a:r>
              <a:rPr lang="en-US" altLang="ko-KR" sz="1600" dirty="0" smtClean="0"/>
              <a:t> </a:t>
            </a:r>
            <a:r>
              <a:rPr lang="en-US" altLang="ko-KR" sz="1600" dirty="0"/>
              <a:t>If </a:t>
            </a:r>
            <a:r>
              <a:rPr lang="en-US" altLang="ko-KR" sz="1600" i="1" dirty="0">
                <a:latin typeface="Cambria Math" pitchFamily="18" charset="0"/>
                <a:ea typeface="Cambria Math" pitchFamily="18" charset="0"/>
              </a:rPr>
              <a:t>p</a:t>
            </a:r>
            <a:r>
              <a:rPr lang="en-US" altLang="ko-KR" sz="1600" dirty="0"/>
              <a:t>  denotes “</a:t>
            </a:r>
            <a:r>
              <a:rPr lang="en-US" altLang="ko-KR" sz="1600" dirty="0">
                <a:solidFill>
                  <a:srgbClr val="0033CC"/>
                </a:solidFill>
              </a:rPr>
              <a:t>I am at home</a:t>
            </a:r>
            <a:r>
              <a:rPr lang="en-US" altLang="ko-KR" sz="1600" dirty="0"/>
              <a:t>.” and </a:t>
            </a:r>
            <a:r>
              <a:rPr lang="en-US" altLang="ko-KR" sz="1600" i="1" dirty="0">
                <a:latin typeface="Cambria Math" pitchFamily="18" charset="0"/>
                <a:ea typeface="Cambria Math" pitchFamily="18" charset="0"/>
              </a:rPr>
              <a:t>q</a:t>
            </a:r>
            <a:r>
              <a:rPr lang="en-US" altLang="ko-KR" sz="1600" dirty="0"/>
              <a:t>   denotes “</a:t>
            </a:r>
            <a:r>
              <a:rPr lang="en-US" altLang="ko-KR" sz="1600" dirty="0">
                <a:solidFill>
                  <a:srgbClr val="0033CC"/>
                </a:solidFill>
              </a:rPr>
              <a:t>It is raining</a:t>
            </a:r>
            <a:r>
              <a:rPr lang="en-US" altLang="ko-KR" sz="1600" dirty="0"/>
              <a:t>.” then       </a:t>
            </a:r>
            <a:r>
              <a:rPr lang="en-US" altLang="ko-KR" sz="1600" i="1" dirty="0">
                <a:latin typeface="Cambria Math" pitchFamily="18" charset="0"/>
                <a:ea typeface="Cambria Math" pitchFamily="18" charset="0"/>
              </a:rPr>
              <a:t>p </a:t>
            </a:r>
            <a:r>
              <a:rPr lang="en-US" altLang="ko-KR" sz="1600" dirty="0">
                <a:latin typeface="Cambria Math"/>
                <a:ea typeface="Cambria Math"/>
              </a:rPr>
              <a:t>↔</a:t>
            </a:r>
            <a:r>
              <a:rPr lang="en-US" altLang="ko-KR" sz="1600" i="1" dirty="0">
                <a:latin typeface="Cambria Math" pitchFamily="18" charset="0"/>
                <a:ea typeface="Cambria Math" pitchFamily="18" charset="0"/>
              </a:rPr>
              <a:t>q</a:t>
            </a:r>
            <a:r>
              <a:rPr lang="en-US" altLang="ko-KR" sz="1600" dirty="0"/>
              <a:t>   denotes “I am at home if and only if it is raining.”</a:t>
            </a:r>
          </a:p>
          <a:p>
            <a:pPr lvl="1" eaLnBrk="1" latinLnBrk="0" hangingPunct="1">
              <a:lnSpc>
                <a:spcPct val="150000"/>
              </a:lnSpc>
            </a:pPr>
            <a:endParaRPr kumimoji="0" lang="en-US" altLang="ko-KR" sz="1600" dirty="0" smtClean="0">
              <a:latin typeface="HY중고딕" pitchFamily="18" charset="-127"/>
              <a:ea typeface="HY중고딕" pitchFamily="18" charset="-127"/>
            </a:endParaRPr>
          </a:p>
          <a:p>
            <a:pPr lvl="1" eaLnBrk="1" latinLnBrk="0" hangingPunct="1">
              <a:lnSpc>
                <a:spcPct val="150000"/>
              </a:lnSpc>
            </a:pPr>
            <a:endParaRPr kumimoji="0" lang="ko-KR" altLang="en-US" sz="1700" dirty="0">
              <a:latin typeface="HY중고딕" pitchFamily="18" charset="-127"/>
              <a:ea typeface="HY중고딕" pitchFamily="18" charset="-127"/>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49000">
              <a:srgbClr val="00C85A">
                <a:alpha val="37000"/>
              </a:srgbClr>
            </a:gs>
            <a:gs pos="50000">
              <a:srgbClr val="9CB86E"/>
            </a:gs>
            <a:gs pos="100000">
              <a:srgbClr val="156B13"/>
            </a:gs>
          </a:gsLst>
          <a:lin ang="2700000" scaled="0"/>
        </a:gradFill>
        <a:effectLst/>
      </p:bgPr>
    </p:bg>
    <p:spTree>
      <p:nvGrpSpPr>
        <p:cNvPr id="1" name=""/>
        <p:cNvGrpSpPr/>
        <p:nvPr/>
      </p:nvGrpSpPr>
      <p:grpSpPr>
        <a:xfrm>
          <a:off x="0" y="0"/>
          <a:ext cx="0" cy="0"/>
          <a:chOff x="0" y="0"/>
          <a:chExt cx="0" cy="0"/>
        </a:xfrm>
      </p:grpSpPr>
      <p:sp>
        <p:nvSpPr>
          <p:cNvPr id="36866"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887BD213-E00F-4B69-8DC8-3D2BD4836907}" type="slidenum">
              <a:rPr kumimoji="0" lang="en-US" altLang="ko-KR" b="1">
                <a:latin typeface="Gill Sans MT" pitchFamily="34" charset="0"/>
                <a:ea typeface="HY엽서L" pitchFamily="18" charset="-127"/>
              </a:rPr>
              <a:pPr eaLnBrk="1" hangingPunct="1"/>
              <a:t>29</a:t>
            </a:fld>
            <a:endParaRPr kumimoji="0" lang="en-US" altLang="ko-KR" b="1">
              <a:latin typeface="Gill Sans MT" pitchFamily="34" charset="0"/>
              <a:ea typeface="HY엽서L" pitchFamily="18" charset="-127"/>
            </a:endParaRPr>
          </a:p>
        </p:txBody>
      </p:sp>
      <p:sp>
        <p:nvSpPr>
          <p:cNvPr id="36867"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36868" name="TextBox 7"/>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sp>
        <p:nvSpPr>
          <p:cNvPr id="10"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rgbClr val="FF0066"/>
                </a:solidFill>
                <a:latin typeface="휴먼모음T" pitchFamily="18" charset="-127"/>
                <a:ea typeface="휴먼모음T" pitchFamily="18" charset="-127"/>
              </a:rPr>
              <a:t>2.2 </a:t>
            </a:r>
            <a:r>
              <a:rPr lang="ko-KR" altLang="en-US" sz="2400" dirty="0" smtClean="0">
                <a:solidFill>
                  <a:srgbClr val="FF0066"/>
                </a:solidFill>
                <a:latin typeface="휴먼모음T" pitchFamily="18" charset="-127"/>
                <a:ea typeface="휴먼모음T" pitchFamily="18" charset="-127"/>
              </a:rPr>
              <a:t>논리 연산</a:t>
            </a:r>
            <a:endParaRPr lang="ko-KR" altLang="en-US" sz="2400" dirty="0">
              <a:solidFill>
                <a:srgbClr val="FF0066"/>
              </a:solidFill>
              <a:latin typeface="휴먼모음T" pitchFamily="18" charset="-127"/>
              <a:ea typeface="휴먼모음T" pitchFamily="18" charset="-127"/>
            </a:endParaRPr>
          </a:p>
        </p:txBody>
      </p:sp>
      <p:pic>
        <p:nvPicPr>
          <p:cNvPr id="36870" name="Picture 2" descr="C:\Documents and Settings\Administrator\바탕 화면\이산수학 작업 그림파일\2장\3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3625" y="908050"/>
            <a:ext cx="7939088" cy="431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40A8">
            <a:alpha val="50195"/>
          </a:srgbClr>
        </a:solid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eaLnBrk="1" fontAlgn="auto" hangingPunct="1">
              <a:spcAft>
                <a:spcPts val="0"/>
              </a:spcAft>
              <a:defRPr/>
            </a:pPr>
            <a:r>
              <a:rPr lang="en-US" altLang="ko-KR" sz="3600" dirty="0" smtClean="0">
                <a:solidFill>
                  <a:srgbClr val="FF0066"/>
                </a:solidFill>
                <a:latin typeface="휴먼모음T" pitchFamily="18" charset="-127"/>
                <a:ea typeface="휴먼모음T" pitchFamily="18" charset="-127"/>
              </a:rPr>
              <a:t>CONTENTS</a:t>
            </a:r>
            <a:endParaRPr lang="ko-KR" altLang="en-US" sz="3600" dirty="0">
              <a:solidFill>
                <a:srgbClr val="FF0066"/>
              </a:solidFill>
              <a:latin typeface="휴먼모음T" pitchFamily="18" charset="-127"/>
              <a:ea typeface="휴먼모음T" pitchFamily="18" charset="-127"/>
            </a:endParaRPr>
          </a:p>
        </p:txBody>
      </p:sp>
      <p:sp>
        <p:nvSpPr>
          <p:cNvPr id="3" name="내용 개체 틀 2"/>
          <p:cNvSpPr>
            <a:spLocks noGrp="1"/>
          </p:cNvSpPr>
          <p:nvPr>
            <p:ph idx="1"/>
          </p:nvPr>
        </p:nvSpPr>
        <p:spPr>
          <a:xfrm>
            <a:off x="2643188" y="1985963"/>
            <a:ext cx="7215187" cy="4443412"/>
          </a:xfrm>
        </p:spPr>
        <p:txBody>
          <a:bodyPr>
            <a:normAutofit lnSpcReduction="10000"/>
          </a:bodyPr>
          <a:lstStyle/>
          <a:p>
            <a:pPr marL="365760" indent="-283464" eaLnBrk="1" fontAlgn="auto" hangingPunct="1">
              <a:spcAft>
                <a:spcPts val="0"/>
              </a:spcAft>
              <a:buFont typeface="Wingdings 2"/>
              <a:buNone/>
              <a:defRPr/>
            </a:pPr>
            <a:r>
              <a:rPr lang="en-US" altLang="ko-KR" sz="2500" dirty="0" smtClean="0">
                <a:solidFill>
                  <a:srgbClr val="DD5D23"/>
                </a:solidFill>
                <a:latin typeface="휴먼모음T" pitchFamily="18" charset="-127"/>
                <a:ea typeface="휴먼모음T" pitchFamily="18" charset="-127"/>
              </a:rPr>
              <a:t>2.1 </a:t>
            </a:r>
            <a:r>
              <a:rPr lang="ko-KR" altLang="en-US" sz="2500" dirty="0" smtClean="0">
                <a:solidFill>
                  <a:srgbClr val="DD5D23"/>
                </a:solidFill>
                <a:latin typeface="휴먼모음T" pitchFamily="18" charset="-127"/>
                <a:ea typeface="휴먼모음T" pitchFamily="18" charset="-127"/>
              </a:rPr>
              <a:t>논리와 명제</a:t>
            </a:r>
            <a:endParaRPr lang="en-US" altLang="ko-KR" sz="2500" dirty="0" smtClean="0">
              <a:solidFill>
                <a:srgbClr val="DD5D23"/>
              </a:solidFill>
              <a:latin typeface="휴먼모음T" pitchFamily="18" charset="-127"/>
              <a:ea typeface="휴먼모음T" pitchFamily="18" charset="-127"/>
            </a:endParaRPr>
          </a:p>
          <a:p>
            <a:pPr marL="365760" indent="-283464" eaLnBrk="1" fontAlgn="auto" hangingPunct="1">
              <a:spcAft>
                <a:spcPts val="0"/>
              </a:spcAft>
              <a:buFont typeface="Wingdings 2"/>
              <a:buNone/>
              <a:defRPr/>
            </a:pPr>
            <a:endParaRPr lang="en-US" altLang="ko-KR" sz="1000" dirty="0" smtClean="0">
              <a:solidFill>
                <a:srgbClr val="DD5D23"/>
              </a:solidFill>
              <a:latin typeface="휴먼모음T" pitchFamily="18" charset="-127"/>
              <a:ea typeface="휴먼모음T" pitchFamily="18" charset="-127"/>
            </a:endParaRPr>
          </a:p>
          <a:p>
            <a:pPr marL="365760" indent="-283464" eaLnBrk="1" fontAlgn="auto" hangingPunct="1">
              <a:spcAft>
                <a:spcPts val="0"/>
              </a:spcAft>
              <a:buFont typeface="Wingdings 2"/>
              <a:buNone/>
              <a:defRPr/>
            </a:pPr>
            <a:r>
              <a:rPr lang="en-US" altLang="ko-KR" sz="2500" dirty="0" smtClean="0">
                <a:solidFill>
                  <a:srgbClr val="DD5D23"/>
                </a:solidFill>
                <a:latin typeface="휴먼모음T" pitchFamily="18" charset="-127"/>
                <a:ea typeface="휴먼모음T" pitchFamily="18" charset="-127"/>
              </a:rPr>
              <a:t>2.2 </a:t>
            </a:r>
            <a:r>
              <a:rPr lang="ko-KR" altLang="en-US" sz="2500" dirty="0" smtClean="0">
                <a:solidFill>
                  <a:srgbClr val="DD5D23"/>
                </a:solidFill>
                <a:latin typeface="휴먼모음T" pitchFamily="18" charset="-127"/>
                <a:ea typeface="휴먼모음T" pitchFamily="18" charset="-127"/>
              </a:rPr>
              <a:t>논리 연산</a:t>
            </a:r>
            <a:endParaRPr lang="en-US" altLang="ko-KR" sz="2500" dirty="0" smtClean="0">
              <a:solidFill>
                <a:srgbClr val="DD5D23"/>
              </a:solidFill>
              <a:latin typeface="휴먼모음T" pitchFamily="18" charset="-127"/>
              <a:ea typeface="휴먼모음T" pitchFamily="18" charset="-127"/>
            </a:endParaRPr>
          </a:p>
          <a:p>
            <a:pPr marL="365760" indent="-283464" eaLnBrk="1" fontAlgn="auto" hangingPunct="1">
              <a:spcAft>
                <a:spcPts val="0"/>
              </a:spcAft>
              <a:buFont typeface="Wingdings 2"/>
              <a:buNone/>
              <a:defRPr/>
            </a:pPr>
            <a:endParaRPr lang="en-US" altLang="ko-KR" sz="1000" dirty="0" smtClean="0">
              <a:solidFill>
                <a:srgbClr val="DD5D23"/>
              </a:solidFill>
              <a:latin typeface="휴먼모음T" pitchFamily="18" charset="-127"/>
              <a:ea typeface="휴먼모음T" pitchFamily="18" charset="-127"/>
            </a:endParaRPr>
          </a:p>
          <a:p>
            <a:pPr marL="365760" indent="-283464" eaLnBrk="1" fontAlgn="auto" hangingPunct="1">
              <a:spcAft>
                <a:spcPts val="0"/>
              </a:spcAft>
              <a:buFont typeface="Wingdings 2"/>
              <a:buNone/>
              <a:defRPr/>
            </a:pPr>
            <a:r>
              <a:rPr lang="en-US" altLang="ko-KR" sz="2500" dirty="0" smtClean="0">
                <a:solidFill>
                  <a:srgbClr val="DD5D23"/>
                </a:solidFill>
                <a:latin typeface="휴먼모음T" pitchFamily="18" charset="-127"/>
                <a:ea typeface="휴먼모음T" pitchFamily="18" charset="-127"/>
              </a:rPr>
              <a:t>2.3 </a:t>
            </a:r>
            <a:r>
              <a:rPr lang="ko-KR" altLang="en-US" sz="2500" dirty="0" smtClean="0">
                <a:solidFill>
                  <a:srgbClr val="DD5D23"/>
                </a:solidFill>
                <a:latin typeface="휴먼모음T" pitchFamily="18" charset="-127"/>
                <a:ea typeface="휴먼모음T" pitchFamily="18" charset="-127"/>
              </a:rPr>
              <a:t>항진 명제와 모순 명제</a:t>
            </a:r>
            <a:endParaRPr lang="en-US" altLang="ko-KR" sz="2500" dirty="0" smtClean="0">
              <a:solidFill>
                <a:srgbClr val="DD5D23"/>
              </a:solidFill>
              <a:latin typeface="휴먼모음T" pitchFamily="18" charset="-127"/>
              <a:ea typeface="휴먼모음T" pitchFamily="18" charset="-127"/>
            </a:endParaRPr>
          </a:p>
          <a:p>
            <a:pPr marL="365760" indent="-283464" eaLnBrk="1" fontAlgn="auto" hangingPunct="1">
              <a:spcAft>
                <a:spcPts val="0"/>
              </a:spcAft>
              <a:buFont typeface="Wingdings 2"/>
              <a:buNone/>
              <a:defRPr/>
            </a:pPr>
            <a:endParaRPr lang="en-US" altLang="ko-KR" sz="1000" dirty="0" smtClean="0">
              <a:solidFill>
                <a:srgbClr val="DD5D23"/>
              </a:solidFill>
              <a:latin typeface="휴먼모음T" pitchFamily="18" charset="-127"/>
              <a:ea typeface="휴먼모음T" pitchFamily="18" charset="-127"/>
            </a:endParaRPr>
          </a:p>
          <a:p>
            <a:pPr marL="365760" indent="-283464" eaLnBrk="1" fontAlgn="auto" hangingPunct="1">
              <a:spcAft>
                <a:spcPts val="0"/>
              </a:spcAft>
              <a:buFont typeface="Wingdings 2"/>
              <a:buNone/>
              <a:defRPr/>
            </a:pPr>
            <a:r>
              <a:rPr lang="en-US" altLang="ko-KR" sz="2500" dirty="0" smtClean="0">
                <a:solidFill>
                  <a:srgbClr val="DD5D23"/>
                </a:solidFill>
                <a:latin typeface="휴먼모음T" pitchFamily="18" charset="-127"/>
                <a:ea typeface="휴먼모음T" pitchFamily="18" charset="-127"/>
              </a:rPr>
              <a:t>2.4</a:t>
            </a:r>
            <a:r>
              <a:rPr lang="ko-KR" altLang="en-US" sz="2500" dirty="0" smtClean="0">
                <a:solidFill>
                  <a:srgbClr val="DD5D23"/>
                </a:solidFill>
                <a:latin typeface="휴먼모음T" pitchFamily="18" charset="-127"/>
                <a:ea typeface="휴먼모음T" pitchFamily="18" charset="-127"/>
              </a:rPr>
              <a:t> 논리적 동치 관계</a:t>
            </a:r>
            <a:endParaRPr lang="en-US" altLang="ko-KR" sz="2500" dirty="0" smtClean="0">
              <a:solidFill>
                <a:srgbClr val="DD5D23"/>
              </a:solidFill>
              <a:latin typeface="휴먼모음T" pitchFamily="18" charset="-127"/>
              <a:ea typeface="휴먼모음T" pitchFamily="18" charset="-127"/>
            </a:endParaRPr>
          </a:p>
          <a:p>
            <a:pPr marL="365760" indent="-283464" eaLnBrk="1" fontAlgn="auto" hangingPunct="1">
              <a:spcAft>
                <a:spcPts val="0"/>
              </a:spcAft>
              <a:buFont typeface="Wingdings 2"/>
              <a:buNone/>
              <a:defRPr/>
            </a:pPr>
            <a:endParaRPr lang="en-US" altLang="ko-KR" sz="1000" dirty="0" smtClean="0">
              <a:solidFill>
                <a:srgbClr val="DD5D23"/>
              </a:solidFill>
              <a:latin typeface="휴먼모음T" pitchFamily="18" charset="-127"/>
              <a:ea typeface="휴먼모음T" pitchFamily="18" charset="-127"/>
            </a:endParaRPr>
          </a:p>
          <a:p>
            <a:pPr marL="365760" indent="-283464" eaLnBrk="1" fontAlgn="auto" hangingPunct="1">
              <a:spcAft>
                <a:spcPts val="0"/>
              </a:spcAft>
              <a:buFont typeface="Wingdings 2"/>
              <a:buNone/>
              <a:defRPr/>
            </a:pPr>
            <a:r>
              <a:rPr lang="en-US" altLang="ko-KR" sz="2500" dirty="0" smtClean="0">
                <a:solidFill>
                  <a:srgbClr val="DD5D23"/>
                </a:solidFill>
                <a:latin typeface="휴먼모음T" pitchFamily="18" charset="-127"/>
                <a:ea typeface="휴먼모음T" pitchFamily="18" charset="-127"/>
              </a:rPr>
              <a:t>2.5 </a:t>
            </a:r>
            <a:r>
              <a:rPr lang="ko-KR" altLang="en-US" sz="2500" dirty="0" smtClean="0">
                <a:solidFill>
                  <a:srgbClr val="DD5D23"/>
                </a:solidFill>
                <a:latin typeface="휴먼모음T" pitchFamily="18" charset="-127"/>
                <a:ea typeface="휴먼모음T" pitchFamily="18" charset="-127"/>
              </a:rPr>
              <a:t>추론</a:t>
            </a:r>
            <a:endParaRPr lang="en-US" altLang="ko-KR" sz="2500" dirty="0" smtClean="0">
              <a:solidFill>
                <a:srgbClr val="DD5D23"/>
              </a:solidFill>
              <a:latin typeface="휴먼모음T" pitchFamily="18" charset="-127"/>
              <a:ea typeface="휴먼모음T" pitchFamily="18" charset="-127"/>
            </a:endParaRPr>
          </a:p>
          <a:p>
            <a:pPr marL="365760" indent="-283464" eaLnBrk="1" fontAlgn="auto" hangingPunct="1">
              <a:spcAft>
                <a:spcPts val="0"/>
              </a:spcAft>
              <a:buFont typeface="Wingdings 2"/>
              <a:buNone/>
              <a:defRPr/>
            </a:pPr>
            <a:endParaRPr lang="en-US" altLang="ko-KR" sz="1000" dirty="0" smtClean="0">
              <a:solidFill>
                <a:srgbClr val="DD5D23"/>
              </a:solidFill>
              <a:latin typeface="휴먼모음T" pitchFamily="18" charset="-127"/>
              <a:ea typeface="휴먼모음T" pitchFamily="18" charset="-127"/>
            </a:endParaRPr>
          </a:p>
          <a:p>
            <a:pPr marL="365760" indent="-283464" eaLnBrk="1" fontAlgn="auto" hangingPunct="1">
              <a:spcAft>
                <a:spcPts val="0"/>
              </a:spcAft>
              <a:buFont typeface="Wingdings 2"/>
              <a:buNone/>
              <a:defRPr/>
            </a:pPr>
            <a:r>
              <a:rPr lang="en-US" altLang="ko-KR" sz="2500" dirty="0" smtClean="0">
                <a:solidFill>
                  <a:srgbClr val="DD5D23"/>
                </a:solidFill>
                <a:latin typeface="휴먼모음T" pitchFamily="18" charset="-127"/>
                <a:ea typeface="휴먼모음T" pitchFamily="18" charset="-127"/>
              </a:rPr>
              <a:t>2.6 </a:t>
            </a:r>
            <a:r>
              <a:rPr lang="ko-KR" altLang="en-US" sz="2500" dirty="0" smtClean="0">
                <a:solidFill>
                  <a:srgbClr val="DD5D23"/>
                </a:solidFill>
                <a:latin typeface="휴먼모음T" pitchFamily="18" charset="-127"/>
                <a:ea typeface="휴먼모음T" pitchFamily="18" charset="-127"/>
              </a:rPr>
              <a:t>술어 논리</a:t>
            </a:r>
            <a:endParaRPr lang="en-US" altLang="ko-KR" sz="2500" dirty="0" smtClean="0">
              <a:solidFill>
                <a:srgbClr val="DD5D23"/>
              </a:solidFill>
              <a:latin typeface="휴먼모음T" pitchFamily="18" charset="-127"/>
              <a:ea typeface="휴먼모음T" pitchFamily="18" charset="-127"/>
            </a:endParaRPr>
          </a:p>
          <a:p>
            <a:pPr marL="365760" indent="-283464" eaLnBrk="1" fontAlgn="auto" hangingPunct="1">
              <a:spcAft>
                <a:spcPts val="0"/>
              </a:spcAft>
              <a:buFont typeface="Wingdings 2"/>
              <a:buNone/>
              <a:defRPr/>
            </a:pPr>
            <a:endParaRPr lang="en-US" altLang="ko-KR" sz="1000" dirty="0" smtClean="0">
              <a:solidFill>
                <a:srgbClr val="DD5D23"/>
              </a:solidFill>
              <a:latin typeface="휴먼모음T" pitchFamily="18" charset="-127"/>
              <a:ea typeface="휴먼모음T" pitchFamily="18" charset="-127"/>
            </a:endParaRPr>
          </a:p>
          <a:p>
            <a:pPr marL="365760" indent="-283464" eaLnBrk="1" fontAlgn="auto" hangingPunct="1">
              <a:spcAft>
                <a:spcPts val="0"/>
              </a:spcAft>
              <a:buFont typeface="Wingdings 2"/>
              <a:buNone/>
              <a:defRPr/>
            </a:pPr>
            <a:r>
              <a:rPr lang="en-US" altLang="ko-KR" sz="2500" dirty="0" smtClean="0">
                <a:solidFill>
                  <a:srgbClr val="DD5D23"/>
                </a:solidFill>
                <a:latin typeface="휴먼모음T" pitchFamily="18" charset="-127"/>
                <a:ea typeface="휴먼모음T" pitchFamily="18" charset="-127"/>
              </a:rPr>
              <a:t>2.7 </a:t>
            </a:r>
            <a:r>
              <a:rPr lang="ko-KR" altLang="en-US" sz="2500" dirty="0" smtClean="0">
                <a:solidFill>
                  <a:srgbClr val="DD5D23"/>
                </a:solidFill>
                <a:latin typeface="휴먼모음T" pitchFamily="18" charset="-127"/>
                <a:ea typeface="휴먼모음T" pitchFamily="18" charset="-127"/>
              </a:rPr>
              <a:t>논리용 언어</a:t>
            </a:r>
            <a:r>
              <a:rPr lang="en-US" altLang="ko-KR" sz="2500" dirty="0" smtClean="0">
                <a:solidFill>
                  <a:srgbClr val="DD5D23"/>
                </a:solidFill>
                <a:latin typeface="휴먼모음T" pitchFamily="18" charset="-127"/>
                <a:ea typeface="휴먼모음T" pitchFamily="18" charset="-127"/>
              </a:rPr>
              <a:t> - Prolog</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49000">
              <a:srgbClr val="00C85A">
                <a:alpha val="37000"/>
              </a:srgbClr>
            </a:gs>
            <a:gs pos="50000">
              <a:srgbClr val="9CB86E"/>
            </a:gs>
            <a:gs pos="100000">
              <a:srgbClr val="156B13"/>
            </a:gs>
          </a:gsLst>
          <a:lin ang="2700000" scaled="0"/>
        </a:gradFill>
        <a:effectLst/>
      </p:bgPr>
    </p:bg>
    <p:spTree>
      <p:nvGrpSpPr>
        <p:cNvPr id="1" name=""/>
        <p:cNvGrpSpPr/>
        <p:nvPr/>
      </p:nvGrpSpPr>
      <p:grpSpPr>
        <a:xfrm>
          <a:off x="0" y="0"/>
          <a:ext cx="0" cy="0"/>
          <a:chOff x="0" y="0"/>
          <a:chExt cx="0" cy="0"/>
        </a:xfrm>
      </p:grpSpPr>
      <p:sp>
        <p:nvSpPr>
          <p:cNvPr id="37890"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ADEDF0CE-AE14-4C3E-9861-54D38EAB49C4}" type="slidenum">
              <a:rPr kumimoji="0" lang="en-US" altLang="ko-KR" b="1">
                <a:latin typeface="Gill Sans MT" pitchFamily="34" charset="0"/>
                <a:ea typeface="HY엽서L" pitchFamily="18" charset="-127"/>
              </a:rPr>
              <a:pPr eaLnBrk="1" hangingPunct="1"/>
              <a:t>30</a:t>
            </a:fld>
            <a:endParaRPr kumimoji="0" lang="en-US" altLang="ko-KR" b="1">
              <a:latin typeface="Gill Sans MT" pitchFamily="34" charset="0"/>
              <a:ea typeface="HY엽서L" pitchFamily="18" charset="-127"/>
            </a:endParaRPr>
          </a:p>
        </p:txBody>
      </p:sp>
      <p:sp>
        <p:nvSpPr>
          <p:cNvPr id="37891"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37892" name="TextBox 7"/>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sp>
        <p:nvSpPr>
          <p:cNvPr id="10"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rgbClr val="FF0066"/>
                </a:solidFill>
                <a:latin typeface="휴먼모음T" pitchFamily="18" charset="-127"/>
                <a:ea typeface="휴먼모음T" pitchFamily="18" charset="-127"/>
              </a:rPr>
              <a:t>2.2 </a:t>
            </a:r>
            <a:r>
              <a:rPr lang="ko-KR" altLang="en-US" sz="2400" dirty="0" smtClean="0">
                <a:solidFill>
                  <a:srgbClr val="FF0066"/>
                </a:solidFill>
                <a:latin typeface="휴먼모음T" pitchFamily="18" charset="-127"/>
                <a:ea typeface="휴먼모음T" pitchFamily="18" charset="-127"/>
              </a:rPr>
              <a:t>논리 연산</a:t>
            </a:r>
            <a:endParaRPr lang="ko-KR" altLang="en-US" sz="2400" dirty="0">
              <a:solidFill>
                <a:srgbClr val="FF0066"/>
              </a:solidFill>
              <a:latin typeface="휴먼모음T" pitchFamily="18" charset="-127"/>
              <a:ea typeface="휴먼모음T" pitchFamily="18" charset="-127"/>
            </a:endParaRPr>
          </a:p>
        </p:txBody>
      </p:sp>
      <p:pic>
        <p:nvPicPr>
          <p:cNvPr id="37894" name="Picture 2" descr="C:\Documents and Settings\Administrator\바탕 화면\이산수학 작업 그림파일\2장\31-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1563" y="915988"/>
            <a:ext cx="7845425"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5" name="Picture 3" descr="C:\Documents and Settings\Administrator\바탕 화면\이산수학 작업 그림파일\2장\3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63888" y="3203575"/>
            <a:ext cx="4071937"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6000">
              <a:srgbClr val="92D050"/>
            </a:gs>
            <a:gs pos="93000">
              <a:srgbClr val="85C2FF"/>
            </a:gs>
            <a:gs pos="100000">
              <a:srgbClr val="C4D6EB"/>
            </a:gs>
            <a:gs pos="100000">
              <a:srgbClr val="FFEBFA"/>
            </a:gs>
          </a:gsLst>
          <a:lin ang="2700000" scaled="1"/>
        </a:gradFill>
        <a:effectLst/>
      </p:bgPr>
    </p:bg>
    <p:spTree>
      <p:nvGrpSpPr>
        <p:cNvPr id="1" name=""/>
        <p:cNvGrpSpPr/>
        <p:nvPr/>
      </p:nvGrpSpPr>
      <p:grpSpPr>
        <a:xfrm>
          <a:off x="0" y="0"/>
          <a:ext cx="0" cy="0"/>
          <a:chOff x="0" y="0"/>
          <a:chExt cx="0" cy="0"/>
        </a:xfrm>
      </p:grpSpPr>
      <p:sp>
        <p:nvSpPr>
          <p:cNvPr id="37890"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ADEDF0CE-AE14-4C3E-9861-54D38EAB49C4}" type="slidenum">
              <a:rPr kumimoji="0" lang="en-US" altLang="ko-KR" b="1">
                <a:latin typeface="Gill Sans MT" pitchFamily="34" charset="0"/>
                <a:ea typeface="HY엽서L" pitchFamily="18" charset="-127"/>
              </a:rPr>
              <a:pPr eaLnBrk="1" hangingPunct="1"/>
              <a:t>31</a:t>
            </a:fld>
            <a:endParaRPr kumimoji="0" lang="en-US" altLang="ko-KR" b="1">
              <a:latin typeface="Gill Sans MT" pitchFamily="34" charset="0"/>
              <a:ea typeface="HY엽서L" pitchFamily="18" charset="-127"/>
            </a:endParaRPr>
          </a:p>
        </p:txBody>
      </p:sp>
      <p:sp>
        <p:nvSpPr>
          <p:cNvPr id="37891"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37892" name="TextBox 7"/>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sp>
        <p:nvSpPr>
          <p:cNvPr id="10"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rgbClr val="FF0066"/>
                </a:solidFill>
                <a:latin typeface="휴먼모음T" pitchFamily="18" charset="-127"/>
                <a:ea typeface="휴먼모음T" pitchFamily="18" charset="-127"/>
              </a:rPr>
              <a:t>2.2 </a:t>
            </a:r>
            <a:r>
              <a:rPr lang="ko-KR" altLang="en-US" sz="2400" dirty="0" smtClean="0">
                <a:solidFill>
                  <a:srgbClr val="FF0066"/>
                </a:solidFill>
                <a:latin typeface="휴먼모음T" pitchFamily="18" charset="-127"/>
                <a:ea typeface="휴먼모음T" pitchFamily="18" charset="-127"/>
              </a:rPr>
              <a:t>논리 연산</a:t>
            </a:r>
            <a:endParaRPr lang="ko-KR" altLang="en-US" sz="2400" dirty="0">
              <a:solidFill>
                <a:srgbClr val="FF0066"/>
              </a:solidFill>
              <a:latin typeface="휴먼모음T" pitchFamily="18" charset="-127"/>
              <a:ea typeface="휴먼모음T" pitchFamily="18" charset="-127"/>
            </a:endParaRPr>
          </a:p>
        </p:txBody>
      </p:sp>
      <p:pic>
        <p:nvPicPr>
          <p:cNvPr id="12288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616" y="1268760"/>
            <a:ext cx="7818202"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그림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7823" y="2890328"/>
            <a:ext cx="4152751" cy="4152751"/>
          </a:xfrm>
          <a:prstGeom prst="rect">
            <a:avLst/>
          </a:prstGeom>
        </p:spPr>
      </p:pic>
    </p:spTree>
    <p:extLst>
      <p:ext uri="{BB962C8B-B14F-4D97-AF65-F5344CB8AC3E}">
        <p14:creationId xmlns:p14="http://schemas.microsoft.com/office/powerpoint/2010/main" val="27148451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ADEDF0CE-AE14-4C3E-9861-54D38EAB49C4}" type="slidenum">
              <a:rPr kumimoji="0" lang="en-US" altLang="ko-KR" b="1">
                <a:latin typeface="Gill Sans MT" pitchFamily="34" charset="0"/>
                <a:ea typeface="HY엽서L" pitchFamily="18" charset="-127"/>
              </a:rPr>
              <a:pPr eaLnBrk="1" hangingPunct="1"/>
              <a:t>32</a:t>
            </a:fld>
            <a:endParaRPr kumimoji="0" lang="en-US" altLang="ko-KR" b="1">
              <a:latin typeface="Gill Sans MT" pitchFamily="34" charset="0"/>
              <a:ea typeface="HY엽서L" pitchFamily="18" charset="-127"/>
            </a:endParaRPr>
          </a:p>
        </p:txBody>
      </p:sp>
      <p:sp>
        <p:nvSpPr>
          <p:cNvPr id="37891"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37892" name="TextBox 7"/>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sp>
        <p:nvSpPr>
          <p:cNvPr id="10"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rgbClr val="FF0066"/>
                </a:solidFill>
                <a:latin typeface="휴먼모음T" pitchFamily="18" charset="-127"/>
                <a:ea typeface="휴먼모음T" pitchFamily="18" charset="-127"/>
              </a:rPr>
              <a:t>2.2 </a:t>
            </a:r>
            <a:r>
              <a:rPr lang="ko-KR" altLang="en-US" sz="2400" dirty="0" smtClean="0">
                <a:solidFill>
                  <a:srgbClr val="FF0066"/>
                </a:solidFill>
                <a:latin typeface="휴먼모음T" pitchFamily="18" charset="-127"/>
                <a:ea typeface="휴먼모음T" pitchFamily="18" charset="-127"/>
              </a:rPr>
              <a:t>논리 연산</a:t>
            </a:r>
            <a:endParaRPr lang="ko-KR" altLang="en-US" sz="2400" dirty="0">
              <a:solidFill>
                <a:srgbClr val="FF0066"/>
              </a:solidFill>
              <a:latin typeface="휴먼모음T" pitchFamily="18" charset="-127"/>
              <a:ea typeface="휴먼모음T" pitchFamily="18" charset="-127"/>
            </a:endParaRPr>
          </a:p>
        </p:txBody>
      </p:sp>
      <p:pic>
        <p:nvPicPr>
          <p:cNvPr id="12288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616" y="1268760"/>
            <a:ext cx="7818202"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30231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98F0BF33-6B5D-49D9-8379-5253BAEE3A98}" type="slidenum">
              <a:rPr kumimoji="0" lang="en-US" altLang="ko-KR" b="1">
                <a:latin typeface="Gill Sans MT" pitchFamily="34" charset="0"/>
                <a:ea typeface="HY엽서L" pitchFamily="18" charset="-127"/>
              </a:rPr>
              <a:pPr eaLnBrk="1" hangingPunct="1"/>
              <a:t>33</a:t>
            </a:fld>
            <a:endParaRPr kumimoji="0" lang="en-US" altLang="ko-KR" b="1">
              <a:latin typeface="Gill Sans MT" pitchFamily="34" charset="0"/>
              <a:ea typeface="HY엽서L" pitchFamily="18" charset="-127"/>
            </a:endParaRPr>
          </a:p>
        </p:txBody>
      </p:sp>
      <p:sp>
        <p:nvSpPr>
          <p:cNvPr id="38915"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38916" name="TextBox 7"/>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sp>
        <p:nvSpPr>
          <p:cNvPr id="10"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rgbClr val="FF0066"/>
                </a:solidFill>
                <a:latin typeface="휴먼모음T" pitchFamily="18" charset="-127"/>
                <a:ea typeface="휴먼모음T" pitchFamily="18" charset="-127"/>
              </a:rPr>
              <a:t>2.2 </a:t>
            </a:r>
            <a:r>
              <a:rPr lang="ko-KR" altLang="en-US" sz="2400" dirty="0" smtClean="0">
                <a:solidFill>
                  <a:srgbClr val="FF0066"/>
                </a:solidFill>
                <a:latin typeface="휴먼모음T" pitchFamily="18" charset="-127"/>
                <a:ea typeface="휴먼모음T" pitchFamily="18" charset="-127"/>
              </a:rPr>
              <a:t>논리 연산</a:t>
            </a:r>
            <a:endParaRPr lang="ko-KR" altLang="en-US" sz="2400" dirty="0">
              <a:solidFill>
                <a:srgbClr val="FF0066"/>
              </a:solidFill>
              <a:latin typeface="휴먼모음T" pitchFamily="18" charset="-127"/>
              <a:ea typeface="휴먼모음T" pitchFamily="18" charset="-127"/>
            </a:endParaRPr>
          </a:p>
        </p:txBody>
      </p:sp>
      <p:pic>
        <p:nvPicPr>
          <p:cNvPr id="38918" name="Picture 2" descr="C:\Documents and Settings\Administrator\바탕 화면\이산수학 작업 그림파일\2장\3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688" y="930275"/>
            <a:ext cx="7905750" cy="317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3423" y="2702632"/>
            <a:ext cx="4152751" cy="4152751"/>
          </a:xfrm>
          <a:prstGeom prst="rect">
            <a:avLst/>
          </a:prstGeom>
        </p:spPr>
      </p:pic>
    </p:spTree>
    <p:extLst>
      <p:ext uri="{BB962C8B-B14F-4D97-AF65-F5344CB8AC3E}">
        <p14:creationId xmlns:p14="http://schemas.microsoft.com/office/powerpoint/2010/main" val="4236676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49000">
              <a:srgbClr val="00C85A">
                <a:alpha val="37000"/>
              </a:srgbClr>
            </a:gs>
            <a:gs pos="50000">
              <a:srgbClr val="9CB86E"/>
            </a:gs>
            <a:gs pos="100000">
              <a:srgbClr val="156B13"/>
            </a:gs>
          </a:gsLst>
          <a:lin ang="2700000" scaled="0"/>
        </a:gradFill>
        <a:effectLst/>
      </p:bgPr>
    </p:bg>
    <p:spTree>
      <p:nvGrpSpPr>
        <p:cNvPr id="1" name=""/>
        <p:cNvGrpSpPr/>
        <p:nvPr/>
      </p:nvGrpSpPr>
      <p:grpSpPr>
        <a:xfrm>
          <a:off x="0" y="0"/>
          <a:ext cx="0" cy="0"/>
          <a:chOff x="0" y="0"/>
          <a:chExt cx="0" cy="0"/>
        </a:xfrm>
      </p:grpSpPr>
      <p:sp>
        <p:nvSpPr>
          <p:cNvPr id="38914"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98F0BF33-6B5D-49D9-8379-5253BAEE3A98}" type="slidenum">
              <a:rPr kumimoji="0" lang="en-US" altLang="ko-KR" b="1">
                <a:latin typeface="Gill Sans MT" pitchFamily="34" charset="0"/>
                <a:ea typeface="HY엽서L" pitchFamily="18" charset="-127"/>
              </a:rPr>
              <a:pPr eaLnBrk="1" hangingPunct="1"/>
              <a:t>34</a:t>
            </a:fld>
            <a:endParaRPr kumimoji="0" lang="en-US" altLang="ko-KR" b="1">
              <a:latin typeface="Gill Sans MT" pitchFamily="34" charset="0"/>
              <a:ea typeface="HY엽서L" pitchFamily="18" charset="-127"/>
            </a:endParaRPr>
          </a:p>
        </p:txBody>
      </p:sp>
      <p:sp>
        <p:nvSpPr>
          <p:cNvPr id="38915"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38916" name="TextBox 7"/>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sp>
        <p:nvSpPr>
          <p:cNvPr id="10"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rgbClr val="FF0066"/>
                </a:solidFill>
                <a:latin typeface="휴먼모음T" pitchFamily="18" charset="-127"/>
                <a:ea typeface="휴먼모음T" pitchFamily="18" charset="-127"/>
              </a:rPr>
              <a:t>2.2 </a:t>
            </a:r>
            <a:r>
              <a:rPr lang="ko-KR" altLang="en-US" sz="2400" dirty="0" smtClean="0">
                <a:solidFill>
                  <a:srgbClr val="FF0066"/>
                </a:solidFill>
                <a:latin typeface="휴먼모음T" pitchFamily="18" charset="-127"/>
                <a:ea typeface="휴먼모음T" pitchFamily="18" charset="-127"/>
              </a:rPr>
              <a:t>논리 연산</a:t>
            </a:r>
            <a:endParaRPr lang="ko-KR" altLang="en-US" sz="2400" dirty="0">
              <a:solidFill>
                <a:srgbClr val="FF0066"/>
              </a:solidFill>
              <a:latin typeface="휴먼모음T" pitchFamily="18" charset="-127"/>
              <a:ea typeface="휴먼모음T" pitchFamily="18" charset="-127"/>
            </a:endParaRPr>
          </a:p>
        </p:txBody>
      </p:sp>
      <p:pic>
        <p:nvPicPr>
          <p:cNvPr id="38918" name="Picture 2" descr="C:\Documents and Settings\Administrator\바탕 화면\이산수학 작업 그림파일\2장\3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688" y="930275"/>
            <a:ext cx="7905750" cy="317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49000">
              <a:srgbClr val="00C85A">
                <a:alpha val="37000"/>
              </a:srgbClr>
            </a:gs>
            <a:gs pos="50000">
              <a:srgbClr val="9CB86E"/>
            </a:gs>
            <a:gs pos="100000">
              <a:srgbClr val="156B13"/>
            </a:gs>
          </a:gsLst>
          <a:lin ang="2700000" scaled="0"/>
        </a:gradFill>
        <a:effectLst/>
      </p:bgPr>
    </p:bg>
    <p:spTree>
      <p:nvGrpSpPr>
        <p:cNvPr id="1" name=""/>
        <p:cNvGrpSpPr/>
        <p:nvPr/>
      </p:nvGrpSpPr>
      <p:grpSpPr>
        <a:xfrm>
          <a:off x="0" y="0"/>
          <a:ext cx="0" cy="0"/>
          <a:chOff x="0" y="0"/>
          <a:chExt cx="0" cy="0"/>
        </a:xfrm>
      </p:grpSpPr>
      <p:sp>
        <p:nvSpPr>
          <p:cNvPr id="39938"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9A375F95-8455-406D-A616-6BB493964758}" type="slidenum">
              <a:rPr kumimoji="0" lang="en-US" altLang="ko-KR" b="1">
                <a:latin typeface="Gill Sans MT" pitchFamily="34" charset="0"/>
                <a:ea typeface="HY엽서L" pitchFamily="18" charset="-127"/>
              </a:rPr>
              <a:pPr eaLnBrk="1" hangingPunct="1"/>
              <a:t>35</a:t>
            </a:fld>
            <a:endParaRPr kumimoji="0" lang="en-US" altLang="ko-KR" b="1">
              <a:latin typeface="Gill Sans MT" pitchFamily="34" charset="0"/>
              <a:ea typeface="HY엽서L" pitchFamily="18" charset="-127"/>
            </a:endParaRPr>
          </a:p>
        </p:txBody>
      </p:sp>
      <p:sp>
        <p:nvSpPr>
          <p:cNvPr id="39939"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39940" name="TextBox 7"/>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sp>
        <p:nvSpPr>
          <p:cNvPr id="10"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rgbClr val="FF0066"/>
                </a:solidFill>
                <a:latin typeface="휴먼모음T" pitchFamily="18" charset="-127"/>
                <a:ea typeface="휴먼모음T" pitchFamily="18" charset="-127"/>
              </a:rPr>
              <a:t>2.2 </a:t>
            </a:r>
            <a:r>
              <a:rPr lang="ko-KR" altLang="en-US" sz="2400" dirty="0" smtClean="0">
                <a:solidFill>
                  <a:srgbClr val="FF0066"/>
                </a:solidFill>
                <a:latin typeface="휴먼모음T" pitchFamily="18" charset="-127"/>
                <a:ea typeface="휴먼모음T" pitchFamily="18" charset="-127"/>
              </a:rPr>
              <a:t>논리 연산</a:t>
            </a:r>
            <a:endParaRPr lang="ko-KR" altLang="en-US" sz="2400" dirty="0">
              <a:solidFill>
                <a:srgbClr val="FF0066"/>
              </a:solidFill>
              <a:latin typeface="휴먼모음T" pitchFamily="18" charset="-127"/>
              <a:ea typeface="휴먼모음T" pitchFamily="18" charset="-127"/>
            </a:endParaRPr>
          </a:p>
        </p:txBody>
      </p:sp>
      <p:pic>
        <p:nvPicPr>
          <p:cNvPr id="39943"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44416" y="1179886"/>
            <a:ext cx="3838575"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44"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4814" y="3429000"/>
            <a:ext cx="4743450" cy="19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직사각형 1"/>
          <p:cNvSpPr/>
          <p:nvPr/>
        </p:nvSpPr>
        <p:spPr>
          <a:xfrm>
            <a:off x="2295452" y="5363442"/>
            <a:ext cx="4536504" cy="48612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dirty="0" smtClean="0">
                <a:solidFill>
                  <a:schemeClr val="tx1"/>
                </a:solidFill>
                <a:latin typeface="HY중고딕" pitchFamily="18" charset="-127"/>
                <a:ea typeface="HY중고딕" pitchFamily="18" charset="-127"/>
              </a:rPr>
              <a:t>(</a:t>
            </a:r>
            <a:r>
              <a:rPr lang="ko-KR" altLang="en-US" dirty="0" smtClean="0">
                <a:solidFill>
                  <a:schemeClr val="tx1"/>
                </a:solidFill>
                <a:latin typeface="HY중고딕" pitchFamily="18" charset="-127"/>
                <a:ea typeface="HY중고딕" pitchFamily="18" charset="-127"/>
              </a:rPr>
              <a:t>명제의 </a:t>
            </a:r>
            <a:r>
              <a:rPr lang="ko-KR" altLang="en-US" dirty="0">
                <a:solidFill>
                  <a:schemeClr val="tx1"/>
                </a:solidFill>
                <a:latin typeface="HY중고딕" pitchFamily="18" charset="-127"/>
                <a:ea typeface="HY중고딕" pitchFamily="18" charset="-127"/>
              </a:rPr>
              <a:t>역</a:t>
            </a:r>
            <a:r>
              <a:rPr lang="en-US" altLang="ko-KR" dirty="0">
                <a:solidFill>
                  <a:schemeClr val="tx1"/>
                </a:solidFill>
                <a:latin typeface="HY중고딕" pitchFamily="18" charset="-127"/>
                <a:ea typeface="HY중고딕" pitchFamily="18" charset="-127"/>
              </a:rPr>
              <a:t>, </a:t>
            </a:r>
            <a:r>
              <a:rPr lang="ko-KR" altLang="en-US" dirty="0">
                <a:solidFill>
                  <a:schemeClr val="tx1"/>
                </a:solidFill>
                <a:latin typeface="HY중고딕" pitchFamily="18" charset="-127"/>
                <a:ea typeface="HY중고딕" pitchFamily="18" charset="-127"/>
              </a:rPr>
              <a:t>이</a:t>
            </a:r>
            <a:r>
              <a:rPr lang="en-US" altLang="ko-KR" dirty="0">
                <a:solidFill>
                  <a:schemeClr val="tx1"/>
                </a:solidFill>
                <a:latin typeface="HY중고딕" pitchFamily="18" charset="-127"/>
                <a:ea typeface="HY중고딕" pitchFamily="18" charset="-127"/>
              </a:rPr>
              <a:t>, </a:t>
            </a:r>
            <a:r>
              <a:rPr lang="ko-KR" altLang="en-US" dirty="0">
                <a:solidFill>
                  <a:schemeClr val="tx1"/>
                </a:solidFill>
                <a:latin typeface="HY중고딕" pitchFamily="18" charset="-127"/>
                <a:ea typeface="HY중고딕" pitchFamily="18" charset="-127"/>
              </a:rPr>
              <a:t>대우의 상호 </a:t>
            </a:r>
            <a:r>
              <a:rPr lang="ko-KR" altLang="en-US" dirty="0" smtClean="0">
                <a:solidFill>
                  <a:schemeClr val="tx1"/>
                </a:solidFill>
                <a:latin typeface="HY중고딕" pitchFamily="18" charset="-127"/>
                <a:ea typeface="HY중고딕" pitchFamily="18" charset="-127"/>
              </a:rPr>
              <a:t>관계</a:t>
            </a:r>
            <a:r>
              <a:rPr lang="en-US" altLang="ko-KR" dirty="0" smtClean="0">
                <a:solidFill>
                  <a:schemeClr val="tx1"/>
                </a:solidFill>
                <a:latin typeface="HY중고딕" pitchFamily="18" charset="-127"/>
                <a:ea typeface="HY중고딕" pitchFamily="18" charset="-127"/>
              </a:rPr>
              <a:t>)</a:t>
            </a:r>
            <a:endParaRPr lang="ko-KR" altLang="en-US" dirty="0">
              <a:solidFill>
                <a:schemeClr val="tx1"/>
              </a:solidFill>
              <a:latin typeface="HY중고딕" pitchFamily="18" charset="-127"/>
              <a:ea typeface="HY중고딕" pitchFamily="18" charset="-127"/>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49000">
              <a:srgbClr val="00C85A">
                <a:alpha val="37000"/>
              </a:srgbClr>
            </a:gs>
            <a:gs pos="50000">
              <a:srgbClr val="9CB86E"/>
            </a:gs>
            <a:gs pos="100000">
              <a:srgbClr val="156B13"/>
            </a:gs>
          </a:gsLst>
          <a:lin ang="2700000" scaled="0"/>
        </a:gradFill>
        <a:effectLst/>
      </p:bgPr>
    </p:bg>
    <p:spTree>
      <p:nvGrpSpPr>
        <p:cNvPr id="1" name=""/>
        <p:cNvGrpSpPr/>
        <p:nvPr/>
      </p:nvGrpSpPr>
      <p:grpSpPr>
        <a:xfrm>
          <a:off x="0" y="0"/>
          <a:ext cx="0" cy="0"/>
          <a:chOff x="0" y="0"/>
          <a:chExt cx="0" cy="0"/>
        </a:xfrm>
      </p:grpSpPr>
      <p:sp>
        <p:nvSpPr>
          <p:cNvPr id="40962"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F286F18F-2F6B-4B64-B38F-A8AC24C7A7F9}" type="slidenum">
              <a:rPr kumimoji="0" lang="en-US" altLang="ko-KR" b="1">
                <a:latin typeface="Gill Sans MT" pitchFamily="34" charset="0"/>
                <a:ea typeface="HY엽서L" pitchFamily="18" charset="-127"/>
              </a:rPr>
              <a:pPr eaLnBrk="1" hangingPunct="1"/>
              <a:t>36</a:t>
            </a:fld>
            <a:endParaRPr kumimoji="0" lang="en-US" altLang="ko-KR" b="1">
              <a:latin typeface="Gill Sans MT" pitchFamily="34" charset="0"/>
              <a:ea typeface="HY엽서L" pitchFamily="18" charset="-127"/>
            </a:endParaRPr>
          </a:p>
        </p:txBody>
      </p:sp>
      <p:sp>
        <p:nvSpPr>
          <p:cNvPr id="40963"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40964" name="TextBox 7"/>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sp>
        <p:nvSpPr>
          <p:cNvPr id="10"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rgbClr val="FF0066"/>
                </a:solidFill>
                <a:latin typeface="휴먼모음T" pitchFamily="18" charset="-127"/>
                <a:ea typeface="휴먼모음T" pitchFamily="18" charset="-127"/>
              </a:rPr>
              <a:t>2.2 </a:t>
            </a:r>
            <a:r>
              <a:rPr lang="ko-KR" altLang="en-US" sz="2400" dirty="0" smtClean="0">
                <a:solidFill>
                  <a:srgbClr val="FF0066"/>
                </a:solidFill>
                <a:latin typeface="휴먼모음T" pitchFamily="18" charset="-127"/>
                <a:ea typeface="휴먼모음T" pitchFamily="18" charset="-127"/>
              </a:rPr>
              <a:t>논리 연산</a:t>
            </a:r>
            <a:endParaRPr lang="ko-KR" altLang="en-US" sz="2400" dirty="0">
              <a:solidFill>
                <a:srgbClr val="FF0066"/>
              </a:solidFill>
              <a:latin typeface="휴먼모음T" pitchFamily="18" charset="-127"/>
              <a:ea typeface="휴먼모음T" pitchFamily="18" charset="-127"/>
            </a:endParaRPr>
          </a:p>
        </p:txBody>
      </p:sp>
      <p:pic>
        <p:nvPicPr>
          <p:cNvPr id="40966" name="Picture 2" descr="C:\Documents and Settings\Administrator\바탕 화면\이산수학 작업 그림파일\2장\3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6375" y="1936750"/>
            <a:ext cx="7143750" cy="365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49000">
              <a:srgbClr val="00C85A">
                <a:alpha val="37000"/>
              </a:srgbClr>
            </a:gs>
            <a:gs pos="50000">
              <a:srgbClr val="9CB86E"/>
            </a:gs>
            <a:gs pos="100000">
              <a:srgbClr val="156B13"/>
            </a:gs>
          </a:gsLst>
          <a:lin ang="2700000" scaled="0"/>
        </a:gradFill>
        <a:effectLst/>
      </p:bgPr>
    </p:bg>
    <p:spTree>
      <p:nvGrpSpPr>
        <p:cNvPr id="1" name=""/>
        <p:cNvGrpSpPr/>
        <p:nvPr/>
      </p:nvGrpSpPr>
      <p:grpSpPr>
        <a:xfrm>
          <a:off x="0" y="0"/>
          <a:ext cx="0" cy="0"/>
          <a:chOff x="0" y="0"/>
          <a:chExt cx="0" cy="0"/>
        </a:xfrm>
      </p:grpSpPr>
      <p:sp>
        <p:nvSpPr>
          <p:cNvPr id="41986"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DB8DF748-873F-4BD6-A015-5785E62B1D49}" type="slidenum">
              <a:rPr kumimoji="0" lang="en-US" altLang="ko-KR" b="1">
                <a:latin typeface="Gill Sans MT" pitchFamily="34" charset="0"/>
                <a:ea typeface="HY엽서L" pitchFamily="18" charset="-127"/>
              </a:rPr>
              <a:pPr eaLnBrk="1" hangingPunct="1"/>
              <a:t>37</a:t>
            </a:fld>
            <a:endParaRPr kumimoji="0" lang="en-US" altLang="ko-KR" b="1">
              <a:latin typeface="Gill Sans MT" pitchFamily="34" charset="0"/>
              <a:ea typeface="HY엽서L" pitchFamily="18" charset="-127"/>
            </a:endParaRPr>
          </a:p>
        </p:txBody>
      </p:sp>
      <p:sp>
        <p:nvSpPr>
          <p:cNvPr id="41987"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41988" name="TextBox 7"/>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sp>
        <p:nvSpPr>
          <p:cNvPr id="10"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rgbClr val="FF0066"/>
                </a:solidFill>
                <a:latin typeface="휴먼모음T" pitchFamily="18" charset="-127"/>
                <a:ea typeface="휴먼모음T" pitchFamily="18" charset="-127"/>
              </a:rPr>
              <a:t>2.2 </a:t>
            </a:r>
            <a:r>
              <a:rPr lang="ko-KR" altLang="en-US" sz="2400" dirty="0" smtClean="0">
                <a:solidFill>
                  <a:srgbClr val="FF0066"/>
                </a:solidFill>
                <a:latin typeface="휴먼모음T" pitchFamily="18" charset="-127"/>
                <a:ea typeface="휴먼모음T" pitchFamily="18" charset="-127"/>
              </a:rPr>
              <a:t>논리 연산</a:t>
            </a:r>
            <a:endParaRPr lang="ko-KR" altLang="en-US" sz="2400" dirty="0">
              <a:solidFill>
                <a:srgbClr val="FF0066"/>
              </a:solidFill>
              <a:latin typeface="휴먼모음T" pitchFamily="18" charset="-127"/>
              <a:ea typeface="휴먼모음T" pitchFamily="18" charset="-127"/>
            </a:endParaRPr>
          </a:p>
        </p:txBody>
      </p:sp>
      <p:pic>
        <p:nvPicPr>
          <p:cNvPr id="41990" name="Picture 5" descr="C:\Documents and Settings\Administrator\바탕 화면\이산수학 작업 그림파일\2장\3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8700" y="904875"/>
            <a:ext cx="7721600" cy="191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1" name="Picture 4" descr="C:\Documents and Settings\Administrator\바탕 화면\이산수학 작업 그림파일\2장\3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5538" y="3797300"/>
            <a:ext cx="7785100" cy="207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Converse, </a:t>
            </a:r>
            <a:r>
              <a:rPr lang="en-US" sz="4000" dirty="0" err="1" smtClean="0"/>
              <a:t>Contrapositive</a:t>
            </a:r>
            <a:r>
              <a:rPr lang="en-US" sz="4000" dirty="0" smtClean="0"/>
              <a:t>, and Inverse</a:t>
            </a:r>
            <a:endParaRPr lang="en-US" sz="4000" dirty="0"/>
          </a:p>
        </p:txBody>
      </p:sp>
      <p:sp>
        <p:nvSpPr>
          <p:cNvPr id="3" name="Content Placeholder 2"/>
          <p:cNvSpPr>
            <a:spLocks noGrp="1"/>
          </p:cNvSpPr>
          <p:nvPr>
            <p:ph idx="1"/>
          </p:nvPr>
        </p:nvSpPr>
        <p:spPr/>
        <p:txBody>
          <a:bodyPr>
            <a:normAutofit/>
          </a:bodyPr>
          <a:lstStyle/>
          <a:p>
            <a:r>
              <a:rPr lang="en-US" b="1" dirty="0" smtClean="0"/>
              <a:t>Example</a:t>
            </a:r>
            <a:r>
              <a:rPr lang="en-US" dirty="0" smtClean="0"/>
              <a:t>: Find the converse, inverse, and contrapositive of </a:t>
            </a:r>
          </a:p>
          <a:p>
            <a:pPr marL="82550" indent="0">
              <a:buNone/>
            </a:pPr>
            <a:r>
              <a:rPr lang="en-US" dirty="0" smtClean="0">
                <a:solidFill>
                  <a:srgbClr val="0033CC"/>
                </a:solidFill>
              </a:rPr>
              <a:t>“It is raining is a sufficient condition for </a:t>
            </a:r>
          </a:p>
          <a:p>
            <a:pPr marL="82550" indent="0">
              <a:buNone/>
            </a:pPr>
            <a:r>
              <a:rPr lang="en-US" dirty="0" smtClean="0">
                <a:solidFill>
                  <a:srgbClr val="0033CC"/>
                </a:solidFill>
              </a:rPr>
              <a:t>my not going to town.”</a:t>
            </a:r>
          </a:p>
          <a:p>
            <a:pPr>
              <a:buNone/>
            </a:pPr>
            <a:r>
              <a:rPr lang="en-US" b="1" dirty="0" smtClean="0"/>
              <a:t>    Solution:</a:t>
            </a:r>
            <a:r>
              <a:rPr lang="en-US" dirty="0" smtClean="0"/>
              <a:t> </a:t>
            </a:r>
          </a:p>
        </p:txBody>
      </p:sp>
    </p:spTree>
    <p:extLst>
      <p:ext uri="{BB962C8B-B14F-4D97-AF65-F5344CB8AC3E}">
        <p14:creationId xmlns:p14="http://schemas.microsoft.com/office/powerpoint/2010/main" val="1584331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Converse, </a:t>
            </a:r>
            <a:r>
              <a:rPr lang="en-US" sz="4000" dirty="0" err="1" smtClean="0"/>
              <a:t>Contrapositive</a:t>
            </a:r>
            <a:r>
              <a:rPr lang="en-US" sz="4000" dirty="0" smtClean="0"/>
              <a:t>, and Inverse</a:t>
            </a:r>
            <a:endParaRPr lang="en-US" sz="4000" dirty="0"/>
          </a:p>
        </p:txBody>
      </p:sp>
      <p:sp>
        <p:nvSpPr>
          <p:cNvPr id="3" name="Content Placeholder 2"/>
          <p:cNvSpPr>
            <a:spLocks noGrp="1"/>
          </p:cNvSpPr>
          <p:nvPr>
            <p:ph idx="1"/>
          </p:nvPr>
        </p:nvSpPr>
        <p:spPr/>
        <p:txBody>
          <a:bodyPr>
            <a:normAutofit fontScale="92500" lnSpcReduction="10000"/>
          </a:bodyPr>
          <a:lstStyle/>
          <a:p>
            <a:r>
              <a:rPr lang="en-US" b="1" dirty="0" smtClean="0"/>
              <a:t>Example</a:t>
            </a:r>
            <a:r>
              <a:rPr lang="en-US" dirty="0" smtClean="0"/>
              <a:t>: Find the converse, inverse, and contrapositive of </a:t>
            </a:r>
          </a:p>
          <a:p>
            <a:pPr marL="82550" indent="0">
              <a:buNone/>
            </a:pPr>
            <a:r>
              <a:rPr lang="en-US" dirty="0" smtClean="0">
                <a:solidFill>
                  <a:srgbClr val="0033CC"/>
                </a:solidFill>
              </a:rPr>
              <a:t>“It is raining is a sufficient condition for </a:t>
            </a:r>
          </a:p>
          <a:p>
            <a:pPr marL="82550" indent="0">
              <a:buNone/>
            </a:pPr>
            <a:r>
              <a:rPr lang="en-US" dirty="0" smtClean="0">
                <a:solidFill>
                  <a:srgbClr val="0033CC"/>
                </a:solidFill>
              </a:rPr>
              <a:t>my not going to town.”</a:t>
            </a:r>
          </a:p>
          <a:p>
            <a:pPr>
              <a:buNone/>
            </a:pPr>
            <a:r>
              <a:rPr lang="en-US" b="1" dirty="0" smtClean="0"/>
              <a:t>    Solution:</a:t>
            </a:r>
            <a:r>
              <a:rPr lang="en-US" dirty="0" smtClean="0"/>
              <a:t> </a:t>
            </a:r>
          </a:p>
          <a:p>
            <a:pPr lvl="1">
              <a:buNone/>
            </a:pPr>
            <a:r>
              <a:rPr lang="ko-KR" altLang="en-US" b="1" dirty="0" smtClean="0"/>
              <a:t>역</a:t>
            </a:r>
            <a:r>
              <a:rPr lang="en-US" altLang="ko-KR" b="1" dirty="0" smtClean="0"/>
              <a:t>(</a:t>
            </a:r>
            <a:r>
              <a:rPr lang="en-US" b="1" dirty="0" smtClean="0"/>
              <a:t>converse)</a:t>
            </a:r>
            <a:r>
              <a:rPr lang="en-US" dirty="0" smtClean="0"/>
              <a:t>: If I do not go to town, then it is  raining.</a:t>
            </a:r>
          </a:p>
          <a:p>
            <a:pPr lvl="1">
              <a:buNone/>
            </a:pPr>
            <a:r>
              <a:rPr lang="ko-KR" altLang="en-US" b="1" dirty="0" smtClean="0"/>
              <a:t>이</a:t>
            </a:r>
            <a:r>
              <a:rPr lang="en-US" altLang="ko-KR" b="1" dirty="0" smtClean="0"/>
              <a:t>(</a:t>
            </a:r>
            <a:r>
              <a:rPr lang="en-US" b="1" dirty="0" smtClean="0"/>
              <a:t>inverse)</a:t>
            </a:r>
            <a:r>
              <a:rPr lang="en-US" dirty="0" smtClean="0"/>
              <a:t>:  If it is not raining, then I will go to town.</a:t>
            </a:r>
          </a:p>
          <a:p>
            <a:pPr lvl="1">
              <a:buNone/>
            </a:pPr>
            <a:r>
              <a:rPr lang="ko-KR" altLang="en-US" b="1" dirty="0" smtClean="0"/>
              <a:t>대우</a:t>
            </a:r>
            <a:r>
              <a:rPr lang="en-US" altLang="ko-KR" b="1" dirty="0" smtClean="0"/>
              <a:t>(</a:t>
            </a:r>
            <a:r>
              <a:rPr lang="en-US" b="1" dirty="0" smtClean="0"/>
              <a:t>contrapositive)</a:t>
            </a:r>
            <a:r>
              <a:rPr lang="en-US" dirty="0" smtClean="0"/>
              <a:t>: If I go to town, then it is not raining. </a:t>
            </a:r>
          </a:p>
        </p:txBody>
      </p:sp>
    </p:spTree>
    <p:extLst>
      <p:ext uri="{BB962C8B-B14F-4D97-AF65-F5344CB8AC3E}">
        <p14:creationId xmlns:p14="http://schemas.microsoft.com/office/powerpoint/2010/main" val="3586806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49000">
              <a:srgbClr val="00C85A">
                <a:alpha val="37000"/>
              </a:srgbClr>
            </a:gs>
            <a:gs pos="50000">
              <a:srgbClr val="9CB86E"/>
            </a:gs>
            <a:gs pos="100000">
              <a:srgbClr val="156B13"/>
            </a:gs>
          </a:gsLst>
          <a:lin ang="2700000" scaled="0"/>
        </a:grad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rgbClr val="FF0066"/>
                </a:solidFill>
                <a:latin typeface="휴먼모음T" pitchFamily="18" charset="-127"/>
                <a:ea typeface="휴먼모음T" pitchFamily="18" charset="-127"/>
              </a:rPr>
              <a:t>2. </a:t>
            </a:r>
            <a:r>
              <a:rPr lang="ko-KR" altLang="en-US" sz="2400" dirty="0" smtClean="0">
                <a:solidFill>
                  <a:srgbClr val="FF0066"/>
                </a:solidFill>
                <a:latin typeface="휴먼모음T" pitchFamily="18" charset="-127"/>
                <a:ea typeface="휴먼모음T" pitchFamily="18" charset="-127"/>
              </a:rPr>
              <a:t>논리와 명제</a:t>
            </a:r>
            <a:endParaRPr lang="ko-KR" altLang="en-US" sz="2400" dirty="0">
              <a:solidFill>
                <a:srgbClr val="FF0066"/>
              </a:solidFill>
              <a:latin typeface="휴먼모음T" pitchFamily="18" charset="-127"/>
              <a:ea typeface="휴먼모음T" pitchFamily="18" charset="-127"/>
            </a:endParaRPr>
          </a:p>
        </p:txBody>
      </p:sp>
      <p:sp>
        <p:nvSpPr>
          <p:cNvPr id="16387" name="TextBox 3"/>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sp>
        <p:nvSpPr>
          <p:cNvPr id="16388"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08B45E0E-E829-48BB-B3AE-DBB4719DF2E8}" type="slidenum">
              <a:rPr kumimoji="0" lang="en-US" altLang="ko-KR" b="1">
                <a:latin typeface="Gill Sans MT" pitchFamily="34" charset="0"/>
                <a:ea typeface="HY엽서L" pitchFamily="18" charset="-127"/>
              </a:rPr>
              <a:pPr eaLnBrk="1" hangingPunct="1"/>
              <a:t>4</a:t>
            </a:fld>
            <a:endParaRPr kumimoji="0" lang="en-US" altLang="ko-KR" b="1">
              <a:latin typeface="Gill Sans MT" pitchFamily="34" charset="0"/>
              <a:ea typeface="HY엽서L" pitchFamily="18" charset="-127"/>
            </a:endParaRPr>
          </a:p>
        </p:txBody>
      </p:sp>
      <p:sp>
        <p:nvSpPr>
          <p:cNvPr id="16389"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15366" name="TextBox 8"/>
          <p:cNvSpPr txBox="1">
            <a:spLocks noChangeArrowheads="1"/>
          </p:cNvSpPr>
          <p:nvPr/>
        </p:nvSpPr>
        <p:spPr bwMode="auto">
          <a:xfrm>
            <a:off x="1476375" y="1143957"/>
            <a:ext cx="7416800" cy="5478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marL="285750" indent="-285750" latinLnBrk="0">
              <a:lnSpc>
                <a:spcPts val="3025"/>
              </a:lnSpc>
              <a:buFont typeface="Wingdings" pitchFamily="2" charset="2"/>
              <a:buChar char="§"/>
              <a:defRPr/>
            </a:pPr>
            <a:r>
              <a:rPr kumimoji="0" lang="ko-KR" altLang="en-US" b="1" dirty="0" smtClean="0">
                <a:solidFill>
                  <a:srgbClr val="FF0000"/>
                </a:solidFill>
                <a:latin typeface="HY중고딕" pitchFamily="18" charset="-127"/>
                <a:ea typeface="HY중고딕" pitchFamily="18" charset="-127"/>
              </a:rPr>
              <a:t>논리</a:t>
            </a:r>
            <a:endParaRPr kumimoji="0" lang="en-US" altLang="ko-KR" b="1" dirty="0" smtClean="0">
              <a:solidFill>
                <a:srgbClr val="FF0000"/>
              </a:solidFill>
              <a:latin typeface="HY중고딕" pitchFamily="18" charset="-127"/>
              <a:ea typeface="HY중고딕" pitchFamily="18" charset="-127"/>
            </a:endParaRPr>
          </a:p>
          <a:p>
            <a:pPr marL="285750" latinLnBrk="0">
              <a:lnSpc>
                <a:spcPts val="3025"/>
              </a:lnSpc>
              <a:defRPr/>
            </a:pPr>
            <a:r>
              <a:rPr kumimoji="0" lang="ko-KR" altLang="en-US" dirty="0" smtClean="0">
                <a:latin typeface="HY중고딕" pitchFamily="18" charset="-127"/>
                <a:ea typeface="HY중고딕" pitchFamily="18" charset="-127"/>
              </a:rPr>
              <a:t>인간의 사고가 논리적인지를 판단하는 것은 사고하는 사람이 주어진 문제를 객관적으로 명확한지의 여부와 사고의 법칙을 체계적으로 추구하여 분석하는지의 여부로 결정함</a:t>
            </a:r>
            <a:endParaRPr kumimoji="0" lang="en-US" altLang="ko-KR" dirty="0" smtClean="0">
              <a:latin typeface="HY중고딕" pitchFamily="18" charset="-127"/>
              <a:ea typeface="HY중고딕" pitchFamily="18" charset="-127"/>
            </a:endParaRPr>
          </a:p>
          <a:p>
            <a:pPr marL="285750" latinLnBrk="0">
              <a:lnSpc>
                <a:spcPts val="3025"/>
              </a:lnSpc>
              <a:defRPr/>
            </a:pPr>
            <a:r>
              <a:rPr kumimoji="0" lang="ko-KR" altLang="en-US" b="1" dirty="0" smtClean="0">
                <a:solidFill>
                  <a:srgbClr val="009900"/>
                </a:solidFill>
                <a:latin typeface="HY중고딕" pitchFamily="18" charset="-127"/>
                <a:ea typeface="HY중고딕" pitchFamily="18" charset="-127"/>
              </a:rPr>
              <a:t>말이나 글에서 사고나 추리 따위를 이치에 맞게 이끌어 가는 과정이나 원리</a:t>
            </a:r>
            <a:endParaRPr kumimoji="0" lang="en-US" altLang="ko-KR" b="1" dirty="0" smtClean="0">
              <a:solidFill>
                <a:srgbClr val="009900"/>
              </a:solidFill>
              <a:latin typeface="HY중고딕" pitchFamily="18" charset="-127"/>
              <a:ea typeface="HY중고딕" pitchFamily="18" charset="-127"/>
            </a:endParaRPr>
          </a:p>
          <a:p>
            <a:pPr marL="285750" indent="-285750" latinLnBrk="0">
              <a:lnSpc>
                <a:spcPts val="3025"/>
              </a:lnSpc>
              <a:buFont typeface="Wingdings" pitchFamily="2" charset="2"/>
              <a:buChar char="§"/>
              <a:defRPr/>
            </a:pPr>
            <a:r>
              <a:rPr kumimoji="0" lang="ko-KR" altLang="en-US" b="1" dirty="0" smtClean="0">
                <a:solidFill>
                  <a:srgbClr val="FF0000"/>
                </a:solidFill>
                <a:latin typeface="HY중고딕" pitchFamily="18" charset="-127"/>
                <a:ea typeface="HY중고딕" pitchFamily="18" charset="-127"/>
              </a:rPr>
              <a:t>논리의 목적</a:t>
            </a:r>
            <a:endParaRPr kumimoji="0" lang="en-US" altLang="ko-KR" b="1" dirty="0" smtClean="0">
              <a:solidFill>
                <a:srgbClr val="FF0000"/>
              </a:solidFill>
              <a:latin typeface="HY중고딕" pitchFamily="18" charset="-127"/>
              <a:ea typeface="HY중고딕" pitchFamily="18" charset="-127"/>
            </a:endParaRPr>
          </a:p>
          <a:p>
            <a:pPr marL="571500" indent="-285750" latinLnBrk="0">
              <a:lnSpc>
                <a:spcPts val="3025"/>
              </a:lnSpc>
              <a:buFont typeface="Arial" pitchFamily="34" charset="0"/>
              <a:buChar char="•"/>
              <a:defRPr/>
            </a:pPr>
            <a:r>
              <a:rPr kumimoji="0" lang="ko-KR" altLang="en-US" dirty="0" smtClean="0">
                <a:latin typeface="HY중고딕" pitchFamily="18" charset="-127"/>
                <a:ea typeface="HY중고딕" pitchFamily="18" charset="-127"/>
              </a:rPr>
              <a:t>특정한 논리를 통한 입증이 옳은가를 측정하는 데 필요한 법칙을 제공한다는 점</a:t>
            </a:r>
          </a:p>
          <a:p>
            <a:pPr marL="571500" indent="-285750" latinLnBrk="0">
              <a:lnSpc>
                <a:spcPts val="3025"/>
              </a:lnSpc>
              <a:buFont typeface="Arial" pitchFamily="34" charset="0"/>
              <a:buChar char="•"/>
              <a:defRPr/>
            </a:pPr>
            <a:r>
              <a:rPr kumimoji="0" lang="ko-KR" altLang="en-US" dirty="0" smtClean="0">
                <a:latin typeface="HY중고딕" pitchFamily="18" charset="-127"/>
                <a:ea typeface="HY중고딕" pitchFamily="18" charset="-127"/>
              </a:rPr>
              <a:t>논리에 대한 연구와 응용 분야임</a:t>
            </a:r>
          </a:p>
          <a:p>
            <a:pPr marL="571500" indent="-285750" latinLnBrk="0">
              <a:lnSpc>
                <a:spcPts val="3025"/>
              </a:lnSpc>
              <a:buFont typeface="Arial" pitchFamily="34" charset="0"/>
              <a:buChar char="•"/>
              <a:defRPr/>
            </a:pPr>
            <a:r>
              <a:rPr kumimoji="0" lang="ko-KR" altLang="en-US" dirty="0" smtClean="0">
                <a:latin typeface="HY중고딕" pitchFamily="18" charset="-127"/>
                <a:ea typeface="HY중고딕" pitchFamily="18" charset="-127"/>
              </a:rPr>
              <a:t>컴퓨터 관련 학문이나 공학 등 여러 분야에 폭넓게 응용됨 알고리즘의 설계나 증명</a:t>
            </a:r>
            <a:r>
              <a:rPr kumimoji="0" lang="en-US" altLang="ko-KR" dirty="0" smtClean="0">
                <a:latin typeface="HY중고딕" pitchFamily="18" charset="-127"/>
                <a:ea typeface="HY중고딕" pitchFamily="18" charset="-127"/>
              </a:rPr>
              <a:t>, </a:t>
            </a:r>
            <a:r>
              <a:rPr kumimoji="0" lang="ko-KR" altLang="en-US" dirty="0" smtClean="0">
                <a:latin typeface="HY중고딕" pitchFamily="18" charset="-127"/>
                <a:ea typeface="HY중고딕" pitchFamily="18" charset="-127"/>
              </a:rPr>
              <a:t>디지털 논리 회로의 설계</a:t>
            </a:r>
            <a:r>
              <a:rPr kumimoji="0" lang="en-US" altLang="ko-KR" dirty="0" smtClean="0">
                <a:latin typeface="HY중고딕" pitchFamily="18" charset="-127"/>
                <a:ea typeface="HY중고딕" pitchFamily="18" charset="-127"/>
              </a:rPr>
              <a:t>, </a:t>
            </a:r>
            <a:r>
              <a:rPr kumimoji="0" lang="ko-KR" altLang="en-US" dirty="0" smtClean="0">
                <a:latin typeface="HY중고딕" pitchFamily="18" charset="-127"/>
                <a:ea typeface="HY중고딕" pitchFamily="18" charset="-127"/>
              </a:rPr>
              <a:t>논리 프로그램 관련 분야</a:t>
            </a:r>
            <a:r>
              <a:rPr kumimoji="0" lang="en-US" altLang="ko-KR" dirty="0" smtClean="0">
                <a:latin typeface="HY중고딕" pitchFamily="18" charset="-127"/>
                <a:ea typeface="HY중고딕" pitchFamily="18" charset="-127"/>
              </a:rPr>
              <a:t>, </a:t>
            </a:r>
            <a:r>
              <a:rPr kumimoji="0" lang="ko-KR" altLang="en-US" dirty="0" err="1" smtClean="0">
                <a:latin typeface="HY중고딕" pitchFamily="18" charset="-127"/>
                <a:ea typeface="HY중고딕" pitchFamily="18" charset="-127"/>
              </a:rPr>
              <a:t>관계형</a:t>
            </a:r>
            <a:r>
              <a:rPr kumimoji="0" lang="ko-KR" altLang="en-US" dirty="0" smtClean="0">
                <a:latin typeface="HY중고딕" pitchFamily="18" charset="-127"/>
                <a:ea typeface="HY중고딕" pitchFamily="18" charset="-127"/>
              </a:rPr>
              <a:t> 데이터베이스 이론</a:t>
            </a:r>
            <a:r>
              <a:rPr kumimoji="0" lang="en-US" altLang="ko-KR" dirty="0" smtClean="0">
                <a:latin typeface="HY중고딕" pitchFamily="18" charset="-127"/>
                <a:ea typeface="HY중고딕" pitchFamily="18" charset="-127"/>
              </a:rPr>
              <a:t>, </a:t>
            </a:r>
            <a:r>
              <a:rPr kumimoji="0" lang="ko-KR" altLang="en-US" dirty="0" smtClean="0">
                <a:latin typeface="HY중고딕" pitchFamily="18" charset="-127"/>
                <a:ea typeface="HY중고딕" pitchFamily="18" charset="-127"/>
              </a:rPr>
              <a:t>오토마타와 계산 이론</a:t>
            </a:r>
            <a:r>
              <a:rPr kumimoji="0" lang="en-US" altLang="ko-KR" dirty="0" smtClean="0">
                <a:latin typeface="HY중고딕" pitchFamily="18" charset="-127"/>
                <a:ea typeface="HY중고딕" pitchFamily="18" charset="-127"/>
              </a:rPr>
              <a:t>, </a:t>
            </a:r>
            <a:r>
              <a:rPr kumimoji="0" lang="ko-KR" altLang="en-US" dirty="0" smtClean="0">
                <a:latin typeface="HY중고딕" pitchFamily="18" charset="-127"/>
                <a:ea typeface="HY중고딕" pitchFamily="18" charset="-127"/>
              </a:rPr>
              <a:t>인공지능 등에 필요한 이론적 기반을 제공함</a:t>
            </a:r>
            <a:endParaRPr kumimoji="0" lang="en-US" altLang="ko-KR" dirty="0" smtClean="0">
              <a:latin typeface="HY중고딕" pitchFamily="18" charset="-127"/>
              <a:ea typeface="HY중고딕" pitchFamily="18" charset="-127"/>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49000">
              <a:srgbClr val="00C85A">
                <a:alpha val="37000"/>
              </a:srgbClr>
            </a:gs>
            <a:gs pos="50000">
              <a:srgbClr val="9CB86E"/>
            </a:gs>
            <a:gs pos="100000">
              <a:srgbClr val="156B13"/>
            </a:gs>
          </a:gsLst>
          <a:lin ang="2700000" scaled="0"/>
        </a:grad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rgbClr val="FF0066"/>
                </a:solidFill>
                <a:latin typeface="휴먼모음T" pitchFamily="18" charset="-127"/>
                <a:ea typeface="휴먼모음T" pitchFamily="18" charset="-127"/>
              </a:rPr>
              <a:t>2.3 </a:t>
            </a:r>
            <a:r>
              <a:rPr lang="ko-KR" altLang="en-US" sz="2400" dirty="0" smtClean="0">
                <a:solidFill>
                  <a:srgbClr val="FF0066"/>
                </a:solidFill>
                <a:latin typeface="휴먼모음T" pitchFamily="18" charset="-127"/>
                <a:ea typeface="휴먼모음T" pitchFamily="18" charset="-127"/>
              </a:rPr>
              <a:t>항진 명제와 모순 명제</a:t>
            </a:r>
            <a:endParaRPr lang="ko-KR" altLang="en-US" sz="2400" dirty="0">
              <a:solidFill>
                <a:srgbClr val="FF0066"/>
              </a:solidFill>
              <a:latin typeface="휴먼모음T" pitchFamily="18" charset="-127"/>
              <a:ea typeface="휴먼모음T" pitchFamily="18" charset="-127"/>
            </a:endParaRPr>
          </a:p>
        </p:txBody>
      </p:sp>
      <p:sp>
        <p:nvSpPr>
          <p:cNvPr id="43011"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7BCA7FE4-B9C2-4298-ABDF-5E62E0C2E0F0}" type="slidenum">
              <a:rPr kumimoji="0" lang="en-US" altLang="ko-KR" b="1">
                <a:latin typeface="Gill Sans MT" pitchFamily="34" charset="0"/>
                <a:ea typeface="HY엽서L" pitchFamily="18" charset="-127"/>
              </a:rPr>
              <a:pPr eaLnBrk="1" hangingPunct="1"/>
              <a:t>40</a:t>
            </a:fld>
            <a:endParaRPr kumimoji="0" lang="en-US" altLang="ko-KR" b="1">
              <a:latin typeface="Gill Sans MT" pitchFamily="34" charset="0"/>
              <a:ea typeface="HY엽서L" pitchFamily="18" charset="-127"/>
            </a:endParaRPr>
          </a:p>
        </p:txBody>
      </p:sp>
      <p:sp>
        <p:nvSpPr>
          <p:cNvPr id="43012"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43013" name="TextBox 7"/>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pic>
        <p:nvPicPr>
          <p:cNvPr id="43014" name="Picture 4" descr="C:\Documents and Settings\Administrator\바탕 화면\이산수학 작업 그림파일\2장\37.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8400" y="1382713"/>
            <a:ext cx="7756525"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5" name="Picture 4" descr="C:\Documents and Settings\Administrator\바탕 화면\이산수학 작업 그림파일\2장\3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87450" y="3257550"/>
            <a:ext cx="7705725"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49000">
              <a:srgbClr val="00C85A">
                <a:alpha val="37000"/>
              </a:srgbClr>
            </a:gs>
            <a:gs pos="50000">
              <a:srgbClr val="9CB86E"/>
            </a:gs>
            <a:gs pos="100000">
              <a:srgbClr val="156B13"/>
            </a:gs>
          </a:gsLst>
          <a:lin ang="2700000" scaled="0"/>
        </a:grad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rgbClr val="FF0066"/>
                </a:solidFill>
                <a:latin typeface="휴먼모음T" pitchFamily="18" charset="-127"/>
                <a:ea typeface="휴먼모음T" pitchFamily="18" charset="-127"/>
              </a:rPr>
              <a:t>2.3 </a:t>
            </a:r>
            <a:r>
              <a:rPr lang="ko-KR" altLang="en-US" sz="2400" dirty="0" smtClean="0">
                <a:solidFill>
                  <a:srgbClr val="FF0066"/>
                </a:solidFill>
                <a:latin typeface="휴먼모음T" pitchFamily="18" charset="-127"/>
                <a:ea typeface="휴먼모음T" pitchFamily="18" charset="-127"/>
              </a:rPr>
              <a:t>항진 명제와 모순 명제</a:t>
            </a:r>
            <a:endParaRPr lang="ko-KR" altLang="en-US" sz="2400" dirty="0">
              <a:solidFill>
                <a:srgbClr val="FF0066"/>
              </a:solidFill>
              <a:latin typeface="휴먼모음T" pitchFamily="18" charset="-127"/>
              <a:ea typeface="휴먼모음T" pitchFamily="18" charset="-127"/>
            </a:endParaRPr>
          </a:p>
        </p:txBody>
      </p:sp>
      <p:sp>
        <p:nvSpPr>
          <p:cNvPr id="44035"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7E13E02D-FA95-4BCD-9A19-332F11B891ED}" type="slidenum">
              <a:rPr kumimoji="0" lang="en-US" altLang="ko-KR" b="1">
                <a:latin typeface="Gill Sans MT" pitchFamily="34" charset="0"/>
                <a:ea typeface="HY엽서L" pitchFamily="18" charset="-127"/>
              </a:rPr>
              <a:pPr eaLnBrk="1" hangingPunct="1"/>
              <a:t>41</a:t>
            </a:fld>
            <a:endParaRPr kumimoji="0" lang="en-US" altLang="ko-KR" b="1">
              <a:latin typeface="Gill Sans MT" pitchFamily="34" charset="0"/>
              <a:ea typeface="HY엽서L" pitchFamily="18" charset="-127"/>
            </a:endParaRPr>
          </a:p>
        </p:txBody>
      </p:sp>
      <p:sp>
        <p:nvSpPr>
          <p:cNvPr id="44036"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44037" name="TextBox 7"/>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pic>
        <p:nvPicPr>
          <p:cNvPr id="44038" name="Picture 6" descr="C:\Documents and Settings\Administrator\바탕 화면\이산수학 작업 그림파일\2장\3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5375" y="906463"/>
            <a:ext cx="7840663" cy="483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99FF99"/>
            </a:gs>
            <a:gs pos="64999">
              <a:srgbClr val="F0EBD5"/>
            </a:gs>
            <a:gs pos="100000">
              <a:srgbClr val="D1C39F"/>
            </a:gs>
          </a:gsLst>
          <a:lin ang="2700000" scaled="0"/>
          <a:tileRect/>
        </a:grad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chemeClr val="tx1"/>
                </a:solidFill>
                <a:latin typeface="휴먼모음T" pitchFamily="18" charset="-127"/>
                <a:ea typeface="휴먼모음T" pitchFamily="18" charset="-127"/>
              </a:rPr>
              <a:t>2.3 </a:t>
            </a:r>
            <a:r>
              <a:rPr lang="ko-KR" altLang="en-US" sz="2400" dirty="0" smtClean="0">
                <a:solidFill>
                  <a:schemeClr val="tx1"/>
                </a:solidFill>
                <a:latin typeface="휴먼모음T" pitchFamily="18" charset="-127"/>
                <a:ea typeface="휴먼모음T" pitchFamily="18" charset="-127"/>
              </a:rPr>
              <a:t>항진 명제와 모순 명제</a:t>
            </a:r>
            <a:endParaRPr lang="ko-KR" altLang="en-US" sz="2400" dirty="0">
              <a:solidFill>
                <a:schemeClr val="tx1"/>
              </a:solidFill>
              <a:latin typeface="휴먼모음T" pitchFamily="18" charset="-127"/>
              <a:ea typeface="휴먼모음T" pitchFamily="18" charset="-127"/>
            </a:endParaRPr>
          </a:p>
        </p:txBody>
      </p:sp>
      <p:sp>
        <p:nvSpPr>
          <p:cNvPr id="44035"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7E13E02D-FA95-4BCD-9A19-332F11B891ED}" type="slidenum">
              <a:rPr kumimoji="0" lang="en-US" altLang="ko-KR" b="1">
                <a:latin typeface="Gill Sans MT" pitchFamily="34" charset="0"/>
                <a:ea typeface="HY엽서L" pitchFamily="18" charset="-127"/>
              </a:rPr>
              <a:pPr eaLnBrk="1" hangingPunct="1"/>
              <a:t>42</a:t>
            </a:fld>
            <a:endParaRPr kumimoji="0" lang="en-US" altLang="ko-KR" b="1">
              <a:latin typeface="Gill Sans MT" pitchFamily="34" charset="0"/>
              <a:ea typeface="HY엽서L" pitchFamily="18" charset="-127"/>
            </a:endParaRPr>
          </a:p>
        </p:txBody>
      </p:sp>
      <p:sp>
        <p:nvSpPr>
          <p:cNvPr id="44036"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44037" name="TextBox 7"/>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pic>
        <p:nvPicPr>
          <p:cNvPr id="12390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70124" y="1556792"/>
            <a:ext cx="7622356" cy="3254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21224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gradFill>
          <a:gsLst>
            <a:gs pos="49000">
              <a:srgbClr val="00C85A">
                <a:alpha val="37000"/>
              </a:srgbClr>
            </a:gs>
            <a:gs pos="50000">
              <a:srgbClr val="9CB86E"/>
            </a:gs>
            <a:gs pos="100000">
              <a:srgbClr val="156B13"/>
            </a:gs>
          </a:gsLst>
          <a:lin ang="2700000" scaled="0"/>
        </a:grad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chemeClr val="tx1"/>
                </a:solidFill>
                <a:latin typeface="휴먼모음T" pitchFamily="18" charset="-127"/>
                <a:ea typeface="휴먼모음T" pitchFamily="18" charset="-127"/>
              </a:rPr>
              <a:t>2.4 </a:t>
            </a:r>
            <a:r>
              <a:rPr lang="ko-KR" altLang="en-US" sz="2400" dirty="0" smtClean="0">
                <a:solidFill>
                  <a:schemeClr val="tx1"/>
                </a:solidFill>
                <a:latin typeface="휴먼모음T" pitchFamily="18" charset="-127"/>
                <a:ea typeface="휴먼모음T" pitchFamily="18" charset="-127"/>
              </a:rPr>
              <a:t>논리적 동치 관계</a:t>
            </a:r>
            <a:endParaRPr lang="ko-KR" altLang="en-US" sz="2400" dirty="0">
              <a:solidFill>
                <a:schemeClr val="tx1"/>
              </a:solidFill>
              <a:latin typeface="휴먼모음T" pitchFamily="18" charset="-127"/>
              <a:ea typeface="휴먼모음T" pitchFamily="18" charset="-127"/>
            </a:endParaRPr>
          </a:p>
        </p:txBody>
      </p:sp>
      <p:sp>
        <p:nvSpPr>
          <p:cNvPr id="45059"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92ADB229-7521-40FC-A24A-28A12A159439}" type="slidenum">
              <a:rPr kumimoji="0" lang="en-US" altLang="ko-KR" b="1">
                <a:latin typeface="Gill Sans MT" pitchFamily="34" charset="0"/>
                <a:ea typeface="HY엽서L" pitchFamily="18" charset="-127"/>
              </a:rPr>
              <a:pPr eaLnBrk="1" hangingPunct="1"/>
              <a:t>43</a:t>
            </a:fld>
            <a:endParaRPr kumimoji="0" lang="en-US" altLang="ko-KR" b="1">
              <a:latin typeface="Gill Sans MT" pitchFamily="34" charset="0"/>
              <a:ea typeface="HY엽서L" pitchFamily="18" charset="-127"/>
            </a:endParaRPr>
          </a:p>
        </p:txBody>
      </p:sp>
      <p:sp>
        <p:nvSpPr>
          <p:cNvPr id="45060"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45061" name="TextBox 7"/>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pic>
        <p:nvPicPr>
          <p:cNvPr id="45062" name="Picture 5" descr="C:\Documents and Settings\Administrator\바탕 화면\이산수학 작업 그림파일\2장\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925" y="1384300"/>
            <a:ext cx="7712075" cy="125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3" name="TextBox 9"/>
          <p:cNvSpPr txBox="1">
            <a:spLocks noChangeArrowheads="1"/>
          </p:cNvSpPr>
          <p:nvPr/>
        </p:nvSpPr>
        <p:spPr bwMode="auto">
          <a:xfrm>
            <a:off x="1476375" y="3371850"/>
            <a:ext cx="74168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marL="285750" indent="-285750" eaLnBrk="1" latinLnBrk="0" hangingPunct="1">
              <a:lnSpc>
                <a:spcPct val="150000"/>
              </a:lnSpc>
              <a:buFont typeface="Wingdings" pitchFamily="2" charset="2"/>
              <a:buChar char="§"/>
            </a:pPr>
            <a:r>
              <a:rPr kumimoji="0" lang="ko-KR" altLang="en-US" sz="1600" dirty="0">
                <a:latin typeface="HY중고딕" pitchFamily="18" charset="-127"/>
                <a:ea typeface="HY중고딕" pitchFamily="18" charset="-127"/>
              </a:rPr>
              <a:t>두 명제가 논리적 동치일 경우는 두 명제의 논리값이 서로 같으므로 하나의 </a:t>
            </a:r>
            <a:r>
              <a:rPr kumimoji="0" lang="ko-KR" altLang="en-US" sz="1600" dirty="0" smtClean="0">
                <a:latin typeface="HY중고딕" pitchFamily="18" charset="-127"/>
                <a:ea typeface="HY중고딕" pitchFamily="18" charset="-127"/>
              </a:rPr>
              <a:t>명제가 </a:t>
            </a:r>
            <a:r>
              <a:rPr kumimoji="0" lang="ko-KR" altLang="en-US" sz="1600" dirty="0">
                <a:latin typeface="HY중고딕" pitchFamily="18" charset="-127"/>
                <a:ea typeface="HY중고딕" pitchFamily="18" charset="-127"/>
              </a:rPr>
              <a:t>다른 명제를 </a:t>
            </a:r>
            <a:r>
              <a:rPr kumimoji="0" lang="ko-KR" altLang="en-US" sz="1600" dirty="0" smtClean="0">
                <a:latin typeface="HY중고딕" pitchFamily="18" charset="-127"/>
                <a:ea typeface="HY중고딕" pitchFamily="18" charset="-127"/>
              </a:rPr>
              <a:t>대신할 수 있음</a:t>
            </a:r>
            <a:endParaRPr kumimoji="0" lang="en-US" altLang="ko-KR" sz="1600" dirty="0" smtClean="0">
              <a:latin typeface="HY중고딕" pitchFamily="18" charset="-127"/>
              <a:ea typeface="HY중고딕" pitchFamily="18" charset="-127"/>
            </a:endParaRPr>
          </a:p>
          <a:p>
            <a:pPr marL="285750" indent="-285750" eaLnBrk="1" latinLnBrk="0" hangingPunct="1">
              <a:lnSpc>
                <a:spcPct val="150000"/>
              </a:lnSpc>
              <a:buFont typeface="Wingdings" pitchFamily="2" charset="2"/>
              <a:buChar char="§"/>
            </a:pPr>
            <a:r>
              <a:rPr kumimoji="0" lang="ko-KR" altLang="en-US" sz="1600" dirty="0" smtClean="0">
                <a:latin typeface="HY중고딕" pitchFamily="18" charset="-127"/>
                <a:ea typeface="HY중고딕" pitchFamily="18" charset="-127"/>
              </a:rPr>
              <a:t>어떤 </a:t>
            </a:r>
            <a:r>
              <a:rPr kumimoji="0" lang="ko-KR" altLang="en-US" sz="1600" dirty="0">
                <a:latin typeface="HY중고딕" pitchFamily="18" charset="-127"/>
                <a:ea typeface="HY중고딕" pitchFamily="18" charset="-127"/>
              </a:rPr>
              <a:t>복잡한 명제를 좀 </a:t>
            </a:r>
            <a:r>
              <a:rPr kumimoji="0" lang="ko-KR" altLang="en-US" sz="1600" dirty="0" smtClean="0">
                <a:latin typeface="HY중고딕" pitchFamily="18" charset="-127"/>
                <a:ea typeface="HY중고딕" pitchFamily="18" charset="-127"/>
              </a:rPr>
              <a:t>더 간단한 </a:t>
            </a:r>
            <a:r>
              <a:rPr kumimoji="0" lang="ko-KR" altLang="en-US" sz="1600" dirty="0">
                <a:latin typeface="HY중고딕" pitchFamily="18" charset="-127"/>
                <a:ea typeface="HY중고딕" pitchFamily="18" charset="-127"/>
              </a:rPr>
              <a:t>명제로 만들어 주기 위해서 논리적 동치 관계인 다른 명제를 </a:t>
            </a:r>
            <a:r>
              <a:rPr kumimoji="0" lang="ko-KR" altLang="en-US" sz="1600" dirty="0" smtClean="0">
                <a:latin typeface="HY중고딕" pitchFamily="18" charset="-127"/>
                <a:ea typeface="HY중고딕" pitchFamily="18" charset="-127"/>
              </a:rPr>
              <a:t>사용하여 간소화함</a:t>
            </a:r>
            <a:endParaRPr kumimoji="0" lang="ko-KR" altLang="en-US" sz="1700" dirty="0">
              <a:latin typeface="HY중고딕" pitchFamily="18" charset="-127"/>
              <a:ea typeface="HY중고딕" pitchFamily="18" charset="-127"/>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gradFill>
          <a:gsLst>
            <a:gs pos="49000">
              <a:srgbClr val="00C85A">
                <a:alpha val="37000"/>
              </a:srgbClr>
            </a:gs>
            <a:gs pos="50000">
              <a:srgbClr val="9CB86E"/>
            </a:gs>
            <a:gs pos="100000">
              <a:srgbClr val="156B13"/>
            </a:gs>
          </a:gsLst>
          <a:lin ang="2700000" scaled="0"/>
        </a:grad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rgbClr val="FF0066"/>
                </a:solidFill>
                <a:latin typeface="휴먼모음T" pitchFamily="18" charset="-127"/>
                <a:ea typeface="휴먼모음T" pitchFamily="18" charset="-127"/>
              </a:rPr>
              <a:t>2.4 </a:t>
            </a:r>
            <a:r>
              <a:rPr lang="ko-KR" altLang="en-US" sz="2400" dirty="0" smtClean="0">
                <a:solidFill>
                  <a:srgbClr val="FF0066"/>
                </a:solidFill>
                <a:latin typeface="휴먼모음T" pitchFamily="18" charset="-127"/>
                <a:ea typeface="휴먼모음T" pitchFamily="18" charset="-127"/>
              </a:rPr>
              <a:t>논리적 동치 관계</a:t>
            </a:r>
            <a:endParaRPr lang="ko-KR" altLang="en-US" sz="2400" dirty="0">
              <a:solidFill>
                <a:srgbClr val="FF0066"/>
              </a:solidFill>
              <a:latin typeface="휴먼모음T" pitchFamily="18" charset="-127"/>
              <a:ea typeface="휴먼모음T" pitchFamily="18" charset="-127"/>
            </a:endParaRPr>
          </a:p>
        </p:txBody>
      </p:sp>
      <p:sp>
        <p:nvSpPr>
          <p:cNvPr id="46083"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B32D4B97-68CC-4EFC-AB24-C27B8B4BBA47}" type="slidenum">
              <a:rPr kumimoji="0" lang="en-US" altLang="ko-KR" b="1">
                <a:latin typeface="Gill Sans MT" pitchFamily="34" charset="0"/>
                <a:ea typeface="HY엽서L" pitchFamily="18" charset="-127"/>
              </a:rPr>
              <a:pPr eaLnBrk="1" hangingPunct="1"/>
              <a:t>44</a:t>
            </a:fld>
            <a:endParaRPr kumimoji="0" lang="en-US" altLang="ko-KR" b="1">
              <a:latin typeface="Gill Sans MT" pitchFamily="34" charset="0"/>
              <a:ea typeface="HY엽서L" pitchFamily="18" charset="-127"/>
            </a:endParaRPr>
          </a:p>
        </p:txBody>
      </p:sp>
      <p:sp>
        <p:nvSpPr>
          <p:cNvPr id="46084"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46085" name="TextBox 7"/>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pic>
        <p:nvPicPr>
          <p:cNvPr id="46086" name="Picture 3" descr="C:\Documents and Settings\Administrator\바탕 화면\이산수학 작업 그림파일\2장\4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5375" y="938213"/>
            <a:ext cx="7835900" cy="500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gradFill>
          <a:gsLst>
            <a:gs pos="49000">
              <a:srgbClr val="00C85A">
                <a:alpha val="37000"/>
              </a:srgbClr>
            </a:gs>
            <a:gs pos="50000">
              <a:srgbClr val="9CB86E"/>
            </a:gs>
            <a:gs pos="100000">
              <a:srgbClr val="156B13"/>
            </a:gs>
          </a:gsLst>
          <a:lin ang="2700000" scaled="0"/>
        </a:grad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chemeClr val="tx1"/>
                </a:solidFill>
                <a:latin typeface="휴먼모음T" pitchFamily="18" charset="-127"/>
                <a:ea typeface="휴먼모음T" pitchFamily="18" charset="-127"/>
              </a:rPr>
              <a:t>2.4 </a:t>
            </a:r>
            <a:r>
              <a:rPr lang="ko-KR" altLang="en-US" sz="2400" dirty="0" smtClean="0">
                <a:solidFill>
                  <a:schemeClr val="tx1"/>
                </a:solidFill>
                <a:latin typeface="휴먼모음T" pitchFamily="18" charset="-127"/>
                <a:ea typeface="휴먼모음T" pitchFamily="18" charset="-127"/>
              </a:rPr>
              <a:t>논리적 동치 관계</a:t>
            </a:r>
            <a:endParaRPr lang="ko-KR" altLang="en-US" sz="2400" dirty="0">
              <a:solidFill>
                <a:schemeClr val="tx1"/>
              </a:solidFill>
              <a:latin typeface="휴먼모음T" pitchFamily="18" charset="-127"/>
              <a:ea typeface="휴먼모음T" pitchFamily="18" charset="-127"/>
            </a:endParaRPr>
          </a:p>
        </p:txBody>
      </p:sp>
      <p:sp>
        <p:nvSpPr>
          <p:cNvPr id="47107"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047F1693-9D7E-4FB8-BDED-005608B9B19B}" type="slidenum">
              <a:rPr kumimoji="0" lang="en-US" altLang="ko-KR" b="1">
                <a:latin typeface="Gill Sans MT" pitchFamily="34" charset="0"/>
                <a:ea typeface="HY엽서L" pitchFamily="18" charset="-127"/>
              </a:rPr>
              <a:pPr eaLnBrk="1" hangingPunct="1"/>
              <a:t>45</a:t>
            </a:fld>
            <a:endParaRPr kumimoji="0" lang="en-US" altLang="ko-KR" b="1">
              <a:latin typeface="Gill Sans MT" pitchFamily="34" charset="0"/>
              <a:ea typeface="HY엽서L" pitchFamily="18" charset="-127"/>
            </a:endParaRPr>
          </a:p>
        </p:txBody>
      </p:sp>
      <p:sp>
        <p:nvSpPr>
          <p:cNvPr id="47108"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47109" name="TextBox 7"/>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pic>
        <p:nvPicPr>
          <p:cNvPr id="47110" name="Picture 2" descr="C:\Documents and Settings\Administrator\바탕 화면\이산수학 작업 그림파일\2장\43-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4638" y="1268413"/>
            <a:ext cx="7131050" cy="457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gradFill>
          <a:gsLst>
            <a:gs pos="49000">
              <a:srgbClr val="00C85A">
                <a:alpha val="37000"/>
              </a:srgbClr>
            </a:gs>
            <a:gs pos="50000">
              <a:srgbClr val="9CB86E"/>
            </a:gs>
            <a:gs pos="100000">
              <a:srgbClr val="156B13"/>
            </a:gs>
          </a:gsLst>
          <a:lin ang="2700000" scaled="0"/>
        </a:grad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chemeClr val="tx1"/>
                </a:solidFill>
                <a:latin typeface="휴먼모음T" pitchFamily="18" charset="-127"/>
                <a:ea typeface="휴먼모음T" pitchFamily="18" charset="-127"/>
              </a:rPr>
              <a:t>2.4 </a:t>
            </a:r>
            <a:r>
              <a:rPr lang="ko-KR" altLang="en-US" sz="2400" dirty="0" smtClean="0">
                <a:solidFill>
                  <a:schemeClr val="tx1"/>
                </a:solidFill>
                <a:latin typeface="휴먼모음T" pitchFamily="18" charset="-127"/>
                <a:ea typeface="휴먼모음T" pitchFamily="18" charset="-127"/>
              </a:rPr>
              <a:t>논리적 동치 관계</a:t>
            </a:r>
            <a:endParaRPr lang="ko-KR" altLang="en-US" sz="2400" dirty="0">
              <a:solidFill>
                <a:schemeClr val="tx1"/>
              </a:solidFill>
              <a:latin typeface="휴먼모음T" pitchFamily="18" charset="-127"/>
              <a:ea typeface="휴먼모음T" pitchFamily="18" charset="-127"/>
            </a:endParaRPr>
          </a:p>
        </p:txBody>
      </p:sp>
      <p:sp>
        <p:nvSpPr>
          <p:cNvPr id="48131"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8DD7AFD8-FADD-4CA9-B3A8-7ECBC32712E3}" type="slidenum">
              <a:rPr kumimoji="0" lang="en-US" altLang="ko-KR" b="1">
                <a:latin typeface="Gill Sans MT" pitchFamily="34" charset="0"/>
                <a:ea typeface="HY엽서L" pitchFamily="18" charset="-127"/>
              </a:rPr>
              <a:pPr eaLnBrk="1" hangingPunct="1"/>
              <a:t>46</a:t>
            </a:fld>
            <a:endParaRPr kumimoji="0" lang="en-US" altLang="ko-KR" b="1">
              <a:latin typeface="Gill Sans MT" pitchFamily="34" charset="0"/>
              <a:ea typeface="HY엽서L" pitchFamily="18" charset="-127"/>
            </a:endParaRPr>
          </a:p>
        </p:txBody>
      </p:sp>
      <p:sp>
        <p:nvSpPr>
          <p:cNvPr id="48132"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48133" name="TextBox 7"/>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pic>
        <p:nvPicPr>
          <p:cNvPr id="48134" name="Picture 3" descr="C:\Documents and Settings\Administrator\바탕 화면\이산수학 작업 그림파일\2장\43-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1412875"/>
            <a:ext cx="7248525"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gradFill rotWithShape="1">
          <a:gsLst>
            <a:gs pos="49569">
              <a:srgbClr val="99FF99"/>
            </a:gs>
            <a:gs pos="0">
              <a:srgbClr val="99FF99"/>
            </a:gs>
            <a:gs pos="39999">
              <a:srgbClr val="99FF99"/>
            </a:gs>
            <a:gs pos="70000">
              <a:srgbClr val="99FF99"/>
            </a:gs>
            <a:gs pos="100000">
              <a:srgbClr val="99FF99"/>
            </a:gs>
          </a:gsLst>
          <a:lin ang="2700000" scaled="1"/>
        </a:grad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rgbClr val="FF0066"/>
                </a:solidFill>
                <a:latin typeface="휴먼모음T" pitchFamily="18" charset="-127"/>
                <a:ea typeface="휴먼모음T" pitchFamily="18" charset="-127"/>
              </a:rPr>
              <a:t>2.4 </a:t>
            </a:r>
            <a:r>
              <a:rPr lang="ko-KR" altLang="en-US" sz="2400" dirty="0" smtClean="0">
                <a:solidFill>
                  <a:srgbClr val="FF0066"/>
                </a:solidFill>
                <a:latin typeface="휴먼모음T" pitchFamily="18" charset="-127"/>
                <a:ea typeface="휴먼모음T" pitchFamily="18" charset="-127"/>
              </a:rPr>
              <a:t>논리적 동치 관계</a:t>
            </a:r>
            <a:endParaRPr lang="ko-KR" altLang="en-US" sz="2400" dirty="0">
              <a:solidFill>
                <a:srgbClr val="FF0066"/>
              </a:solidFill>
              <a:latin typeface="휴먼모음T" pitchFamily="18" charset="-127"/>
              <a:ea typeface="휴먼모음T" pitchFamily="18" charset="-127"/>
            </a:endParaRPr>
          </a:p>
        </p:txBody>
      </p:sp>
      <p:sp>
        <p:nvSpPr>
          <p:cNvPr id="48131"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8DD7AFD8-FADD-4CA9-B3A8-7ECBC32712E3}" type="slidenum">
              <a:rPr kumimoji="0" lang="en-US" altLang="ko-KR" b="1">
                <a:latin typeface="Gill Sans MT" pitchFamily="34" charset="0"/>
                <a:ea typeface="HY엽서L" pitchFamily="18" charset="-127"/>
              </a:rPr>
              <a:pPr eaLnBrk="1" hangingPunct="1"/>
              <a:t>47</a:t>
            </a:fld>
            <a:endParaRPr kumimoji="0" lang="en-US" altLang="ko-KR" b="1">
              <a:latin typeface="Gill Sans MT" pitchFamily="34" charset="0"/>
              <a:ea typeface="HY엽서L" pitchFamily="18" charset="-127"/>
            </a:endParaRPr>
          </a:p>
        </p:txBody>
      </p:sp>
      <p:sp>
        <p:nvSpPr>
          <p:cNvPr id="48132"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48133" name="TextBox 7"/>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sp>
        <p:nvSpPr>
          <p:cNvPr id="4" name="TextBox 3"/>
          <p:cNvSpPr txBox="1"/>
          <p:nvPr/>
        </p:nvSpPr>
        <p:spPr>
          <a:xfrm>
            <a:off x="1547664" y="2163921"/>
            <a:ext cx="7272808" cy="1927707"/>
          </a:xfrm>
          <a:prstGeom prst="rect">
            <a:avLst/>
          </a:prstGeom>
          <a:noFill/>
        </p:spPr>
        <p:txBody>
          <a:bodyPr wrap="square" rtlCol="0">
            <a:spAutoFit/>
          </a:bodyPr>
          <a:lstStyle/>
          <a:p>
            <a:pPr marL="285750" indent="-285750">
              <a:lnSpc>
                <a:spcPct val="150000"/>
              </a:lnSpc>
              <a:buFont typeface="Wingdings" pitchFamily="2" charset="2"/>
              <a:buChar char="§"/>
            </a:pPr>
            <a:r>
              <a:rPr lang="ko-KR" altLang="en-US" b="1" dirty="0">
                <a:solidFill>
                  <a:srgbClr val="0033CC"/>
                </a:solidFill>
                <a:latin typeface="HY중고딕" pitchFamily="18" charset="-127"/>
                <a:ea typeface="HY중고딕" pitchFamily="18" charset="-127"/>
              </a:rPr>
              <a:t>두 명제가 논리적 동치 관계임을 입증하는 </a:t>
            </a:r>
            <a:r>
              <a:rPr lang="ko-KR" altLang="en-US" b="1" dirty="0" smtClean="0">
                <a:solidFill>
                  <a:srgbClr val="0033CC"/>
                </a:solidFill>
                <a:latin typeface="HY중고딕" pitchFamily="18" charset="-127"/>
                <a:ea typeface="HY중고딕" pitchFamily="18" charset="-127"/>
              </a:rPr>
              <a:t>방법</a:t>
            </a:r>
            <a:endParaRPr lang="en-US" altLang="ko-KR" b="1" dirty="0" smtClean="0">
              <a:solidFill>
                <a:srgbClr val="0033CC"/>
              </a:solidFill>
              <a:latin typeface="HY중고딕" pitchFamily="18" charset="-127"/>
              <a:ea typeface="HY중고딕" pitchFamily="18" charset="-127"/>
            </a:endParaRPr>
          </a:p>
          <a:p>
            <a:pPr marL="742950" lvl="1" indent="-285750">
              <a:lnSpc>
                <a:spcPct val="150000"/>
              </a:lnSpc>
              <a:buFont typeface="Arial" pitchFamily="34" charset="0"/>
              <a:buChar char="•"/>
            </a:pPr>
            <a:r>
              <a:rPr lang="ko-KR" altLang="en-US" sz="1600" dirty="0">
                <a:latin typeface="HY중고딕" pitchFamily="18" charset="-127"/>
                <a:ea typeface="HY중고딕" pitchFamily="18" charset="-127"/>
              </a:rPr>
              <a:t>두 명제에 대한 </a:t>
            </a:r>
            <a:r>
              <a:rPr lang="ko-KR" altLang="en-US" sz="1600" dirty="0" smtClean="0">
                <a:latin typeface="HY중고딕" pitchFamily="18" charset="-127"/>
                <a:ea typeface="HY중고딕" pitchFamily="18" charset="-127"/>
              </a:rPr>
              <a:t>진리 표를 </a:t>
            </a:r>
            <a:r>
              <a:rPr lang="ko-KR" altLang="en-US" sz="1600" dirty="0">
                <a:latin typeface="HY중고딕" pitchFamily="18" charset="-127"/>
                <a:ea typeface="HY중고딕" pitchFamily="18" charset="-127"/>
              </a:rPr>
              <a:t>구하고 두 명제의 </a:t>
            </a:r>
            <a:r>
              <a:rPr lang="ko-KR" altLang="en-US" sz="1600" dirty="0" smtClean="0">
                <a:latin typeface="HY중고딕" pitchFamily="18" charset="-127"/>
                <a:ea typeface="HY중고딕" pitchFamily="18" charset="-127"/>
              </a:rPr>
              <a:t>진리 값이 </a:t>
            </a:r>
            <a:r>
              <a:rPr lang="ko-KR" altLang="en-US" sz="1600" dirty="0">
                <a:latin typeface="HY중고딕" pitchFamily="18" charset="-127"/>
                <a:ea typeface="HY중고딕" pitchFamily="18" charset="-127"/>
              </a:rPr>
              <a:t>같음을 </a:t>
            </a:r>
            <a:r>
              <a:rPr lang="ko-KR" altLang="en-US" sz="1600" dirty="0" smtClean="0">
                <a:latin typeface="HY중고딕" pitchFamily="18" charset="-127"/>
                <a:ea typeface="HY중고딕" pitchFamily="18" charset="-127"/>
              </a:rPr>
              <a:t>증명함</a:t>
            </a:r>
            <a:endParaRPr lang="en-US" altLang="ko-KR" sz="1600" dirty="0" smtClean="0">
              <a:latin typeface="HY중고딕" pitchFamily="18" charset="-127"/>
              <a:ea typeface="HY중고딕" pitchFamily="18" charset="-127"/>
            </a:endParaRPr>
          </a:p>
          <a:p>
            <a:pPr marL="742950" lvl="1" indent="-285750">
              <a:lnSpc>
                <a:spcPct val="150000"/>
              </a:lnSpc>
              <a:buFont typeface="Arial" pitchFamily="34" charset="0"/>
              <a:buChar char="•"/>
            </a:pPr>
            <a:r>
              <a:rPr lang="ko-KR" altLang="en-US" sz="1600" dirty="0">
                <a:latin typeface="HY중고딕" pitchFamily="18" charset="-127"/>
                <a:ea typeface="HY중고딕" pitchFamily="18" charset="-127"/>
              </a:rPr>
              <a:t>하나의 명제로부터 논리적 동치 관계의 기본 </a:t>
            </a:r>
            <a:r>
              <a:rPr lang="ko-KR" altLang="en-US" sz="1600" dirty="0" smtClean="0">
                <a:latin typeface="HY중고딕" pitchFamily="18" charset="-127"/>
                <a:ea typeface="HY중고딕" pitchFamily="18" charset="-127"/>
              </a:rPr>
              <a:t>법칙을 </a:t>
            </a:r>
            <a:r>
              <a:rPr lang="ko-KR" altLang="en-US" sz="1600" dirty="0">
                <a:latin typeface="HY중고딕" pitchFamily="18" charset="-127"/>
                <a:ea typeface="HY중고딕" pitchFamily="18" charset="-127"/>
              </a:rPr>
              <a:t>이용하여 다른 명제로 </a:t>
            </a:r>
            <a:r>
              <a:rPr lang="ko-KR" altLang="en-US" sz="1600" dirty="0" smtClean="0">
                <a:latin typeface="HY중고딕" pitchFamily="18" charset="-127"/>
                <a:ea typeface="HY중고딕" pitchFamily="18" charset="-127"/>
              </a:rPr>
              <a:t>유도해 냄</a:t>
            </a:r>
            <a:endParaRPr lang="en-US" altLang="ko-KR" sz="1600" dirty="0" smtClean="0">
              <a:latin typeface="HY중고딕" pitchFamily="18" charset="-127"/>
              <a:ea typeface="HY중고딕" pitchFamily="18" charset="-127"/>
            </a:endParaRPr>
          </a:p>
          <a:p>
            <a:pPr marL="742950" lvl="1" indent="-285750">
              <a:lnSpc>
                <a:spcPct val="150000"/>
              </a:lnSpc>
              <a:buFont typeface="Arial" pitchFamily="34" charset="0"/>
              <a:buChar char="•"/>
            </a:pPr>
            <a:r>
              <a:rPr lang="ko-KR" altLang="en-US" sz="1600" dirty="0" smtClean="0">
                <a:latin typeface="HY중고딕" pitchFamily="18" charset="-127"/>
                <a:ea typeface="HY중고딕" pitchFamily="18" charset="-127"/>
              </a:rPr>
              <a:t>이 중 문제에 </a:t>
            </a:r>
            <a:r>
              <a:rPr lang="ko-KR" altLang="en-US" sz="1600" dirty="0">
                <a:latin typeface="HY중고딕" pitchFamily="18" charset="-127"/>
                <a:ea typeface="HY중고딕" pitchFamily="18" charset="-127"/>
              </a:rPr>
              <a:t>적당한 방법을 </a:t>
            </a:r>
            <a:r>
              <a:rPr lang="ko-KR" altLang="en-US" sz="1600" dirty="0" smtClean="0">
                <a:latin typeface="HY중고딕" pitchFamily="18" charset="-127"/>
                <a:ea typeface="HY중고딕" pitchFamily="18" charset="-127"/>
              </a:rPr>
              <a:t>선택하여 문제를 해결함</a:t>
            </a:r>
            <a:endParaRPr lang="ko-KR" altLang="en-US" sz="1600" dirty="0">
              <a:latin typeface="HY중고딕" pitchFamily="18" charset="-127"/>
              <a:ea typeface="HY중고딕" pitchFamily="18" charset="-127"/>
            </a:endParaRPr>
          </a:p>
        </p:txBody>
      </p:sp>
    </p:spTree>
    <p:extLst>
      <p:ext uri="{BB962C8B-B14F-4D97-AF65-F5344CB8AC3E}">
        <p14:creationId xmlns:p14="http://schemas.microsoft.com/office/powerpoint/2010/main" val="25786768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gradFill rotWithShape="1">
          <a:gsLst>
            <a:gs pos="0">
              <a:srgbClr val="CCFFCC"/>
            </a:gs>
            <a:gs pos="39999">
              <a:srgbClr val="CCFFCC"/>
            </a:gs>
            <a:gs pos="70000">
              <a:srgbClr val="CCFFCC"/>
            </a:gs>
            <a:gs pos="100000">
              <a:srgbClr val="CCFFCC"/>
            </a:gs>
          </a:gsLst>
          <a:lin ang="2700000" scaled="1"/>
        </a:grad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rgbClr val="FF0066"/>
                </a:solidFill>
                <a:latin typeface="휴먼모음T" pitchFamily="18" charset="-127"/>
                <a:ea typeface="휴먼모음T" pitchFamily="18" charset="-127"/>
              </a:rPr>
              <a:t>2.4 </a:t>
            </a:r>
            <a:r>
              <a:rPr lang="ko-KR" altLang="en-US" sz="2400" dirty="0" smtClean="0">
                <a:solidFill>
                  <a:srgbClr val="FF0066"/>
                </a:solidFill>
                <a:latin typeface="휴먼모음T" pitchFamily="18" charset="-127"/>
                <a:ea typeface="휴먼모음T" pitchFamily="18" charset="-127"/>
              </a:rPr>
              <a:t>논리적 동치 관계</a:t>
            </a:r>
            <a:endParaRPr lang="ko-KR" altLang="en-US" sz="2400" dirty="0">
              <a:solidFill>
                <a:srgbClr val="FF0066"/>
              </a:solidFill>
              <a:latin typeface="휴먼모음T" pitchFamily="18" charset="-127"/>
              <a:ea typeface="휴먼모음T" pitchFamily="18" charset="-127"/>
            </a:endParaRPr>
          </a:p>
        </p:txBody>
      </p:sp>
      <p:sp>
        <p:nvSpPr>
          <p:cNvPr id="48131"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8DD7AFD8-FADD-4CA9-B3A8-7ECBC32712E3}" type="slidenum">
              <a:rPr kumimoji="0" lang="en-US" altLang="ko-KR" b="1">
                <a:latin typeface="Gill Sans MT" pitchFamily="34" charset="0"/>
                <a:ea typeface="HY엽서L" pitchFamily="18" charset="-127"/>
              </a:rPr>
              <a:pPr eaLnBrk="1" hangingPunct="1"/>
              <a:t>48</a:t>
            </a:fld>
            <a:endParaRPr kumimoji="0" lang="en-US" altLang="ko-KR" b="1">
              <a:latin typeface="Gill Sans MT" pitchFamily="34" charset="0"/>
              <a:ea typeface="HY엽서L" pitchFamily="18" charset="-127"/>
            </a:endParaRPr>
          </a:p>
        </p:txBody>
      </p:sp>
      <p:sp>
        <p:nvSpPr>
          <p:cNvPr id="48132"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48133" name="TextBox 7"/>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pic>
        <p:nvPicPr>
          <p:cNvPr id="12493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5655" y="1209674"/>
            <a:ext cx="7356887" cy="4595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010850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gradFill>
          <a:gsLst>
            <a:gs pos="49000">
              <a:srgbClr val="00C85A">
                <a:alpha val="37000"/>
              </a:srgbClr>
            </a:gs>
            <a:gs pos="50000">
              <a:srgbClr val="9CB86E"/>
            </a:gs>
            <a:gs pos="100000">
              <a:srgbClr val="156B13"/>
            </a:gs>
          </a:gsLst>
          <a:lin ang="2700000" scaled="0"/>
        </a:gradFill>
        <a:effectLst/>
      </p:bgPr>
    </p:bg>
    <p:spTree>
      <p:nvGrpSpPr>
        <p:cNvPr id="1" name=""/>
        <p:cNvGrpSpPr/>
        <p:nvPr/>
      </p:nvGrpSpPr>
      <p:grpSpPr>
        <a:xfrm>
          <a:off x="0" y="0"/>
          <a:ext cx="0" cy="0"/>
          <a:chOff x="0" y="0"/>
          <a:chExt cx="0" cy="0"/>
        </a:xfrm>
      </p:grpSpPr>
      <p:pic>
        <p:nvPicPr>
          <p:cNvPr id="49154" name="Picture 2" descr="C:\Documents and Settings\Administrator\바탕 화면\이산수학 작업 그림파일\2장\4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74938" y="3860800"/>
            <a:ext cx="4921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rgbClr val="FF0066"/>
                </a:solidFill>
                <a:latin typeface="휴먼모음T" pitchFamily="18" charset="-127"/>
                <a:ea typeface="휴먼모음T" pitchFamily="18" charset="-127"/>
              </a:rPr>
              <a:t>2.4 </a:t>
            </a:r>
            <a:r>
              <a:rPr lang="ko-KR" altLang="en-US" sz="2400" dirty="0" smtClean="0">
                <a:solidFill>
                  <a:srgbClr val="FF0066"/>
                </a:solidFill>
                <a:latin typeface="휴먼모음T" pitchFamily="18" charset="-127"/>
                <a:ea typeface="휴먼모음T" pitchFamily="18" charset="-127"/>
              </a:rPr>
              <a:t>논리적 동치 관계</a:t>
            </a:r>
            <a:endParaRPr lang="ko-KR" altLang="en-US" sz="2400" dirty="0">
              <a:solidFill>
                <a:srgbClr val="FF0066"/>
              </a:solidFill>
              <a:latin typeface="휴먼모음T" pitchFamily="18" charset="-127"/>
              <a:ea typeface="휴먼모음T" pitchFamily="18" charset="-127"/>
            </a:endParaRPr>
          </a:p>
        </p:txBody>
      </p:sp>
      <p:sp>
        <p:nvSpPr>
          <p:cNvPr id="49156"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26582F3A-C486-40F2-B675-608D13B09195}" type="slidenum">
              <a:rPr kumimoji="0" lang="en-US" altLang="ko-KR" b="1">
                <a:latin typeface="Gill Sans MT" pitchFamily="34" charset="0"/>
                <a:ea typeface="HY엽서L" pitchFamily="18" charset="-127"/>
              </a:rPr>
              <a:pPr eaLnBrk="1" hangingPunct="1"/>
              <a:t>49</a:t>
            </a:fld>
            <a:endParaRPr kumimoji="0" lang="en-US" altLang="ko-KR" b="1">
              <a:latin typeface="Gill Sans MT" pitchFamily="34" charset="0"/>
              <a:ea typeface="HY엽서L" pitchFamily="18" charset="-127"/>
            </a:endParaRPr>
          </a:p>
        </p:txBody>
      </p:sp>
      <p:sp>
        <p:nvSpPr>
          <p:cNvPr id="49157"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49158" name="TextBox 7"/>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pic>
        <p:nvPicPr>
          <p:cNvPr id="49159" name="Picture 2" descr="C:\Documents and Settings\Administrator\바탕 화면\이산수학 작업 그림파일\2장\4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7438" y="952500"/>
            <a:ext cx="7740650" cy="264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49000">
              <a:srgbClr val="00C85A">
                <a:alpha val="37000"/>
              </a:srgbClr>
            </a:gs>
            <a:gs pos="50000">
              <a:srgbClr val="9CB86E"/>
            </a:gs>
            <a:gs pos="100000">
              <a:srgbClr val="156B13"/>
            </a:gs>
          </a:gsLst>
          <a:lin ang="2700000" scaled="0"/>
        </a:gradFill>
        <a:effectLst/>
      </p:bgPr>
    </p:bg>
    <p:spTree>
      <p:nvGrpSpPr>
        <p:cNvPr id="1" name=""/>
        <p:cNvGrpSpPr/>
        <p:nvPr/>
      </p:nvGrpSpPr>
      <p:grpSpPr>
        <a:xfrm>
          <a:off x="0" y="0"/>
          <a:ext cx="0" cy="0"/>
          <a:chOff x="0" y="0"/>
          <a:chExt cx="0" cy="0"/>
        </a:xfrm>
      </p:grpSpPr>
      <p:pic>
        <p:nvPicPr>
          <p:cNvPr id="17410" name="Picture 3" descr="C:\Documents and Settings\Administrator\바탕 화면\이산수학 작업 그림파일\2장\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600" y="2852738"/>
            <a:ext cx="4865688" cy="377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rgbClr val="FF0066"/>
                </a:solidFill>
                <a:latin typeface="휴먼모음T" pitchFamily="18" charset="-127"/>
                <a:ea typeface="휴먼모음T" pitchFamily="18" charset="-127"/>
              </a:rPr>
              <a:t>2.1 </a:t>
            </a:r>
            <a:r>
              <a:rPr lang="ko-KR" altLang="en-US" sz="2400" dirty="0" smtClean="0">
                <a:solidFill>
                  <a:srgbClr val="FF0066"/>
                </a:solidFill>
                <a:latin typeface="휴먼모음T" pitchFamily="18" charset="-127"/>
                <a:ea typeface="휴먼모음T" pitchFamily="18" charset="-127"/>
              </a:rPr>
              <a:t>논리와 명제</a:t>
            </a:r>
            <a:endParaRPr lang="ko-KR" altLang="en-US" sz="2400" dirty="0">
              <a:solidFill>
                <a:srgbClr val="FF0066"/>
              </a:solidFill>
              <a:latin typeface="휴먼모음T" pitchFamily="18" charset="-127"/>
              <a:ea typeface="휴먼모음T" pitchFamily="18" charset="-127"/>
            </a:endParaRPr>
          </a:p>
        </p:txBody>
      </p:sp>
      <p:sp>
        <p:nvSpPr>
          <p:cNvPr id="17412"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55E9B088-63DA-477D-8D08-D6CD66168799}" type="slidenum">
              <a:rPr kumimoji="0" lang="en-US" altLang="ko-KR" b="1">
                <a:latin typeface="Gill Sans MT" pitchFamily="34" charset="0"/>
                <a:ea typeface="HY엽서L" pitchFamily="18" charset="-127"/>
              </a:rPr>
              <a:pPr eaLnBrk="1" hangingPunct="1"/>
              <a:t>5</a:t>
            </a:fld>
            <a:endParaRPr kumimoji="0" lang="en-US" altLang="ko-KR" b="1">
              <a:latin typeface="Gill Sans MT" pitchFamily="34" charset="0"/>
              <a:ea typeface="HY엽서L" pitchFamily="18" charset="-127"/>
            </a:endParaRPr>
          </a:p>
        </p:txBody>
      </p:sp>
      <p:sp>
        <p:nvSpPr>
          <p:cNvPr id="17413"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17414" name="TextBox 7"/>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sp>
        <p:nvSpPr>
          <p:cNvPr id="16391" name="TextBox 9"/>
          <p:cNvSpPr txBox="1">
            <a:spLocks noChangeArrowheads="1"/>
          </p:cNvSpPr>
          <p:nvPr/>
        </p:nvSpPr>
        <p:spPr bwMode="auto">
          <a:xfrm>
            <a:off x="1476375" y="1209675"/>
            <a:ext cx="74168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marL="285750" indent="-285750" latinLnBrk="0">
              <a:lnSpc>
                <a:spcPts val="3025"/>
              </a:lnSpc>
              <a:buFont typeface="Wingdings" pitchFamily="2" charset="2"/>
              <a:buChar char="§"/>
              <a:defRPr/>
            </a:pPr>
            <a:r>
              <a:rPr kumimoji="0" lang="ko-KR" altLang="en-US" dirty="0" smtClean="0">
                <a:solidFill>
                  <a:srgbClr val="FF3F3F"/>
                </a:solidFill>
                <a:latin typeface="HY중고딕" pitchFamily="18" charset="-127"/>
                <a:ea typeface="HY중고딕" pitchFamily="18" charset="-127"/>
              </a:rPr>
              <a:t>명제 논리</a:t>
            </a:r>
            <a:r>
              <a:rPr kumimoji="0" lang="en-US" altLang="ko-KR" dirty="0" smtClean="0">
                <a:solidFill>
                  <a:srgbClr val="FF3F3F"/>
                </a:solidFill>
                <a:latin typeface="HY중고딕" pitchFamily="18" charset="-127"/>
                <a:ea typeface="HY중고딕" pitchFamily="18" charset="-127"/>
              </a:rPr>
              <a:t>(Propositional Logic)</a:t>
            </a:r>
          </a:p>
          <a:p>
            <a:pPr marL="571500" indent="-285750" latinLnBrk="0">
              <a:lnSpc>
                <a:spcPts val="3025"/>
              </a:lnSpc>
              <a:buFont typeface="Arial" pitchFamily="34" charset="0"/>
              <a:buChar char="•"/>
              <a:defRPr/>
            </a:pPr>
            <a:r>
              <a:rPr kumimoji="0" lang="ko-KR" altLang="en-US" sz="1600" dirty="0" smtClean="0">
                <a:latin typeface="HY중고딕" pitchFamily="18" charset="-127"/>
                <a:ea typeface="HY중고딕" pitchFamily="18" charset="-127"/>
              </a:rPr>
              <a:t>주어와 술어를 구분하지 않고 전체를 하나의 식으로 처리하여 참 또는 거짓을 판별하는 법칙임</a:t>
            </a:r>
            <a:endParaRPr kumimoji="0" lang="en-US" altLang="ko-KR" sz="1600" dirty="0" smtClean="0">
              <a:latin typeface="HY중고딕" pitchFamily="18" charset="-127"/>
              <a:ea typeface="HY중고딕" pitchFamily="18" charset="-127"/>
            </a:endParaRPr>
          </a:p>
          <a:p>
            <a:pPr marL="285750" indent="-285750" latinLnBrk="0">
              <a:lnSpc>
                <a:spcPts val="3025"/>
              </a:lnSpc>
              <a:buFont typeface="Wingdings" pitchFamily="2" charset="2"/>
              <a:buChar char="§"/>
              <a:defRPr/>
            </a:pPr>
            <a:r>
              <a:rPr kumimoji="0" lang="ko-KR" altLang="en-US" dirty="0" smtClean="0">
                <a:solidFill>
                  <a:srgbClr val="FF3F3F"/>
                </a:solidFill>
                <a:latin typeface="HY중고딕" pitchFamily="18" charset="-127"/>
                <a:ea typeface="HY중고딕" pitchFamily="18" charset="-127"/>
              </a:rPr>
              <a:t>술어 논리</a:t>
            </a:r>
            <a:r>
              <a:rPr kumimoji="0" lang="en-US" altLang="ko-KR" dirty="0" smtClean="0">
                <a:solidFill>
                  <a:srgbClr val="FF3F3F"/>
                </a:solidFill>
                <a:latin typeface="HY중고딕" pitchFamily="18" charset="-127"/>
                <a:ea typeface="HY중고딕" pitchFamily="18" charset="-127"/>
              </a:rPr>
              <a:t>(Predicate Logic)</a:t>
            </a:r>
          </a:p>
          <a:p>
            <a:pPr marL="571500" indent="-285750" latinLnBrk="0">
              <a:lnSpc>
                <a:spcPts val="3025"/>
              </a:lnSpc>
              <a:buFont typeface="Arial" pitchFamily="34" charset="0"/>
              <a:buChar char="•"/>
              <a:defRPr/>
            </a:pPr>
            <a:r>
              <a:rPr kumimoji="0" lang="ko-KR" altLang="en-US" sz="1600" dirty="0" smtClean="0">
                <a:latin typeface="HY중고딕" pitchFamily="18" charset="-127"/>
                <a:ea typeface="HY중고딕" pitchFamily="18" charset="-127"/>
              </a:rPr>
              <a:t>주어와 술어로 구분하여 참 또는 거짓에 관한 법칙임</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latin typeface="HY중고딕" panose="02030600000101010101" pitchFamily="18" charset="-127"/>
                <a:ea typeface="HY중고딕" panose="02030600000101010101" pitchFamily="18" charset="-127"/>
              </a:rPr>
              <a:t>문제풀이</a:t>
            </a:r>
            <a:endParaRPr lang="ko-KR" altLang="en-US" dirty="0">
              <a:latin typeface="HY중고딕" panose="02030600000101010101" pitchFamily="18" charset="-127"/>
              <a:ea typeface="HY중고딕" panose="02030600000101010101" pitchFamily="18" charset="-127"/>
            </a:endParaRPr>
          </a:p>
        </p:txBody>
      </p:sp>
      <p:sp>
        <p:nvSpPr>
          <p:cNvPr id="3" name="내용 개체 틀 2"/>
          <p:cNvSpPr>
            <a:spLocks noGrp="1"/>
          </p:cNvSpPr>
          <p:nvPr>
            <p:ph idx="1"/>
          </p:nvPr>
        </p:nvSpPr>
        <p:spPr/>
        <p:txBody>
          <a:bodyPr/>
          <a:lstStyle/>
          <a:p>
            <a:r>
              <a:rPr lang="en-US" altLang="ko-KR" dirty="0" err="1">
                <a:latin typeface="HY중고딕" panose="02030600000101010101" pitchFamily="18" charset="-127"/>
                <a:ea typeface="HY중고딕" panose="02030600000101010101" pitchFamily="18" charset="-127"/>
              </a:rPr>
              <a:t>p</a:t>
            </a:r>
            <a:r>
              <a:rPr lang="en-US" altLang="ko-KR" dirty="0" err="1" smtClean="0">
                <a:latin typeface="HY중고딕" panose="02030600000101010101" pitchFamily="18" charset="-127"/>
                <a:ea typeface="HY중고딕" panose="02030600000101010101" pitchFamily="18" charset="-127"/>
              </a:rPr>
              <a:t>^q</a:t>
            </a:r>
            <a:r>
              <a:rPr lang="en-US" altLang="ko-KR" dirty="0" smtClean="0">
                <a:latin typeface="HY중고딕" panose="02030600000101010101" pitchFamily="18" charset="-127"/>
                <a:ea typeface="HY중고딕" panose="02030600000101010101" pitchFamily="18" charset="-127"/>
              </a:rPr>
              <a:t> -&gt; (</a:t>
            </a:r>
            <a:r>
              <a:rPr lang="en-US" altLang="ko-KR" dirty="0" err="1" smtClean="0">
                <a:latin typeface="HY중고딕" panose="02030600000101010101" pitchFamily="18" charset="-127"/>
                <a:ea typeface="HY중고딕" panose="02030600000101010101" pitchFamily="18" charset="-127"/>
              </a:rPr>
              <a:t>pVq</a:t>
            </a:r>
            <a:r>
              <a:rPr lang="en-US" altLang="ko-KR" dirty="0" smtClean="0">
                <a:latin typeface="HY중고딕" panose="02030600000101010101" pitchFamily="18" charset="-127"/>
                <a:ea typeface="HY중고딕" panose="02030600000101010101" pitchFamily="18" charset="-127"/>
              </a:rPr>
              <a:t>) </a:t>
            </a:r>
            <a:r>
              <a:rPr lang="ko-KR" altLang="en-US" dirty="0" smtClean="0">
                <a:latin typeface="HY중고딕" panose="02030600000101010101" pitchFamily="18" charset="-127"/>
                <a:ea typeface="HY중고딕" panose="02030600000101010101" pitchFamily="18" charset="-127"/>
              </a:rPr>
              <a:t>가 항진명제임을 보여라</a:t>
            </a:r>
            <a:endParaRPr lang="en-US" altLang="ko-KR" dirty="0" smtClean="0">
              <a:latin typeface="HY중고딕" panose="02030600000101010101" pitchFamily="18" charset="-127"/>
              <a:ea typeface="HY중고딕" panose="02030600000101010101" pitchFamily="18" charset="-127"/>
            </a:endParaRPr>
          </a:p>
          <a:p>
            <a:endParaRPr lang="en-US" altLang="ko-KR" dirty="0" smtClean="0">
              <a:latin typeface="HY중고딕" panose="02030600000101010101" pitchFamily="18" charset="-127"/>
              <a:ea typeface="HY중고딕" panose="02030600000101010101" pitchFamily="18" charset="-127"/>
            </a:endParaRPr>
          </a:p>
          <a:p>
            <a:endParaRPr lang="en-US" altLang="ko-KR" dirty="0">
              <a:latin typeface="HY중고딕" panose="02030600000101010101" pitchFamily="18" charset="-127"/>
              <a:ea typeface="HY중고딕" panose="02030600000101010101" pitchFamily="18" charset="-127"/>
            </a:endParaRPr>
          </a:p>
          <a:p>
            <a:endParaRPr lang="en-US" altLang="ko-KR" dirty="0">
              <a:latin typeface="HY중고딕" panose="02030600000101010101" pitchFamily="18" charset="-127"/>
              <a:ea typeface="HY중고딕" panose="02030600000101010101" pitchFamily="18" charset="-127"/>
            </a:endParaRPr>
          </a:p>
          <a:p>
            <a:r>
              <a:rPr lang="en-US" altLang="ko-KR" dirty="0" err="1" smtClean="0">
                <a:latin typeface="HY중고딕" panose="02030600000101010101" pitchFamily="18" charset="-127"/>
                <a:ea typeface="HY중고딕" panose="02030600000101010101" pitchFamily="18" charset="-127"/>
              </a:rPr>
              <a:t>pVq</a:t>
            </a:r>
            <a:r>
              <a:rPr lang="en-US" altLang="ko-KR" dirty="0" smtClean="0">
                <a:latin typeface="HY중고딕" panose="02030600000101010101" pitchFamily="18" charset="-127"/>
                <a:ea typeface="HY중고딕" panose="02030600000101010101" pitchFamily="18" charset="-127"/>
              </a:rPr>
              <a:t> -&gt; r </a:t>
            </a:r>
            <a:r>
              <a:rPr lang="ko-KR" altLang="en-US" dirty="0" smtClean="0">
                <a:latin typeface="HY중고딕" panose="02030600000101010101" pitchFamily="18" charset="-127"/>
                <a:ea typeface="HY중고딕" panose="02030600000101010101" pitchFamily="18" charset="-127"/>
              </a:rPr>
              <a:t>와 </a:t>
            </a:r>
            <a:r>
              <a:rPr lang="en-US" altLang="ko-KR" dirty="0" smtClean="0">
                <a:latin typeface="HY중고딕" panose="02030600000101010101" pitchFamily="18" charset="-127"/>
                <a:ea typeface="HY중고딕" panose="02030600000101010101" pitchFamily="18" charset="-127"/>
              </a:rPr>
              <a:t>(p-&gt; r) ^ (q-&gt;r)</a:t>
            </a:r>
            <a:r>
              <a:rPr lang="ko-KR" altLang="en-US" dirty="0">
                <a:latin typeface="HY중고딕" panose="02030600000101010101" pitchFamily="18" charset="-127"/>
                <a:ea typeface="HY중고딕" panose="02030600000101010101" pitchFamily="18" charset="-127"/>
              </a:rPr>
              <a:t>이</a:t>
            </a:r>
            <a:r>
              <a:rPr lang="ko-KR" altLang="en-US" dirty="0" smtClean="0">
                <a:latin typeface="HY중고딕" panose="02030600000101010101" pitchFamily="18" charset="-127"/>
                <a:ea typeface="HY중고딕" panose="02030600000101010101" pitchFamily="18" charset="-127"/>
              </a:rPr>
              <a:t> </a:t>
            </a:r>
            <a:endParaRPr lang="en-US" altLang="ko-KR" dirty="0" smtClean="0">
              <a:latin typeface="HY중고딕" panose="02030600000101010101" pitchFamily="18" charset="-127"/>
              <a:ea typeface="HY중고딕" panose="02030600000101010101" pitchFamily="18" charset="-127"/>
            </a:endParaRPr>
          </a:p>
          <a:p>
            <a:pPr marL="82550" indent="0">
              <a:buNone/>
            </a:pPr>
            <a:r>
              <a:rPr lang="ko-KR" altLang="en-US" dirty="0" err="1" smtClean="0">
                <a:latin typeface="HY중고딕" panose="02030600000101010101" pitchFamily="18" charset="-127"/>
                <a:ea typeface="HY중고딕" panose="02030600000101010101" pitchFamily="18" charset="-127"/>
              </a:rPr>
              <a:t>논리적동치임을</a:t>
            </a:r>
            <a:r>
              <a:rPr lang="ko-KR" altLang="en-US" dirty="0" smtClean="0">
                <a:latin typeface="HY중고딕" panose="02030600000101010101" pitchFamily="18" charset="-127"/>
                <a:ea typeface="HY중고딕" panose="02030600000101010101" pitchFamily="18" charset="-127"/>
              </a:rPr>
              <a:t> 보여라</a:t>
            </a:r>
            <a:endParaRPr lang="ko-KR" altLang="en-US" dirty="0">
              <a:latin typeface="HY중고딕" panose="02030600000101010101" pitchFamily="18" charset="-127"/>
              <a:ea typeface="HY중고딕" panose="02030600000101010101" pitchFamily="18" charset="-127"/>
            </a:endParaRPr>
          </a:p>
        </p:txBody>
      </p:sp>
    </p:spTree>
    <p:extLst>
      <p:ext uri="{BB962C8B-B14F-4D97-AF65-F5344CB8AC3E}">
        <p14:creationId xmlns:p14="http://schemas.microsoft.com/office/powerpoint/2010/main" val="23242134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gradFill>
          <a:gsLst>
            <a:gs pos="49000">
              <a:srgbClr val="00C85A">
                <a:alpha val="37000"/>
              </a:srgbClr>
            </a:gs>
            <a:gs pos="50000">
              <a:srgbClr val="9CB86E"/>
            </a:gs>
            <a:gs pos="100000">
              <a:srgbClr val="156B13"/>
            </a:gs>
          </a:gsLst>
          <a:lin ang="2700000" scaled="0"/>
        </a:grad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rgbClr val="FF0066"/>
                </a:solidFill>
                <a:latin typeface="휴먼모음T" pitchFamily="18" charset="-127"/>
                <a:ea typeface="휴먼모음T" pitchFamily="18" charset="-127"/>
              </a:rPr>
              <a:t>2.4 </a:t>
            </a:r>
            <a:r>
              <a:rPr lang="ko-KR" altLang="en-US" sz="2400" dirty="0" smtClean="0">
                <a:solidFill>
                  <a:srgbClr val="FF0066"/>
                </a:solidFill>
                <a:latin typeface="휴먼모음T" pitchFamily="18" charset="-127"/>
                <a:ea typeface="휴먼모음T" pitchFamily="18" charset="-127"/>
              </a:rPr>
              <a:t>논리적 동치 관계</a:t>
            </a:r>
            <a:endParaRPr lang="ko-KR" altLang="en-US" sz="2400" dirty="0">
              <a:solidFill>
                <a:srgbClr val="FF0066"/>
              </a:solidFill>
              <a:latin typeface="휴먼모음T" pitchFamily="18" charset="-127"/>
              <a:ea typeface="휴먼모음T" pitchFamily="18" charset="-127"/>
            </a:endParaRPr>
          </a:p>
        </p:txBody>
      </p:sp>
      <p:sp>
        <p:nvSpPr>
          <p:cNvPr id="50179"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C0D7A6D8-CC01-4935-827B-00A828F80FC1}" type="slidenum">
              <a:rPr kumimoji="0" lang="en-US" altLang="ko-KR" b="1">
                <a:latin typeface="Gill Sans MT" pitchFamily="34" charset="0"/>
                <a:ea typeface="HY엽서L" pitchFamily="18" charset="-127"/>
              </a:rPr>
              <a:pPr eaLnBrk="1" hangingPunct="1"/>
              <a:t>51</a:t>
            </a:fld>
            <a:endParaRPr kumimoji="0" lang="en-US" altLang="ko-KR" b="1">
              <a:latin typeface="Gill Sans MT" pitchFamily="34" charset="0"/>
              <a:ea typeface="HY엽서L" pitchFamily="18" charset="-127"/>
            </a:endParaRPr>
          </a:p>
        </p:txBody>
      </p:sp>
      <p:sp>
        <p:nvSpPr>
          <p:cNvPr id="50180"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50181" name="TextBox 7"/>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pic>
        <p:nvPicPr>
          <p:cNvPr id="50182" name="Picture 4" descr="C:\Documents and Settings\Administrator\바탕 화면\이산수학 작업 그림파일\2장\4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2200" y="941388"/>
            <a:ext cx="7734300" cy="390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gradFill>
          <a:gsLst>
            <a:gs pos="49000">
              <a:srgbClr val="00C85A">
                <a:alpha val="37000"/>
              </a:srgbClr>
            </a:gs>
            <a:gs pos="50000">
              <a:srgbClr val="9CB86E"/>
            </a:gs>
            <a:gs pos="100000">
              <a:srgbClr val="156B13"/>
            </a:gs>
          </a:gsLst>
          <a:lin ang="2700000" scaled="0"/>
        </a:grad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rgbClr val="FF0066"/>
                </a:solidFill>
                <a:latin typeface="휴먼모음T" pitchFamily="18" charset="-127"/>
                <a:ea typeface="휴먼모음T" pitchFamily="18" charset="-127"/>
              </a:rPr>
              <a:t>2.5 </a:t>
            </a:r>
            <a:r>
              <a:rPr lang="ko-KR" altLang="en-US" sz="2400" dirty="0" smtClean="0">
                <a:solidFill>
                  <a:srgbClr val="FF0066"/>
                </a:solidFill>
                <a:latin typeface="휴먼모음T" pitchFamily="18" charset="-127"/>
                <a:ea typeface="휴먼모음T" pitchFamily="18" charset="-127"/>
              </a:rPr>
              <a:t>추론</a:t>
            </a:r>
            <a:endParaRPr lang="ko-KR" altLang="en-US" sz="2400" dirty="0">
              <a:solidFill>
                <a:srgbClr val="FF0066"/>
              </a:solidFill>
              <a:latin typeface="휴먼모음T" pitchFamily="18" charset="-127"/>
              <a:ea typeface="휴먼모음T" pitchFamily="18" charset="-127"/>
            </a:endParaRPr>
          </a:p>
        </p:txBody>
      </p:sp>
      <p:sp>
        <p:nvSpPr>
          <p:cNvPr id="51203"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4E4B02BA-2B7D-4BDA-9FA5-D182860BE761}" type="slidenum">
              <a:rPr kumimoji="0" lang="en-US" altLang="ko-KR" b="1">
                <a:latin typeface="Gill Sans MT" pitchFamily="34" charset="0"/>
                <a:ea typeface="HY엽서L" pitchFamily="18" charset="-127"/>
              </a:rPr>
              <a:pPr eaLnBrk="1" hangingPunct="1"/>
              <a:t>52</a:t>
            </a:fld>
            <a:endParaRPr kumimoji="0" lang="en-US" altLang="ko-KR" b="1">
              <a:latin typeface="Gill Sans MT" pitchFamily="34" charset="0"/>
              <a:ea typeface="HY엽서L" pitchFamily="18" charset="-127"/>
            </a:endParaRPr>
          </a:p>
        </p:txBody>
      </p:sp>
      <p:sp>
        <p:nvSpPr>
          <p:cNvPr id="51204"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51205" name="TextBox 7"/>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sp>
        <p:nvSpPr>
          <p:cNvPr id="3" name="TextBox 2"/>
          <p:cNvSpPr txBox="1">
            <a:spLocks noRot="1" noChangeAspect="1" noMove="1" noResize="1" noEditPoints="1" noAdjustHandles="1" noChangeArrowheads="1" noChangeShapeType="1" noTextEdit="1"/>
          </p:cNvSpPr>
          <p:nvPr/>
        </p:nvSpPr>
        <p:spPr>
          <a:xfrm>
            <a:off x="1475656" y="1412776"/>
            <a:ext cx="7344816" cy="3831818"/>
          </a:xfrm>
          <a:prstGeom prst="rect">
            <a:avLst/>
          </a:prstGeom>
          <a:blipFill rotWithShape="1">
            <a:blip r:embed="rId3" cstate="print"/>
            <a:stretch>
              <a:fillRect l="-664"/>
            </a:stretch>
          </a:blipFill>
        </p:spPr>
        <p:txBody>
          <a:bodyPr/>
          <a:lstStyle/>
          <a:p>
            <a:endParaRPr lang="en-US" altLang="ko-KR" dirty="0" smtClean="0">
              <a:solidFill>
                <a:srgbClr val="FF3F3F"/>
              </a:solidFill>
            </a:endParaRPr>
          </a:p>
          <a:p>
            <a:endParaRPr lang="en-US" altLang="ko-KR" dirty="0" smtClean="0">
              <a:solidFill>
                <a:srgbClr val="FF3F3F"/>
              </a:solidFill>
            </a:endParaRPr>
          </a:p>
          <a:p>
            <a:endParaRPr lang="en-US" altLang="ko-KR" dirty="0" smtClean="0">
              <a:solidFill>
                <a:srgbClr val="FF3F3F"/>
              </a:solidFill>
            </a:endParaRPr>
          </a:p>
          <a:p>
            <a:endParaRPr lang="en-US" altLang="ko-KR" dirty="0" smtClean="0">
              <a:solidFill>
                <a:srgbClr val="FF3F3F"/>
              </a:solidFill>
            </a:endParaRPr>
          </a:p>
          <a:p>
            <a:endParaRPr lang="en-US" altLang="ko-KR" dirty="0" smtClean="0">
              <a:solidFill>
                <a:srgbClr val="FF3F3F"/>
              </a:solidFill>
            </a:endParaRPr>
          </a:p>
          <a:p>
            <a:endParaRPr lang="en-US" altLang="ko-KR" dirty="0" smtClean="0">
              <a:solidFill>
                <a:srgbClr val="FF3F3F"/>
              </a:solidFill>
            </a:endParaRPr>
          </a:p>
          <a:p>
            <a:endParaRPr lang="en-US" altLang="ko-KR" dirty="0" smtClean="0">
              <a:solidFill>
                <a:srgbClr val="FF3F3F"/>
              </a:solidFill>
            </a:endParaRPr>
          </a:p>
          <a:p>
            <a:endParaRPr lang="en-US" altLang="ko-KR" dirty="0" smtClean="0">
              <a:solidFill>
                <a:srgbClr val="FF3F3F"/>
              </a:solidFill>
            </a:endParaRPr>
          </a:p>
          <a:p>
            <a:endParaRPr lang="en-US" altLang="ko-KR" dirty="0" smtClean="0">
              <a:solidFill>
                <a:srgbClr val="FF3F3F"/>
              </a:solidFill>
            </a:endParaRPr>
          </a:p>
          <a:p>
            <a:endParaRPr lang="ko-KR" altLang="en-US" dirty="0">
              <a:solidFill>
                <a:srgbClr val="FF3F3F"/>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latin typeface="HY견고딕" panose="02030600000101010101" pitchFamily="18" charset="-127"/>
                <a:ea typeface="HY견고딕" panose="02030600000101010101" pitchFamily="18" charset="-127"/>
              </a:rPr>
              <a:t>추론</a:t>
            </a:r>
            <a:endParaRPr lang="ko-KR" altLang="en-US" dirty="0">
              <a:latin typeface="HY견고딕" panose="02030600000101010101" pitchFamily="18" charset="-127"/>
              <a:ea typeface="HY견고딕" panose="02030600000101010101" pitchFamily="18" charset="-127"/>
            </a:endParaRPr>
          </a:p>
        </p:txBody>
      </p:sp>
      <p:sp>
        <p:nvSpPr>
          <p:cNvPr id="3" name="내용 개체 틀 2"/>
          <p:cNvSpPr>
            <a:spLocks noGrp="1"/>
          </p:cNvSpPr>
          <p:nvPr>
            <p:ph idx="1"/>
          </p:nvPr>
        </p:nvSpPr>
        <p:spPr/>
        <p:txBody>
          <a:bodyPr/>
          <a:lstStyle/>
          <a:p>
            <a:pPr marL="82550" indent="0">
              <a:buNone/>
            </a:pPr>
            <a:r>
              <a:rPr lang="en-US" altLang="ko-KR" sz="2400" dirty="0" smtClean="0"/>
              <a:t>If you have a current password, then you can log onto the network.(</a:t>
            </a:r>
            <a:r>
              <a:rPr lang="ko-KR" altLang="en-US" sz="2400" dirty="0" smtClean="0">
                <a:latin typeface="HY나무B" panose="02030600000101010101" pitchFamily="18" charset="-127"/>
                <a:ea typeface="HY나무B" panose="02030600000101010101" pitchFamily="18" charset="-127"/>
              </a:rPr>
              <a:t>전제 명제</a:t>
            </a:r>
            <a:r>
              <a:rPr lang="en-US" altLang="ko-KR" sz="2400" dirty="0" smtClean="0"/>
              <a:t>)</a:t>
            </a:r>
          </a:p>
          <a:p>
            <a:pPr marL="82550" indent="0">
              <a:buNone/>
            </a:pPr>
            <a:r>
              <a:rPr lang="en-US" altLang="ko-KR" sz="2400" dirty="0" smtClean="0"/>
              <a:t>You have a current password(</a:t>
            </a:r>
            <a:r>
              <a:rPr lang="ko-KR" altLang="en-US" sz="2400" dirty="0" smtClean="0">
                <a:latin typeface="HY나무B" panose="02030600000101010101" pitchFamily="18" charset="-127"/>
                <a:ea typeface="HY나무B" panose="02030600000101010101" pitchFamily="18" charset="-127"/>
              </a:rPr>
              <a:t>전제명제</a:t>
            </a:r>
            <a:r>
              <a:rPr lang="en-US" altLang="ko-KR" sz="2400" dirty="0" smtClean="0"/>
              <a:t>)</a:t>
            </a:r>
          </a:p>
          <a:p>
            <a:pPr marL="82550" indent="0">
              <a:buNone/>
            </a:pPr>
            <a:r>
              <a:rPr lang="en-US" altLang="ko-KR" sz="2400" dirty="0" smtClean="0"/>
              <a:t>Therefore,</a:t>
            </a:r>
          </a:p>
          <a:p>
            <a:pPr marL="82550" indent="0">
              <a:buNone/>
            </a:pPr>
            <a:r>
              <a:rPr lang="en-US" altLang="ko-KR" sz="2400" dirty="0" smtClean="0"/>
              <a:t>You can log onto the network.(</a:t>
            </a:r>
            <a:r>
              <a:rPr lang="ko-KR" altLang="en-US" sz="2400" dirty="0" smtClean="0">
                <a:latin typeface="HY나무B" panose="02030600000101010101" pitchFamily="18" charset="-127"/>
                <a:ea typeface="HY나무B" panose="02030600000101010101" pitchFamily="18" charset="-127"/>
              </a:rPr>
              <a:t>결론</a:t>
            </a:r>
            <a:r>
              <a:rPr lang="en-US" altLang="ko-KR" sz="2400" dirty="0" smtClean="0"/>
              <a:t>)</a:t>
            </a:r>
          </a:p>
          <a:p>
            <a:pPr marL="82550" indent="0">
              <a:buNone/>
            </a:pPr>
            <a:endParaRPr lang="en-US" altLang="ko-KR" sz="2400" dirty="0" smtClean="0"/>
          </a:p>
          <a:p>
            <a:r>
              <a:rPr lang="ko-KR" altLang="en-US" sz="2400" dirty="0" smtClean="0">
                <a:latin typeface="HY나무B" panose="02030600000101010101" pitchFamily="18" charset="-127"/>
                <a:ea typeface="HY나무B" panose="02030600000101010101" pitchFamily="18" charset="-127"/>
              </a:rPr>
              <a:t>추론이란 주어진 명제로 </a:t>
            </a:r>
            <a:r>
              <a:rPr lang="ko-KR" altLang="en-US" sz="2400" dirty="0" err="1" smtClean="0">
                <a:latin typeface="HY나무B" panose="02030600000101010101" pitchFamily="18" charset="-127"/>
                <a:ea typeface="HY나무B" panose="02030600000101010101" pitchFamily="18" charset="-127"/>
              </a:rPr>
              <a:t>부터</a:t>
            </a:r>
            <a:r>
              <a:rPr lang="ko-KR" altLang="en-US" sz="2400" dirty="0" smtClean="0">
                <a:latin typeface="HY나무B" panose="02030600000101010101" pitchFamily="18" charset="-127"/>
                <a:ea typeface="HY나무B" panose="02030600000101010101" pitchFamily="18" charset="-127"/>
              </a:rPr>
              <a:t> 결론을 얻는 것</a:t>
            </a:r>
            <a:endParaRPr lang="en-US" altLang="ko-KR" sz="2400" dirty="0" smtClean="0">
              <a:latin typeface="HY나무B" panose="02030600000101010101" pitchFamily="18" charset="-127"/>
              <a:ea typeface="HY나무B" panose="02030600000101010101" pitchFamily="18" charset="-127"/>
            </a:endParaRPr>
          </a:p>
          <a:p>
            <a:r>
              <a:rPr lang="ko-KR" altLang="en-US" sz="2400" dirty="0">
                <a:latin typeface="HY나무B" panose="02030600000101010101" pitchFamily="18" charset="-127"/>
                <a:ea typeface="HY나무B" panose="02030600000101010101" pitchFamily="18" charset="-127"/>
              </a:rPr>
              <a:t>이것이 유효한 추론인지</a:t>
            </a:r>
            <a:r>
              <a:rPr lang="en-US" altLang="ko-KR" sz="2400" dirty="0">
                <a:latin typeface="HY나무B" panose="02030600000101010101" pitchFamily="18" charset="-127"/>
                <a:ea typeface="HY나무B" panose="02030600000101010101" pitchFamily="18" charset="-127"/>
              </a:rPr>
              <a:t>?</a:t>
            </a:r>
          </a:p>
          <a:p>
            <a:r>
              <a:rPr lang="ko-KR" altLang="en-US" sz="2400" dirty="0">
                <a:latin typeface="HY나무B" panose="02030600000101010101" pitchFamily="18" charset="-127"/>
                <a:ea typeface="HY나무B" panose="02030600000101010101" pitchFamily="18" charset="-127"/>
              </a:rPr>
              <a:t>전제 </a:t>
            </a:r>
            <a:r>
              <a:rPr lang="en-US" altLang="ko-KR" sz="2400" dirty="0">
                <a:latin typeface="HY나무B" panose="02030600000101010101" pitchFamily="18" charset="-127"/>
                <a:ea typeface="HY나무B" panose="02030600000101010101" pitchFamily="18" charset="-127"/>
              </a:rPr>
              <a:t>2</a:t>
            </a:r>
            <a:r>
              <a:rPr lang="ko-KR" altLang="en-US" sz="2400" dirty="0">
                <a:latin typeface="HY나무B" panose="02030600000101010101" pitchFamily="18" charset="-127"/>
                <a:ea typeface="HY나무B" panose="02030600000101010101" pitchFamily="18" charset="-127"/>
              </a:rPr>
              <a:t>개가 </a:t>
            </a:r>
            <a:r>
              <a:rPr lang="en-US" altLang="ko-KR" sz="2400" dirty="0">
                <a:latin typeface="HY나무B" panose="02030600000101010101" pitchFamily="18" charset="-127"/>
                <a:ea typeface="HY나무B" panose="02030600000101010101" pitchFamily="18" charset="-127"/>
              </a:rPr>
              <a:t>true</a:t>
            </a:r>
            <a:r>
              <a:rPr lang="ko-KR" altLang="en-US" sz="2400" dirty="0">
                <a:latin typeface="HY나무B" panose="02030600000101010101" pitchFamily="18" charset="-127"/>
                <a:ea typeface="HY나무B" panose="02030600000101010101" pitchFamily="18" charset="-127"/>
              </a:rPr>
              <a:t>일 때</a:t>
            </a:r>
            <a:r>
              <a:rPr lang="en-US" altLang="ko-KR" sz="2400" dirty="0">
                <a:latin typeface="HY나무B" panose="02030600000101010101" pitchFamily="18" charset="-127"/>
                <a:ea typeface="HY나무B" panose="02030600000101010101" pitchFamily="18" charset="-127"/>
              </a:rPr>
              <a:t>, </a:t>
            </a:r>
            <a:r>
              <a:rPr lang="ko-KR" altLang="en-US" sz="2400" dirty="0">
                <a:latin typeface="HY나무B" panose="02030600000101010101" pitchFamily="18" charset="-127"/>
                <a:ea typeface="HY나무B" panose="02030600000101010101" pitchFamily="18" charset="-127"/>
              </a:rPr>
              <a:t>결론도 </a:t>
            </a:r>
            <a:r>
              <a:rPr lang="en-US" altLang="ko-KR" sz="2400" dirty="0">
                <a:latin typeface="HY견고딕" panose="02030600000101010101" pitchFamily="18" charset="-127"/>
                <a:ea typeface="HY견고딕" panose="02030600000101010101" pitchFamily="18" charset="-127"/>
              </a:rPr>
              <a:t>must be true?</a:t>
            </a:r>
            <a:endParaRPr lang="ko-KR" altLang="en-US" sz="2400" dirty="0">
              <a:latin typeface="HY견고딕" panose="02030600000101010101" pitchFamily="18" charset="-127"/>
              <a:ea typeface="HY견고딕" panose="02030600000101010101" pitchFamily="18" charset="-127"/>
            </a:endParaRPr>
          </a:p>
          <a:p>
            <a:endParaRPr lang="en-US" altLang="ko-KR" dirty="0"/>
          </a:p>
        </p:txBody>
      </p:sp>
    </p:spTree>
    <p:extLst>
      <p:ext uri="{BB962C8B-B14F-4D97-AF65-F5344CB8AC3E}">
        <p14:creationId xmlns:p14="http://schemas.microsoft.com/office/powerpoint/2010/main" val="32957958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latin typeface="HY견고딕" panose="02030600000101010101" pitchFamily="18" charset="-127"/>
                <a:ea typeface="HY견고딕" panose="02030600000101010101" pitchFamily="18" charset="-127"/>
              </a:rPr>
              <a:t>추론</a:t>
            </a:r>
            <a:endParaRPr lang="ko-KR" altLang="en-US" dirty="0">
              <a:latin typeface="HY견고딕" panose="02030600000101010101" pitchFamily="18" charset="-127"/>
              <a:ea typeface="HY견고딕" panose="02030600000101010101" pitchFamily="18" charset="-127"/>
            </a:endParaRPr>
          </a:p>
        </p:txBody>
      </p:sp>
      <p:sp>
        <p:nvSpPr>
          <p:cNvPr id="3" name="내용 개체 틀 2"/>
          <p:cNvSpPr>
            <a:spLocks noGrp="1"/>
          </p:cNvSpPr>
          <p:nvPr>
            <p:ph idx="1"/>
          </p:nvPr>
        </p:nvSpPr>
        <p:spPr/>
        <p:txBody>
          <a:bodyPr/>
          <a:lstStyle/>
          <a:p>
            <a:pPr marL="82550" indent="0">
              <a:buNone/>
            </a:pPr>
            <a:r>
              <a:rPr lang="en-US" altLang="ko-KR" sz="1800" dirty="0" smtClean="0"/>
              <a:t>p: you have a current password.</a:t>
            </a:r>
          </a:p>
          <a:p>
            <a:pPr marL="82550" indent="0">
              <a:buNone/>
            </a:pPr>
            <a:r>
              <a:rPr lang="en-US" altLang="ko-KR" sz="1800" dirty="0" smtClean="0"/>
              <a:t>g:  you can log onto the network.</a:t>
            </a:r>
          </a:p>
          <a:p>
            <a:pPr marL="82550" indent="0">
              <a:buNone/>
            </a:pPr>
            <a:endParaRPr lang="en-US" altLang="ko-KR" sz="1800" dirty="0" smtClean="0"/>
          </a:p>
          <a:p>
            <a:pPr marL="82550" indent="0">
              <a:buNone/>
            </a:pPr>
            <a:r>
              <a:rPr lang="en-US" altLang="ko-KR" sz="1800" dirty="0" smtClean="0"/>
              <a:t>p-&gt;q</a:t>
            </a:r>
          </a:p>
          <a:p>
            <a:pPr marL="82550" indent="0">
              <a:buNone/>
            </a:pPr>
            <a:r>
              <a:rPr lang="en-US" altLang="ko-KR" sz="1800" dirty="0"/>
              <a:t>p</a:t>
            </a:r>
            <a:endParaRPr lang="en-US" altLang="ko-KR" sz="1800" dirty="0" smtClean="0"/>
          </a:p>
          <a:p>
            <a:pPr marL="82550" indent="0">
              <a:buNone/>
            </a:pPr>
            <a:r>
              <a:rPr lang="en-US" altLang="ko-KR" sz="1800" dirty="0" smtClean="0"/>
              <a:t>--------------</a:t>
            </a:r>
          </a:p>
          <a:p>
            <a:pPr marL="82550" indent="0">
              <a:buNone/>
            </a:pPr>
            <a:r>
              <a:rPr lang="en-US" altLang="ko-KR" sz="1800" dirty="0" smtClean="0"/>
              <a:t>Therefore q</a:t>
            </a:r>
          </a:p>
          <a:p>
            <a:pPr marL="82550" indent="0">
              <a:buNone/>
            </a:pPr>
            <a:endParaRPr lang="en-US" altLang="ko-KR" sz="1800" dirty="0"/>
          </a:p>
          <a:p>
            <a:pPr marL="82550" indent="0">
              <a:buNone/>
            </a:pPr>
            <a:r>
              <a:rPr lang="en-US" altLang="ko-KR" sz="1800" dirty="0" smtClean="0"/>
              <a:t>(p-&gt;q)^p -&gt; q </a:t>
            </a:r>
            <a:r>
              <a:rPr lang="ko-KR" altLang="en-US" sz="1800" dirty="0" smtClean="0">
                <a:latin typeface="HY견고딕" panose="02030600000101010101" pitchFamily="18" charset="-127"/>
                <a:ea typeface="HY견고딕" panose="02030600000101010101" pitchFamily="18" charset="-127"/>
              </a:rPr>
              <a:t>가 </a:t>
            </a:r>
            <a:endParaRPr lang="en-US" altLang="ko-KR" sz="1800" dirty="0" smtClean="0">
              <a:latin typeface="HY견고딕" panose="02030600000101010101" pitchFamily="18" charset="-127"/>
              <a:ea typeface="HY견고딕" panose="02030600000101010101" pitchFamily="18" charset="-127"/>
            </a:endParaRPr>
          </a:p>
          <a:p>
            <a:pPr marL="82550" indent="0">
              <a:buNone/>
            </a:pPr>
            <a:r>
              <a:rPr lang="ko-KR" altLang="en-US" sz="1800" dirty="0" smtClean="0">
                <a:latin typeface="HY견고딕" panose="02030600000101010101" pitchFamily="18" charset="-127"/>
                <a:ea typeface="HY견고딕" panose="02030600000101010101" pitchFamily="18" charset="-127"/>
              </a:rPr>
              <a:t>항진명제</a:t>
            </a:r>
            <a:r>
              <a:rPr lang="en-US" altLang="ko-KR" sz="1800" dirty="0" smtClean="0">
                <a:latin typeface="HY견고딕" panose="02030600000101010101" pitchFamily="18" charset="-127"/>
                <a:ea typeface="HY견고딕" panose="02030600000101010101" pitchFamily="18" charset="-127"/>
              </a:rPr>
              <a:t>(truth table</a:t>
            </a:r>
            <a:r>
              <a:rPr lang="ko-KR" altLang="en-US" sz="1800" dirty="0">
                <a:latin typeface="HY견고딕" panose="02030600000101010101" pitchFamily="18" charset="-127"/>
                <a:ea typeface="HY견고딕" panose="02030600000101010101" pitchFamily="18" charset="-127"/>
              </a:rPr>
              <a:t> </a:t>
            </a:r>
            <a:r>
              <a:rPr lang="ko-KR" altLang="en-US" sz="1800" dirty="0" smtClean="0">
                <a:latin typeface="HY견고딕" panose="02030600000101010101" pitchFamily="18" charset="-127"/>
                <a:ea typeface="HY견고딕" panose="02030600000101010101" pitchFamily="18" charset="-127"/>
              </a:rPr>
              <a:t>상에서</a:t>
            </a:r>
            <a:r>
              <a:rPr lang="en-US" altLang="ko-KR" sz="1800" dirty="0" smtClean="0">
                <a:latin typeface="HY견고딕" panose="02030600000101010101" pitchFamily="18" charset="-127"/>
                <a:ea typeface="HY견고딕" panose="02030600000101010101" pitchFamily="18" charset="-127"/>
              </a:rPr>
              <a:t>)</a:t>
            </a:r>
            <a:r>
              <a:rPr lang="ko-KR" altLang="en-US" sz="1800" dirty="0" smtClean="0">
                <a:latin typeface="HY견고딕" panose="02030600000101010101" pitchFamily="18" charset="-127"/>
                <a:ea typeface="HY견고딕" panose="02030600000101010101" pitchFamily="18" charset="-127"/>
              </a:rPr>
              <a:t>이므로  유효한 추론이다</a:t>
            </a:r>
            <a:r>
              <a:rPr lang="en-US" altLang="ko-KR" sz="1800" dirty="0" smtClean="0">
                <a:latin typeface="HY견고딕" panose="02030600000101010101" pitchFamily="18" charset="-127"/>
                <a:ea typeface="HY견고딕" panose="02030600000101010101" pitchFamily="18" charset="-127"/>
              </a:rPr>
              <a:t>.</a:t>
            </a:r>
          </a:p>
          <a:p>
            <a:pPr marL="82550" indent="0">
              <a:buNone/>
            </a:pPr>
            <a:r>
              <a:rPr lang="ko-KR" altLang="en-US" sz="1800" dirty="0" smtClean="0">
                <a:latin typeface="HY견고딕" panose="02030600000101010101" pitchFamily="18" charset="-127"/>
                <a:ea typeface="HY견고딕" panose="02030600000101010101" pitchFamily="18" charset="-127"/>
              </a:rPr>
              <a:t>추론법칙</a:t>
            </a:r>
            <a:r>
              <a:rPr lang="en-US" altLang="ko-KR" sz="1800" dirty="0" smtClean="0">
                <a:latin typeface="HY견고딕" panose="02030600000101010101" pitchFamily="18" charset="-127"/>
                <a:ea typeface="HY견고딕" panose="02030600000101010101" pitchFamily="18" charset="-127"/>
              </a:rPr>
              <a:t>(</a:t>
            </a:r>
            <a:r>
              <a:rPr lang="ko-KR" altLang="en-US" sz="1800" dirty="0" smtClean="0">
                <a:latin typeface="HY견고딕" panose="02030600000101010101" pitchFamily="18" charset="-127"/>
                <a:ea typeface="HY견고딕" panose="02030600000101010101" pitchFamily="18" charset="-127"/>
              </a:rPr>
              <a:t>긍정법칙</a:t>
            </a:r>
            <a:r>
              <a:rPr lang="en-US" altLang="ko-KR" sz="1800" dirty="0" smtClean="0">
                <a:latin typeface="HY견고딕" panose="02030600000101010101" pitchFamily="18" charset="-127"/>
                <a:ea typeface="HY견고딕" panose="02030600000101010101" pitchFamily="18" charset="-127"/>
              </a:rPr>
              <a:t>)</a:t>
            </a:r>
            <a:r>
              <a:rPr lang="ko-KR" altLang="en-US" sz="1800" dirty="0" smtClean="0">
                <a:latin typeface="HY견고딕" panose="02030600000101010101" pitchFamily="18" charset="-127"/>
                <a:ea typeface="HY견고딕" panose="02030600000101010101" pitchFamily="18" charset="-127"/>
              </a:rPr>
              <a:t>에 있으므로 유효한 추론이다</a:t>
            </a:r>
            <a:r>
              <a:rPr lang="en-US" altLang="ko-KR" sz="1800" dirty="0" smtClean="0">
                <a:latin typeface="HY견고딕" panose="02030600000101010101" pitchFamily="18" charset="-127"/>
                <a:ea typeface="HY견고딕" panose="02030600000101010101" pitchFamily="18" charset="-127"/>
              </a:rPr>
              <a:t>.</a:t>
            </a:r>
          </a:p>
          <a:p>
            <a:pPr marL="82550" indent="0">
              <a:buNone/>
            </a:pPr>
            <a:endParaRPr lang="en-US" altLang="ko-KR" dirty="0" smtClean="0"/>
          </a:p>
          <a:p>
            <a:endParaRPr lang="en-US" altLang="ko-KR" dirty="0"/>
          </a:p>
        </p:txBody>
      </p:sp>
    </p:spTree>
    <p:extLst>
      <p:ext uri="{BB962C8B-B14F-4D97-AF65-F5344CB8AC3E}">
        <p14:creationId xmlns:p14="http://schemas.microsoft.com/office/powerpoint/2010/main" val="36017558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Arguments in Propositional Logic</a:t>
            </a:r>
            <a:endParaRPr lang="en-US" dirty="0"/>
          </a:p>
        </p:txBody>
      </p:sp>
      <p:sp>
        <p:nvSpPr>
          <p:cNvPr id="3" name="Content Placeholder 2"/>
          <p:cNvSpPr>
            <a:spLocks noGrp="1"/>
          </p:cNvSpPr>
          <p:nvPr>
            <p:ph idx="1"/>
          </p:nvPr>
        </p:nvSpPr>
        <p:spPr/>
        <p:txBody>
          <a:bodyPr>
            <a:normAutofit/>
          </a:bodyPr>
          <a:lstStyle/>
          <a:p>
            <a:r>
              <a:rPr lang="ko-KR" altLang="en-US" dirty="0" smtClean="0">
                <a:latin typeface="HY중고딕" panose="02030600000101010101" pitchFamily="18" charset="-127"/>
                <a:ea typeface="HY중고딕" panose="02030600000101010101" pitchFamily="18" charset="-127"/>
              </a:rPr>
              <a:t>유효추론</a:t>
            </a:r>
            <a:r>
              <a:rPr lang="en-US" altLang="ko-KR" dirty="0" smtClean="0">
                <a:latin typeface="HY중고딕" panose="02030600000101010101" pitchFamily="18" charset="-127"/>
                <a:ea typeface="HY중고딕" panose="02030600000101010101" pitchFamily="18" charset="-127"/>
              </a:rPr>
              <a:t>:</a:t>
            </a:r>
            <a:r>
              <a:rPr lang="en-US" dirty="0" smtClean="0"/>
              <a:t>    </a:t>
            </a:r>
          </a:p>
          <a:p>
            <a:r>
              <a:rPr lang="en-US" dirty="0" smtClean="0"/>
              <a:t>               </a:t>
            </a:r>
          </a:p>
          <a:p>
            <a:pPr>
              <a:buNone/>
            </a:pPr>
            <a:r>
              <a:rPr lang="en-US" dirty="0" smtClean="0"/>
              <a:t>        (</a:t>
            </a:r>
            <a:r>
              <a:rPr lang="en-US" i="1" dirty="0" smtClean="0">
                <a:latin typeface="Cambria Math" pitchFamily="18" charset="0"/>
                <a:ea typeface="Cambria Math" pitchFamily="18" charset="0"/>
              </a:rPr>
              <a:t>p</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p</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 … ∧ </a:t>
            </a:r>
            <a:r>
              <a:rPr lang="en-US" i="1" dirty="0" err="1" smtClean="0">
                <a:latin typeface="Cambria Math" pitchFamily="18" charset="0"/>
                <a:ea typeface="Cambria Math" pitchFamily="18" charset="0"/>
              </a:rPr>
              <a:t>p</a:t>
            </a:r>
            <a:r>
              <a:rPr lang="en-US" i="1" baseline="-25000" dirty="0" err="1" smtClean="0">
                <a:latin typeface="Cambria Math" pitchFamily="18" charset="0"/>
                <a:ea typeface="Cambria Math" pitchFamily="18" charset="0"/>
              </a:rPr>
              <a:t>n</a:t>
            </a:r>
            <a:r>
              <a:rPr lang="en-US" dirty="0" smtClean="0"/>
              <a:t> ) </a:t>
            </a:r>
            <a:r>
              <a:rPr lang="en-US" dirty="0" smtClean="0">
                <a:latin typeface="Cambria Math"/>
                <a:ea typeface="Cambria Math"/>
              </a:rPr>
              <a:t>→</a:t>
            </a:r>
            <a:r>
              <a:rPr lang="en-US" i="1" dirty="0" smtClean="0">
                <a:latin typeface="Cambria Math" pitchFamily="18" charset="0"/>
                <a:ea typeface="Cambria Math" pitchFamily="18" charset="0"/>
              </a:rPr>
              <a:t> q </a:t>
            </a:r>
            <a:r>
              <a:rPr lang="en-US" dirty="0" smtClean="0"/>
              <a:t> is a tautology</a:t>
            </a:r>
          </a:p>
        </p:txBody>
      </p:sp>
    </p:spTree>
    <p:extLst>
      <p:ext uri="{BB962C8B-B14F-4D97-AF65-F5344CB8AC3E}">
        <p14:creationId xmlns:p14="http://schemas.microsoft.com/office/powerpoint/2010/main" val="241185624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gradFill>
          <a:gsLst>
            <a:gs pos="49000">
              <a:srgbClr val="00C85A">
                <a:alpha val="37000"/>
              </a:srgbClr>
            </a:gs>
            <a:gs pos="50000">
              <a:srgbClr val="9CB86E"/>
            </a:gs>
            <a:gs pos="100000">
              <a:srgbClr val="156B13"/>
            </a:gs>
          </a:gsLst>
          <a:lin ang="2700000" scaled="0"/>
        </a:grad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rgbClr val="FF0066"/>
                </a:solidFill>
                <a:latin typeface="휴먼모음T" pitchFamily="18" charset="-127"/>
                <a:ea typeface="휴먼모음T" pitchFamily="18" charset="-127"/>
              </a:rPr>
              <a:t>2.5 </a:t>
            </a:r>
            <a:r>
              <a:rPr lang="ko-KR" altLang="en-US" sz="2400" dirty="0" smtClean="0">
                <a:solidFill>
                  <a:srgbClr val="FF0066"/>
                </a:solidFill>
                <a:latin typeface="휴먼모음T" pitchFamily="18" charset="-127"/>
                <a:ea typeface="휴먼모음T" pitchFamily="18" charset="-127"/>
              </a:rPr>
              <a:t>추론</a:t>
            </a:r>
            <a:endParaRPr lang="ko-KR" altLang="en-US" sz="2400" dirty="0">
              <a:solidFill>
                <a:srgbClr val="FF0066"/>
              </a:solidFill>
              <a:latin typeface="휴먼모음T" pitchFamily="18" charset="-127"/>
              <a:ea typeface="휴먼모음T" pitchFamily="18" charset="-127"/>
            </a:endParaRPr>
          </a:p>
        </p:txBody>
      </p:sp>
      <p:sp>
        <p:nvSpPr>
          <p:cNvPr id="52227"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018FAAA9-17FE-4E42-AE39-CD62CEFAC550}" type="slidenum">
              <a:rPr kumimoji="0" lang="en-US" altLang="ko-KR" b="1">
                <a:latin typeface="Gill Sans MT" pitchFamily="34" charset="0"/>
                <a:ea typeface="HY엽서L" pitchFamily="18" charset="-127"/>
              </a:rPr>
              <a:pPr eaLnBrk="1" hangingPunct="1"/>
              <a:t>56</a:t>
            </a:fld>
            <a:endParaRPr kumimoji="0" lang="en-US" altLang="ko-KR" b="1">
              <a:latin typeface="Gill Sans MT" pitchFamily="34" charset="0"/>
              <a:ea typeface="HY엽서L" pitchFamily="18" charset="-127"/>
            </a:endParaRPr>
          </a:p>
        </p:txBody>
      </p:sp>
      <p:sp>
        <p:nvSpPr>
          <p:cNvPr id="52228"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52229" name="TextBox 7"/>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pic>
        <p:nvPicPr>
          <p:cNvPr id="52230" name="Picture 4" descr="C:\Documents and Settings\Administrator\바탕 화면\이산수학 작업 그림파일\2장\4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6225" y="1247775"/>
            <a:ext cx="7126288" cy="463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gradFill>
          <a:gsLst>
            <a:gs pos="49000">
              <a:srgbClr val="00C85A">
                <a:alpha val="37000"/>
              </a:srgbClr>
            </a:gs>
            <a:gs pos="50000">
              <a:srgbClr val="9CB86E"/>
            </a:gs>
            <a:gs pos="100000">
              <a:srgbClr val="156B13"/>
            </a:gs>
          </a:gsLst>
          <a:lin ang="2700000" scaled="0"/>
        </a:grad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rgbClr val="FF0066"/>
                </a:solidFill>
                <a:latin typeface="휴먼모음T" pitchFamily="18" charset="-127"/>
                <a:ea typeface="휴먼모음T" pitchFamily="18" charset="-127"/>
              </a:rPr>
              <a:t>2.5 </a:t>
            </a:r>
            <a:r>
              <a:rPr lang="ko-KR" altLang="en-US" sz="2400" dirty="0" smtClean="0">
                <a:solidFill>
                  <a:srgbClr val="FF0066"/>
                </a:solidFill>
                <a:latin typeface="휴먼모음T" pitchFamily="18" charset="-127"/>
                <a:ea typeface="휴먼모음T" pitchFamily="18" charset="-127"/>
              </a:rPr>
              <a:t>추론</a:t>
            </a:r>
            <a:endParaRPr lang="ko-KR" altLang="en-US" sz="2400" dirty="0">
              <a:solidFill>
                <a:srgbClr val="FF0066"/>
              </a:solidFill>
              <a:latin typeface="휴먼모음T" pitchFamily="18" charset="-127"/>
              <a:ea typeface="휴먼모음T" pitchFamily="18" charset="-127"/>
            </a:endParaRPr>
          </a:p>
        </p:txBody>
      </p:sp>
      <p:sp>
        <p:nvSpPr>
          <p:cNvPr id="53251"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6EB6A65F-1C7F-47F1-8F35-EA4F6F89401C}" type="slidenum">
              <a:rPr kumimoji="0" lang="en-US" altLang="ko-KR" b="1">
                <a:latin typeface="Gill Sans MT" pitchFamily="34" charset="0"/>
                <a:ea typeface="HY엽서L" pitchFamily="18" charset="-127"/>
              </a:rPr>
              <a:pPr eaLnBrk="1" hangingPunct="1"/>
              <a:t>57</a:t>
            </a:fld>
            <a:endParaRPr kumimoji="0" lang="en-US" altLang="ko-KR" b="1">
              <a:latin typeface="Gill Sans MT" pitchFamily="34" charset="0"/>
              <a:ea typeface="HY엽서L" pitchFamily="18" charset="-127"/>
            </a:endParaRPr>
          </a:p>
        </p:txBody>
      </p:sp>
      <p:sp>
        <p:nvSpPr>
          <p:cNvPr id="53252"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53253" name="TextBox 7"/>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pic>
        <p:nvPicPr>
          <p:cNvPr id="53254" name="Picture 2" descr="C:\Documents and Settings\Administrator\바탕 화면\이산수학 작업 그림파일\2장\48-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71625" y="1539875"/>
            <a:ext cx="7054850" cy="425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gradFill rotWithShape="1">
          <a:gsLst>
            <a:gs pos="0">
              <a:srgbClr val="CCFFCC"/>
            </a:gs>
            <a:gs pos="39999">
              <a:srgbClr val="CCFFCC"/>
            </a:gs>
            <a:gs pos="70000">
              <a:srgbClr val="CCFFCC"/>
            </a:gs>
            <a:gs pos="100000">
              <a:srgbClr val="FFEBFA"/>
            </a:gs>
          </a:gsLst>
          <a:lin ang="2700000" scaled="1"/>
        </a:grad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rgbClr val="FF0066"/>
                </a:solidFill>
                <a:latin typeface="휴먼모음T" pitchFamily="18" charset="-127"/>
                <a:ea typeface="휴먼모음T" pitchFamily="18" charset="-127"/>
              </a:rPr>
              <a:t>2.5 </a:t>
            </a:r>
            <a:r>
              <a:rPr lang="ko-KR" altLang="en-US" sz="2400" dirty="0" smtClean="0">
                <a:solidFill>
                  <a:srgbClr val="FF0066"/>
                </a:solidFill>
                <a:latin typeface="휴먼모음T" pitchFamily="18" charset="-127"/>
                <a:ea typeface="휴먼모음T" pitchFamily="18" charset="-127"/>
              </a:rPr>
              <a:t>추론</a:t>
            </a:r>
            <a:endParaRPr lang="ko-KR" altLang="en-US" sz="2400" dirty="0">
              <a:solidFill>
                <a:srgbClr val="FF0066"/>
              </a:solidFill>
              <a:latin typeface="휴먼모음T" pitchFamily="18" charset="-127"/>
              <a:ea typeface="휴먼모음T" pitchFamily="18" charset="-127"/>
            </a:endParaRPr>
          </a:p>
        </p:txBody>
      </p:sp>
      <p:sp>
        <p:nvSpPr>
          <p:cNvPr id="53251"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6EB6A65F-1C7F-47F1-8F35-EA4F6F89401C}" type="slidenum">
              <a:rPr kumimoji="0" lang="en-US" altLang="ko-KR" b="1">
                <a:latin typeface="Gill Sans MT" pitchFamily="34" charset="0"/>
                <a:ea typeface="HY엽서L" pitchFamily="18" charset="-127"/>
              </a:rPr>
              <a:pPr eaLnBrk="1" hangingPunct="1"/>
              <a:t>58</a:t>
            </a:fld>
            <a:endParaRPr kumimoji="0" lang="en-US" altLang="ko-KR" b="1">
              <a:latin typeface="Gill Sans MT" pitchFamily="34" charset="0"/>
              <a:ea typeface="HY엽서L" pitchFamily="18" charset="-127"/>
            </a:endParaRPr>
          </a:p>
        </p:txBody>
      </p:sp>
      <p:sp>
        <p:nvSpPr>
          <p:cNvPr id="53252"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53253" name="TextBox 7"/>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grpSp>
        <p:nvGrpSpPr>
          <p:cNvPr id="3" name="그룹 2"/>
          <p:cNvGrpSpPr/>
          <p:nvPr/>
        </p:nvGrpSpPr>
        <p:grpSpPr>
          <a:xfrm>
            <a:off x="1403648" y="1268760"/>
            <a:ext cx="7416824" cy="3333316"/>
            <a:chOff x="1403648" y="1268760"/>
            <a:chExt cx="7416824" cy="3333316"/>
          </a:xfrm>
        </p:grpSpPr>
        <p:pic>
          <p:nvPicPr>
            <p:cNvPr id="12595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8304" y="3448192"/>
              <a:ext cx="5256584" cy="1153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595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3648" y="1268760"/>
              <a:ext cx="7416824" cy="247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62972246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gradFill>
          <a:gsLst>
            <a:gs pos="49000">
              <a:srgbClr val="00C85A">
                <a:alpha val="37000"/>
              </a:srgbClr>
            </a:gs>
            <a:gs pos="50000">
              <a:srgbClr val="9CB86E"/>
            </a:gs>
            <a:gs pos="100000">
              <a:srgbClr val="156B13"/>
            </a:gs>
          </a:gsLst>
          <a:lin ang="2700000" scaled="0"/>
        </a:grad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rgbClr val="FF0066"/>
                </a:solidFill>
                <a:latin typeface="휴먼모음T" pitchFamily="18" charset="-127"/>
                <a:ea typeface="휴먼모음T" pitchFamily="18" charset="-127"/>
              </a:rPr>
              <a:t>2.5 </a:t>
            </a:r>
            <a:r>
              <a:rPr lang="ko-KR" altLang="en-US" sz="2400" dirty="0" smtClean="0">
                <a:solidFill>
                  <a:srgbClr val="FF0066"/>
                </a:solidFill>
                <a:latin typeface="휴먼모음T" pitchFamily="18" charset="-127"/>
                <a:ea typeface="휴먼모음T" pitchFamily="18" charset="-127"/>
              </a:rPr>
              <a:t>추론</a:t>
            </a:r>
            <a:endParaRPr lang="ko-KR" altLang="en-US" sz="2400" dirty="0">
              <a:solidFill>
                <a:srgbClr val="FF0066"/>
              </a:solidFill>
              <a:latin typeface="휴먼모음T" pitchFamily="18" charset="-127"/>
              <a:ea typeface="휴먼모음T" pitchFamily="18" charset="-127"/>
            </a:endParaRPr>
          </a:p>
        </p:txBody>
      </p:sp>
      <p:sp>
        <p:nvSpPr>
          <p:cNvPr id="54275"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3EB8E24D-D189-4180-98FC-B496083C095B}" type="slidenum">
              <a:rPr kumimoji="0" lang="en-US" altLang="ko-KR" b="1">
                <a:latin typeface="Gill Sans MT" pitchFamily="34" charset="0"/>
                <a:ea typeface="HY엽서L" pitchFamily="18" charset="-127"/>
              </a:rPr>
              <a:pPr eaLnBrk="1" hangingPunct="1"/>
              <a:t>59</a:t>
            </a:fld>
            <a:endParaRPr kumimoji="0" lang="en-US" altLang="ko-KR" b="1">
              <a:latin typeface="Gill Sans MT" pitchFamily="34" charset="0"/>
              <a:ea typeface="HY엽서L" pitchFamily="18" charset="-127"/>
            </a:endParaRPr>
          </a:p>
        </p:txBody>
      </p:sp>
      <p:sp>
        <p:nvSpPr>
          <p:cNvPr id="54276"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54277" name="TextBox 7"/>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pic>
        <p:nvPicPr>
          <p:cNvPr id="54278" name="Picture 2" descr="C:\Documents and Settings\Administrator\바탕 화면\이산수학 작업 그림파일\2장\4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325" y="969963"/>
            <a:ext cx="7729538" cy="496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49000">
              <a:srgbClr val="00C85A">
                <a:alpha val="37000"/>
              </a:srgbClr>
            </a:gs>
            <a:gs pos="50000">
              <a:srgbClr val="9CB86E"/>
            </a:gs>
            <a:gs pos="100000">
              <a:srgbClr val="156B13"/>
            </a:gs>
          </a:gsLst>
          <a:lin ang="2700000" scaled="0"/>
        </a:gradFill>
        <a:effectLst/>
      </p:bgPr>
    </p:bg>
    <p:spTree>
      <p:nvGrpSpPr>
        <p:cNvPr id="1" name=""/>
        <p:cNvGrpSpPr/>
        <p:nvPr/>
      </p:nvGrpSpPr>
      <p:grpSpPr>
        <a:xfrm>
          <a:off x="0" y="0"/>
          <a:ext cx="0" cy="0"/>
          <a:chOff x="0" y="0"/>
          <a:chExt cx="0" cy="0"/>
        </a:xfrm>
      </p:grpSpPr>
      <p:sp>
        <p:nvSpPr>
          <p:cNvPr id="18434"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AA1BB595-F00E-42BE-975C-EBA7C2FE14FA}" type="slidenum">
              <a:rPr kumimoji="0" lang="en-US" altLang="ko-KR" b="1">
                <a:latin typeface="Gill Sans MT" pitchFamily="34" charset="0"/>
                <a:ea typeface="HY엽서L" pitchFamily="18" charset="-127"/>
              </a:rPr>
              <a:pPr eaLnBrk="1" hangingPunct="1"/>
              <a:t>6</a:t>
            </a:fld>
            <a:endParaRPr kumimoji="0" lang="en-US" altLang="ko-KR" b="1">
              <a:latin typeface="Gill Sans MT" pitchFamily="34" charset="0"/>
              <a:ea typeface="HY엽서L" pitchFamily="18" charset="-127"/>
            </a:endParaRPr>
          </a:p>
        </p:txBody>
      </p:sp>
      <p:sp>
        <p:nvSpPr>
          <p:cNvPr id="18435"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18436" name="TextBox 7"/>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sp>
        <p:nvSpPr>
          <p:cNvPr id="10"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rgbClr val="FF0066"/>
                </a:solidFill>
                <a:latin typeface="휴먼모음T" pitchFamily="18" charset="-127"/>
                <a:ea typeface="휴먼모음T" pitchFamily="18" charset="-127"/>
              </a:rPr>
              <a:t>2.1 </a:t>
            </a:r>
            <a:r>
              <a:rPr lang="ko-KR" altLang="en-US" sz="2400" dirty="0" smtClean="0">
                <a:solidFill>
                  <a:srgbClr val="FF0066"/>
                </a:solidFill>
                <a:latin typeface="휴먼모음T" pitchFamily="18" charset="-127"/>
                <a:ea typeface="휴먼모음T" pitchFamily="18" charset="-127"/>
              </a:rPr>
              <a:t>논리와 명제</a:t>
            </a:r>
            <a:endParaRPr lang="ko-KR" altLang="en-US" sz="2400" dirty="0">
              <a:solidFill>
                <a:srgbClr val="FF0066"/>
              </a:solidFill>
              <a:latin typeface="휴먼모음T" pitchFamily="18" charset="-127"/>
              <a:ea typeface="휴먼모음T" pitchFamily="18" charset="-127"/>
            </a:endParaRPr>
          </a:p>
        </p:txBody>
      </p:sp>
      <p:pic>
        <p:nvPicPr>
          <p:cNvPr id="18438" name="Picture 2" descr="C:\Documents and Settings\Administrator\바탕 화면\이산수학 작업 그림파일\2장\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450" y="1374775"/>
            <a:ext cx="7751763"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4" descr="C:\Documents and Settings\Administrator\바탕 화면\이산수학 작업 그림파일\2장\7.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68400" y="4770438"/>
            <a:ext cx="7742238"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0" name="TextBox 8"/>
          <p:cNvSpPr txBox="1">
            <a:spLocks noChangeArrowheads="1"/>
          </p:cNvSpPr>
          <p:nvPr/>
        </p:nvSpPr>
        <p:spPr bwMode="auto">
          <a:xfrm>
            <a:off x="1476375" y="2636912"/>
            <a:ext cx="7416800" cy="2015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lnSpc>
                <a:spcPts val="3025"/>
              </a:lnSpc>
              <a:buFont typeface="Wingdings" pitchFamily="2" charset="2"/>
              <a:buChar char="§"/>
            </a:pPr>
            <a:r>
              <a:rPr kumimoji="0" lang="ko-KR" altLang="en-US" sz="1600" dirty="0">
                <a:latin typeface="HY중고딕" pitchFamily="18" charset="-127"/>
                <a:ea typeface="HY중고딕" pitchFamily="18" charset="-127"/>
              </a:rPr>
              <a:t>명제는 통상 영문 소문자 </a:t>
            </a:r>
            <a:r>
              <a:rPr kumimoji="0" lang="en-US" altLang="ko-KR" sz="1600" i="1" dirty="0">
                <a:latin typeface="HY중고딕" pitchFamily="18" charset="-127"/>
                <a:ea typeface="HY중고딕" pitchFamily="18" charset="-127"/>
              </a:rPr>
              <a:t>p, q, r, … </a:t>
            </a:r>
            <a:r>
              <a:rPr kumimoji="0" lang="ko-KR" altLang="en-US" sz="1600" dirty="0">
                <a:latin typeface="HY중고딕" pitchFamily="18" charset="-127"/>
                <a:ea typeface="HY중고딕" pitchFamily="18" charset="-127"/>
              </a:rPr>
              <a:t>등으로 </a:t>
            </a:r>
            <a:r>
              <a:rPr kumimoji="0" lang="ko-KR" altLang="en-US" sz="1600" dirty="0" smtClean="0">
                <a:latin typeface="HY중고딕" pitchFamily="18" charset="-127"/>
                <a:ea typeface="HY중고딕" pitchFamily="18" charset="-127"/>
              </a:rPr>
              <a:t>표기함</a:t>
            </a:r>
            <a:endParaRPr kumimoji="0" lang="en-US" altLang="ko-KR" sz="1600" dirty="0">
              <a:latin typeface="HY중고딕" pitchFamily="18" charset="-127"/>
              <a:ea typeface="HY중고딕" pitchFamily="18" charset="-127"/>
            </a:endParaRPr>
          </a:p>
          <a:p>
            <a:pPr eaLnBrk="1" latinLnBrk="0" hangingPunct="1">
              <a:lnSpc>
                <a:spcPts val="3025"/>
              </a:lnSpc>
              <a:buFont typeface="Wingdings" pitchFamily="2" charset="2"/>
              <a:buChar char="§"/>
            </a:pPr>
            <a:r>
              <a:rPr kumimoji="0" lang="ko-KR" altLang="en-US" sz="1600" dirty="0">
                <a:latin typeface="HY중고딕" pitchFamily="18" charset="-127"/>
                <a:ea typeface="HY중고딕" pitchFamily="18" charset="-127"/>
              </a:rPr>
              <a:t>명제가 참 또는 거짓의 값을 가질 때 그 값을 명제의 </a:t>
            </a:r>
            <a:r>
              <a:rPr kumimoji="0" lang="ko-KR" altLang="en-US" sz="1600" dirty="0" err="1" smtClean="0">
                <a:latin typeface="HY중고딕" pitchFamily="18" charset="-127"/>
                <a:ea typeface="HY중고딕" pitchFamily="18" charset="-127"/>
              </a:rPr>
              <a:t>진리값</a:t>
            </a:r>
            <a:r>
              <a:rPr kumimoji="0" lang="en-US" altLang="ko-KR" sz="1600" dirty="0">
                <a:latin typeface="HY중고딕" pitchFamily="18" charset="-127"/>
                <a:ea typeface="HY중고딕" pitchFamily="18" charset="-127"/>
              </a:rPr>
              <a:t>(truth value</a:t>
            </a:r>
            <a:r>
              <a:rPr kumimoji="0" lang="en-US" altLang="ko-KR" sz="1600" dirty="0" smtClean="0">
                <a:latin typeface="HY중고딕" pitchFamily="18" charset="-127"/>
                <a:ea typeface="HY중고딕" pitchFamily="18" charset="-127"/>
              </a:rPr>
              <a:t>)</a:t>
            </a:r>
            <a:r>
              <a:rPr kumimoji="0" lang="ko-KR" altLang="en-US" sz="1600" dirty="0" smtClean="0">
                <a:latin typeface="HY중고딕" pitchFamily="18" charset="-127"/>
                <a:ea typeface="HY중고딕" pitchFamily="18" charset="-127"/>
              </a:rPr>
              <a:t>이라고 함</a:t>
            </a:r>
            <a:endParaRPr kumimoji="0" lang="en-US" altLang="ko-KR" sz="1600" dirty="0">
              <a:latin typeface="HY중고딕" pitchFamily="18" charset="-127"/>
              <a:ea typeface="HY중고딕" pitchFamily="18" charset="-127"/>
            </a:endParaRPr>
          </a:p>
          <a:p>
            <a:pPr eaLnBrk="1" latinLnBrk="0" hangingPunct="1">
              <a:lnSpc>
                <a:spcPts val="3025"/>
              </a:lnSpc>
              <a:buFont typeface="Wingdings" pitchFamily="2" charset="2"/>
              <a:buChar char="§"/>
            </a:pPr>
            <a:r>
              <a:rPr kumimoji="0" lang="ko-KR" altLang="en-US" sz="1600" dirty="0">
                <a:latin typeface="HY중고딕" pitchFamily="18" charset="-127"/>
                <a:ea typeface="HY중고딕" pitchFamily="18" charset="-127"/>
              </a:rPr>
              <a:t>명제의 </a:t>
            </a:r>
            <a:r>
              <a:rPr kumimoji="0" lang="ko-KR" altLang="en-US" sz="1600" dirty="0" smtClean="0">
                <a:latin typeface="HY중고딕" pitchFamily="18" charset="-127"/>
                <a:ea typeface="HY중고딕" pitchFamily="18" charset="-127"/>
              </a:rPr>
              <a:t>진리 값은 </a:t>
            </a:r>
            <a:r>
              <a:rPr kumimoji="0" lang="ko-KR" altLang="en-US" sz="1600" dirty="0">
                <a:latin typeface="HY중고딕" pitchFamily="18" charset="-127"/>
                <a:ea typeface="HY중고딕" pitchFamily="18" charset="-127"/>
              </a:rPr>
              <a:t>참일 때는 </a:t>
            </a:r>
            <a:r>
              <a:rPr kumimoji="0" lang="en-US" altLang="ko-KR" sz="1600" dirty="0">
                <a:latin typeface="HY중고딕" pitchFamily="18" charset="-127"/>
                <a:ea typeface="HY중고딕" pitchFamily="18" charset="-127"/>
              </a:rPr>
              <a:t>T(true), </a:t>
            </a:r>
            <a:r>
              <a:rPr kumimoji="0" lang="ko-KR" altLang="en-US" sz="1600" dirty="0">
                <a:latin typeface="HY중고딕" pitchFamily="18" charset="-127"/>
                <a:ea typeface="HY중고딕" pitchFamily="18" charset="-127"/>
              </a:rPr>
              <a:t>거짓일 때는 </a:t>
            </a:r>
            <a:r>
              <a:rPr kumimoji="0" lang="en-US" altLang="ko-KR" sz="1600" dirty="0">
                <a:latin typeface="HY중고딕" pitchFamily="18" charset="-127"/>
                <a:ea typeface="HY중고딕" pitchFamily="18" charset="-127"/>
              </a:rPr>
              <a:t>F(false)</a:t>
            </a:r>
            <a:r>
              <a:rPr kumimoji="0" lang="ko-KR" altLang="en-US" sz="1600" dirty="0">
                <a:latin typeface="HY중고딕" pitchFamily="18" charset="-127"/>
                <a:ea typeface="HY중고딕" pitchFamily="18" charset="-127"/>
              </a:rPr>
              <a:t>로 각각 </a:t>
            </a:r>
            <a:r>
              <a:rPr kumimoji="0" lang="ko-KR" altLang="en-US" sz="1600" dirty="0" smtClean="0">
                <a:latin typeface="HY중고딕" pitchFamily="18" charset="-127"/>
                <a:ea typeface="HY중고딕" pitchFamily="18" charset="-127"/>
              </a:rPr>
              <a:t>표시함</a:t>
            </a:r>
            <a:endParaRPr kumimoji="0" lang="en-US" altLang="ko-KR" sz="1600" dirty="0">
              <a:latin typeface="HY중고딕" pitchFamily="18" charset="-127"/>
              <a:ea typeface="HY중고딕" pitchFamily="18" charset="-127"/>
            </a:endParaRPr>
          </a:p>
          <a:p>
            <a:pPr eaLnBrk="1" latinLnBrk="0" hangingPunct="1">
              <a:lnSpc>
                <a:spcPts val="3025"/>
              </a:lnSpc>
              <a:buFont typeface="Wingdings" pitchFamily="2" charset="2"/>
              <a:buChar char="§"/>
            </a:pPr>
            <a:r>
              <a:rPr kumimoji="0" lang="ko-KR" altLang="en-US" sz="1600" dirty="0">
                <a:latin typeface="HY중고딕" pitchFamily="18" charset="-127"/>
                <a:ea typeface="HY중고딕" pitchFamily="18" charset="-127"/>
              </a:rPr>
              <a:t>명제는 </a:t>
            </a:r>
            <a:r>
              <a:rPr kumimoji="0" lang="en-US" altLang="ko-KR" sz="1600" dirty="0">
                <a:latin typeface="HY중고딕" pitchFamily="18" charset="-127"/>
                <a:ea typeface="HY중고딕" pitchFamily="18" charset="-127"/>
              </a:rPr>
              <a:t>T</a:t>
            </a:r>
            <a:r>
              <a:rPr kumimoji="0" lang="ko-KR" altLang="en-US" sz="1600" dirty="0">
                <a:latin typeface="HY중고딕" pitchFamily="18" charset="-127"/>
                <a:ea typeface="HY중고딕" pitchFamily="18" charset="-127"/>
              </a:rPr>
              <a:t>와 </a:t>
            </a:r>
            <a:r>
              <a:rPr kumimoji="0" lang="en-US" altLang="ko-KR" sz="1600" dirty="0">
                <a:latin typeface="HY중고딕" pitchFamily="18" charset="-127"/>
                <a:ea typeface="HY중고딕" pitchFamily="18" charset="-127"/>
              </a:rPr>
              <a:t>F</a:t>
            </a:r>
            <a:r>
              <a:rPr kumimoji="0" lang="ko-KR" altLang="en-US" sz="1600" dirty="0">
                <a:latin typeface="HY중고딕" pitchFamily="18" charset="-127"/>
                <a:ea typeface="HY중고딕" pitchFamily="18" charset="-127"/>
              </a:rPr>
              <a:t>의 </a:t>
            </a:r>
            <a:r>
              <a:rPr kumimoji="0" lang="en-US" altLang="ko-KR" sz="1600" dirty="0">
                <a:latin typeface="HY중고딕" pitchFamily="18" charset="-127"/>
                <a:ea typeface="HY중고딕" pitchFamily="18" charset="-127"/>
              </a:rPr>
              <a:t>2</a:t>
            </a:r>
            <a:r>
              <a:rPr kumimoji="0" lang="ko-KR" altLang="en-US" sz="1600" dirty="0">
                <a:latin typeface="HY중고딕" pitchFamily="18" charset="-127"/>
                <a:ea typeface="HY중고딕" pitchFamily="18" charset="-127"/>
              </a:rPr>
              <a:t>가지의 </a:t>
            </a:r>
            <a:r>
              <a:rPr kumimoji="0" lang="ko-KR" altLang="en-US" sz="1600" dirty="0" smtClean="0">
                <a:latin typeface="HY중고딕" pitchFamily="18" charset="-127"/>
                <a:ea typeface="HY중고딕" pitchFamily="18" charset="-127"/>
              </a:rPr>
              <a:t>진리 값만을 </a:t>
            </a:r>
            <a:r>
              <a:rPr kumimoji="0" lang="ko-KR" altLang="en-US" sz="1600" dirty="0">
                <a:latin typeface="HY중고딕" pitchFamily="18" charset="-127"/>
                <a:ea typeface="HY중고딕" pitchFamily="18" charset="-127"/>
              </a:rPr>
              <a:t>가지므로 이진 </a:t>
            </a:r>
            <a:r>
              <a:rPr kumimoji="0" lang="ko-KR" altLang="en-US" sz="1600" dirty="0" smtClean="0">
                <a:latin typeface="HY중고딕" pitchFamily="18" charset="-127"/>
                <a:ea typeface="HY중고딕" pitchFamily="18" charset="-127"/>
              </a:rPr>
              <a:t>논리라고 함</a:t>
            </a:r>
            <a:endParaRPr kumimoji="0" lang="ko-KR" altLang="en-US" sz="1600" dirty="0">
              <a:latin typeface="HY중고딕" pitchFamily="18" charset="-127"/>
              <a:ea typeface="HY중고딕" pitchFamily="18" charset="-127"/>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rgbClr val="FF0066"/>
                </a:solidFill>
                <a:latin typeface="휴먼모음T" pitchFamily="18" charset="-127"/>
                <a:ea typeface="휴먼모음T" pitchFamily="18" charset="-127"/>
              </a:rPr>
              <a:t>2.5 </a:t>
            </a:r>
            <a:r>
              <a:rPr lang="ko-KR" altLang="en-US" sz="2400" dirty="0" smtClean="0">
                <a:solidFill>
                  <a:srgbClr val="FF0066"/>
                </a:solidFill>
                <a:latin typeface="휴먼모음T" pitchFamily="18" charset="-127"/>
                <a:ea typeface="휴먼모음T" pitchFamily="18" charset="-127"/>
              </a:rPr>
              <a:t>추론</a:t>
            </a:r>
            <a:endParaRPr lang="ko-KR" altLang="en-US" sz="2400" dirty="0">
              <a:solidFill>
                <a:srgbClr val="FF0066"/>
              </a:solidFill>
              <a:latin typeface="휴먼모음T" pitchFamily="18" charset="-127"/>
              <a:ea typeface="휴먼모음T" pitchFamily="18" charset="-127"/>
            </a:endParaRPr>
          </a:p>
        </p:txBody>
      </p:sp>
      <p:sp>
        <p:nvSpPr>
          <p:cNvPr id="54275"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3EB8E24D-D189-4180-98FC-B496083C095B}" type="slidenum">
              <a:rPr kumimoji="0" lang="en-US" altLang="ko-KR" b="1">
                <a:latin typeface="Gill Sans MT" pitchFamily="34" charset="0"/>
                <a:ea typeface="HY엽서L" pitchFamily="18" charset="-127"/>
              </a:rPr>
              <a:pPr eaLnBrk="1" hangingPunct="1"/>
              <a:t>60</a:t>
            </a:fld>
            <a:endParaRPr kumimoji="0" lang="en-US" altLang="ko-KR" b="1">
              <a:latin typeface="Gill Sans MT" pitchFamily="34" charset="0"/>
              <a:ea typeface="HY엽서L" pitchFamily="18" charset="-127"/>
            </a:endParaRPr>
          </a:p>
        </p:txBody>
      </p:sp>
      <p:sp>
        <p:nvSpPr>
          <p:cNvPr id="54276"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54277" name="TextBox 7"/>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sp>
        <p:nvSpPr>
          <p:cNvPr id="3" name="TextBox 2"/>
          <p:cNvSpPr txBox="1"/>
          <p:nvPr/>
        </p:nvSpPr>
        <p:spPr>
          <a:xfrm>
            <a:off x="1691680" y="1556792"/>
            <a:ext cx="7128792" cy="2308324"/>
          </a:xfrm>
          <a:prstGeom prst="rect">
            <a:avLst/>
          </a:prstGeom>
          <a:noFill/>
        </p:spPr>
        <p:txBody>
          <a:bodyPr wrap="square" rtlCol="0">
            <a:spAutoFit/>
          </a:bodyPr>
          <a:lstStyle/>
          <a:p>
            <a:pPr>
              <a:lnSpc>
                <a:spcPct val="150000"/>
              </a:lnSpc>
            </a:pPr>
            <a:r>
              <a:rPr lang="ko-KR" altLang="en-US" sz="2000" b="1" dirty="0">
                <a:solidFill>
                  <a:srgbClr val="0033CC"/>
                </a:solidFill>
                <a:latin typeface="HY중고딕" pitchFamily="18" charset="-127"/>
                <a:ea typeface="HY중고딕" pitchFamily="18" charset="-127"/>
              </a:rPr>
              <a:t>가장 많이 사용되고 잘 알려진 </a:t>
            </a:r>
            <a:r>
              <a:rPr lang="en-US" altLang="ko-KR" sz="2000" b="1" dirty="0">
                <a:solidFill>
                  <a:srgbClr val="0033CC"/>
                </a:solidFill>
                <a:latin typeface="HY중고딕" pitchFamily="18" charset="-127"/>
                <a:ea typeface="HY중고딕" pitchFamily="18" charset="-127"/>
              </a:rPr>
              <a:t>3</a:t>
            </a:r>
            <a:r>
              <a:rPr lang="ko-KR" altLang="en-US" sz="2000" b="1" dirty="0">
                <a:solidFill>
                  <a:srgbClr val="0033CC"/>
                </a:solidFill>
                <a:latin typeface="HY중고딕" pitchFamily="18" charset="-127"/>
                <a:ea typeface="HY중고딕" pitchFamily="18" charset="-127"/>
              </a:rPr>
              <a:t>가지 </a:t>
            </a:r>
            <a:r>
              <a:rPr lang="ko-KR" altLang="en-US" sz="2000" b="1" dirty="0" smtClean="0">
                <a:solidFill>
                  <a:srgbClr val="0033CC"/>
                </a:solidFill>
                <a:latin typeface="HY중고딕" pitchFamily="18" charset="-127"/>
                <a:ea typeface="HY중고딕" pitchFamily="18" charset="-127"/>
              </a:rPr>
              <a:t>논리 법칙</a:t>
            </a:r>
            <a:endParaRPr lang="en-US" altLang="ko-KR" sz="2000" b="1" dirty="0" smtClean="0">
              <a:solidFill>
                <a:srgbClr val="0033CC"/>
              </a:solidFill>
              <a:latin typeface="HY중고딕" pitchFamily="18" charset="-127"/>
              <a:ea typeface="HY중고딕" pitchFamily="18" charset="-127"/>
            </a:endParaRPr>
          </a:p>
          <a:p>
            <a:pPr>
              <a:lnSpc>
                <a:spcPct val="150000"/>
              </a:lnSpc>
            </a:pPr>
            <a:endParaRPr lang="en-US" altLang="ko-KR" sz="2000" dirty="0"/>
          </a:p>
          <a:p>
            <a:pPr lvl="1">
              <a:lnSpc>
                <a:spcPct val="150000"/>
              </a:lnSpc>
            </a:pPr>
            <a:r>
              <a:rPr lang="en-US" altLang="ko-KR" b="1" dirty="0">
                <a:latin typeface="HY중고딕" pitchFamily="18" charset="-127"/>
                <a:ea typeface="HY중고딕" pitchFamily="18" charset="-127"/>
              </a:rPr>
              <a:t>(a) </a:t>
            </a:r>
            <a:r>
              <a:rPr lang="ko-KR" altLang="en-US" b="1" dirty="0">
                <a:latin typeface="HY중고딕" pitchFamily="18" charset="-127"/>
                <a:ea typeface="HY중고딕" pitchFamily="18" charset="-127"/>
              </a:rPr>
              <a:t>긍정 법칙 </a:t>
            </a:r>
            <a:r>
              <a:rPr lang="en-US" altLang="ko-KR" b="1" dirty="0">
                <a:latin typeface="HY중고딕" pitchFamily="18" charset="-127"/>
                <a:ea typeface="HY중고딕" pitchFamily="18" charset="-127"/>
              </a:rPr>
              <a:t>: </a:t>
            </a:r>
            <a:r>
              <a:rPr lang="en-US" altLang="ko-KR" b="1" i="1" dirty="0">
                <a:latin typeface="HY중고딕" pitchFamily="18" charset="-127"/>
                <a:ea typeface="HY중고딕" pitchFamily="18" charset="-127"/>
              </a:rPr>
              <a:t>p</a:t>
            </a:r>
            <a:r>
              <a:rPr lang="en-US" altLang="ko-KR" b="1" dirty="0">
                <a:latin typeface="HY중고딕" pitchFamily="18" charset="-127"/>
                <a:ea typeface="HY중고딕" pitchFamily="18" charset="-127"/>
              </a:rPr>
              <a:t>, </a:t>
            </a:r>
            <a:r>
              <a:rPr lang="en-US" altLang="ko-KR" b="1" i="1" dirty="0">
                <a:latin typeface="HY중고딕" pitchFamily="18" charset="-127"/>
                <a:ea typeface="HY중고딕" pitchFamily="18" charset="-127"/>
              </a:rPr>
              <a:t>p </a:t>
            </a:r>
            <a:r>
              <a:rPr lang="ko-KR" altLang="en-US" b="1" dirty="0">
                <a:latin typeface="HY중고딕" pitchFamily="18" charset="-127"/>
                <a:ea typeface="HY중고딕" pitchFamily="18" charset="-127"/>
              </a:rPr>
              <a:t>→ </a:t>
            </a:r>
            <a:r>
              <a:rPr lang="en-US" altLang="ko-KR" b="1" i="1" dirty="0">
                <a:latin typeface="HY중고딕" pitchFamily="18" charset="-127"/>
                <a:ea typeface="HY중고딕" pitchFamily="18" charset="-127"/>
              </a:rPr>
              <a:t>q</a:t>
            </a:r>
            <a:r>
              <a:rPr lang="ko-KR" altLang="en-US" b="1" dirty="0">
                <a:latin typeface="HY중고딕" pitchFamily="18" charset="-127"/>
                <a:ea typeface="HY중고딕" pitchFamily="18" charset="-127"/>
              </a:rPr>
              <a:t>├ </a:t>
            </a:r>
            <a:r>
              <a:rPr lang="en-US" altLang="ko-KR" b="1" i="1" dirty="0">
                <a:latin typeface="HY중고딕" pitchFamily="18" charset="-127"/>
                <a:ea typeface="HY중고딕" pitchFamily="18" charset="-127"/>
              </a:rPr>
              <a:t>q</a:t>
            </a:r>
          </a:p>
          <a:p>
            <a:pPr lvl="1">
              <a:lnSpc>
                <a:spcPct val="150000"/>
              </a:lnSpc>
            </a:pPr>
            <a:r>
              <a:rPr lang="en-US" altLang="ko-KR" b="1" dirty="0">
                <a:latin typeface="HY중고딕" pitchFamily="18" charset="-127"/>
                <a:ea typeface="HY중고딕" pitchFamily="18" charset="-127"/>
              </a:rPr>
              <a:t>(b) </a:t>
            </a:r>
            <a:r>
              <a:rPr lang="ko-KR" altLang="en-US" b="1" dirty="0">
                <a:latin typeface="HY중고딕" pitchFamily="18" charset="-127"/>
                <a:ea typeface="HY중고딕" pitchFamily="18" charset="-127"/>
              </a:rPr>
              <a:t>부정 법칙 </a:t>
            </a:r>
            <a:r>
              <a:rPr lang="en-US" altLang="ko-KR" sz="2000" b="1" dirty="0"/>
              <a:t>: </a:t>
            </a:r>
            <a:r>
              <a:rPr lang="en-US" altLang="ko-KR" b="1" dirty="0">
                <a:latin typeface="HY중고딕" pitchFamily="18" charset="-127"/>
                <a:ea typeface="HY중고딕" pitchFamily="18" charset="-127"/>
              </a:rPr>
              <a:t>~</a:t>
            </a:r>
            <a:r>
              <a:rPr lang="en-US" altLang="ko-KR" b="1" i="1" dirty="0">
                <a:latin typeface="HY중고딕" pitchFamily="18" charset="-127"/>
                <a:ea typeface="HY중고딕" pitchFamily="18" charset="-127"/>
              </a:rPr>
              <a:t>q</a:t>
            </a:r>
            <a:r>
              <a:rPr lang="en-US" altLang="ko-KR" b="1" dirty="0">
                <a:latin typeface="HY중고딕" pitchFamily="18" charset="-127"/>
                <a:ea typeface="HY중고딕" pitchFamily="18" charset="-127"/>
              </a:rPr>
              <a:t>, </a:t>
            </a:r>
            <a:r>
              <a:rPr lang="en-US" altLang="ko-KR" b="1" i="1" dirty="0">
                <a:latin typeface="HY중고딕" pitchFamily="18" charset="-127"/>
                <a:ea typeface="HY중고딕" pitchFamily="18" charset="-127"/>
              </a:rPr>
              <a:t>p </a:t>
            </a:r>
            <a:r>
              <a:rPr lang="ko-KR" altLang="en-US" b="1" dirty="0">
                <a:latin typeface="HY중고딕" pitchFamily="18" charset="-127"/>
                <a:ea typeface="HY중고딕" pitchFamily="18" charset="-127"/>
              </a:rPr>
              <a:t>→ </a:t>
            </a:r>
            <a:r>
              <a:rPr lang="en-US" altLang="ko-KR" b="1" i="1" dirty="0">
                <a:latin typeface="HY중고딕" pitchFamily="18" charset="-127"/>
                <a:ea typeface="HY중고딕" pitchFamily="18" charset="-127"/>
              </a:rPr>
              <a:t>q</a:t>
            </a:r>
            <a:r>
              <a:rPr lang="ko-KR" altLang="en-US" b="1" dirty="0">
                <a:latin typeface="HY중고딕" pitchFamily="18" charset="-127"/>
                <a:ea typeface="HY중고딕" pitchFamily="18" charset="-127"/>
              </a:rPr>
              <a:t>├ </a:t>
            </a:r>
            <a:r>
              <a:rPr lang="en-US" altLang="ko-KR" b="1" dirty="0">
                <a:latin typeface="HY중고딕" pitchFamily="18" charset="-127"/>
                <a:ea typeface="HY중고딕" pitchFamily="18" charset="-127"/>
              </a:rPr>
              <a:t>~</a:t>
            </a:r>
            <a:r>
              <a:rPr lang="en-US" altLang="ko-KR" b="1" i="1" dirty="0">
                <a:latin typeface="HY중고딕" pitchFamily="18" charset="-127"/>
                <a:ea typeface="HY중고딕" pitchFamily="18" charset="-127"/>
              </a:rPr>
              <a:t>p</a:t>
            </a:r>
          </a:p>
          <a:p>
            <a:pPr lvl="1">
              <a:lnSpc>
                <a:spcPct val="150000"/>
              </a:lnSpc>
            </a:pPr>
            <a:r>
              <a:rPr lang="en-US" altLang="ko-KR" b="1" dirty="0">
                <a:latin typeface="HY중고딕" pitchFamily="18" charset="-127"/>
                <a:ea typeface="HY중고딕" pitchFamily="18" charset="-127"/>
              </a:rPr>
              <a:t>(c) </a:t>
            </a:r>
            <a:r>
              <a:rPr lang="ko-KR" altLang="en-US" b="1" dirty="0">
                <a:latin typeface="HY중고딕" pitchFamily="18" charset="-127"/>
                <a:ea typeface="HY중고딕" pitchFamily="18" charset="-127"/>
              </a:rPr>
              <a:t>삼단 법칙 </a:t>
            </a:r>
            <a:r>
              <a:rPr lang="en-US" altLang="ko-KR" b="1" dirty="0">
                <a:latin typeface="HY중고딕" pitchFamily="18" charset="-127"/>
                <a:ea typeface="HY중고딕" pitchFamily="18" charset="-127"/>
              </a:rPr>
              <a:t>: </a:t>
            </a:r>
            <a:r>
              <a:rPr lang="en-US" altLang="ko-KR" b="1" i="1" dirty="0">
                <a:latin typeface="HY중고딕" pitchFamily="18" charset="-127"/>
                <a:ea typeface="HY중고딕" pitchFamily="18" charset="-127"/>
              </a:rPr>
              <a:t>p </a:t>
            </a:r>
            <a:r>
              <a:rPr lang="en-US" altLang="ko-KR" b="1" dirty="0">
                <a:latin typeface="HY중고딕" pitchFamily="18" charset="-127"/>
                <a:ea typeface="HY중고딕" pitchFamily="18" charset="-127"/>
              </a:rPr>
              <a:t>→ </a:t>
            </a:r>
            <a:r>
              <a:rPr lang="en-US" altLang="ko-KR" b="1" i="1" dirty="0">
                <a:latin typeface="HY중고딕" pitchFamily="18" charset="-127"/>
                <a:ea typeface="HY중고딕" pitchFamily="18" charset="-127"/>
              </a:rPr>
              <a:t>q</a:t>
            </a:r>
            <a:r>
              <a:rPr lang="en-US" altLang="ko-KR" b="1" dirty="0">
                <a:latin typeface="HY중고딕" pitchFamily="18" charset="-127"/>
                <a:ea typeface="HY중고딕" pitchFamily="18" charset="-127"/>
              </a:rPr>
              <a:t>, </a:t>
            </a:r>
            <a:r>
              <a:rPr lang="en-US" altLang="ko-KR" b="1" i="1" dirty="0">
                <a:latin typeface="HY중고딕" pitchFamily="18" charset="-127"/>
                <a:ea typeface="HY중고딕" pitchFamily="18" charset="-127"/>
              </a:rPr>
              <a:t>q </a:t>
            </a:r>
            <a:r>
              <a:rPr lang="en-US" altLang="ko-KR" b="1" dirty="0">
                <a:latin typeface="HY중고딕" pitchFamily="18" charset="-127"/>
                <a:ea typeface="HY중고딕" pitchFamily="18" charset="-127"/>
              </a:rPr>
              <a:t>→ </a:t>
            </a:r>
            <a:r>
              <a:rPr lang="en-US" altLang="ko-KR" b="1" i="1" dirty="0">
                <a:latin typeface="HY중고딕" pitchFamily="18" charset="-127"/>
                <a:ea typeface="HY중고딕" pitchFamily="18" charset="-127"/>
              </a:rPr>
              <a:t>r</a:t>
            </a:r>
            <a:r>
              <a:rPr lang="en-US" altLang="ko-KR" b="1" dirty="0">
                <a:latin typeface="HY중고딕" pitchFamily="18" charset="-127"/>
                <a:ea typeface="HY중고딕" pitchFamily="18" charset="-127"/>
              </a:rPr>
              <a:t>├ </a:t>
            </a:r>
            <a:r>
              <a:rPr lang="en-US" altLang="ko-KR" b="1" i="1" dirty="0">
                <a:latin typeface="HY중고딕" pitchFamily="18" charset="-127"/>
                <a:ea typeface="HY중고딕" pitchFamily="18" charset="-127"/>
              </a:rPr>
              <a:t>p </a:t>
            </a:r>
            <a:r>
              <a:rPr lang="en-US" altLang="ko-KR" b="1" dirty="0">
                <a:latin typeface="HY중고딕" pitchFamily="18" charset="-127"/>
                <a:ea typeface="HY중고딕" pitchFamily="18" charset="-127"/>
              </a:rPr>
              <a:t>→ </a:t>
            </a:r>
            <a:r>
              <a:rPr lang="en-US" altLang="ko-KR" b="1" i="1" dirty="0" smtClean="0">
                <a:latin typeface="HY중고딕" pitchFamily="18" charset="-127"/>
                <a:ea typeface="HY중고딕" pitchFamily="18" charset="-127"/>
              </a:rPr>
              <a:t>r</a:t>
            </a:r>
            <a:endParaRPr lang="en-US" altLang="ko-KR" b="1" i="1" dirty="0">
              <a:latin typeface="HY중고딕" pitchFamily="18" charset="-127"/>
              <a:ea typeface="HY중고딕" pitchFamily="18" charset="-127"/>
            </a:endParaRPr>
          </a:p>
        </p:txBody>
      </p:sp>
    </p:spTree>
    <p:extLst>
      <p:ext uri="{BB962C8B-B14F-4D97-AF65-F5344CB8AC3E}">
        <p14:creationId xmlns:p14="http://schemas.microsoft.com/office/powerpoint/2010/main" val="116154128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rgbClr val="FF0066"/>
                </a:solidFill>
                <a:latin typeface="휴먼모음T" pitchFamily="18" charset="-127"/>
                <a:ea typeface="휴먼모음T" pitchFamily="18" charset="-127"/>
              </a:rPr>
              <a:t>2.5 </a:t>
            </a:r>
            <a:r>
              <a:rPr lang="ko-KR" altLang="en-US" sz="2400" dirty="0" smtClean="0">
                <a:solidFill>
                  <a:srgbClr val="FF0066"/>
                </a:solidFill>
                <a:latin typeface="휴먼모음T" pitchFamily="18" charset="-127"/>
                <a:ea typeface="휴먼모음T" pitchFamily="18" charset="-127"/>
              </a:rPr>
              <a:t>추론</a:t>
            </a:r>
            <a:endParaRPr lang="ko-KR" altLang="en-US" sz="2400" dirty="0">
              <a:solidFill>
                <a:srgbClr val="FF0066"/>
              </a:solidFill>
              <a:latin typeface="휴먼모음T" pitchFamily="18" charset="-127"/>
              <a:ea typeface="휴먼모음T" pitchFamily="18" charset="-127"/>
            </a:endParaRPr>
          </a:p>
        </p:txBody>
      </p:sp>
      <p:sp>
        <p:nvSpPr>
          <p:cNvPr id="54275"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3EB8E24D-D189-4180-98FC-B496083C095B}" type="slidenum">
              <a:rPr kumimoji="0" lang="en-US" altLang="ko-KR" b="1">
                <a:latin typeface="Gill Sans MT" pitchFamily="34" charset="0"/>
                <a:ea typeface="HY엽서L" pitchFamily="18" charset="-127"/>
              </a:rPr>
              <a:pPr eaLnBrk="1" hangingPunct="1"/>
              <a:t>61</a:t>
            </a:fld>
            <a:endParaRPr kumimoji="0" lang="en-US" altLang="ko-KR" b="1">
              <a:latin typeface="Gill Sans MT" pitchFamily="34" charset="0"/>
              <a:ea typeface="HY엽서L" pitchFamily="18" charset="-127"/>
            </a:endParaRPr>
          </a:p>
        </p:txBody>
      </p:sp>
      <p:sp>
        <p:nvSpPr>
          <p:cNvPr id="54276"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54277" name="TextBox 7"/>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pic>
        <p:nvPicPr>
          <p:cNvPr id="12697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70124" y="1196752"/>
            <a:ext cx="7622356" cy="3235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724477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rgbClr val="FF0066"/>
                </a:solidFill>
                <a:latin typeface="휴먼모음T" pitchFamily="18" charset="-127"/>
                <a:ea typeface="휴먼모음T" pitchFamily="18" charset="-127"/>
              </a:rPr>
              <a:t>2.5 </a:t>
            </a:r>
            <a:r>
              <a:rPr lang="ko-KR" altLang="en-US" sz="2400" dirty="0" smtClean="0">
                <a:solidFill>
                  <a:srgbClr val="FF0066"/>
                </a:solidFill>
                <a:latin typeface="휴먼모음T" pitchFamily="18" charset="-127"/>
                <a:ea typeface="휴먼모음T" pitchFamily="18" charset="-127"/>
              </a:rPr>
              <a:t>추론</a:t>
            </a:r>
            <a:endParaRPr lang="ko-KR" altLang="en-US" sz="2400" dirty="0">
              <a:solidFill>
                <a:srgbClr val="FF0066"/>
              </a:solidFill>
              <a:latin typeface="휴먼모음T" pitchFamily="18" charset="-127"/>
              <a:ea typeface="휴먼모음T" pitchFamily="18" charset="-127"/>
            </a:endParaRPr>
          </a:p>
        </p:txBody>
      </p:sp>
      <p:sp>
        <p:nvSpPr>
          <p:cNvPr id="55299"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49EDE0C2-8BA0-43E7-A224-2BEEA34909DB}" type="slidenum">
              <a:rPr kumimoji="0" lang="en-US" altLang="ko-KR" b="1">
                <a:latin typeface="Gill Sans MT" pitchFamily="34" charset="0"/>
                <a:ea typeface="HY엽서L" pitchFamily="18" charset="-127"/>
              </a:rPr>
              <a:pPr eaLnBrk="1" hangingPunct="1"/>
              <a:t>62</a:t>
            </a:fld>
            <a:endParaRPr kumimoji="0" lang="en-US" altLang="ko-KR" b="1">
              <a:latin typeface="Gill Sans MT" pitchFamily="34" charset="0"/>
              <a:ea typeface="HY엽서L" pitchFamily="18" charset="-127"/>
            </a:endParaRPr>
          </a:p>
        </p:txBody>
      </p:sp>
      <p:sp>
        <p:nvSpPr>
          <p:cNvPr id="55300"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55301" name="TextBox 7"/>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pic>
        <p:nvPicPr>
          <p:cNvPr id="55302" name="Picture 2" descr="C:\Documents and Settings\Administrator\바탕 화면\이산수학 작업 그림파일\2장\5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8550" y="963613"/>
            <a:ext cx="7659688" cy="507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765567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Rules of Inference for Propositional Logic: </a:t>
            </a:r>
            <a:r>
              <a:rPr lang="ko-KR" altLang="en-US" dirty="0" smtClean="0">
                <a:latin typeface="HY나무B" panose="02030600000101010101" pitchFamily="18" charset="-127"/>
                <a:ea typeface="HY나무B" panose="02030600000101010101" pitchFamily="18" charset="-127"/>
              </a:rPr>
              <a:t>긍정법칙</a:t>
            </a:r>
            <a:r>
              <a:rPr lang="en-US" altLang="ko-KR" dirty="0" smtClean="0"/>
              <a:t>(</a:t>
            </a:r>
            <a:r>
              <a:rPr lang="en-US" dirty="0" smtClean="0"/>
              <a:t>Modus Ponens)</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                        </a:t>
            </a:r>
            <a:endParaRPr lang="en-US" dirty="0"/>
          </a:p>
        </p:txBody>
      </p:sp>
      <p:pic>
        <p:nvPicPr>
          <p:cNvPr id="17" name="Picture 16" descr="addin_tmp.png"/>
          <p:cNvPicPr>
            <a:picLocks noChangeAspect="1"/>
          </p:cNvPicPr>
          <p:nvPr>
            <p:custDataLst>
              <p:tags r:id="rId1"/>
            </p:custDataLst>
          </p:nvPr>
        </p:nvPicPr>
        <p:blipFill>
          <a:blip r:embed="rId3" cstate="print"/>
          <a:stretch>
            <a:fillRect/>
          </a:stretch>
        </p:blipFill>
        <p:spPr>
          <a:xfrm>
            <a:off x="1219200" y="2438400"/>
            <a:ext cx="1345883" cy="1194435"/>
          </a:xfrm>
          <a:prstGeom prst="rect">
            <a:avLst/>
          </a:prstGeom>
        </p:spPr>
      </p:pic>
      <p:sp>
        <p:nvSpPr>
          <p:cNvPr id="7" name="TextBox 6"/>
          <p:cNvSpPr txBox="1"/>
          <p:nvPr/>
        </p:nvSpPr>
        <p:spPr>
          <a:xfrm>
            <a:off x="2411760" y="3962400"/>
            <a:ext cx="5513040" cy="2585323"/>
          </a:xfrm>
          <a:prstGeom prst="rect">
            <a:avLst/>
          </a:prstGeom>
          <a:noFill/>
        </p:spPr>
        <p:txBody>
          <a:bodyPr wrap="square" rtlCol="0">
            <a:spAutoFit/>
          </a:bodyPr>
          <a:lstStyle/>
          <a:p>
            <a:r>
              <a:rPr lang="en-US" b="1" dirty="0" smtClean="0"/>
              <a:t>Example:</a:t>
            </a:r>
          </a:p>
          <a:p>
            <a:r>
              <a:rPr lang="en-US" dirty="0" smtClean="0"/>
              <a:t>Let </a:t>
            </a:r>
            <a:r>
              <a:rPr lang="en-US" i="1" dirty="0" smtClean="0"/>
              <a:t>p</a:t>
            </a:r>
            <a:r>
              <a:rPr lang="en-US" dirty="0" smtClean="0"/>
              <a:t> be “It is snowing.”</a:t>
            </a:r>
          </a:p>
          <a:p>
            <a:r>
              <a:rPr lang="en-US" dirty="0" smtClean="0"/>
              <a:t>Let </a:t>
            </a:r>
            <a:r>
              <a:rPr lang="en-US" i="1" dirty="0" smtClean="0"/>
              <a:t>q</a:t>
            </a:r>
            <a:r>
              <a:rPr lang="en-US" dirty="0" smtClean="0"/>
              <a:t> be “I will study discrete math.”</a:t>
            </a:r>
          </a:p>
          <a:p>
            <a:endParaRPr lang="en-US" dirty="0" smtClean="0"/>
          </a:p>
          <a:p>
            <a:r>
              <a:rPr lang="en-US" dirty="0" smtClean="0"/>
              <a:t>“If it is snowing,  then I will study discrete </a:t>
            </a:r>
            <a:r>
              <a:rPr lang="en-US" dirty="0" smtClean="0"/>
              <a:t>math</a:t>
            </a:r>
            <a:r>
              <a:rPr lang="en-US" dirty="0" smtClean="0"/>
              <a:t>.”</a:t>
            </a:r>
          </a:p>
          <a:p>
            <a:r>
              <a:rPr lang="en-US" dirty="0" smtClean="0"/>
              <a:t>“It is snowing.”</a:t>
            </a:r>
          </a:p>
          <a:p>
            <a:endParaRPr lang="en-US" dirty="0" smtClean="0"/>
          </a:p>
          <a:p>
            <a:r>
              <a:rPr lang="en-US" dirty="0" smtClean="0"/>
              <a:t>“Therefore , I will  study discrete math.”</a:t>
            </a:r>
          </a:p>
          <a:p>
            <a:endParaRPr lang="en-US" dirty="0" smtClean="0"/>
          </a:p>
        </p:txBody>
      </p:sp>
      <p:sp>
        <p:nvSpPr>
          <p:cNvPr id="8" name="TextBox 7"/>
          <p:cNvSpPr txBox="1"/>
          <p:nvPr/>
        </p:nvSpPr>
        <p:spPr>
          <a:xfrm>
            <a:off x="3810000" y="2209800"/>
            <a:ext cx="4038600" cy="646331"/>
          </a:xfrm>
          <a:prstGeom prst="rect">
            <a:avLst/>
          </a:prstGeom>
          <a:noFill/>
        </p:spPr>
        <p:txBody>
          <a:bodyPr wrap="square" rtlCol="0">
            <a:spAutoFit/>
          </a:bodyPr>
          <a:lstStyle/>
          <a:p>
            <a:r>
              <a:rPr lang="en-US" b="1" dirty="0" smtClean="0"/>
              <a:t>Corresponding Tautology:</a:t>
            </a:r>
            <a:r>
              <a:rPr lang="en-US" dirty="0" smtClean="0"/>
              <a:t> </a:t>
            </a:r>
          </a:p>
          <a:p>
            <a:r>
              <a:rPr lang="en-US" dirty="0" smtClean="0"/>
              <a:t>       (</a:t>
            </a:r>
            <a:r>
              <a:rPr lang="en-US" i="1" dirty="0" smtClean="0"/>
              <a:t>p </a:t>
            </a:r>
            <a:r>
              <a:rPr lang="en-US" dirty="0" smtClean="0">
                <a:latin typeface="Cambria Math"/>
                <a:ea typeface="Cambria Math"/>
              </a:rPr>
              <a:t>∧ (</a:t>
            </a:r>
            <a:r>
              <a:rPr lang="en-US" i="1" dirty="0" smtClean="0">
                <a:latin typeface="Cambria Math"/>
                <a:ea typeface="Cambria Math"/>
              </a:rPr>
              <a:t>p </a:t>
            </a:r>
            <a:r>
              <a:rPr lang="en-US" dirty="0" smtClean="0">
                <a:latin typeface="Cambria Math"/>
                <a:ea typeface="Cambria Math"/>
              </a:rPr>
              <a:t>→</a:t>
            </a:r>
            <a:r>
              <a:rPr lang="en-US" i="1" dirty="0" smtClean="0">
                <a:latin typeface="Cambria Math"/>
                <a:ea typeface="Cambria Math"/>
              </a:rPr>
              <a:t>q</a:t>
            </a:r>
            <a:r>
              <a:rPr lang="en-US" dirty="0" smtClean="0">
                <a:latin typeface="Cambria Math"/>
                <a:ea typeface="Cambria Math"/>
              </a:rPr>
              <a:t>)) → </a:t>
            </a:r>
            <a:r>
              <a:rPr lang="en-US" i="1" dirty="0" smtClean="0">
                <a:latin typeface="Cambria Math"/>
                <a:ea typeface="Cambria Math"/>
              </a:rPr>
              <a:t>q</a:t>
            </a:r>
            <a:endParaRPr lang="en-US" i="1" dirty="0"/>
          </a:p>
        </p:txBody>
      </p:sp>
    </p:spTree>
    <p:extLst>
      <p:ext uri="{BB962C8B-B14F-4D97-AF65-F5344CB8AC3E}">
        <p14:creationId xmlns:p14="http://schemas.microsoft.com/office/powerpoint/2010/main" val="350829704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ko-KR" altLang="en-US" dirty="0" smtClean="0"/>
              <a:t>부정법칙 </a:t>
            </a:r>
            <a:r>
              <a:rPr lang="en-US" dirty="0" smtClean="0"/>
              <a:t>Modus </a:t>
            </a:r>
            <a:r>
              <a:rPr lang="en-US" dirty="0" err="1" smtClean="0"/>
              <a:t>Tollens</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                        </a:t>
            </a:r>
            <a:endParaRPr lang="en-US" dirty="0"/>
          </a:p>
        </p:txBody>
      </p:sp>
      <p:pic>
        <p:nvPicPr>
          <p:cNvPr id="9" name="Picture 8" descr="addin_tmp.png"/>
          <p:cNvPicPr>
            <a:picLocks noChangeAspect="1"/>
          </p:cNvPicPr>
          <p:nvPr>
            <p:custDataLst>
              <p:tags r:id="rId1"/>
            </p:custDataLst>
          </p:nvPr>
        </p:nvPicPr>
        <p:blipFill>
          <a:blip r:embed="rId3" cstate="print"/>
          <a:stretch>
            <a:fillRect/>
          </a:stretch>
        </p:blipFill>
        <p:spPr>
          <a:xfrm>
            <a:off x="1295400" y="2362200"/>
            <a:ext cx="1345883" cy="1194435"/>
          </a:xfrm>
          <a:prstGeom prst="rect">
            <a:avLst/>
          </a:prstGeom>
        </p:spPr>
      </p:pic>
      <p:sp>
        <p:nvSpPr>
          <p:cNvPr id="7" name="TextBox 6"/>
          <p:cNvSpPr txBox="1"/>
          <p:nvPr/>
        </p:nvSpPr>
        <p:spPr>
          <a:xfrm>
            <a:off x="2667000" y="4114800"/>
            <a:ext cx="5943600" cy="2585323"/>
          </a:xfrm>
          <a:prstGeom prst="rect">
            <a:avLst/>
          </a:prstGeom>
          <a:noFill/>
        </p:spPr>
        <p:txBody>
          <a:bodyPr wrap="square" rtlCol="0">
            <a:spAutoFit/>
          </a:bodyPr>
          <a:lstStyle/>
          <a:p>
            <a:r>
              <a:rPr lang="en-US" b="1" dirty="0" smtClean="0"/>
              <a:t>Example</a:t>
            </a:r>
            <a:r>
              <a:rPr lang="en-US" dirty="0" smtClean="0"/>
              <a:t>:</a:t>
            </a:r>
          </a:p>
          <a:p>
            <a:r>
              <a:rPr lang="en-US" dirty="0" smtClean="0"/>
              <a:t>Let </a:t>
            </a:r>
            <a:r>
              <a:rPr lang="en-US" i="1" dirty="0" smtClean="0"/>
              <a:t>p</a:t>
            </a:r>
            <a:r>
              <a:rPr lang="en-US" dirty="0" smtClean="0"/>
              <a:t> be “it is snowing.”</a:t>
            </a:r>
          </a:p>
          <a:p>
            <a:r>
              <a:rPr lang="en-US" dirty="0" smtClean="0"/>
              <a:t>Let </a:t>
            </a:r>
            <a:r>
              <a:rPr lang="en-US" i="1" dirty="0" smtClean="0"/>
              <a:t>q</a:t>
            </a:r>
            <a:r>
              <a:rPr lang="en-US" dirty="0" smtClean="0"/>
              <a:t> be “I will study discrete math.”</a:t>
            </a:r>
          </a:p>
          <a:p>
            <a:endParaRPr lang="en-US" dirty="0" smtClean="0"/>
          </a:p>
          <a:p>
            <a:r>
              <a:rPr lang="en-US" dirty="0" smtClean="0"/>
              <a:t>“If it is snowing,  then I will study discrete math.”</a:t>
            </a:r>
          </a:p>
          <a:p>
            <a:r>
              <a:rPr lang="en-US" dirty="0" smtClean="0"/>
              <a:t>“I will not study discrete math.”</a:t>
            </a:r>
          </a:p>
          <a:p>
            <a:endParaRPr lang="en-US" dirty="0" smtClean="0"/>
          </a:p>
          <a:p>
            <a:r>
              <a:rPr lang="en-US" dirty="0" smtClean="0"/>
              <a:t>“Therefore , it is not snowing.”</a:t>
            </a:r>
          </a:p>
          <a:p>
            <a:endParaRPr lang="en-US" dirty="0"/>
          </a:p>
        </p:txBody>
      </p:sp>
      <p:sp>
        <p:nvSpPr>
          <p:cNvPr id="10" name="TextBox 9"/>
          <p:cNvSpPr txBox="1"/>
          <p:nvPr/>
        </p:nvSpPr>
        <p:spPr>
          <a:xfrm>
            <a:off x="4572000" y="2209800"/>
            <a:ext cx="3352800" cy="646331"/>
          </a:xfrm>
          <a:prstGeom prst="rect">
            <a:avLst/>
          </a:prstGeom>
          <a:noFill/>
        </p:spPr>
        <p:txBody>
          <a:bodyPr wrap="square" rtlCol="0">
            <a:spAutoFit/>
          </a:bodyPr>
          <a:lstStyle/>
          <a:p>
            <a:r>
              <a:rPr lang="en-US" b="1" dirty="0" smtClean="0"/>
              <a:t>Corresponding Tautology:</a:t>
            </a:r>
            <a:r>
              <a:rPr lang="en-US" dirty="0" smtClean="0"/>
              <a:t> </a:t>
            </a:r>
          </a:p>
          <a:p>
            <a:r>
              <a:rPr lang="en-US" dirty="0" smtClean="0"/>
              <a:t>       (</a:t>
            </a:r>
            <a:r>
              <a:rPr lang="en-US" dirty="0" smtClean="0">
                <a:latin typeface="Cambria Math"/>
                <a:ea typeface="Cambria Math"/>
              </a:rPr>
              <a:t>¬</a:t>
            </a:r>
            <a:r>
              <a:rPr lang="en-US" i="1" dirty="0" smtClean="0"/>
              <a:t>p</a:t>
            </a:r>
            <a:r>
              <a:rPr lang="en-US" dirty="0" smtClean="0">
                <a:latin typeface="Cambria Math"/>
                <a:ea typeface="Cambria Math"/>
              </a:rPr>
              <a:t>∧(</a:t>
            </a:r>
            <a:r>
              <a:rPr lang="en-US" i="1" dirty="0" smtClean="0">
                <a:latin typeface="Cambria Math"/>
                <a:ea typeface="Cambria Math"/>
              </a:rPr>
              <a:t>p </a:t>
            </a:r>
            <a:r>
              <a:rPr lang="en-US" dirty="0" smtClean="0">
                <a:latin typeface="Cambria Math"/>
                <a:ea typeface="Cambria Math"/>
              </a:rPr>
              <a:t>→</a:t>
            </a:r>
            <a:r>
              <a:rPr lang="en-US" i="1" dirty="0" smtClean="0">
                <a:latin typeface="Cambria Math"/>
                <a:ea typeface="Cambria Math"/>
              </a:rPr>
              <a:t>q</a:t>
            </a:r>
            <a:r>
              <a:rPr lang="en-US" dirty="0" smtClean="0">
                <a:latin typeface="Cambria Math"/>
                <a:ea typeface="Cambria Math"/>
              </a:rPr>
              <a:t>))→¬</a:t>
            </a:r>
            <a:r>
              <a:rPr lang="en-US" i="1" dirty="0" smtClean="0">
                <a:latin typeface="Cambria Math"/>
                <a:ea typeface="Cambria Math"/>
              </a:rPr>
              <a:t>q</a:t>
            </a:r>
            <a:endParaRPr lang="en-US" i="1" dirty="0"/>
          </a:p>
        </p:txBody>
      </p:sp>
    </p:spTree>
    <p:extLst>
      <p:ext uri="{BB962C8B-B14F-4D97-AF65-F5344CB8AC3E}">
        <p14:creationId xmlns:p14="http://schemas.microsoft.com/office/powerpoint/2010/main" val="46666746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ko-KR" altLang="en-US" dirty="0" smtClean="0"/>
              <a:t>조건삼단법칙 </a:t>
            </a:r>
            <a:r>
              <a:rPr lang="en-US" dirty="0" smtClean="0"/>
              <a:t>Hypothetical </a:t>
            </a:r>
            <a:r>
              <a:rPr lang="en-US" dirty="0" smtClean="0"/>
              <a:t>Syllogism</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                        </a:t>
            </a:r>
            <a:endParaRPr lang="en-US" dirty="0"/>
          </a:p>
        </p:txBody>
      </p:sp>
      <p:pic>
        <p:nvPicPr>
          <p:cNvPr id="6" name="Picture 5" descr="addin_tmp.png"/>
          <p:cNvPicPr>
            <a:picLocks noChangeAspect="1"/>
          </p:cNvPicPr>
          <p:nvPr>
            <p:custDataLst>
              <p:tags r:id="rId1"/>
            </p:custDataLst>
          </p:nvPr>
        </p:nvPicPr>
        <p:blipFill>
          <a:blip r:embed="rId3" cstate="print"/>
          <a:stretch>
            <a:fillRect/>
          </a:stretch>
        </p:blipFill>
        <p:spPr>
          <a:xfrm>
            <a:off x="990600" y="2514600"/>
            <a:ext cx="1703070" cy="1194435"/>
          </a:xfrm>
          <a:prstGeom prst="rect">
            <a:avLst/>
          </a:prstGeom>
        </p:spPr>
      </p:pic>
      <p:sp>
        <p:nvSpPr>
          <p:cNvPr id="9" name="TextBox 8"/>
          <p:cNvSpPr txBox="1"/>
          <p:nvPr/>
        </p:nvSpPr>
        <p:spPr>
          <a:xfrm>
            <a:off x="2667000" y="3886200"/>
            <a:ext cx="5638800" cy="2585323"/>
          </a:xfrm>
          <a:prstGeom prst="rect">
            <a:avLst/>
          </a:prstGeom>
          <a:noFill/>
        </p:spPr>
        <p:txBody>
          <a:bodyPr wrap="square" rtlCol="0">
            <a:spAutoFit/>
          </a:bodyPr>
          <a:lstStyle/>
          <a:p>
            <a:r>
              <a:rPr lang="en-US" b="1" dirty="0" smtClean="0"/>
              <a:t>Example</a:t>
            </a:r>
            <a:r>
              <a:rPr lang="en-US" dirty="0" smtClean="0"/>
              <a:t>:</a:t>
            </a:r>
          </a:p>
          <a:p>
            <a:r>
              <a:rPr lang="en-US" dirty="0" smtClean="0"/>
              <a:t>Let </a:t>
            </a:r>
            <a:r>
              <a:rPr lang="en-US" i="1" dirty="0" smtClean="0"/>
              <a:t>p</a:t>
            </a:r>
            <a:r>
              <a:rPr lang="en-US" dirty="0" smtClean="0"/>
              <a:t> be “it snows.”</a:t>
            </a:r>
          </a:p>
          <a:p>
            <a:r>
              <a:rPr lang="en-US" dirty="0" smtClean="0"/>
              <a:t>Let </a:t>
            </a:r>
            <a:r>
              <a:rPr lang="en-US" i="1" dirty="0" smtClean="0"/>
              <a:t>q</a:t>
            </a:r>
            <a:r>
              <a:rPr lang="en-US" dirty="0" smtClean="0"/>
              <a:t> be “I will study discrete math.”</a:t>
            </a:r>
          </a:p>
          <a:p>
            <a:r>
              <a:rPr lang="en-US" dirty="0" smtClean="0"/>
              <a:t>Let </a:t>
            </a:r>
            <a:r>
              <a:rPr lang="en-US" i="1" dirty="0" smtClean="0"/>
              <a:t>r </a:t>
            </a:r>
            <a:r>
              <a:rPr lang="en-US" dirty="0" smtClean="0"/>
              <a:t>be “I will get an A.”</a:t>
            </a:r>
          </a:p>
          <a:p>
            <a:endParaRPr lang="en-US" dirty="0" smtClean="0"/>
          </a:p>
          <a:p>
            <a:r>
              <a:rPr lang="en-US" dirty="0" smtClean="0"/>
              <a:t>“If it snows,  then I will study discrete math.”</a:t>
            </a:r>
          </a:p>
          <a:p>
            <a:r>
              <a:rPr lang="en-US" dirty="0" smtClean="0"/>
              <a:t>“If I study discrete math, I will get an A.”</a:t>
            </a:r>
          </a:p>
          <a:p>
            <a:endParaRPr lang="en-US" dirty="0" smtClean="0"/>
          </a:p>
          <a:p>
            <a:r>
              <a:rPr lang="en-US" dirty="0" smtClean="0"/>
              <a:t>“Therefore , If it snows, I will get an A.”</a:t>
            </a:r>
          </a:p>
        </p:txBody>
      </p:sp>
      <p:sp>
        <p:nvSpPr>
          <p:cNvPr id="10" name="TextBox 9"/>
          <p:cNvSpPr txBox="1"/>
          <p:nvPr/>
        </p:nvSpPr>
        <p:spPr>
          <a:xfrm>
            <a:off x="4267200" y="2286000"/>
            <a:ext cx="4191000" cy="923330"/>
          </a:xfrm>
          <a:prstGeom prst="rect">
            <a:avLst/>
          </a:prstGeom>
          <a:noFill/>
        </p:spPr>
        <p:txBody>
          <a:bodyPr wrap="square" rtlCol="0">
            <a:spAutoFit/>
          </a:bodyPr>
          <a:lstStyle/>
          <a:p>
            <a:r>
              <a:rPr lang="en-US" b="1" dirty="0" smtClean="0"/>
              <a:t>Corresponding Tautology:</a:t>
            </a:r>
            <a:r>
              <a:rPr lang="en-US" dirty="0" smtClean="0"/>
              <a:t> </a:t>
            </a:r>
          </a:p>
          <a:p>
            <a:r>
              <a:rPr lang="en-US" dirty="0" smtClean="0"/>
              <a:t>(</a:t>
            </a:r>
            <a:r>
              <a:rPr lang="en-US" dirty="0" smtClean="0">
                <a:latin typeface="Cambria Math"/>
                <a:ea typeface="Cambria Math"/>
              </a:rPr>
              <a:t>(</a:t>
            </a:r>
            <a:r>
              <a:rPr lang="en-US" i="1" dirty="0" smtClean="0">
                <a:latin typeface="Cambria Math"/>
                <a:ea typeface="Cambria Math"/>
              </a:rPr>
              <a:t>p </a:t>
            </a:r>
            <a:r>
              <a:rPr lang="en-US" dirty="0" smtClean="0">
                <a:latin typeface="Cambria Math"/>
                <a:ea typeface="Cambria Math"/>
              </a:rPr>
              <a:t>→</a:t>
            </a:r>
            <a:r>
              <a:rPr lang="en-US" i="1" dirty="0" smtClean="0">
                <a:latin typeface="Cambria Math"/>
                <a:ea typeface="Cambria Math"/>
              </a:rPr>
              <a:t>q</a:t>
            </a:r>
            <a:r>
              <a:rPr lang="en-US" dirty="0" smtClean="0">
                <a:latin typeface="Cambria Math"/>
                <a:ea typeface="Cambria Math"/>
              </a:rPr>
              <a:t>) ∧</a:t>
            </a:r>
            <a:r>
              <a:rPr lang="en-US" dirty="0" smtClean="0"/>
              <a:t> (</a:t>
            </a:r>
            <a:r>
              <a:rPr lang="en-US" dirty="0" err="1" smtClean="0">
                <a:latin typeface="Cambria Math"/>
                <a:ea typeface="Cambria Math"/>
              </a:rPr>
              <a:t>q→</a:t>
            </a:r>
            <a:r>
              <a:rPr lang="en-US" i="1" dirty="0" err="1" smtClean="0">
                <a:latin typeface="Cambria Math"/>
                <a:ea typeface="Cambria Math"/>
              </a:rPr>
              <a:t>r</a:t>
            </a:r>
            <a:r>
              <a:rPr lang="en-US" dirty="0" smtClean="0">
                <a:latin typeface="Cambria Math"/>
                <a:ea typeface="Cambria Math"/>
              </a:rPr>
              <a:t>))→(</a:t>
            </a:r>
            <a:r>
              <a:rPr lang="en-US" i="1" dirty="0" smtClean="0">
                <a:latin typeface="Cambria Math"/>
                <a:ea typeface="Cambria Math"/>
              </a:rPr>
              <a:t>p</a:t>
            </a:r>
            <a:r>
              <a:rPr lang="en-US" dirty="0" smtClean="0">
                <a:latin typeface="Cambria Math"/>
                <a:ea typeface="Cambria Math"/>
              </a:rPr>
              <a:t>→ </a:t>
            </a:r>
            <a:r>
              <a:rPr lang="en-US" i="1" dirty="0" smtClean="0">
                <a:latin typeface="Cambria Math"/>
                <a:ea typeface="Cambria Math"/>
              </a:rPr>
              <a:t>r</a:t>
            </a:r>
            <a:r>
              <a:rPr lang="en-US" dirty="0" smtClean="0">
                <a:latin typeface="Cambria Math"/>
                <a:ea typeface="Cambria Math"/>
              </a:rPr>
              <a:t>)</a:t>
            </a:r>
            <a:endParaRPr lang="en-US" i="1" dirty="0" smtClean="0"/>
          </a:p>
          <a:p>
            <a:r>
              <a:rPr lang="en-US" dirty="0" smtClean="0">
                <a:latin typeface="Cambria Math"/>
                <a:ea typeface="Cambria Math"/>
              </a:rPr>
              <a:t> </a:t>
            </a:r>
            <a:endParaRPr lang="en-US" i="1" dirty="0"/>
          </a:p>
        </p:txBody>
      </p:sp>
    </p:spTree>
    <p:extLst>
      <p:ext uri="{BB962C8B-B14F-4D97-AF65-F5344CB8AC3E}">
        <p14:creationId xmlns:p14="http://schemas.microsoft.com/office/powerpoint/2010/main" val="233706127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ko-KR" altLang="en-US" dirty="0" smtClean="0"/>
              <a:t>선언삼단법칙 </a:t>
            </a:r>
            <a:r>
              <a:rPr lang="en-US" dirty="0" smtClean="0"/>
              <a:t>Disjunctive </a:t>
            </a:r>
            <a:r>
              <a:rPr lang="en-US" dirty="0" smtClean="0"/>
              <a:t>Syllogism</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                        </a:t>
            </a:r>
            <a:endParaRPr lang="en-US" dirty="0"/>
          </a:p>
        </p:txBody>
      </p:sp>
      <p:pic>
        <p:nvPicPr>
          <p:cNvPr id="6" name="Picture 5" descr="addin_tmp.png"/>
          <p:cNvPicPr>
            <a:picLocks noChangeAspect="1"/>
          </p:cNvPicPr>
          <p:nvPr>
            <p:custDataLst>
              <p:tags r:id="rId1"/>
            </p:custDataLst>
          </p:nvPr>
        </p:nvPicPr>
        <p:blipFill>
          <a:blip r:embed="rId3" cstate="print"/>
          <a:stretch>
            <a:fillRect/>
          </a:stretch>
        </p:blipFill>
        <p:spPr>
          <a:xfrm>
            <a:off x="1676400" y="2514600"/>
            <a:ext cx="1177290" cy="1225868"/>
          </a:xfrm>
          <a:prstGeom prst="rect">
            <a:avLst/>
          </a:prstGeom>
        </p:spPr>
      </p:pic>
      <p:sp>
        <p:nvSpPr>
          <p:cNvPr id="7" name="TextBox 6"/>
          <p:cNvSpPr txBox="1"/>
          <p:nvPr/>
        </p:nvSpPr>
        <p:spPr>
          <a:xfrm>
            <a:off x="2195736" y="3962400"/>
            <a:ext cx="6491064" cy="2308324"/>
          </a:xfrm>
          <a:prstGeom prst="rect">
            <a:avLst/>
          </a:prstGeom>
          <a:noFill/>
        </p:spPr>
        <p:txBody>
          <a:bodyPr wrap="square" rtlCol="0">
            <a:spAutoFit/>
          </a:bodyPr>
          <a:lstStyle/>
          <a:p>
            <a:r>
              <a:rPr lang="en-US" b="1" dirty="0" smtClean="0"/>
              <a:t>Example</a:t>
            </a:r>
            <a:r>
              <a:rPr lang="en-US" dirty="0" smtClean="0"/>
              <a:t>:</a:t>
            </a:r>
          </a:p>
          <a:p>
            <a:r>
              <a:rPr lang="en-US" dirty="0" smtClean="0"/>
              <a:t>Let </a:t>
            </a:r>
            <a:r>
              <a:rPr lang="en-US" i="1" dirty="0" smtClean="0"/>
              <a:t>p</a:t>
            </a:r>
            <a:r>
              <a:rPr lang="en-US" dirty="0" smtClean="0"/>
              <a:t> be “I will study discrete math.”</a:t>
            </a:r>
          </a:p>
          <a:p>
            <a:r>
              <a:rPr lang="en-US" dirty="0" smtClean="0"/>
              <a:t>Let </a:t>
            </a:r>
            <a:r>
              <a:rPr lang="en-US" i="1" dirty="0" smtClean="0"/>
              <a:t>q</a:t>
            </a:r>
            <a:r>
              <a:rPr lang="en-US" dirty="0" smtClean="0"/>
              <a:t> be “I will study English literature.”</a:t>
            </a:r>
          </a:p>
          <a:p>
            <a:endParaRPr lang="en-US" dirty="0" smtClean="0"/>
          </a:p>
          <a:p>
            <a:r>
              <a:rPr lang="en-US" dirty="0" smtClean="0"/>
              <a:t>“I will study discrete math or I will study English literature.”</a:t>
            </a:r>
          </a:p>
          <a:p>
            <a:r>
              <a:rPr lang="en-US" dirty="0" smtClean="0"/>
              <a:t>“I will not study discrete math.”</a:t>
            </a:r>
          </a:p>
          <a:p>
            <a:endParaRPr lang="en-US" dirty="0" smtClean="0"/>
          </a:p>
          <a:p>
            <a:r>
              <a:rPr lang="en-US" dirty="0" smtClean="0"/>
              <a:t>“Therefore , I will study English literature.”</a:t>
            </a:r>
          </a:p>
        </p:txBody>
      </p:sp>
      <p:sp>
        <p:nvSpPr>
          <p:cNvPr id="9" name="TextBox 8"/>
          <p:cNvSpPr txBox="1"/>
          <p:nvPr/>
        </p:nvSpPr>
        <p:spPr>
          <a:xfrm>
            <a:off x="3962400" y="2590800"/>
            <a:ext cx="3429000" cy="646331"/>
          </a:xfrm>
          <a:prstGeom prst="rect">
            <a:avLst/>
          </a:prstGeom>
          <a:noFill/>
        </p:spPr>
        <p:txBody>
          <a:bodyPr wrap="square" rtlCol="0">
            <a:spAutoFit/>
          </a:bodyPr>
          <a:lstStyle/>
          <a:p>
            <a:r>
              <a:rPr lang="en-US" b="1" dirty="0" smtClean="0"/>
              <a:t>Corresponding Tautology:</a:t>
            </a:r>
            <a:r>
              <a:rPr lang="en-US" dirty="0" smtClean="0"/>
              <a:t> </a:t>
            </a:r>
          </a:p>
          <a:p>
            <a:r>
              <a:rPr lang="en-US" dirty="0" smtClean="0"/>
              <a:t>(</a:t>
            </a:r>
            <a:r>
              <a:rPr lang="en-US" dirty="0" smtClean="0">
                <a:latin typeface="Cambria Math"/>
                <a:ea typeface="Cambria Math"/>
              </a:rPr>
              <a:t>¬</a:t>
            </a:r>
            <a:r>
              <a:rPr lang="en-US" i="1" dirty="0" smtClean="0"/>
              <a:t>p</a:t>
            </a:r>
            <a:r>
              <a:rPr lang="en-US" dirty="0" smtClean="0">
                <a:latin typeface="Cambria Math"/>
                <a:ea typeface="Cambria Math"/>
              </a:rPr>
              <a:t>∧(</a:t>
            </a:r>
            <a:r>
              <a:rPr lang="en-US" i="1" dirty="0" smtClean="0">
                <a:latin typeface="Cambria Math"/>
                <a:ea typeface="Cambria Math"/>
              </a:rPr>
              <a:t>p </a:t>
            </a:r>
            <a:r>
              <a:rPr lang="en-US" dirty="0" smtClean="0">
                <a:latin typeface="Cambria Math"/>
                <a:ea typeface="Cambria Math"/>
              </a:rPr>
              <a:t>∨</a:t>
            </a:r>
            <a:r>
              <a:rPr lang="en-US" i="1" dirty="0" smtClean="0">
                <a:latin typeface="Cambria Math"/>
                <a:ea typeface="Cambria Math"/>
              </a:rPr>
              <a:t>q</a:t>
            </a:r>
            <a:r>
              <a:rPr lang="en-US" dirty="0" smtClean="0">
                <a:latin typeface="Cambria Math"/>
                <a:ea typeface="Cambria Math"/>
              </a:rPr>
              <a:t>))→</a:t>
            </a:r>
            <a:r>
              <a:rPr lang="en-US" i="1" dirty="0" smtClean="0">
                <a:latin typeface="Cambria Math"/>
                <a:ea typeface="Cambria Math"/>
              </a:rPr>
              <a:t>q</a:t>
            </a:r>
            <a:endParaRPr lang="en-US" i="1" dirty="0"/>
          </a:p>
        </p:txBody>
      </p:sp>
    </p:spTree>
    <p:extLst>
      <p:ext uri="{BB962C8B-B14F-4D97-AF65-F5344CB8AC3E}">
        <p14:creationId xmlns:p14="http://schemas.microsoft.com/office/powerpoint/2010/main" val="46441735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Addition</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                        </a:t>
            </a:r>
            <a:endParaRPr lang="en-US"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1828800" y="2667000"/>
            <a:ext cx="1534478" cy="714375"/>
          </a:xfrm>
          <a:prstGeom prst="rect">
            <a:avLst/>
          </a:prstGeom>
        </p:spPr>
      </p:pic>
      <p:sp>
        <p:nvSpPr>
          <p:cNvPr id="18" name="TextBox 17"/>
          <p:cNvSpPr txBox="1"/>
          <p:nvPr/>
        </p:nvSpPr>
        <p:spPr>
          <a:xfrm>
            <a:off x="2971800" y="3810000"/>
            <a:ext cx="5638800" cy="2585323"/>
          </a:xfrm>
          <a:prstGeom prst="rect">
            <a:avLst/>
          </a:prstGeom>
          <a:noFill/>
        </p:spPr>
        <p:txBody>
          <a:bodyPr wrap="square" rtlCol="0">
            <a:spAutoFit/>
          </a:bodyPr>
          <a:lstStyle/>
          <a:p>
            <a:r>
              <a:rPr lang="en-US" b="1" dirty="0" smtClean="0"/>
              <a:t>Example</a:t>
            </a:r>
            <a:r>
              <a:rPr lang="en-US" dirty="0" smtClean="0"/>
              <a:t>:</a:t>
            </a:r>
          </a:p>
          <a:p>
            <a:r>
              <a:rPr lang="en-US" dirty="0" smtClean="0"/>
              <a:t>Let </a:t>
            </a:r>
            <a:r>
              <a:rPr lang="en-US" i="1" dirty="0" smtClean="0"/>
              <a:t>p</a:t>
            </a:r>
            <a:r>
              <a:rPr lang="en-US" dirty="0" smtClean="0"/>
              <a:t> be “I will study discrete math.”</a:t>
            </a:r>
          </a:p>
          <a:p>
            <a:r>
              <a:rPr lang="en-US" dirty="0" smtClean="0"/>
              <a:t>Let </a:t>
            </a:r>
            <a:r>
              <a:rPr lang="en-US" i="1" dirty="0" smtClean="0"/>
              <a:t>q</a:t>
            </a:r>
            <a:r>
              <a:rPr lang="en-US" dirty="0" smtClean="0"/>
              <a:t> be “I will visit Las Vegas.”</a:t>
            </a:r>
          </a:p>
          <a:p>
            <a:endParaRPr lang="en-US" dirty="0" smtClean="0"/>
          </a:p>
          <a:p>
            <a:r>
              <a:rPr lang="en-US" dirty="0" smtClean="0"/>
              <a:t>“I will study discrete math.”</a:t>
            </a:r>
          </a:p>
          <a:p>
            <a:endParaRPr lang="en-US" dirty="0" smtClean="0"/>
          </a:p>
          <a:p>
            <a:r>
              <a:rPr lang="en-US" dirty="0" smtClean="0"/>
              <a:t>“Therefore, I will  study discrete math or I will visit </a:t>
            </a:r>
          </a:p>
          <a:p>
            <a:r>
              <a:rPr lang="en-US" dirty="0" smtClean="0"/>
              <a:t>Las Vegas.”</a:t>
            </a:r>
          </a:p>
          <a:p>
            <a:endParaRPr lang="en-US" dirty="0" smtClean="0"/>
          </a:p>
        </p:txBody>
      </p:sp>
      <p:sp>
        <p:nvSpPr>
          <p:cNvPr id="10" name="TextBox 9"/>
          <p:cNvSpPr txBox="1"/>
          <p:nvPr/>
        </p:nvSpPr>
        <p:spPr>
          <a:xfrm>
            <a:off x="4648200" y="2514600"/>
            <a:ext cx="3657600" cy="646331"/>
          </a:xfrm>
          <a:prstGeom prst="rect">
            <a:avLst/>
          </a:prstGeom>
          <a:noFill/>
        </p:spPr>
        <p:txBody>
          <a:bodyPr wrap="square" rtlCol="0">
            <a:spAutoFit/>
          </a:bodyPr>
          <a:lstStyle/>
          <a:p>
            <a:r>
              <a:rPr lang="en-US" b="1" dirty="0" smtClean="0"/>
              <a:t>Corresponding Tautology:</a:t>
            </a:r>
            <a:r>
              <a:rPr lang="en-US" dirty="0" smtClean="0"/>
              <a:t> </a:t>
            </a:r>
          </a:p>
          <a:p>
            <a:r>
              <a:rPr lang="en-US" i="1" dirty="0" smtClean="0"/>
              <a:t>            p</a:t>
            </a:r>
            <a:r>
              <a:rPr lang="en-US" dirty="0" smtClean="0">
                <a:latin typeface="Cambria Math"/>
                <a:ea typeface="Cambria Math"/>
              </a:rPr>
              <a:t> →(</a:t>
            </a:r>
            <a:r>
              <a:rPr lang="en-US" i="1" dirty="0" smtClean="0">
                <a:latin typeface="Cambria Math"/>
                <a:ea typeface="Cambria Math"/>
              </a:rPr>
              <a:t>p </a:t>
            </a:r>
            <a:r>
              <a:rPr lang="en-US" dirty="0" smtClean="0">
                <a:latin typeface="Cambria Math"/>
                <a:ea typeface="Cambria Math"/>
              </a:rPr>
              <a:t>∨</a:t>
            </a:r>
            <a:r>
              <a:rPr lang="en-US" i="1" dirty="0" smtClean="0">
                <a:latin typeface="Cambria Math"/>
                <a:ea typeface="Cambria Math"/>
              </a:rPr>
              <a:t>q</a:t>
            </a:r>
            <a:r>
              <a:rPr lang="en-US" dirty="0" smtClean="0">
                <a:latin typeface="Cambria Math"/>
                <a:ea typeface="Cambria Math"/>
              </a:rPr>
              <a:t>)</a:t>
            </a:r>
            <a:endParaRPr lang="en-US" i="1" dirty="0"/>
          </a:p>
        </p:txBody>
      </p:sp>
    </p:spTree>
    <p:extLst>
      <p:ext uri="{BB962C8B-B14F-4D97-AF65-F5344CB8AC3E}">
        <p14:creationId xmlns:p14="http://schemas.microsoft.com/office/powerpoint/2010/main" val="227034004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ko-KR" altLang="en-US" dirty="0" smtClean="0"/>
              <a:t>분리법칙 </a:t>
            </a:r>
            <a:r>
              <a:rPr lang="en-US" dirty="0" smtClean="0"/>
              <a:t>Simplification</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                        </a:t>
            </a:r>
            <a:endParaRPr lang="en-US" dirty="0"/>
          </a:p>
        </p:txBody>
      </p:sp>
      <p:sp>
        <p:nvSpPr>
          <p:cNvPr id="18" name="TextBox 17"/>
          <p:cNvSpPr txBox="1"/>
          <p:nvPr/>
        </p:nvSpPr>
        <p:spPr>
          <a:xfrm>
            <a:off x="2209800" y="3962400"/>
            <a:ext cx="5458544" cy="2308324"/>
          </a:xfrm>
          <a:prstGeom prst="rect">
            <a:avLst/>
          </a:prstGeom>
          <a:noFill/>
        </p:spPr>
        <p:txBody>
          <a:bodyPr wrap="square" rtlCol="0">
            <a:spAutoFit/>
          </a:bodyPr>
          <a:lstStyle/>
          <a:p>
            <a:r>
              <a:rPr lang="en-US" b="1" dirty="0" smtClean="0"/>
              <a:t>Example</a:t>
            </a:r>
            <a:r>
              <a:rPr lang="en-US" dirty="0" smtClean="0"/>
              <a:t>:</a:t>
            </a:r>
          </a:p>
          <a:p>
            <a:r>
              <a:rPr lang="en-US" dirty="0" smtClean="0"/>
              <a:t>Let </a:t>
            </a:r>
            <a:r>
              <a:rPr lang="en-US" i="1" dirty="0" smtClean="0"/>
              <a:t>p</a:t>
            </a:r>
            <a:r>
              <a:rPr lang="en-US" dirty="0" smtClean="0"/>
              <a:t> be “I will study discrete math.”</a:t>
            </a:r>
          </a:p>
          <a:p>
            <a:r>
              <a:rPr lang="en-US" dirty="0" smtClean="0"/>
              <a:t>Let </a:t>
            </a:r>
            <a:r>
              <a:rPr lang="en-US" i="1" dirty="0" smtClean="0"/>
              <a:t>q</a:t>
            </a:r>
            <a:r>
              <a:rPr lang="en-US" dirty="0" smtClean="0"/>
              <a:t> be “I will study English literature.”</a:t>
            </a:r>
          </a:p>
          <a:p>
            <a:endParaRPr lang="en-US" dirty="0" smtClean="0"/>
          </a:p>
          <a:p>
            <a:r>
              <a:rPr lang="en-US" dirty="0" smtClean="0"/>
              <a:t>“I will study discrete math and English literature”</a:t>
            </a:r>
          </a:p>
          <a:p>
            <a:endParaRPr lang="en-US" dirty="0" smtClean="0"/>
          </a:p>
          <a:p>
            <a:r>
              <a:rPr lang="en-US" dirty="0" smtClean="0"/>
              <a:t>“Therefore, I will study discrete math.”</a:t>
            </a:r>
          </a:p>
          <a:p>
            <a:endParaRPr lang="en-US" dirty="0" smtClean="0"/>
          </a:p>
        </p:txBody>
      </p:sp>
      <p:pic>
        <p:nvPicPr>
          <p:cNvPr id="10" name="Picture 9" descr="addin_tmp.png"/>
          <p:cNvPicPr>
            <a:picLocks noChangeAspect="1"/>
          </p:cNvPicPr>
          <p:nvPr>
            <p:custDataLst>
              <p:tags r:id="rId1"/>
            </p:custDataLst>
          </p:nvPr>
        </p:nvPicPr>
        <p:blipFill>
          <a:blip r:embed="rId3" cstate="print"/>
          <a:stretch>
            <a:fillRect/>
          </a:stretch>
        </p:blipFill>
        <p:spPr>
          <a:xfrm>
            <a:off x="1447800" y="2667000"/>
            <a:ext cx="1177290" cy="771525"/>
          </a:xfrm>
          <a:prstGeom prst="rect">
            <a:avLst/>
          </a:prstGeom>
        </p:spPr>
      </p:pic>
      <p:sp>
        <p:nvSpPr>
          <p:cNvPr id="11" name="TextBox 10"/>
          <p:cNvSpPr txBox="1"/>
          <p:nvPr/>
        </p:nvSpPr>
        <p:spPr>
          <a:xfrm>
            <a:off x="4343400" y="2743200"/>
            <a:ext cx="3657600" cy="646331"/>
          </a:xfrm>
          <a:prstGeom prst="rect">
            <a:avLst/>
          </a:prstGeom>
          <a:noFill/>
        </p:spPr>
        <p:txBody>
          <a:bodyPr wrap="square" rtlCol="0">
            <a:spAutoFit/>
          </a:bodyPr>
          <a:lstStyle/>
          <a:p>
            <a:r>
              <a:rPr lang="en-US" b="1" dirty="0" smtClean="0"/>
              <a:t>Corresponding Tautology: </a:t>
            </a:r>
          </a:p>
          <a:p>
            <a:r>
              <a:rPr lang="en-US" dirty="0" smtClean="0"/>
              <a:t>         (</a:t>
            </a:r>
            <a:r>
              <a:rPr lang="en-US" i="1" dirty="0" err="1" smtClean="0"/>
              <a:t>p</a:t>
            </a:r>
            <a:r>
              <a:rPr lang="en-US" dirty="0" err="1" smtClean="0">
                <a:latin typeface="Cambria Math"/>
                <a:ea typeface="Cambria Math"/>
              </a:rPr>
              <a:t>∧</a:t>
            </a:r>
            <a:r>
              <a:rPr lang="en-US" i="1" dirty="0" err="1" smtClean="0">
                <a:latin typeface="Cambria Math"/>
                <a:ea typeface="Cambria Math"/>
              </a:rPr>
              <a:t>q</a:t>
            </a:r>
            <a:r>
              <a:rPr lang="en-US" dirty="0" smtClean="0">
                <a:latin typeface="Cambria Math"/>
                <a:ea typeface="Cambria Math"/>
              </a:rPr>
              <a:t>) </a:t>
            </a:r>
            <a:r>
              <a:rPr lang="en-US" dirty="0" smtClean="0">
                <a:latin typeface="Cambria Math"/>
                <a:ea typeface="Cambria Math"/>
              </a:rPr>
              <a:t>→</a:t>
            </a:r>
            <a:r>
              <a:rPr lang="en-US" i="1" dirty="0" smtClean="0">
                <a:latin typeface="Cambria Math"/>
                <a:ea typeface="Cambria Math"/>
              </a:rPr>
              <a:t>p</a:t>
            </a:r>
            <a:endParaRPr lang="en-US" i="1" dirty="0"/>
          </a:p>
        </p:txBody>
      </p:sp>
    </p:spTree>
    <p:extLst>
      <p:ext uri="{BB962C8B-B14F-4D97-AF65-F5344CB8AC3E}">
        <p14:creationId xmlns:p14="http://schemas.microsoft.com/office/powerpoint/2010/main" val="278113737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ko-KR" altLang="en-US" dirty="0" smtClean="0"/>
              <a:t>연접 </a:t>
            </a:r>
            <a:r>
              <a:rPr lang="en-US" dirty="0" smtClean="0"/>
              <a:t>Conjunction</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                        </a:t>
            </a:r>
            <a:endParaRPr lang="en-US" dirty="0"/>
          </a:p>
        </p:txBody>
      </p:sp>
      <p:sp>
        <p:nvSpPr>
          <p:cNvPr id="18" name="TextBox 17"/>
          <p:cNvSpPr txBox="1"/>
          <p:nvPr/>
        </p:nvSpPr>
        <p:spPr>
          <a:xfrm>
            <a:off x="2362200" y="3581400"/>
            <a:ext cx="5954216" cy="2862322"/>
          </a:xfrm>
          <a:prstGeom prst="rect">
            <a:avLst/>
          </a:prstGeom>
          <a:noFill/>
        </p:spPr>
        <p:txBody>
          <a:bodyPr wrap="square" rtlCol="0">
            <a:spAutoFit/>
          </a:bodyPr>
          <a:lstStyle/>
          <a:p>
            <a:r>
              <a:rPr lang="en-US" b="1" dirty="0" smtClean="0"/>
              <a:t>Example</a:t>
            </a:r>
            <a:r>
              <a:rPr lang="en-US" dirty="0" smtClean="0"/>
              <a:t>:</a:t>
            </a:r>
          </a:p>
          <a:p>
            <a:r>
              <a:rPr lang="en-US" dirty="0" smtClean="0"/>
              <a:t>Let </a:t>
            </a:r>
            <a:r>
              <a:rPr lang="en-US" i="1" dirty="0" smtClean="0"/>
              <a:t>p</a:t>
            </a:r>
            <a:r>
              <a:rPr lang="en-US" dirty="0" smtClean="0"/>
              <a:t> be “I will study discrete math.”</a:t>
            </a:r>
          </a:p>
          <a:p>
            <a:r>
              <a:rPr lang="en-US" dirty="0" smtClean="0"/>
              <a:t>Let </a:t>
            </a:r>
            <a:r>
              <a:rPr lang="en-US" i="1" dirty="0" smtClean="0"/>
              <a:t>q</a:t>
            </a:r>
            <a:r>
              <a:rPr lang="en-US" dirty="0" smtClean="0"/>
              <a:t> be “I will study English literature.”</a:t>
            </a:r>
          </a:p>
          <a:p>
            <a:endParaRPr lang="en-US" dirty="0" smtClean="0"/>
          </a:p>
          <a:p>
            <a:endParaRPr lang="en-US" dirty="0" smtClean="0"/>
          </a:p>
          <a:p>
            <a:r>
              <a:rPr lang="en-US" dirty="0" smtClean="0"/>
              <a:t>“I will study discrete math.”</a:t>
            </a:r>
          </a:p>
          <a:p>
            <a:r>
              <a:rPr lang="en-US" dirty="0" smtClean="0"/>
              <a:t>“I will study  English literature.”</a:t>
            </a:r>
          </a:p>
          <a:p>
            <a:endParaRPr lang="en-US" dirty="0" smtClean="0"/>
          </a:p>
          <a:p>
            <a:r>
              <a:rPr lang="en-US" dirty="0" smtClean="0"/>
              <a:t>“Therefore, I will study discrete math and I will study English literature.”</a:t>
            </a:r>
          </a:p>
        </p:txBody>
      </p:sp>
      <p:pic>
        <p:nvPicPr>
          <p:cNvPr id="7" name="Picture 6" descr="addin_tmp.png"/>
          <p:cNvPicPr>
            <a:picLocks noChangeAspect="1"/>
          </p:cNvPicPr>
          <p:nvPr>
            <p:custDataLst>
              <p:tags r:id="rId1"/>
            </p:custDataLst>
          </p:nvPr>
        </p:nvPicPr>
        <p:blipFill>
          <a:blip r:embed="rId3" cstate="print"/>
          <a:stretch>
            <a:fillRect/>
          </a:stretch>
        </p:blipFill>
        <p:spPr>
          <a:xfrm>
            <a:off x="1371600" y="2133600"/>
            <a:ext cx="1534478" cy="1168718"/>
          </a:xfrm>
          <a:prstGeom prst="rect">
            <a:avLst/>
          </a:prstGeom>
        </p:spPr>
      </p:pic>
      <p:sp>
        <p:nvSpPr>
          <p:cNvPr id="9" name="TextBox 8"/>
          <p:cNvSpPr txBox="1"/>
          <p:nvPr/>
        </p:nvSpPr>
        <p:spPr>
          <a:xfrm>
            <a:off x="4800600" y="2362200"/>
            <a:ext cx="3429000" cy="646331"/>
          </a:xfrm>
          <a:prstGeom prst="rect">
            <a:avLst/>
          </a:prstGeom>
          <a:noFill/>
        </p:spPr>
        <p:txBody>
          <a:bodyPr wrap="square" rtlCol="0">
            <a:spAutoFit/>
          </a:bodyPr>
          <a:lstStyle/>
          <a:p>
            <a:r>
              <a:rPr lang="en-US" b="1" dirty="0" smtClean="0"/>
              <a:t>Corresponding Tautology:</a:t>
            </a:r>
          </a:p>
          <a:p>
            <a:r>
              <a:rPr lang="en-US" dirty="0" smtClean="0"/>
              <a:t> (</a:t>
            </a:r>
            <a:r>
              <a:rPr lang="en-US" dirty="0" smtClean="0">
                <a:latin typeface="Cambria Math"/>
                <a:ea typeface="Cambria Math"/>
              </a:rPr>
              <a:t>(</a:t>
            </a:r>
            <a:r>
              <a:rPr lang="en-US" i="1" dirty="0" smtClean="0"/>
              <a:t>p</a:t>
            </a:r>
            <a:r>
              <a:rPr lang="en-US" dirty="0" smtClean="0"/>
              <a:t>)</a:t>
            </a:r>
            <a:r>
              <a:rPr lang="en-US" i="1" dirty="0" smtClean="0"/>
              <a:t> </a:t>
            </a:r>
            <a:r>
              <a:rPr lang="en-US" dirty="0" smtClean="0">
                <a:latin typeface="Cambria Math"/>
                <a:ea typeface="Cambria Math"/>
              </a:rPr>
              <a:t>∧ (</a:t>
            </a:r>
            <a:r>
              <a:rPr lang="en-US" i="1" dirty="0" smtClean="0">
                <a:latin typeface="Cambria Math"/>
                <a:ea typeface="Cambria Math"/>
              </a:rPr>
              <a:t>q</a:t>
            </a:r>
            <a:r>
              <a:rPr lang="en-US" dirty="0" smtClean="0">
                <a:latin typeface="Cambria Math"/>
                <a:ea typeface="Cambria Math"/>
              </a:rPr>
              <a:t>)) →(</a:t>
            </a:r>
            <a:r>
              <a:rPr lang="en-US" i="1" dirty="0" smtClean="0">
                <a:latin typeface="Cambria Math"/>
                <a:ea typeface="Cambria Math"/>
              </a:rPr>
              <a:t>p </a:t>
            </a:r>
            <a:r>
              <a:rPr lang="en-US" dirty="0" smtClean="0">
                <a:latin typeface="Cambria Math"/>
                <a:ea typeface="Cambria Math"/>
              </a:rPr>
              <a:t>∧ </a:t>
            </a:r>
            <a:r>
              <a:rPr lang="en-US" i="1" dirty="0" smtClean="0">
                <a:latin typeface="Cambria Math"/>
                <a:ea typeface="Cambria Math"/>
              </a:rPr>
              <a:t>q</a:t>
            </a:r>
            <a:r>
              <a:rPr lang="en-US" dirty="0" smtClean="0">
                <a:latin typeface="Cambria Math"/>
                <a:ea typeface="Cambria Math"/>
              </a:rPr>
              <a:t>)</a:t>
            </a:r>
            <a:endParaRPr lang="en-US" i="1" dirty="0"/>
          </a:p>
        </p:txBody>
      </p:sp>
    </p:spTree>
    <p:extLst>
      <p:ext uri="{BB962C8B-B14F-4D97-AF65-F5344CB8AC3E}">
        <p14:creationId xmlns:p14="http://schemas.microsoft.com/office/powerpoint/2010/main" val="3596919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49000">
              <a:srgbClr val="00C85A">
                <a:alpha val="37000"/>
              </a:srgbClr>
            </a:gs>
            <a:gs pos="50000">
              <a:srgbClr val="9CB86E"/>
            </a:gs>
            <a:gs pos="100000">
              <a:srgbClr val="156B13"/>
            </a:gs>
          </a:gsLst>
          <a:lin ang="2700000" scaled="0"/>
        </a:gradFill>
        <a:effectLst/>
      </p:bgPr>
    </p:bg>
    <p:spTree>
      <p:nvGrpSpPr>
        <p:cNvPr id="1" name=""/>
        <p:cNvGrpSpPr/>
        <p:nvPr/>
      </p:nvGrpSpPr>
      <p:grpSpPr>
        <a:xfrm>
          <a:off x="0" y="0"/>
          <a:ext cx="0" cy="0"/>
          <a:chOff x="0" y="0"/>
          <a:chExt cx="0" cy="0"/>
        </a:xfrm>
      </p:grpSpPr>
      <p:sp>
        <p:nvSpPr>
          <p:cNvPr id="19458"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4BDBF4C5-5144-4842-AC21-ADDB532E43A4}" type="slidenum">
              <a:rPr kumimoji="0" lang="en-US" altLang="ko-KR" b="1">
                <a:latin typeface="Gill Sans MT" pitchFamily="34" charset="0"/>
                <a:ea typeface="HY엽서L" pitchFamily="18" charset="-127"/>
              </a:rPr>
              <a:pPr eaLnBrk="1" hangingPunct="1"/>
              <a:t>7</a:t>
            </a:fld>
            <a:endParaRPr kumimoji="0" lang="en-US" altLang="ko-KR" b="1">
              <a:latin typeface="Gill Sans MT" pitchFamily="34" charset="0"/>
              <a:ea typeface="HY엽서L" pitchFamily="18" charset="-127"/>
            </a:endParaRPr>
          </a:p>
        </p:txBody>
      </p:sp>
      <p:sp>
        <p:nvSpPr>
          <p:cNvPr id="19459"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19460" name="TextBox 7"/>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sp>
        <p:nvSpPr>
          <p:cNvPr id="10"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rgbClr val="FF0066"/>
                </a:solidFill>
                <a:latin typeface="휴먼모음T" pitchFamily="18" charset="-127"/>
                <a:ea typeface="휴먼모음T" pitchFamily="18" charset="-127"/>
              </a:rPr>
              <a:t>2.1 </a:t>
            </a:r>
            <a:r>
              <a:rPr lang="ko-KR" altLang="en-US" sz="2400" dirty="0" smtClean="0">
                <a:solidFill>
                  <a:srgbClr val="FF0066"/>
                </a:solidFill>
                <a:latin typeface="휴먼모음T" pitchFamily="18" charset="-127"/>
                <a:ea typeface="휴먼모음T" pitchFamily="18" charset="-127"/>
              </a:rPr>
              <a:t>논리와 명제</a:t>
            </a:r>
            <a:endParaRPr lang="ko-KR" altLang="en-US" sz="2400" dirty="0">
              <a:solidFill>
                <a:srgbClr val="FF0066"/>
              </a:solidFill>
              <a:latin typeface="휴먼모음T" pitchFamily="18" charset="-127"/>
              <a:ea typeface="휴먼모음T" pitchFamily="18" charset="-127"/>
            </a:endParaRPr>
          </a:p>
        </p:txBody>
      </p:sp>
      <p:pic>
        <p:nvPicPr>
          <p:cNvPr id="19462" name="Picture 2" descr="C:\Documents and Settings\Administrator\바탕 화면\이산수학 작업 그림파일\2장\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8700" y="981075"/>
            <a:ext cx="7935913" cy="313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Resolution</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                        </a:t>
            </a:r>
            <a:endParaRPr lang="en-US" dirty="0"/>
          </a:p>
        </p:txBody>
      </p:sp>
      <p:sp>
        <p:nvSpPr>
          <p:cNvPr id="18" name="TextBox 17"/>
          <p:cNvSpPr txBox="1"/>
          <p:nvPr/>
        </p:nvSpPr>
        <p:spPr>
          <a:xfrm>
            <a:off x="1547664" y="3657600"/>
            <a:ext cx="6910536" cy="2585323"/>
          </a:xfrm>
          <a:prstGeom prst="rect">
            <a:avLst/>
          </a:prstGeom>
          <a:noFill/>
        </p:spPr>
        <p:txBody>
          <a:bodyPr wrap="square" rtlCol="0">
            <a:spAutoFit/>
          </a:bodyPr>
          <a:lstStyle/>
          <a:p>
            <a:r>
              <a:rPr lang="en-US" b="1" dirty="0" smtClean="0"/>
              <a:t>Example</a:t>
            </a:r>
            <a:r>
              <a:rPr lang="en-US" dirty="0" smtClean="0"/>
              <a:t>:</a:t>
            </a:r>
          </a:p>
          <a:p>
            <a:r>
              <a:rPr lang="en-US" dirty="0" smtClean="0"/>
              <a:t>Let </a:t>
            </a:r>
            <a:r>
              <a:rPr lang="en-US" i="1" dirty="0" smtClean="0"/>
              <a:t>p</a:t>
            </a:r>
            <a:r>
              <a:rPr lang="en-US" dirty="0" smtClean="0"/>
              <a:t> be “I will study discrete math.”</a:t>
            </a:r>
          </a:p>
          <a:p>
            <a:r>
              <a:rPr lang="en-US" dirty="0" smtClean="0"/>
              <a:t>Let </a:t>
            </a:r>
            <a:r>
              <a:rPr lang="en-US" i="1" dirty="0" smtClean="0"/>
              <a:t>r</a:t>
            </a:r>
            <a:r>
              <a:rPr lang="en-US" dirty="0" smtClean="0"/>
              <a:t> be “I will study English literature.”</a:t>
            </a:r>
          </a:p>
          <a:p>
            <a:r>
              <a:rPr lang="en-US" dirty="0" smtClean="0"/>
              <a:t>Let q be “I will study databases.”</a:t>
            </a:r>
          </a:p>
          <a:p>
            <a:endParaRPr lang="en-US" dirty="0" smtClean="0"/>
          </a:p>
          <a:p>
            <a:r>
              <a:rPr lang="en-US" dirty="0" smtClean="0"/>
              <a:t>“I will not study discrete math or I will study English literature.”</a:t>
            </a:r>
          </a:p>
          <a:p>
            <a:r>
              <a:rPr lang="en-US" dirty="0" smtClean="0"/>
              <a:t>“I will study  discrete math or I will study databases.”</a:t>
            </a:r>
          </a:p>
          <a:p>
            <a:endParaRPr lang="en-US" dirty="0" smtClean="0"/>
          </a:p>
          <a:p>
            <a:r>
              <a:rPr lang="en-US" dirty="0" smtClean="0"/>
              <a:t>“Therefore, I will study databases or I will English literature.”</a:t>
            </a:r>
          </a:p>
        </p:txBody>
      </p:sp>
      <p:pic>
        <p:nvPicPr>
          <p:cNvPr id="7" name="Picture 6" descr="addin_tmp.png"/>
          <p:cNvPicPr>
            <a:picLocks noChangeAspect="1"/>
          </p:cNvPicPr>
          <p:nvPr>
            <p:custDataLst>
              <p:tags r:id="rId1"/>
            </p:custDataLst>
          </p:nvPr>
        </p:nvPicPr>
        <p:blipFill>
          <a:blip r:embed="rId3" cstate="print"/>
          <a:stretch>
            <a:fillRect/>
          </a:stretch>
        </p:blipFill>
        <p:spPr>
          <a:xfrm>
            <a:off x="990600" y="2209800"/>
            <a:ext cx="1525905" cy="1225868"/>
          </a:xfrm>
          <a:prstGeom prst="rect">
            <a:avLst/>
          </a:prstGeom>
        </p:spPr>
      </p:pic>
      <p:sp>
        <p:nvSpPr>
          <p:cNvPr id="10" name="TextBox 9"/>
          <p:cNvSpPr txBox="1"/>
          <p:nvPr/>
        </p:nvSpPr>
        <p:spPr>
          <a:xfrm>
            <a:off x="4114800" y="2438400"/>
            <a:ext cx="4114800" cy="646331"/>
          </a:xfrm>
          <a:prstGeom prst="rect">
            <a:avLst/>
          </a:prstGeom>
          <a:noFill/>
        </p:spPr>
        <p:txBody>
          <a:bodyPr wrap="square" rtlCol="0">
            <a:spAutoFit/>
          </a:bodyPr>
          <a:lstStyle/>
          <a:p>
            <a:r>
              <a:rPr lang="en-US" b="1" dirty="0" smtClean="0"/>
              <a:t>Corresponding Tautology:</a:t>
            </a:r>
            <a:r>
              <a:rPr lang="en-US" dirty="0" smtClean="0"/>
              <a:t> </a:t>
            </a:r>
          </a:p>
          <a:p>
            <a:r>
              <a:rPr lang="en-US" dirty="0" smtClean="0"/>
              <a:t> ((</a:t>
            </a:r>
            <a:r>
              <a:rPr lang="en-US" dirty="0" smtClean="0">
                <a:latin typeface="Cambria Math"/>
                <a:ea typeface="Cambria Math"/>
              </a:rPr>
              <a:t>¬</a:t>
            </a:r>
            <a:r>
              <a:rPr lang="en-US" i="1" dirty="0" smtClean="0"/>
              <a:t>p </a:t>
            </a:r>
            <a:r>
              <a:rPr lang="en-US" dirty="0" smtClean="0">
                <a:latin typeface="Cambria Math"/>
                <a:ea typeface="Cambria Math"/>
              </a:rPr>
              <a:t>∨ </a:t>
            </a:r>
            <a:r>
              <a:rPr lang="en-US" i="1" dirty="0" smtClean="0">
                <a:latin typeface="Cambria Math"/>
                <a:ea typeface="Cambria Math"/>
              </a:rPr>
              <a:t>r</a:t>
            </a:r>
            <a:r>
              <a:rPr lang="en-US" dirty="0" smtClean="0">
                <a:latin typeface="Cambria Math"/>
                <a:ea typeface="Cambria Math"/>
              </a:rPr>
              <a:t> )</a:t>
            </a:r>
            <a:r>
              <a:rPr lang="en-US" i="1" dirty="0" smtClean="0">
                <a:latin typeface="Cambria Math"/>
                <a:ea typeface="Cambria Math"/>
              </a:rPr>
              <a:t> </a:t>
            </a:r>
            <a:r>
              <a:rPr lang="en-US" dirty="0" smtClean="0">
                <a:latin typeface="Cambria Math"/>
                <a:ea typeface="Cambria Math"/>
              </a:rPr>
              <a:t>∧ (</a:t>
            </a:r>
            <a:r>
              <a:rPr lang="en-US" i="1" dirty="0" smtClean="0">
                <a:latin typeface="Cambria Math"/>
                <a:ea typeface="Cambria Math"/>
              </a:rPr>
              <a:t>p </a:t>
            </a:r>
            <a:r>
              <a:rPr lang="en-US" dirty="0" smtClean="0">
                <a:latin typeface="Cambria Math"/>
                <a:ea typeface="Cambria Math"/>
              </a:rPr>
              <a:t>∨ </a:t>
            </a:r>
            <a:r>
              <a:rPr lang="en-US" i="1" dirty="0" smtClean="0">
                <a:latin typeface="Cambria Math"/>
                <a:ea typeface="Cambria Math"/>
              </a:rPr>
              <a:t>q</a:t>
            </a:r>
            <a:r>
              <a:rPr lang="en-US" dirty="0" smtClean="0">
                <a:latin typeface="Cambria Math"/>
                <a:ea typeface="Cambria Math"/>
              </a:rPr>
              <a:t>)) →(</a:t>
            </a:r>
            <a:r>
              <a:rPr lang="en-US" i="1" dirty="0" smtClean="0">
                <a:latin typeface="Cambria Math"/>
                <a:ea typeface="Cambria Math"/>
              </a:rPr>
              <a:t>q </a:t>
            </a:r>
            <a:r>
              <a:rPr lang="en-US" dirty="0" smtClean="0">
                <a:latin typeface="Cambria Math"/>
                <a:ea typeface="Cambria Math"/>
              </a:rPr>
              <a:t>∨ </a:t>
            </a:r>
            <a:r>
              <a:rPr lang="en-US" i="1" dirty="0" smtClean="0">
                <a:latin typeface="Cambria Math"/>
                <a:ea typeface="Cambria Math"/>
              </a:rPr>
              <a:t>r</a:t>
            </a:r>
            <a:r>
              <a:rPr lang="en-US" dirty="0" smtClean="0">
                <a:latin typeface="Cambria Math"/>
                <a:ea typeface="Cambria Math"/>
              </a:rPr>
              <a:t>)</a:t>
            </a:r>
            <a:endParaRPr lang="en-US" i="1" dirty="0"/>
          </a:p>
        </p:txBody>
      </p:sp>
      <p:sp>
        <p:nvSpPr>
          <p:cNvPr id="11" name="TextBox 10"/>
          <p:cNvSpPr txBox="1"/>
          <p:nvPr/>
        </p:nvSpPr>
        <p:spPr>
          <a:xfrm>
            <a:off x="4283968" y="1371600"/>
            <a:ext cx="3945632" cy="646331"/>
          </a:xfrm>
          <a:prstGeom prst="rect">
            <a:avLst/>
          </a:prstGeom>
          <a:noFill/>
        </p:spPr>
        <p:txBody>
          <a:bodyPr wrap="square" rtlCol="0">
            <a:spAutoFit/>
          </a:bodyPr>
          <a:lstStyle/>
          <a:p>
            <a:r>
              <a:rPr lang="en-US" dirty="0" smtClean="0"/>
              <a:t>Resolution plays an important role in AI and is used in Prolog.</a:t>
            </a:r>
            <a:endParaRPr lang="en-US" dirty="0"/>
          </a:p>
        </p:txBody>
      </p:sp>
    </p:spTree>
    <p:extLst>
      <p:ext uri="{BB962C8B-B14F-4D97-AF65-F5344CB8AC3E}">
        <p14:creationId xmlns:p14="http://schemas.microsoft.com/office/powerpoint/2010/main" val="54600890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gradFill>
          <a:gsLst>
            <a:gs pos="49000">
              <a:srgbClr val="00C85A">
                <a:alpha val="37000"/>
              </a:srgbClr>
            </a:gs>
            <a:gs pos="50000">
              <a:srgbClr val="9CB86E"/>
            </a:gs>
            <a:gs pos="100000">
              <a:srgbClr val="156B13"/>
            </a:gs>
          </a:gsLst>
          <a:lin ang="2700000" scaled="0"/>
        </a:grad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rgbClr val="FF0066"/>
                </a:solidFill>
                <a:latin typeface="휴먼모음T" pitchFamily="18" charset="-127"/>
                <a:ea typeface="휴먼모음T" pitchFamily="18" charset="-127"/>
              </a:rPr>
              <a:t>2.6 </a:t>
            </a:r>
            <a:r>
              <a:rPr lang="ko-KR" altLang="en-US" sz="2400" dirty="0" smtClean="0">
                <a:solidFill>
                  <a:srgbClr val="FF0066"/>
                </a:solidFill>
                <a:latin typeface="휴먼모음T" pitchFamily="18" charset="-127"/>
                <a:ea typeface="휴먼모음T" pitchFamily="18" charset="-127"/>
              </a:rPr>
              <a:t>술어 논리</a:t>
            </a:r>
            <a:endParaRPr lang="ko-KR" altLang="en-US" sz="2400" dirty="0">
              <a:solidFill>
                <a:srgbClr val="FF0066"/>
              </a:solidFill>
              <a:latin typeface="휴먼모음T" pitchFamily="18" charset="-127"/>
              <a:ea typeface="휴먼모음T" pitchFamily="18" charset="-127"/>
            </a:endParaRPr>
          </a:p>
        </p:txBody>
      </p:sp>
      <p:sp>
        <p:nvSpPr>
          <p:cNvPr id="56323"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9D1A34A1-876F-406E-8B42-2759B9148B85}" type="slidenum">
              <a:rPr kumimoji="0" lang="en-US" altLang="ko-KR" b="1">
                <a:latin typeface="Gill Sans MT" pitchFamily="34" charset="0"/>
                <a:ea typeface="HY엽서L" pitchFamily="18" charset="-127"/>
              </a:rPr>
              <a:pPr eaLnBrk="1" hangingPunct="1"/>
              <a:t>71</a:t>
            </a:fld>
            <a:endParaRPr kumimoji="0" lang="en-US" altLang="ko-KR" b="1">
              <a:latin typeface="Gill Sans MT" pitchFamily="34" charset="0"/>
              <a:ea typeface="HY엽서L" pitchFamily="18" charset="-127"/>
            </a:endParaRPr>
          </a:p>
        </p:txBody>
      </p:sp>
      <p:sp>
        <p:nvSpPr>
          <p:cNvPr id="56324"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56325" name="TextBox 7"/>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sp>
        <p:nvSpPr>
          <p:cNvPr id="3" name="TextBox 2"/>
          <p:cNvSpPr txBox="1">
            <a:spLocks noRot="1" noChangeAspect="1" noMove="1" noResize="1" noEditPoints="1" noAdjustHandles="1" noChangeArrowheads="1" noChangeShapeType="1" noTextEdit="1"/>
          </p:cNvSpPr>
          <p:nvPr/>
        </p:nvSpPr>
        <p:spPr>
          <a:xfrm>
            <a:off x="1259632" y="1196752"/>
            <a:ext cx="7632848" cy="4893647"/>
          </a:xfrm>
          <a:prstGeom prst="rect">
            <a:avLst/>
          </a:prstGeom>
          <a:blipFill rotWithShape="1">
            <a:blip r:embed="rId3" cstate="print"/>
            <a:stretch>
              <a:fillRect l="-559"/>
            </a:stretch>
          </a:blipFill>
        </p:spPr>
        <p:txBody>
          <a:bodyPr/>
          <a:lstStyle/>
          <a:p>
            <a:r>
              <a:rPr lang="ko-KR" altLang="en-US" dirty="0">
                <a:solidFill>
                  <a:srgbClr val="FF0000"/>
                </a:solidFill>
              </a:rPr>
              <a:t> </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gradFill rotWithShape="1">
          <a:gsLst>
            <a:gs pos="0">
              <a:srgbClr val="CCFFCC"/>
            </a:gs>
            <a:gs pos="39999">
              <a:srgbClr val="CCFFCC"/>
            </a:gs>
            <a:gs pos="70000">
              <a:srgbClr val="CCFFCC"/>
            </a:gs>
            <a:gs pos="100000">
              <a:srgbClr val="CCFFCC"/>
            </a:gs>
          </a:gsLst>
          <a:lin ang="2700000" scaled="1"/>
        </a:grad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rgbClr val="FF0066"/>
                </a:solidFill>
                <a:latin typeface="휴먼모음T" pitchFamily="18" charset="-127"/>
                <a:ea typeface="휴먼모음T" pitchFamily="18" charset="-127"/>
              </a:rPr>
              <a:t>2.6 </a:t>
            </a:r>
            <a:r>
              <a:rPr lang="ko-KR" altLang="en-US" sz="2400" dirty="0" smtClean="0">
                <a:solidFill>
                  <a:srgbClr val="FF0066"/>
                </a:solidFill>
                <a:latin typeface="휴먼모음T" pitchFamily="18" charset="-127"/>
                <a:ea typeface="휴먼모음T" pitchFamily="18" charset="-127"/>
              </a:rPr>
              <a:t>술어 논리</a:t>
            </a:r>
            <a:endParaRPr lang="ko-KR" altLang="en-US" sz="2400" dirty="0">
              <a:solidFill>
                <a:srgbClr val="FF0066"/>
              </a:solidFill>
              <a:latin typeface="휴먼모음T" pitchFamily="18" charset="-127"/>
              <a:ea typeface="휴먼모음T" pitchFamily="18" charset="-127"/>
            </a:endParaRPr>
          </a:p>
        </p:txBody>
      </p:sp>
      <p:sp>
        <p:nvSpPr>
          <p:cNvPr id="56323"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9D1A34A1-876F-406E-8B42-2759B9148B85}" type="slidenum">
              <a:rPr kumimoji="0" lang="en-US" altLang="ko-KR" b="1">
                <a:latin typeface="Gill Sans MT" pitchFamily="34" charset="0"/>
                <a:ea typeface="HY엽서L" pitchFamily="18" charset="-127"/>
              </a:rPr>
              <a:pPr eaLnBrk="1" hangingPunct="1"/>
              <a:t>72</a:t>
            </a:fld>
            <a:endParaRPr kumimoji="0" lang="en-US" altLang="ko-KR" b="1">
              <a:latin typeface="Gill Sans MT" pitchFamily="34" charset="0"/>
              <a:ea typeface="HY엽서L" pitchFamily="18" charset="-127"/>
            </a:endParaRPr>
          </a:p>
        </p:txBody>
      </p:sp>
      <p:sp>
        <p:nvSpPr>
          <p:cNvPr id="56324"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56325" name="TextBox 7"/>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pic>
        <p:nvPicPr>
          <p:cNvPr id="12800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70124" y="1556792"/>
            <a:ext cx="7622356" cy="1697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800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32480" y="3789040"/>
            <a:ext cx="7560000" cy="1711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726831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gradFill>
          <a:gsLst>
            <a:gs pos="49000">
              <a:srgbClr val="00C85A">
                <a:alpha val="37000"/>
              </a:srgbClr>
            </a:gs>
            <a:gs pos="50000">
              <a:srgbClr val="9CB86E"/>
            </a:gs>
            <a:gs pos="100000">
              <a:srgbClr val="156B13"/>
            </a:gs>
          </a:gsLst>
          <a:lin ang="2700000" scaled="0"/>
        </a:grad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rgbClr val="FF0066"/>
                </a:solidFill>
                <a:latin typeface="휴먼모음T" pitchFamily="18" charset="-127"/>
                <a:ea typeface="휴먼모음T" pitchFamily="18" charset="-127"/>
              </a:rPr>
              <a:t>2.6 </a:t>
            </a:r>
            <a:r>
              <a:rPr lang="ko-KR" altLang="en-US" sz="2400" dirty="0" smtClean="0">
                <a:solidFill>
                  <a:srgbClr val="FF0066"/>
                </a:solidFill>
                <a:latin typeface="휴먼모음T" pitchFamily="18" charset="-127"/>
                <a:ea typeface="휴먼모음T" pitchFamily="18" charset="-127"/>
              </a:rPr>
              <a:t>술어 논리</a:t>
            </a:r>
            <a:endParaRPr lang="ko-KR" altLang="en-US" sz="2400" dirty="0">
              <a:solidFill>
                <a:srgbClr val="FF0066"/>
              </a:solidFill>
              <a:latin typeface="휴먼모음T" pitchFamily="18" charset="-127"/>
              <a:ea typeface="휴먼모음T" pitchFamily="18" charset="-127"/>
            </a:endParaRPr>
          </a:p>
        </p:txBody>
      </p:sp>
      <p:sp>
        <p:nvSpPr>
          <p:cNvPr id="57347"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3F0B738A-6DDC-465D-AF42-E3EFF6B62E19}" type="slidenum">
              <a:rPr kumimoji="0" lang="en-US" altLang="ko-KR" b="1">
                <a:latin typeface="Gill Sans MT" pitchFamily="34" charset="0"/>
                <a:ea typeface="HY엽서L" pitchFamily="18" charset="-127"/>
              </a:rPr>
              <a:pPr eaLnBrk="1" hangingPunct="1"/>
              <a:t>73</a:t>
            </a:fld>
            <a:endParaRPr kumimoji="0" lang="en-US" altLang="ko-KR" b="1">
              <a:latin typeface="Gill Sans MT" pitchFamily="34" charset="0"/>
              <a:ea typeface="HY엽서L" pitchFamily="18" charset="-127"/>
            </a:endParaRPr>
          </a:p>
        </p:txBody>
      </p:sp>
      <p:sp>
        <p:nvSpPr>
          <p:cNvPr id="57348"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57349" name="TextBox 7"/>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pic>
        <p:nvPicPr>
          <p:cNvPr id="57351" name="Picture 2" descr="C:\Documents and Settings\Administrator\바탕 화면\이산수학 작업 그림파일\2장\5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9250" y="3716809"/>
            <a:ext cx="6915150"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3" name="TextBox 2"/>
              <p:cNvSpPr txBox="1"/>
              <p:nvPr/>
            </p:nvSpPr>
            <p:spPr>
              <a:xfrm>
                <a:off x="1403648" y="1124744"/>
                <a:ext cx="7560840" cy="2631490"/>
              </a:xfrm>
              <a:prstGeom prst="rect">
                <a:avLst/>
              </a:prstGeom>
              <a:noFill/>
            </p:spPr>
            <p:txBody>
              <a:bodyPr wrap="square" rtlCol="0">
                <a:spAutoFit/>
              </a:bodyPr>
              <a:lstStyle/>
              <a:p>
                <a:pPr>
                  <a:lnSpc>
                    <a:spcPct val="150000"/>
                  </a:lnSpc>
                </a:pPr>
                <a:r>
                  <a:rPr lang="ko-KR" altLang="en-US" sz="2000" b="1" dirty="0">
                    <a:solidFill>
                      <a:srgbClr val="0033CC"/>
                    </a:solidFill>
                    <a:latin typeface="HY중고딕" pitchFamily="18" charset="-127"/>
                    <a:ea typeface="HY중고딕" pitchFamily="18" charset="-127"/>
                  </a:rPr>
                  <a:t>술어 </a:t>
                </a:r>
                <a:r>
                  <a:rPr lang="ko-KR" altLang="en-US" sz="2000" b="1" dirty="0" smtClean="0">
                    <a:solidFill>
                      <a:srgbClr val="0033CC"/>
                    </a:solidFill>
                    <a:latin typeface="HY중고딕" pitchFamily="18" charset="-127"/>
                    <a:ea typeface="HY중고딕" pitchFamily="18" charset="-127"/>
                  </a:rPr>
                  <a:t>한정자</a:t>
                </a:r>
                <a:r>
                  <a:rPr lang="en-US" altLang="ko-KR" sz="2000" b="1" dirty="0" smtClean="0">
                    <a:solidFill>
                      <a:srgbClr val="0033CC"/>
                    </a:solidFill>
                    <a:latin typeface="HY중고딕" pitchFamily="18" charset="-127"/>
                    <a:ea typeface="HY중고딕" pitchFamily="18" charset="-127"/>
                  </a:rPr>
                  <a:t>(</a:t>
                </a:r>
                <a:r>
                  <a:rPr lang="en-US" altLang="ko-KR" sz="2000" b="1" dirty="0">
                    <a:solidFill>
                      <a:srgbClr val="0033CC"/>
                    </a:solidFill>
                    <a:latin typeface="HY중고딕" pitchFamily="18" charset="-127"/>
                    <a:ea typeface="HY중고딕" pitchFamily="18" charset="-127"/>
                  </a:rPr>
                  <a:t>P</a:t>
                </a:r>
                <a:r>
                  <a:rPr lang="en-US" altLang="ko-KR" sz="2000" b="1" dirty="0" smtClean="0">
                    <a:solidFill>
                      <a:srgbClr val="0033CC"/>
                    </a:solidFill>
                    <a:latin typeface="HY중고딕" pitchFamily="18" charset="-127"/>
                    <a:ea typeface="HY중고딕" pitchFamily="18" charset="-127"/>
                  </a:rPr>
                  <a:t>redicate Quantifier)</a:t>
                </a:r>
              </a:p>
              <a:p>
                <a:pPr marL="742950" lvl="1" indent="-285750">
                  <a:lnSpc>
                    <a:spcPct val="150000"/>
                  </a:lnSpc>
                  <a:buFont typeface="Arial" pitchFamily="34" charset="0"/>
                  <a:buChar char="•"/>
                </a:pPr>
                <a:r>
                  <a:rPr lang="ko-KR" altLang="en-US" dirty="0">
                    <a:latin typeface="HY중고딕" pitchFamily="18" charset="-127"/>
                    <a:ea typeface="HY중고딕" pitchFamily="18" charset="-127"/>
                  </a:rPr>
                  <a:t>술어를 나타내는 방법 중에서 변수의 범위를 한정시키는 </a:t>
                </a:r>
                <a:r>
                  <a:rPr lang="ko-KR" altLang="en-US" dirty="0" smtClean="0">
                    <a:latin typeface="HY중고딕" pitchFamily="18" charset="-127"/>
                    <a:ea typeface="HY중고딕" pitchFamily="18" charset="-127"/>
                  </a:rPr>
                  <a:t>것임</a:t>
                </a:r>
                <a:endParaRPr lang="en-US" altLang="ko-KR" dirty="0" smtClean="0">
                  <a:latin typeface="HY중고딕" pitchFamily="18" charset="-127"/>
                  <a:ea typeface="HY중고딕" pitchFamily="18" charset="-127"/>
                </a:endParaRPr>
              </a:p>
              <a:p>
                <a:pPr marL="742950" lvl="1" indent="-285750">
                  <a:lnSpc>
                    <a:spcPct val="150000"/>
                  </a:lnSpc>
                  <a:buFont typeface="Arial" pitchFamily="34" charset="0"/>
                  <a:buChar char="•"/>
                </a:pPr>
                <a:r>
                  <a:rPr lang="ko-KR" altLang="en-US" dirty="0">
                    <a:latin typeface="HY중고딕" pitchFamily="18" charset="-127"/>
                    <a:ea typeface="HY중고딕" pitchFamily="18" charset="-127"/>
                  </a:rPr>
                  <a:t>한정자에는‘</a:t>
                </a:r>
                <a:r>
                  <a:rPr lang="ko-KR" altLang="en-US" dirty="0">
                    <a:solidFill>
                      <a:srgbClr val="00B0F0"/>
                    </a:solidFill>
                    <a:latin typeface="HY중고딕" pitchFamily="18" charset="-127"/>
                    <a:ea typeface="HY중고딕" pitchFamily="18" charset="-127"/>
                  </a:rPr>
                  <a:t>모든 것에 대하여</a:t>
                </a:r>
                <a:r>
                  <a:rPr lang="en-US" altLang="ko-KR" dirty="0">
                    <a:solidFill>
                      <a:srgbClr val="00B0F0"/>
                    </a:solidFill>
                    <a:latin typeface="HY중고딕" pitchFamily="18" charset="-127"/>
                    <a:ea typeface="HY중고딕" pitchFamily="18" charset="-127"/>
                  </a:rPr>
                  <a:t>(</a:t>
                </a:r>
                <a:r>
                  <a:rPr lang="en-US" altLang="ko-KR" dirty="0" smtClean="0">
                    <a:solidFill>
                      <a:srgbClr val="00B0F0"/>
                    </a:solidFill>
                    <a:latin typeface="HY중고딕" pitchFamily="18" charset="-127"/>
                    <a:ea typeface="HY중고딕" pitchFamily="18" charset="-127"/>
                  </a:rPr>
                  <a:t>for all</a:t>
                </a:r>
                <a:r>
                  <a:rPr lang="en-US" altLang="ko-KR" dirty="0">
                    <a:solidFill>
                      <a:srgbClr val="00B0F0"/>
                    </a:solidFill>
                    <a:latin typeface="HY중고딕" pitchFamily="18" charset="-127"/>
                    <a:ea typeface="HY중고딕" pitchFamily="18" charset="-127"/>
                  </a:rPr>
                  <a:t>)</a:t>
                </a:r>
                <a:r>
                  <a:rPr lang="en-US" altLang="ko-KR" dirty="0">
                    <a:latin typeface="HY중고딕" pitchFamily="18" charset="-127"/>
                    <a:ea typeface="HY중고딕" pitchFamily="18" charset="-127"/>
                  </a:rPr>
                  <a:t>’</a:t>
                </a:r>
                <a:r>
                  <a:rPr lang="ko-KR" altLang="en-US" dirty="0">
                    <a:latin typeface="HY중고딕" pitchFamily="18" charset="-127"/>
                    <a:ea typeface="HY중고딕" pitchFamily="18" charset="-127"/>
                  </a:rPr>
                  <a:t>와‘</a:t>
                </a:r>
                <a:r>
                  <a:rPr lang="ko-KR" altLang="en-US" dirty="0">
                    <a:solidFill>
                      <a:srgbClr val="FF3F3F"/>
                    </a:solidFill>
                    <a:latin typeface="HY중고딕" pitchFamily="18" charset="-127"/>
                    <a:ea typeface="HY중고딕" pitchFamily="18" charset="-127"/>
                  </a:rPr>
                  <a:t>존재한다</a:t>
                </a:r>
                <a:r>
                  <a:rPr lang="en-US" altLang="ko-KR" dirty="0">
                    <a:solidFill>
                      <a:srgbClr val="FF3F3F"/>
                    </a:solidFill>
                    <a:latin typeface="HY중고딕" pitchFamily="18" charset="-127"/>
                    <a:ea typeface="HY중고딕" pitchFamily="18" charset="-127"/>
                  </a:rPr>
                  <a:t>(there exist)</a:t>
                </a:r>
                <a:r>
                  <a:rPr lang="en-US" altLang="ko-KR" dirty="0">
                    <a:latin typeface="HY중고딕" pitchFamily="18" charset="-127"/>
                    <a:ea typeface="HY중고딕" pitchFamily="18" charset="-127"/>
                  </a:rPr>
                  <a:t>’</a:t>
                </a:r>
                <a:r>
                  <a:rPr lang="ko-KR" altLang="en-US" dirty="0" smtClean="0">
                    <a:latin typeface="HY중고딕" pitchFamily="18" charset="-127"/>
                    <a:ea typeface="HY중고딕" pitchFamily="18" charset="-127"/>
                  </a:rPr>
                  <a:t>의 두 가지가 있음</a:t>
                </a:r>
                <a:endParaRPr lang="en-US" altLang="ko-KR" dirty="0" smtClean="0">
                  <a:latin typeface="HY중고딕" pitchFamily="18" charset="-127"/>
                  <a:ea typeface="HY중고딕" pitchFamily="18" charset="-127"/>
                </a:endParaRPr>
              </a:p>
              <a:p>
                <a:pPr marL="742950" lvl="1" indent="-285750">
                  <a:lnSpc>
                    <a:spcPct val="150000"/>
                  </a:lnSpc>
                  <a:buFont typeface="Arial" pitchFamily="34" charset="0"/>
                  <a:buChar char="•"/>
                </a:pPr>
                <a:r>
                  <a:rPr lang="ko-KR" altLang="en-US" dirty="0" smtClean="0">
                    <a:solidFill>
                      <a:srgbClr val="00B0F0"/>
                    </a:solidFill>
                    <a:latin typeface="HY중고딕" pitchFamily="18" charset="-127"/>
                    <a:ea typeface="HY중고딕" pitchFamily="18" charset="-127"/>
                  </a:rPr>
                  <a:t>‘ 모든 것에 대하여</a:t>
                </a:r>
                <a:r>
                  <a:rPr lang="ko-KR" altLang="en-US" dirty="0">
                    <a:solidFill>
                      <a:srgbClr val="00B0F0"/>
                    </a:solidFill>
                    <a:latin typeface="HY중고딕" pitchFamily="18" charset="-127"/>
                    <a:ea typeface="HY중고딕" pitchFamily="18" charset="-127"/>
                  </a:rPr>
                  <a:t>’</a:t>
                </a:r>
                <a:r>
                  <a:rPr lang="ko-KR" altLang="en-US" dirty="0" smtClean="0">
                    <a:solidFill>
                      <a:srgbClr val="00B0F0"/>
                    </a:solidFill>
                    <a:latin typeface="HY중고딕" pitchFamily="18" charset="-127"/>
                    <a:ea typeface="HY중고딕" pitchFamily="18" charset="-127"/>
                  </a:rPr>
                  <a:t>는 기호 </a:t>
                </a:r>
                <a14:m>
                  <m:oMath xmlns:m="http://schemas.openxmlformats.org/officeDocument/2006/math">
                    <m:r>
                      <a:rPr lang="ko-KR" altLang="en-US" i="1" smtClean="0">
                        <a:solidFill>
                          <a:srgbClr val="00B0F0"/>
                        </a:solidFill>
                        <a:latin typeface="Cambria Math"/>
                      </a:rPr>
                      <m:t>∀</m:t>
                    </m:r>
                  </m:oMath>
                </a14:m>
                <a:r>
                  <a:rPr lang="ko-KR" altLang="en-US" dirty="0" smtClean="0">
                    <a:solidFill>
                      <a:srgbClr val="00B0F0"/>
                    </a:solidFill>
                    <a:latin typeface="HY중고딕" pitchFamily="18" charset="-127"/>
                    <a:ea typeface="HY중고딕" pitchFamily="18" charset="-127"/>
                  </a:rPr>
                  <a:t>를사용</a:t>
                </a:r>
                <a:endParaRPr lang="en-US" altLang="ko-KR" dirty="0" smtClean="0">
                  <a:solidFill>
                    <a:srgbClr val="00B0F0"/>
                  </a:solidFill>
                  <a:latin typeface="HY중고딕" pitchFamily="18" charset="-127"/>
                  <a:ea typeface="HY중고딕" pitchFamily="18" charset="-127"/>
                </a:endParaRPr>
              </a:p>
              <a:p>
                <a:pPr marL="742950" lvl="1" indent="-285750">
                  <a:lnSpc>
                    <a:spcPct val="150000"/>
                  </a:lnSpc>
                  <a:buFont typeface="Arial" pitchFamily="34" charset="0"/>
                  <a:buChar char="•"/>
                </a:pPr>
                <a:r>
                  <a:rPr lang="en-US" altLang="ko-KR" dirty="0" smtClean="0">
                    <a:solidFill>
                      <a:srgbClr val="00B0F0"/>
                    </a:solidFill>
                    <a:latin typeface="HY중고딕" pitchFamily="18" charset="-127"/>
                    <a:ea typeface="HY중고딕" pitchFamily="18" charset="-127"/>
                  </a:rPr>
                  <a:t>‘ </a:t>
                </a:r>
                <a:r>
                  <a:rPr lang="ko-KR" altLang="en-US" dirty="0">
                    <a:solidFill>
                      <a:srgbClr val="00B0F0"/>
                    </a:solidFill>
                    <a:latin typeface="HY중고딕" pitchFamily="18" charset="-127"/>
                    <a:ea typeface="HY중고딕" pitchFamily="18" charset="-127"/>
                  </a:rPr>
                  <a:t>존재한다’</a:t>
                </a:r>
                <a:r>
                  <a:rPr lang="ko-KR" altLang="en-US" dirty="0" smtClean="0">
                    <a:solidFill>
                      <a:srgbClr val="00B0F0"/>
                    </a:solidFill>
                    <a:latin typeface="HY중고딕" pitchFamily="18" charset="-127"/>
                    <a:ea typeface="HY중고딕" pitchFamily="18" charset="-127"/>
                  </a:rPr>
                  <a:t>는 기호 </a:t>
                </a:r>
                <a14:m>
                  <m:oMath xmlns:m="http://schemas.openxmlformats.org/officeDocument/2006/math">
                    <m:r>
                      <a:rPr lang="ko-KR" altLang="en-US" i="1" smtClean="0">
                        <a:solidFill>
                          <a:srgbClr val="00B0F0"/>
                        </a:solidFill>
                        <a:latin typeface="Cambria Math"/>
                      </a:rPr>
                      <m:t>∃</m:t>
                    </m:r>
                  </m:oMath>
                </a14:m>
                <a:r>
                  <a:rPr lang="ko-KR" altLang="en-US" dirty="0" err="1" smtClean="0">
                    <a:solidFill>
                      <a:srgbClr val="00B0F0"/>
                    </a:solidFill>
                    <a:latin typeface="HY중고딕" pitchFamily="18" charset="-127"/>
                    <a:ea typeface="HY중고딕" pitchFamily="18" charset="-127"/>
                  </a:rPr>
                  <a:t>로</a:t>
                </a:r>
                <a:r>
                  <a:rPr lang="ko-KR" altLang="en-US" dirty="0" smtClean="0">
                    <a:solidFill>
                      <a:srgbClr val="00B0F0"/>
                    </a:solidFill>
                    <a:latin typeface="HY중고딕" pitchFamily="18" charset="-127"/>
                    <a:ea typeface="HY중고딕" pitchFamily="18" charset="-127"/>
                  </a:rPr>
                  <a:t> 나타냄</a:t>
                </a:r>
                <a:endParaRPr lang="ko-KR" altLang="en-US" dirty="0">
                  <a:solidFill>
                    <a:srgbClr val="009900"/>
                  </a:solidFill>
                  <a:latin typeface="HY중고딕" pitchFamily="18" charset="-127"/>
                  <a:ea typeface="HY중고딕" pitchFamily="18" charset="-127"/>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403648" y="1124744"/>
                <a:ext cx="7560840" cy="2631490"/>
              </a:xfrm>
              <a:prstGeom prst="rect">
                <a:avLst/>
              </a:prstGeom>
              <a:blipFill rotWithShape="1">
                <a:blip r:embed="rId4" cstate="print"/>
                <a:stretch>
                  <a:fillRect l="-806" b="-464"/>
                </a:stretch>
              </a:blipFill>
            </p:spPr>
            <p:txBody>
              <a:bodyPr/>
              <a:lstStyle/>
              <a:p>
                <a:r>
                  <a:rPr lang="ko-KR" altLang="en-US">
                    <a:noFill/>
                  </a:rPr>
                  <a:t> </a:t>
                </a:r>
              </a:p>
            </p:txBody>
          </p:sp>
        </mc:Fallback>
      </mc:AlternateContent>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gradFill>
          <a:gsLst>
            <a:gs pos="49000">
              <a:srgbClr val="00C85A">
                <a:alpha val="37000"/>
              </a:srgbClr>
            </a:gs>
            <a:gs pos="50000">
              <a:srgbClr val="9CB86E"/>
            </a:gs>
            <a:gs pos="100000">
              <a:srgbClr val="156B13"/>
            </a:gs>
          </a:gsLst>
          <a:lin ang="2700000" scaled="0"/>
        </a:grad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rgbClr val="FF0066"/>
                </a:solidFill>
                <a:latin typeface="휴먼모음T" pitchFamily="18" charset="-127"/>
                <a:ea typeface="휴먼모음T" pitchFamily="18" charset="-127"/>
              </a:rPr>
              <a:t>2.6 </a:t>
            </a:r>
            <a:r>
              <a:rPr lang="ko-KR" altLang="en-US" sz="2400" dirty="0" smtClean="0">
                <a:solidFill>
                  <a:srgbClr val="FF0066"/>
                </a:solidFill>
                <a:latin typeface="휴먼모음T" pitchFamily="18" charset="-127"/>
                <a:ea typeface="휴먼모음T" pitchFamily="18" charset="-127"/>
              </a:rPr>
              <a:t>술어 논리</a:t>
            </a:r>
            <a:endParaRPr lang="ko-KR" altLang="en-US" sz="2400" dirty="0">
              <a:solidFill>
                <a:srgbClr val="FF0066"/>
              </a:solidFill>
              <a:latin typeface="휴먼모음T" pitchFamily="18" charset="-127"/>
              <a:ea typeface="휴먼모음T" pitchFamily="18" charset="-127"/>
            </a:endParaRPr>
          </a:p>
        </p:txBody>
      </p:sp>
      <p:sp>
        <p:nvSpPr>
          <p:cNvPr id="58371"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38468066-0EBA-40AA-83D6-7E7548DC18B5}" type="slidenum">
              <a:rPr kumimoji="0" lang="en-US" altLang="ko-KR" b="1">
                <a:latin typeface="Gill Sans MT" pitchFamily="34" charset="0"/>
                <a:ea typeface="HY엽서L" pitchFamily="18" charset="-127"/>
              </a:rPr>
              <a:pPr eaLnBrk="1" hangingPunct="1"/>
              <a:t>74</a:t>
            </a:fld>
            <a:endParaRPr kumimoji="0" lang="en-US" altLang="ko-KR" b="1">
              <a:latin typeface="Gill Sans MT" pitchFamily="34" charset="0"/>
              <a:ea typeface="HY엽서L" pitchFamily="18" charset="-127"/>
            </a:endParaRPr>
          </a:p>
        </p:txBody>
      </p:sp>
      <p:sp>
        <p:nvSpPr>
          <p:cNvPr id="58372"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58373" name="TextBox 7"/>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pic>
        <p:nvPicPr>
          <p:cNvPr id="58376"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9632" y="1340768"/>
            <a:ext cx="7560000" cy="1967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gradFill rotWithShape="1">
          <a:gsLst>
            <a:gs pos="0">
              <a:srgbClr val="CCFFCC"/>
            </a:gs>
            <a:gs pos="39999">
              <a:srgbClr val="CCFFCC"/>
            </a:gs>
            <a:gs pos="70000">
              <a:srgbClr val="CCFFCC"/>
            </a:gs>
            <a:gs pos="100000">
              <a:srgbClr val="FFEBFA"/>
            </a:gs>
          </a:gsLst>
          <a:lin ang="2700000" scaled="1"/>
        </a:grad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rgbClr val="FF0066"/>
                </a:solidFill>
                <a:latin typeface="휴먼모음T" pitchFamily="18" charset="-127"/>
                <a:ea typeface="휴먼모음T" pitchFamily="18" charset="-127"/>
              </a:rPr>
              <a:t>2.6 </a:t>
            </a:r>
            <a:r>
              <a:rPr lang="ko-KR" altLang="en-US" sz="2400" dirty="0" smtClean="0">
                <a:solidFill>
                  <a:srgbClr val="FF0066"/>
                </a:solidFill>
                <a:latin typeface="휴먼모음T" pitchFamily="18" charset="-127"/>
                <a:ea typeface="휴먼모음T" pitchFamily="18" charset="-127"/>
              </a:rPr>
              <a:t>술어 논리</a:t>
            </a:r>
            <a:endParaRPr lang="ko-KR" altLang="en-US" sz="2400" dirty="0">
              <a:solidFill>
                <a:srgbClr val="FF0066"/>
              </a:solidFill>
              <a:latin typeface="휴먼모음T" pitchFamily="18" charset="-127"/>
              <a:ea typeface="휴먼모음T" pitchFamily="18" charset="-127"/>
            </a:endParaRPr>
          </a:p>
        </p:txBody>
      </p:sp>
      <p:sp>
        <p:nvSpPr>
          <p:cNvPr id="58371"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38468066-0EBA-40AA-83D6-7E7548DC18B5}" type="slidenum">
              <a:rPr kumimoji="0" lang="en-US" altLang="ko-KR" b="1">
                <a:latin typeface="Gill Sans MT" pitchFamily="34" charset="0"/>
                <a:ea typeface="HY엽서L" pitchFamily="18" charset="-127"/>
              </a:rPr>
              <a:pPr eaLnBrk="1" hangingPunct="1"/>
              <a:t>75</a:t>
            </a:fld>
            <a:endParaRPr kumimoji="0" lang="en-US" altLang="ko-KR" b="1">
              <a:latin typeface="Gill Sans MT" pitchFamily="34" charset="0"/>
              <a:ea typeface="HY엽서L" pitchFamily="18" charset="-127"/>
            </a:endParaRPr>
          </a:p>
        </p:txBody>
      </p:sp>
      <p:sp>
        <p:nvSpPr>
          <p:cNvPr id="58372"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58373" name="TextBox 7"/>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pic>
        <p:nvPicPr>
          <p:cNvPr id="129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2480" y="1094154"/>
            <a:ext cx="7560000" cy="5143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080856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gradFill>
          <a:gsLst>
            <a:gs pos="49000">
              <a:srgbClr val="00C85A">
                <a:alpha val="37000"/>
              </a:srgbClr>
            </a:gs>
            <a:gs pos="50000">
              <a:srgbClr val="9CB86E"/>
            </a:gs>
            <a:gs pos="100000">
              <a:srgbClr val="156B13"/>
            </a:gs>
          </a:gsLst>
          <a:lin ang="2700000" scaled="0"/>
        </a:grad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rgbClr val="FF0066"/>
                </a:solidFill>
                <a:latin typeface="휴먼모음T" pitchFamily="18" charset="-127"/>
                <a:ea typeface="휴먼모음T" pitchFamily="18" charset="-127"/>
              </a:rPr>
              <a:t>2.6 </a:t>
            </a:r>
            <a:r>
              <a:rPr lang="ko-KR" altLang="en-US" sz="2400" dirty="0" smtClean="0">
                <a:solidFill>
                  <a:srgbClr val="FF0066"/>
                </a:solidFill>
                <a:latin typeface="휴먼모음T" pitchFamily="18" charset="-127"/>
                <a:ea typeface="휴먼모음T" pitchFamily="18" charset="-127"/>
              </a:rPr>
              <a:t>술어 논리</a:t>
            </a:r>
            <a:endParaRPr lang="ko-KR" altLang="en-US" sz="2400" dirty="0">
              <a:solidFill>
                <a:srgbClr val="FF0066"/>
              </a:solidFill>
              <a:latin typeface="휴먼모음T" pitchFamily="18" charset="-127"/>
              <a:ea typeface="휴먼모음T" pitchFamily="18" charset="-127"/>
            </a:endParaRPr>
          </a:p>
        </p:txBody>
      </p:sp>
      <p:sp>
        <p:nvSpPr>
          <p:cNvPr id="59395"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99AF648A-D9CD-4ACD-8A7F-7147305F2191}" type="slidenum">
              <a:rPr kumimoji="0" lang="en-US" altLang="ko-KR" b="1">
                <a:latin typeface="Gill Sans MT" pitchFamily="34" charset="0"/>
                <a:ea typeface="HY엽서L" pitchFamily="18" charset="-127"/>
              </a:rPr>
              <a:pPr eaLnBrk="1" hangingPunct="1"/>
              <a:t>76</a:t>
            </a:fld>
            <a:endParaRPr kumimoji="0" lang="en-US" altLang="ko-KR" b="1">
              <a:latin typeface="Gill Sans MT" pitchFamily="34" charset="0"/>
              <a:ea typeface="HY엽서L" pitchFamily="18" charset="-127"/>
            </a:endParaRPr>
          </a:p>
        </p:txBody>
      </p:sp>
      <p:sp>
        <p:nvSpPr>
          <p:cNvPr id="59396"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59397" name="TextBox 7"/>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pic>
        <p:nvPicPr>
          <p:cNvPr id="59398" name="Picture 7" descr="C:\Documents and Settings\Administrator\바탕 화면\이산수학 작업 그림파일\2장\5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3950" y="1198563"/>
            <a:ext cx="7827963" cy="140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9" name="Picture 3" descr="C:\Documents and Settings\Administrator\바탕 화면\이산수학 작업 그림파일\2장\6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8550" y="2997200"/>
            <a:ext cx="7578725" cy="264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gradFill rotWithShape="1">
          <a:gsLst>
            <a:gs pos="0">
              <a:srgbClr val="CCFFCC"/>
            </a:gs>
            <a:gs pos="39999">
              <a:srgbClr val="CCFFCC"/>
            </a:gs>
            <a:gs pos="70000">
              <a:srgbClr val="CCFFCC"/>
            </a:gs>
            <a:gs pos="100000">
              <a:srgbClr val="FFEBFA"/>
            </a:gs>
          </a:gsLst>
          <a:lin ang="2700000" scaled="1"/>
        </a:grad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rgbClr val="FF0066"/>
                </a:solidFill>
                <a:latin typeface="휴먼모음T" pitchFamily="18" charset="-127"/>
                <a:ea typeface="휴먼모음T" pitchFamily="18" charset="-127"/>
              </a:rPr>
              <a:t>2.6 </a:t>
            </a:r>
            <a:r>
              <a:rPr lang="ko-KR" altLang="en-US" sz="2400" dirty="0" smtClean="0">
                <a:solidFill>
                  <a:srgbClr val="FF0066"/>
                </a:solidFill>
                <a:latin typeface="휴먼모음T" pitchFamily="18" charset="-127"/>
                <a:ea typeface="휴먼모음T" pitchFamily="18" charset="-127"/>
              </a:rPr>
              <a:t>술어 논리</a:t>
            </a:r>
            <a:endParaRPr lang="ko-KR" altLang="en-US" sz="2400" dirty="0">
              <a:solidFill>
                <a:srgbClr val="FF0066"/>
              </a:solidFill>
              <a:latin typeface="휴먼모음T" pitchFamily="18" charset="-127"/>
              <a:ea typeface="휴먼모음T" pitchFamily="18" charset="-127"/>
            </a:endParaRPr>
          </a:p>
        </p:txBody>
      </p:sp>
      <p:sp>
        <p:nvSpPr>
          <p:cNvPr id="59395"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99AF648A-D9CD-4ACD-8A7F-7147305F2191}" type="slidenum">
              <a:rPr kumimoji="0" lang="en-US" altLang="ko-KR" b="1">
                <a:latin typeface="Gill Sans MT" pitchFamily="34" charset="0"/>
                <a:ea typeface="HY엽서L" pitchFamily="18" charset="-127"/>
              </a:rPr>
              <a:pPr eaLnBrk="1" hangingPunct="1"/>
              <a:t>77</a:t>
            </a:fld>
            <a:endParaRPr kumimoji="0" lang="en-US" altLang="ko-KR" b="1">
              <a:latin typeface="Gill Sans MT" pitchFamily="34" charset="0"/>
              <a:ea typeface="HY엽서L" pitchFamily="18" charset="-127"/>
            </a:endParaRPr>
          </a:p>
        </p:txBody>
      </p:sp>
      <p:sp>
        <p:nvSpPr>
          <p:cNvPr id="59396"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59397" name="TextBox 7"/>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pic>
        <p:nvPicPr>
          <p:cNvPr id="130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640" y="1124744"/>
            <a:ext cx="7560000" cy="2842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descr="C:\Documents and Settings\Administrator\바탕 화면\이산수학 작업 그림파일\2장\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1575" y="4439444"/>
            <a:ext cx="7734300" cy="12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228604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latin typeface="HY나무B" panose="02030600000101010101" pitchFamily="18" charset="-127"/>
                <a:ea typeface="HY나무B" panose="02030600000101010101" pitchFamily="18" charset="-127"/>
              </a:rPr>
              <a:t>술어</a:t>
            </a:r>
            <a:endParaRPr lang="ko-KR" altLang="en-US" dirty="0">
              <a:latin typeface="HY나무B" panose="02030600000101010101" pitchFamily="18" charset="-127"/>
              <a:ea typeface="HY나무B" panose="02030600000101010101" pitchFamily="18" charset="-127"/>
            </a:endParaRPr>
          </a:p>
        </p:txBody>
      </p:sp>
      <p:sp>
        <p:nvSpPr>
          <p:cNvPr id="3" name="내용 개체 틀 2"/>
          <p:cNvSpPr>
            <a:spLocks noGrp="1"/>
          </p:cNvSpPr>
          <p:nvPr>
            <p:ph idx="1"/>
          </p:nvPr>
        </p:nvSpPr>
        <p:spPr/>
        <p:txBody>
          <a:bodyPr/>
          <a:lstStyle/>
          <a:p>
            <a:r>
              <a:rPr lang="en-US" altLang="ko-KR" dirty="0">
                <a:latin typeface="HY나무B" panose="02030600000101010101" pitchFamily="18" charset="-127"/>
                <a:ea typeface="HY나무B" panose="02030600000101010101" pitchFamily="18" charset="-127"/>
              </a:rPr>
              <a:t>p</a:t>
            </a:r>
            <a:r>
              <a:rPr lang="en-US" altLang="ko-KR" dirty="0" smtClean="0">
                <a:latin typeface="HY나무B" panose="02030600000101010101" pitchFamily="18" charset="-127"/>
                <a:ea typeface="HY나무B" panose="02030600000101010101" pitchFamily="18" charset="-127"/>
              </a:rPr>
              <a:t>(x) x</a:t>
            </a:r>
            <a:r>
              <a:rPr lang="ko-KR" altLang="en-US" dirty="0" smtClean="0">
                <a:latin typeface="HY나무B" panose="02030600000101010101" pitchFamily="18" charset="-127"/>
                <a:ea typeface="HY나무B" panose="02030600000101010101" pitchFamily="18" charset="-127"/>
              </a:rPr>
              <a:t>는 공부한다</a:t>
            </a:r>
            <a:endParaRPr lang="en-US" altLang="ko-KR" dirty="0" smtClean="0">
              <a:latin typeface="HY나무B" panose="02030600000101010101" pitchFamily="18" charset="-127"/>
              <a:ea typeface="HY나무B" panose="02030600000101010101" pitchFamily="18" charset="-127"/>
            </a:endParaRPr>
          </a:p>
          <a:p>
            <a:endParaRPr lang="en-US" altLang="ko-KR" dirty="0">
              <a:latin typeface="HY나무B" panose="02030600000101010101" pitchFamily="18" charset="-127"/>
              <a:ea typeface="HY나무B" panose="02030600000101010101" pitchFamily="18" charset="-127"/>
            </a:endParaRPr>
          </a:p>
          <a:p>
            <a:r>
              <a:rPr lang="ko-KR" altLang="en-US" dirty="0" err="1" smtClean="0">
                <a:latin typeface="HY나무B" panose="02030600000101010101" pitchFamily="18" charset="-127"/>
                <a:ea typeface="HY나무B" panose="02030600000101010101" pitchFamily="18" charset="-127"/>
              </a:rPr>
              <a:t>모든학생은</a:t>
            </a:r>
            <a:r>
              <a:rPr lang="ko-KR" altLang="en-US" dirty="0" smtClean="0">
                <a:latin typeface="HY나무B" panose="02030600000101010101" pitchFamily="18" charset="-127"/>
                <a:ea typeface="HY나무B" panose="02030600000101010101" pitchFamily="18" charset="-127"/>
              </a:rPr>
              <a:t> 공부한다</a:t>
            </a:r>
            <a:r>
              <a:rPr lang="en-US" altLang="ko-KR" dirty="0" smtClean="0">
                <a:latin typeface="HY나무B" panose="02030600000101010101" pitchFamily="18" charset="-127"/>
                <a:ea typeface="HY나무B" panose="02030600000101010101" pitchFamily="18" charset="-127"/>
              </a:rPr>
              <a:t>.</a:t>
            </a:r>
          </a:p>
          <a:p>
            <a:r>
              <a:rPr lang="ko-KR" altLang="en-US" dirty="0" smtClean="0">
                <a:latin typeface="HY나무B" panose="02030600000101010101" pitchFamily="18" charset="-127"/>
                <a:ea typeface="HY나무B" panose="02030600000101010101" pitchFamily="18" charset="-127"/>
              </a:rPr>
              <a:t>공부를 하는 학생이 존재한다</a:t>
            </a:r>
            <a:r>
              <a:rPr lang="en-US" altLang="ko-KR" dirty="0" smtClean="0">
                <a:latin typeface="HY나무B" panose="02030600000101010101" pitchFamily="18" charset="-127"/>
                <a:ea typeface="HY나무B" panose="02030600000101010101" pitchFamily="18" charset="-127"/>
              </a:rPr>
              <a:t>.</a:t>
            </a:r>
          </a:p>
          <a:p>
            <a:r>
              <a:rPr lang="ko-KR" altLang="en-US" dirty="0" smtClean="0">
                <a:latin typeface="HY나무B" panose="02030600000101010101" pitchFamily="18" charset="-127"/>
                <a:ea typeface="HY나무B" panose="02030600000101010101" pitchFamily="18" charset="-127"/>
              </a:rPr>
              <a:t>공부를 하지 않는 학생도 있다</a:t>
            </a:r>
            <a:r>
              <a:rPr lang="en-US" altLang="ko-KR" dirty="0" smtClean="0">
                <a:latin typeface="HY나무B" panose="02030600000101010101" pitchFamily="18" charset="-127"/>
                <a:ea typeface="HY나무B" panose="02030600000101010101" pitchFamily="18" charset="-127"/>
              </a:rPr>
              <a:t>.</a:t>
            </a:r>
          </a:p>
          <a:p>
            <a:r>
              <a:rPr lang="ko-KR" altLang="en-US" dirty="0" err="1" smtClean="0">
                <a:latin typeface="HY나무B" panose="02030600000101010101" pitchFamily="18" charset="-127"/>
                <a:ea typeface="HY나무B" panose="02030600000101010101" pitchFamily="18" charset="-127"/>
              </a:rPr>
              <a:t>모든학생은</a:t>
            </a:r>
            <a:r>
              <a:rPr lang="ko-KR" altLang="en-US" dirty="0" smtClean="0">
                <a:latin typeface="HY나무B" panose="02030600000101010101" pitchFamily="18" charset="-127"/>
                <a:ea typeface="HY나무B" panose="02030600000101010101" pitchFamily="18" charset="-127"/>
              </a:rPr>
              <a:t> 공부를 하지 않는다</a:t>
            </a:r>
            <a:r>
              <a:rPr lang="en-US" altLang="ko-KR" dirty="0" smtClean="0">
                <a:latin typeface="HY나무B" panose="02030600000101010101" pitchFamily="18" charset="-127"/>
                <a:ea typeface="HY나무B" panose="02030600000101010101" pitchFamily="18" charset="-127"/>
              </a:rPr>
              <a:t>.</a:t>
            </a:r>
            <a:endParaRPr lang="ko-KR" altLang="en-US" dirty="0">
              <a:latin typeface="HY나무B" panose="02030600000101010101" pitchFamily="18" charset="-127"/>
              <a:ea typeface="HY나무B" panose="02030600000101010101" pitchFamily="18" charset="-127"/>
            </a:endParaRPr>
          </a:p>
        </p:txBody>
      </p:sp>
    </p:spTree>
    <p:extLst>
      <p:ext uri="{BB962C8B-B14F-4D97-AF65-F5344CB8AC3E}">
        <p14:creationId xmlns:p14="http://schemas.microsoft.com/office/powerpoint/2010/main" val="2107051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gradFill>
          <a:gsLst>
            <a:gs pos="49000">
              <a:srgbClr val="00C85A">
                <a:alpha val="37000"/>
              </a:srgbClr>
            </a:gs>
            <a:gs pos="50000">
              <a:srgbClr val="9CB86E"/>
            </a:gs>
            <a:gs pos="100000">
              <a:srgbClr val="156B13"/>
            </a:gs>
          </a:gsLst>
          <a:lin ang="2700000" scaled="0"/>
        </a:gradFill>
        <a:effectLst/>
      </p:bgPr>
    </p:bg>
    <p:spTree>
      <p:nvGrpSpPr>
        <p:cNvPr id="1" name=""/>
        <p:cNvGrpSpPr/>
        <p:nvPr/>
      </p:nvGrpSpPr>
      <p:grpSpPr>
        <a:xfrm>
          <a:off x="0" y="0"/>
          <a:ext cx="0" cy="0"/>
          <a:chOff x="0" y="0"/>
          <a:chExt cx="0" cy="0"/>
        </a:xfrm>
      </p:grpSpPr>
      <p:pic>
        <p:nvPicPr>
          <p:cNvPr id="60418" name="Picture 2" descr="C:\Documents and Settings\Administrator\바탕 화면\이산수학 작업 그림파일\2장\6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4738" y="2835498"/>
            <a:ext cx="7634287" cy="282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rgbClr val="FF0066"/>
                </a:solidFill>
                <a:latin typeface="휴먼모음T" pitchFamily="18" charset="-127"/>
                <a:ea typeface="휴먼모음T" pitchFamily="18" charset="-127"/>
              </a:rPr>
              <a:t>2.6 </a:t>
            </a:r>
            <a:r>
              <a:rPr lang="ko-KR" altLang="en-US" sz="2400" dirty="0" smtClean="0">
                <a:solidFill>
                  <a:srgbClr val="FF0066"/>
                </a:solidFill>
                <a:latin typeface="휴먼모음T" pitchFamily="18" charset="-127"/>
                <a:ea typeface="휴먼모음T" pitchFamily="18" charset="-127"/>
              </a:rPr>
              <a:t>술어 논리</a:t>
            </a:r>
            <a:endParaRPr lang="ko-KR" altLang="en-US" sz="2400" dirty="0">
              <a:solidFill>
                <a:srgbClr val="FF0066"/>
              </a:solidFill>
              <a:latin typeface="휴먼모음T" pitchFamily="18" charset="-127"/>
              <a:ea typeface="휴먼모음T" pitchFamily="18" charset="-127"/>
            </a:endParaRPr>
          </a:p>
        </p:txBody>
      </p:sp>
      <p:sp>
        <p:nvSpPr>
          <p:cNvPr id="60420"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73E3E214-3E27-4624-9ACC-2B4555B9A35B}" type="slidenum">
              <a:rPr kumimoji="0" lang="en-US" altLang="ko-KR" b="1">
                <a:latin typeface="Gill Sans MT" pitchFamily="34" charset="0"/>
                <a:ea typeface="HY엽서L" pitchFamily="18" charset="-127"/>
              </a:rPr>
              <a:pPr eaLnBrk="1" hangingPunct="1"/>
              <a:t>79</a:t>
            </a:fld>
            <a:endParaRPr kumimoji="0" lang="en-US" altLang="ko-KR" b="1">
              <a:latin typeface="Gill Sans MT" pitchFamily="34" charset="0"/>
              <a:ea typeface="HY엽서L" pitchFamily="18" charset="-127"/>
            </a:endParaRPr>
          </a:p>
        </p:txBody>
      </p:sp>
      <p:sp>
        <p:nvSpPr>
          <p:cNvPr id="60421"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60422" name="TextBox 7"/>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pic>
        <p:nvPicPr>
          <p:cNvPr id="60424" name="Picture 2" descr="C:\Documents and Settings\Administrator\바탕 화면\이산수학 작업 그림파일\2장\6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62050" y="1268760"/>
            <a:ext cx="7761288" cy="131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49000">
              <a:srgbClr val="00C85A">
                <a:alpha val="37000"/>
              </a:srgbClr>
            </a:gs>
            <a:gs pos="50000">
              <a:srgbClr val="9CB86E"/>
            </a:gs>
            <a:gs pos="100000">
              <a:srgbClr val="156B13"/>
            </a:gs>
          </a:gsLst>
          <a:lin ang="2700000" scaled="0"/>
        </a:gradFill>
        <a:effectLst/>
      </p:bgPr>
    </p:bg>
    <p:spTree>
      <p:nvGrpSpPr>
        <p:cNvPr id="1" name=""/>
        <p:cNvGrpSpPr/>
        <p:nvPr/>
      </p:nvGrpSpPr>
      <p:grpSpPr>
        <a:xfrm>
          <a:off x="0" y="0"/>
          <a:ext cx="0" cy="0"/>
          <a:chOff x="0" y="0"/>
          <a:chExt cx="0" cy="0"/>
        </a:xfrm>
      </p:grpSpPr>
      <p:sp>
        <p:nvSpPr>
          <p:cNvPr id="20482"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854ECEE9-9A2A-42B6-AA39-194A2E83B595}" type="slidenum">
              <a:rPr kumimoji="0" lang="en-US" altLang="ko-KR" b="1">
                <a:latin typeface="Gill Sans MT" pitchFamily="34" charset="0"/>
                <a:ea typeface="HY엽서L" pitchFamily="18" charset="-127"/>
              </a:rPr>
              <a:pPr eaLnBrk="1" hangingPunct="1"/>
              <a:t>8</a:t>
            </a:fld>
            <a:endParaRPr kumimoji="0" lang="en-US" altLang="ko-KR" b="1">
              <a:latin typeface="Gill Sans MT" pitchFamily="34" charset="0"/>
              <a:ea typeface="HY엽서L" pitchFamily="18" charset="-127"/>
            </a:endParaRPr>
          </a:p>
        </p:txBody>
      </p:sp>
      <p:sp>
        <p:nvSpPr>
          <p:cNvPr id="20483"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20484" name="TextBox 7"/>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sp>
        <p:nvSpPr>
          <p:cNvPr id="10"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rgbClr val="FF0066"/>
                </a:solidFill>
                <a:latin typeface="휴먼모음T" pitchFamily="18" charset="-127"/>
                <a:ea typeface="휴먼모음T" pitchFamily="18" charset="-127"/>
              </a:rPr>
              <a:t>2.1 </a:t>
            </a:r>
            <a:r>
              <a:rPr lang="ko-KR" altLang="en-US" sz="2400" dirty="0" smtClean="0">
                <a:solidFill>
                  <a:srgbClr val="FF0066"/>
                </a:solidFill>
                <a:latin typeface="휴먼모음T" pitchFamily="18" charset="-127"/>
                <a:ea typeface="휴먼모음T" pitchFamily="18" charset="-127"/>
              </a:rPr>
              <a:t>논리와 명제</a:t>
            </a:r>
            <a:endParaRPr lang="ko-KR" altLang="en-US" sz="2400" dirty="0">
              <a:solidFill>
                <a:srgbClr val="FF0066"/>
              </a:solidFill>
              <a:latin typeface="휴먼모음T" pitchFamily="18" charset="-127"/>
              <a:ea typeface="휴먼모음T" pitchFamily="18" charset="-127"/>
            </a:endParaRPr>
          </a:p>
        </p:txBody>
      </p:sp>
      <p:pic>
        <p:nvPicPr>
          <p:cNvPr id="20486" name="Picture 3" descr="C:\Documents and Settings\Administrator\바탕 화면\이산수학 작업 그림파일\2장\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4575" y="908050"/>
            <a:ext cx="7972425"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4" descr="C:\Documents and Settings\Administrator\바탕 화면\이산수학 작업 그림파일\2장\1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63713" y="3552825"/>
            <a:ext cx="6626225" cy="282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49000">
              <a:srgbClr val="00C85A">
                <a:alpha val="37000"/>
              </a:srgbClr>
            </a:gs>
            <a:gs pos="50000">
              <a:srgbClr val="9CB86E"/>
            </a:gs>
            <a:gs pos="100000">
              <a:srgbClr val="156B13"/>
            </a:gs>
          </a:gsLst>
          <a:lin ang="2700000" scaled="0"/>
        </a:gradFill>
        <a:effectLst/>
      </p:bgPr>
    </p:bg>
    <p:spTree>
      <p:nvGrpSpPr>
        <p:cNvPr id="1" name=""/>
        <p:cNvGrpSpPr/>
        <p:nvPr/>
      </p:nvGrpSpPr>
      <p:grpSpPr>
        <a:xfrm>
          <a:off x="0" y="0"/>
          <a:ext cx="0" cy="0"/>
          <a:chOff x="0" y="0"/>
          <a:chExt cx="0" cy="0"/>
        </a:xfrm>
      </p:grpSpPr>
      <p:sp>
        <p:nvSpPr>
          <p:cNvPr id="21506" name="슬라이드 번호 개체 틀 5"/>
          <p:cNvSpPr>
            <a:spLocks noGrp="1"/>
          </p:cNvSpPr>
          <p:nvPr>
            <p:ph type="sldNum" sz="quarter" idx="12"/>
          </p:nvPr>
        </p:nvSpPr>
        <p:spPr bwMode="auto">
          <a:xfrm>
            <a:off x="8429625" y="6530975"/>
            <a:ext cx="614363" cy="255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C8149585-57E1-4D55-A392-521001A60A7A}" type="slidenum">
              <a:rPr kumimoji="0" lang="en-US" altLang="ko-KR" b="1">
                <a:latin typeface="Gill Sans MT" pitchFamily="34" charset="0"/>
                <a:ea typeface="HY엽서L" pitchFamily="18" charset="-127"/>
              </a:rPr>
              <a:pPr eaLnBrk="1" hangingPunct="1"/>
              <a:t>9</a:t>
            </a:fld>
            <a:endParaRPr kumimoji="0" lang="en-US" altLang="ko-KR" b="1">
              <a:latin typeface="Gill Sans MT" pitchFamily="34" charset="0"/>
              <a:ea typeface="HY엽서L" pitchFamily="18" charset="-127"/>
            </a:endParaRPr>
          </a:p>
        </p:txBody>
      </p:sp>
      <p:sp>
        <p:nvSpPr>
          <p:cNvPr id="21507" name="TextBox 6"/>
          <p:cNvSpPr txBox="1">
            <a:spLocks noChangeArrowheads="1"/>
          </p:cNvSpPr>
          <p:nvPr/>
        </p:nvSpPr>
        <p:spPr bwMode="auto">
          <a:xfrm>
            <a:off x="1054100" y="6483350"/>
            <a:ext cx="2160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latinLnBrk="0" hangingPunct="1"/>
            <a:r>
              <a:rPr kumimoji="0" lang="en-US" altLang="ko-KR" sz="1600" b="1">
                <a:solidFill>
                  <a:srgbClr val="00B050"/>
                </a:solidFill>
                <a:latin typeface="휴먼모음T" pitchFamily="18" charset="-127"/>
                <a:ea typeface="휴먼모음T" pitchFamily="18" charset="-127"/>
              </a:rPr>
              <a:t>Discrete Mathematics</a:t>
            </a:r>
            <a:endParaRPr kumimoji="0" lang="ko-KR" altLang="en-US" sz="1600" b="1">
              <a:solidFill>
                <a:srgbClr val="00B050"/>
              </a:solidFill>
              <a:latin typeface="휴먼모음T" pitchFamily="18" charset="-127"/>
              <a:ea typeface="휴먼모음T" pitchFamily="18" charset="-127"/>
            </a:endParaRPr>
          </a:p>
        </p:txBody>
      </p:sp>
      <p:sp>
        <p:nvSpPr>
          <p:cNvPr id="21508" name="TextBox 7"/>
          <p:cNvSpPr txBox="1">
            <a:spLocks noChangeArrowheads="1"/>
          </p:cNvSpPr>
          <p:nvPr/>
        </p:nvSpPr>
        <p:spPr bwMode="auto">
          <a:xfrm>
            <a:off x="6543675" y="6483350"/>
            <a:ext cx="3789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0" hangingPunct="1"/>
            <a:r>
              <a:rPr kumimoji="0" lang="en-US" altLang="ko-KR" sz="1500" b="1">
                <a:solidFill>
                  <a:srgbClr val="FF0066"/>
                </a:solidFill>
                <a:latin typeface="휴먼모음T" pitchFamily="18" charset="-127"/>
                <a:ea typeface="휴먼모음T" pitchFamily="18" charset="-127"/>
              </a:rPr>
              <a:t>Chapter </a:t>
            </a:r>
            <a:r>
              <a:rPr kumimoji="0" lang="en-US" altLang="ko-KR" sz="1600" b="1">
                <a:solidFill>
                  <a:srgbClr val="FF0066"/>
                </a:solidFill>
                <a:latin typeface="휴먼모음T" pitchFamily="18" charset="-127"/>
                <a:ea typeface="휴먼모음T" pitchFamily="18" charset="-127"/>
              </a:rPr>
              <a:t>2. </a:t>
            </a:r>
            <a:r>
              <a:rPr kumimoji="0" lang="ko-KR" altLang="en-US" sz="1600" b="1">
                <a:solidFill>
                  <a:srgbClr val="FF0066"/>
                </a:solidFill>
                <a:latin typeface="휴먼모음T" pitchFamily="18" charset="-127"/>
                <a:ea typeface="휴먼모음T" pitchFamily="18" charset="-127"/>
              </a:rPr>
              <a:t>논리와 명제</a:t>
            </a:r>
            <a:endParaRPr kumimoji="0" lang="ko-KR" altLang="en-US" sz="1500" b="1">
              <a:solidFill>
                <a:srgbClr val="FF0066"/>
              </a:solidFill>
              <a:latin typeface="휴먼모음T" pitchFamily="18" charset="-127"/>
              <a:ea typeface="휴먼모음T" pitchFamily="18" charset="-127"/>
            </a:endParaRPr>
          </a:p>
        </p:txBody>
      </p:sp>
      <p:sp>
        <p:nvSpPr>
          <p:cNvPr id="10" name="제목 1"/>
          <p:cNvSpPr>
            <a:spLocks noGrp="1"/>
          </p:cNvSpPr>
          <p:nvPr>
            <p:ph type="title"/>
          </p:nvPr>
        </p:nvSpPr>
        <p:spPr>
          <a:xfrm>
            <a:off x="1435100" y="274638"/>
            <a:ext cx="7499350" cy="582612"/>
          </a:xfrm>
        </p:spPr>
        <p:txBody>
          <a:bodyPr/>
          <a:lstStyle/>
          <a:p>
            <a:pPr algn="r" eaLnBrk="1" fontAlgn="auto" hangingPunct="1">
              <a:spcAft>
                <a:spcPts val="0"/>
              </a:spcAft>
              <a:defRPr/>
            </a:pPr>
            <a:r>
              <a:rPr lang="en-US" altLang="ko-KR" sz="2400" dirty="0" smtClean="0">
                <a:solidFill>
                  <a:srgbClr val="FF0066"/>
                </a:solidFill>
                <a:latin typeface="휴먼모음T" pitchFamily="18" charset="-127"/>
                <a:ea typeface="휴먼모음T" pitchFamily="18" charset="-127"/>
              </a:rPr>
              <a:t>2.2 </a:t>
            </a:r>
            <a:r>
              <a:rPr lang="ko-KR" altLang="en-US" sz="2400" dirty="0" smtClean="0">
                <a:solidFill>
                  <a:srgbClr val="FF0066"/>
                </a:solidFill>
                <a:latin typeface="휴먼모음T" pitchFamily="18" charset="-127"/>
                <a:ea typeface="휴먼모음T" pitchFamily="18" charset="-127"/>
              </a:rPr>
              <a:t>논리 연산</a:t>
            </a:r>
            <a:endParaRPr lang="ko-KR" altLang="en-US" sz="2400" dirty="0">
              <a:solidFill>
                <a:srgbClr val="FF0066"/>
              </a:solidFill>
              <a:latin typeface="휴먼모음T" pitchFamily="18" charset="-127"/>
              <a:ea typeface="휴먼모음T" pitchFamily="18" charset="-127"/>
            </a:endParaRPr>
          </a:p>
        </p:txBody>
      </p:sp>
      <p:pic>
        <p:nvPicPr>
          <p:cNvPr id="21510" name="Picture 2" descr="C:\Documents and Settings\Administrator\바탕 화면\이산수학 작업 그림파일\2장\1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450" y="836613"/>
            <a:ext cx="7724775"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1511" name="TextBox 1"/>
              <p:cNvSpPr txBox="1">
                <a:spLocks noChangeArrowheads="1"/>
              </p:cNvSpPr>
              <p:nvPr/>
            </p:nvSpPr>
            <p:spPr bwMode="auto">
              <a:xfrm>
                <a:off x="1331913" y="2636912"/>
                <a:ext cx="7580312" cy="387798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marL="285750" indent="-285750"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lnSpc>
                    <a:spcPct val="150000"/>
                  </a:lnSpc>
                  <a:buFont typeface="Wingdings" pitchFamily="2" charset="2"/>
                  <a:buChar char="§"/>
                </a:pPr>
                <a:r>
                  <a:rPr lang="ko-KR" altLang="en-US" dirty="0">
                    <a:solidFill>
                      <a:srgbClr val="0033CC"/>
                    </a:solidFill>
                    <a:latin typeface="HY중고딕" pitchFamily="18" charset="-127"/>
                    <a:ea typeface="HY중고딕" pitchFamily="18" charset="-127"/>
                  </a:rPr>
                  <a:t>논리 연산자</a:t>
                </a:r>
                <a:r>
                  <a:rPr lang="en-US" altLang="ko-KR" dirty="0" smtClean="0">
                    <a:solidFill>
                      <a:srgbClr val="0033CC"/>
                    </a:solidFill>
                    <a:latin typeface="HY중고딕" pitchFamily="18" charset="-127"/>
                    <a:ea typeface="HY중고딕" pitchFamily="18" charset="-127"/>
                  </a:rPr>
                  <a:t>(Logical Operators</a:t>
                </a:r>
                <a:r>
                  <a:rPr lang="en-US" altLang="ko-KR" dirty="0">
                    <a:solidFill>
                      <a:srgbClr val="0033CC"/>
                    </a:solidFill>
                    <a:latin typeface="HY중고딕" pitchFamily="18" charset="-127"/>
                    <a:ea typeface="HY중고딕" pitchFamily="18" charset="-127"/>
                  </a:rPr>
                  <a:t>)</a:t>
                </a:r>
              </a:p>
              <a:p>
                <a:pPr marL="457200" lvl="1" indent="0" eaLnBrk="1" hangingPunct="1">
                  <a:lnSpc>
                    <a:spcPct val="150000"/>
                  </a:lnSpc>
                </a:pPr>
                <a:r>
                  <a:rPr lang="ko-KR" altLang="en-US" sz="1600" dirty="0" smtClean="0">
                    <a:latin typeface="HY중고딕" pitchFamily="18" charset="-127"/>
                    <a:ea typeface="HY중고딕" pitchFamily="18" charset="-127"/>
                  </a:rPr>
                  <a:t>단순명제들을 연결시켜 주는 역할을 하는 </a:t>
                </a:r>
                <a14:m>
                  <m:oMath xmlns:m="http://schemas.openxmlformats.org/officeDocument/2006/math">
                    <m:r>
                      <a:rPr lang="ko-KR" altLang="en-US" sz="1600" i="1" smtClean="0">
                        <a:latin typeface="Cambria Math"/>
                        <a:ea typeface="HY중고딕" pitchFamily="18" charset="-127"/>
                      </a:rPr>
                      <m:t>⋁</m:t>
                    </m:r>
                  </m:oMath>
                </a14:m>
                <a:r>
                  <a:rPr lang="en-US" altLang="ko-KR" sz="1600" dirty="0" smtClean="0">
                    <a:latin typeface="HY중고딕" pitchFamily="18" charset="-127"/>
                    <a:ea typeface="HY중고딕" pitchFamily="18" charset="-127"/>
                  </a:rPr>
                  <a:t>, </a:t>
                </a:r>
                <a14:m>
                  <m:oMath xmlns:m="http://schemas.openxmlformats.org/officeDocument/2006/math">
                    <m:r>
                      <a:rPr lang="en-US" altLang="ko-KR" sz="1600" i="1" smtClean="0">
                        <a:latin typeface="Cambria Math"/>
                        <a:ea typeface="Cambria Math"/>
                      </a:rPr>
                      <m:t>⋀</m:t>
                    </m:r>
                  </m:oMath>
                </a14:m>
                <a:r>
                  <a:rPr lang="en-US" altLang="ko-KR" sz="1600" dirty="0" smtClean="0">
                    <a:latin typeface="HY중고딕" pitchFamily="18" charset="-127"/>
                    <a:ea typeface="HY중고딕" pitchFamily="18" charset="-127"/>
                  </a:rPr>
                  <a:t>, </a:t>
                </a:r>
                <a:r>
                  <a:rPr lang="en-US" altLang="ko-KR" sz="1600" dirty="0">
                    <a:latin typeface="HY중고딕" pitchFamily="18" charset="-127"/>
                    <a:ea typeface="HY중고딕" pitchFamily="18" charset="-127"/>
                  </a:rPr>
                  <a:t>~</a:t>
                </a:r>
                <a:r>
                  <a:rPr lang="ko-KR" altLang="en-US" sz="1600" dirty="0" smtClean="0">
                    <a:latin typeface="HY중고딕" pitchFamily="18" charset="-127"/>
                    <a:ea typeface="HY중고딕" pitchFamily="18" charset="-127"/>
                  </a:rPr>
                  <a:t>과 같은 연결자라고 함</a:t>
                </a:r>
                <a:endParaRPr lang="en-US" altLang="ko-KR" sz="1600" dirty="0">
                  <a:latin typeface="HY중고딕" pitchFamily="18" charset="-127"/>
                  <a:ea typeface="HY중고딕" pitchFamily="18" charset="-127"/>
                </a:endParaRPr>
              </a:p>
              <a:p>
                <a:pPr eaLnBrk="1" hangingPunct="1">
                  <a:lnSpc>
                    <a:spcPct val="150000"/>
                  </a:lnSpc>
                  <a:buFont typeface="Wingdings" pitchFamily="2" charset="2"/>
                  <a:buChar char="§"/>
                </a:pPr>
                <a:r>
                  <a:rPr lang="ko-KR" altLang="en-US" dirty="0">
                    <a:solidFill>
                      <a:srgbClr val="0033CC"/>
                    </a:solidFill>
                    <a:latin typeface="HY중고딕" pitchFamily="18" charset="-127"/>
                    <a:ea typeface="HY중고딕" pitchFamily="18" charset="-127"/>
                  </a:rPr>
                  <a:t>합성 </a:t>
                </a:r>
                <a:r>
                  <a:rPr lang="ko-KR" altLang="en-US" dirty="0" smtClean="0">
                    <a:solidFill>
                      <a:srgbClr val="0033CC"/>
                    </a:solidFill>
                    <a:latin typeface="HY중고딕" pitchFamily="18" charset="-127"/>
                    <a:ea typeface="HY중고딕" pitchFamily="18" charset="-127"/>
                  </a:rPr>
                  <a:t>명제의 진리 값</a:t>
                </a:r>
                <a:endParaRPr lang="en-US" altLang="ko-KR" dirty="0">
                  <a:solidFill>
                    <a:srgbClr val="0033CC"/>
                  </a:solidFill>
                  <a:latin typeface="HY중고딕" pitchFamily="18" charset="-127"/>
                  <a:ea typeface="HY중고딕" pitchFamily="18" charset="-127"/>
                </a:endParaRPr>
              </a:p>
              <a:p>
                <a:pPr lvl="1" eaLnBrk="1" hangingPunct="1">
                  <a:lnSpc>
                    <a:spcPct val="150000"/>
                  </a:lnSpc>
                  <a:buFont typeface="Arial" pitchFamily="34" charset="0"/>
                  <a:buChar char="•"/>
                </a:pPr>
                <a:r>
                  <a:rPr lang="ko-KR" altLang="en-US" sz="1600" dirty="0">
                    <a:latin typeface="HY중고딕" pitchFamily="18" charset="-127"/>
                    <a:ea typeface="HY중고딕" pitchFamily="18" charset="-127"/>
                  </a:rPr>
                  <a:t>그 명제를 구성하는 단순 명제의 </a:t>
                </a:r>
                <a:r>
                  <a:rPr lang="ko-KR" altLang="en-US" sz="1600" dirty="0" smtClean="0">
                    <a:latin typeface="HY중고딕" pitchFamily="18" charset="-127"/>
                    <a:ea typeface="HY중고딕" pitchFamily="18" charset="-127"/>
                  </a:rPr>
                  <a:t>진리 값과 </a:t>
                </a:r>
                <a:r>
                  <a:rPr lang="ko-KR" altLang="en-US" sz="1600" dirty="0">
                    <a:latin typeface="HY중고딕" pitchFamily="18" charset="-127"/>
                    <a:ea typeface="HY중고딕" pitchFamily="18" charset="-127"/>
                  </a:rPr>
                  <a:t>논리 연산자의 특성에 따라 값이 정해짐</a:t>
                </a:r>
                <a:endParaRPr lang="en-US" altLang="ko-KR" sz="1600" dirty="0">
                  <a:latin typeface="HY중고딕" pitchFamily="18" charset="-127"/>
                  <a:ea typeface="HY중고딕" pitchFamily="18" charset="-127"/>
                </a:endParaRPr>
              </a:p>
              <a:p>
                <a:pPr lvl="1" eaLnBrk="1" hangingPunct="1">
                  <a:lnSpc>
                    <a:spcPct val="150000"/>
                  </a:lnSpc>
                  <a:buFont typeface="Arial" pitchFamily="34" charset="0"/>
                  <a:buChar char="•"/>
                </a:pPr>
                <a:r>
                  <a:rPr lang="ko-KR" altLang="en-US" sz="1600" dirty="0">
                    <a:latin typeface="HY중고딕" pitchFamily="18" charset="-127"/>
                    <a:ea typeface="HY중고딕" pitchFamily="18" charset="-127"/>
                  </a:rPr>
                  <a:t>단순 명제의 </a:t>
                </a:r>
                <a:r>
                  <a:rPr lang="ko-KR" altLang="en-US" sz="1600" dirty="0" smtClean="0">
                    <a:latin typeface="HY중고딕" pitchFamily="18" charset="-127"/>
                    <a:ea typeface="HY중고딕" pitchFamily="18" charset="-127"/>
                  </a:rPr>
                  <a:t>진리 값은 </a:t>
                </a:r>
                <a:r>
                  <a:rPr lang="ko-KR" altLang="en-US" sz="1600" dirty="0">
                    <a:latin typeface="HY중고딕" pitchFamily="18" charset="-127"/>
                    <a:ea typeface="HY중고딕" pitchFamily="18" charset="-127"/>
                  </a:rPr>
                  <a:t>그 명제가 참이냐 거짓이냐에 따라 </a:t>
                </a:r>
                <a:r>
                  <a:rPr lang="en-US" altLang="ko-KR" sz="1600" dirty="0">
                    <a:latin typeface="HY중고딕" pitchFamily="18" charset="-127"/>
                    <a:ea typeface="HY중고딕" pitchFamily="18" charset="-127"/>
                  </a:rPr>
                  <a:t>T </a:t>
                </a:r>
                <a:r>
                  <a:rPr lang="ko-KR" altLang="en-US" sz="1600" dirty="0">
                    <a:latin typeface="HY중고딕" pitchFamily="18" charset="-127"/>
                    <a:ea typeface="HY중고딕" pitchFamily="18" charset="-127"/>
                  </a:rPr>
                  <a:t>또는 </a:t>
                </a:r>
                <a:r>
                  <a:rPr lang="en-US" altLang="ko-KR" sz="1600" dirty="0">
                    <a:latin typeface="HY중고딕" pitchFamily="18" charset="-127"/>
                    <a:ea typeface="HY중고딕" pitchFamily="18" charset="-127"/>
                  </a:rPr>
                  <a:t>F</a:t>
                </a:r>
                <a:r>
                  <a:rPr lang="ko-KR" altLang="en-US" sz="1600" dirty="0">
                    <a:latin typeface="HY중고딕" pitchFamily="18" charset="-127"/>
                    <a:ea typeface="HY중고딕" pitchFamily="18" charset="-127"/>
                  </a:rPr>
                  <a:t>로 </a:t>
                </a:r>
                <a:r>
                  <a:rPr lang="ko-KR" altLang="en-US" sz="1600" dirty="0" smtClean="0">
                    <a:latin typeface="HY중고딕" pitchFamily="18" charset="-127"/>
                    <a:ea typeface="HY중고딕" pitchFamily="18" charset="-127"/>
                  </a:rPr>
                  <a:t>표시함</a:t>
                </a:r>
                <a:endParaRPr lang="en-US" altLang="ko-KR" sz="1600" dirty="0">
                  <a:latin typeface="HY중고딕" pitchFamily="18" charset="-127"/>
                  <a:ea typeface="HY중고딕" pitchFamily="18" charset="-127"/>
                </a:endParaRPr>
              </a:p>
              <a:p>
                <a:pPr lvl="1" eaLnBrk="1" hangingPunct="1">
                  <a:lnSpc>
                    <a:spcPct val="150000"/>
                  </a:lnSpc>
                  <a:buFont typeface="Arial" pitchFamily="34" charset="0"/>
                  <a:buChar char="•"/>
                </a:pPr>
                <a:r>
                  <a:rPr lang="ko-KR" altLang="en-US" sz="1600" dirty="0">
                    <a:latin typeface="HY중고딕" pitchFamily="18" charset="-127"/>
                    <a:ea typeface="HY중고딕" pitchFamily="18" charset="-127"/>
                  </a:rPr>
                  <a:t>합성 명제의 </a:t>
                </a:r>
                <a:r>
                  <a:rPr lang="ko-KR" altLang="en-US" sz="1600" dirty="0" smtClean="0">
                    <a:latin typeface="HY중고딕" pitchFamily="18" charset="-127"/>
                    <a:ea typeface="HY중고딕" pitchFamily="18" charset="-127"/>
                  </a:rPr>
                  <a:t>진리 값은 </a:t>
                </a:r>
                <a:r>
                  <a:rPr lang="ko-KR" altLang="en-US" sz="1600" dirty="0">
                    <a:latin typeface="HY중고딕" pitchFamily="18" charset="-127"/>
                    <a:ea typeface="HY중고딕" pitchFamily="18" charset="-127"/>
                  </a:rPr>
                  <a:t>복잡한 경우가 많음</a:t>
                </a:r>
                <a:endParaRPr lang="en-US" altLang="ko-KR" sz="1600" dirty="0">
                  <a:latin typeface="HY중고딕" pitchFamily="18" charset="-127"/>
                  <a:ea typeface="HY중고딕" pitchFamily="18" charset="-127"/>
                </a:endParaRPr>
              </a:p>
              <a:p>
                <a:pPr lvl="1" eaLnBrk="1" hangingPunct="1">
                  <a:lnSpc>
                    <a:spcPct val="150000"/>
                  </a:lnSpc>
                  <a:buFont typeface="Arial" pitchFamily="34" charset="0"/>
                  <a:buChar char="•"/>
                </a:pPr>
                <a:r>
                  <a:rPr lang="ko-KR" altLang="en-US" sz="1600" dirty="0" smtClean="0">
                    <a:latin typeface="HY중고딕" pitchFamily="18" charset="-127"/>
                    <a:ea typeface="HY중고딕" pitchFamily="18" charset="-127"/>
                  </a:rPr>
                  <a:t>진리 표</a:t>
                </a:r>
                <a:r>
                  <a:rPr lang="en-US" altLang="ko-KR" sz="1600" dirty="0">
                    <a:latin typeface="HY중고딕" pitchFamily="18" charset="-127"/>
                    <a:ea typeface="HY중고딕" pitchFamily="18" charset="-127"/>
                  </a:rPr>
                  <a:t>(truth table)</a:t>
                </a:r>
                <a:r>
                  <a:rPr lang="ko-KR" altLang="en-US" sz="1600" dirty="0">
                    <a:latin typeface="HY중고딕" pitchFamily="18" charset="-127"/>
                    <a:ea typeface="HY중고딕" pitchFamily="18" charset="-127"/>
                  </a:rPr>
                  <a:t>를 사용하여 단계적으로 연산함으로써 원하는 합성 명제의 </a:t>
                </a:r>
                <a:r>
                  <a:rPr lang="ko-KR" altLang="en-US" sz="1600" dirty="0" smtClean="0">
                    <a:latin typeface="HY중고딕" pitchFamily="18" charset="-127"/>
                    <a:ea typeface="HY중고딕" pitchFamily="18" charset="-127"/>
                  </a:rPr>
                  <a:t>진리 값을 </a:t>
                </a:r>
                <a:r>
                  <a:rPr lang="ko-KR" altLang="en-US" sz="1600" dirty="0">
                    <a:latin typeface="HY중고딕" pitchFamily="18" charset="-127"/>
                    <a:ea typeface="HY중고딕" pitchFamily="18" charset="-127"/>
                  </a:rPr>
                  <a:t>보다 쉽고 편리하게 구할 수 있음</a:t>
                </a:r>
              </a:p>
            </p:txBody>
          </p:sp>
        </mc:Choice>
        <mc:Fallback xmlns="">
          <p:sp>
            <p:nvSpPr>
              <p:cNvPr id="21511" name="TextBox 1"/>
              <p:cNvSpPr txBox="1">
                <a:spLocks noRot="1" noChangeAspect="1" noMove="1" noResize="1" noEditPoints="1" noAdjustHandles="1" noChangeArrowheads="1" noChangeShapeType="1" noTextEdit="1"/>
              </p:cNvSpPr>
              <p:nvPr/>
            </p:nvSpPr>
            <p:spPr bwMode="auto">
              <a:xfrm>
                <a:off x="1331913" y="2636912"/>
                <a:ext cx="7580312" cy="3877985"/>
              </a:xfrm>
              <a:prstGeom prst="rect">
                <a:avLst/>
              </a:prstGeom>
              <a:blipFill rotWithShape="1">
                <a:blip r:embed="rId4" cstate="print"/>
                <a:stretch>
                  <a:fillRect l="-482" r="-322"/>
                </a:stretch>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ko-KR" altLang="en-US">
                    <a:noFill/>
                  </a:rPr>
                  <a:t> </a:t>
                </a:r>
              </a:p>
            </p:txBody>
          </p:sp>
        </mc:Fallback>
      </mc:AlternateContent>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array}{l}&#10;\noindent p \rightarrow q\\&#10;\noindent p\\ \hline&#10;&#10;\therefore  q\\&#10;\end{array}$&#10;&#10;&#10;&#10;&#10;&#10;\end{document}"/>
  <p:tag name="IGUANATEXSIZE" val="3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array}{l}&#10;\noindent p \rightarrow q\\&#10;\neg q\\ \hline&#10;&#10;\therefore  \neg p\\&#10;\end{array}$&#10;&#10;&#10;&#10;&#10;&#10;\end{document}"/>
  <p:tag name="IGUANATEXSIZE" val="3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array}{l}&#10;\noindent p \rightarrow q\\&#10;\noindent q \rightarrow r\\ \hline&#10;&#10;\therefore  p \rightarrow r\\&#10;\end{array}$&#10;&#10;&#10;&#10;&#10;&#10;\end{document}"/>
  <p:tag name="IGUANATEXSIZE" val="3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array}{l}&#10;\noindent p \vee q\\&#10;\neg p\\ \hline&#10;&#10;\therefore  q\\&#10;\end{array}$&#10;&#10;&#10;&#10;&#10;&#10;\end{document}"/>
  <p:tag name="IGUANATEXSIZE" val="3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array}{l}&#10;p\\ \hline&#10;&#10;\therefore  p \vee q\\&#10;\end{array}$&#10;&#10;&#10;&#10;&#10;&#10;\end{document}"/>
  <p:tag name="IGUANATEXSIZE" val="3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array}{l}&#10;p \wedge q \\ \hline&#10;\therefore  q\\&#10;\end{array}$&#10;&#10;&#10;&#10;&#10;&#10;\end{document}"/>
  <p:tag name="IGUANATEXSIZE" val="3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array}{l}&#10;p\\&#10;q\\ \hline&#10;\therefore p \wedge q &#10;\end{array}$&#10;&#10;&#10;&#10;&#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array}{l}&#10;\neg p \vee r\\&#10;p \vee q \\ \hline&#10;\therefore  q \vee r\\&#10;\end{array}$&#10;&#10;&#10;&#10;&#10;&#10;\end{document}"/>
  <p:tag name="IGUANATEXSIZE" val="3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태양">
  <a:themeElements>
    <a:clrScheme name="태양">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태양">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태양">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11428</TotalTime>
  <Words>3053</Words>
  <Application>Microsoft Office PowerPoint</Application>
  <PresentationFormat>화면 슬라이드 쇼(4:3)</PresentationFormat>
  <Paragraphs>595</Paragraphs>
  <Slides>79</Slides>
  <Notes>58</Notes>
  <HiddenSlides>0</HiddenSlides>
  <MMClips>0</MMClips>
  <ScaleCrop>false</ScaleCrop>
  <HeadingPairs>
    <vt:vector size="6" baseType="variant">
      <vt:variant>
        <vt:lpstr>사용한 글꼴</vt:lpstr>
      </vt:variant>
      <vt:variant>
        <vt:i4>15</vt:i4>
      </vt:variant>
      <vt:variant>
        <vt:lpstr>테마</vt:lpstr>
      </vt:variant>
      <vt:variant>
        <vt:i4>1</vt:i4>
      </vt:variant>
      <vt:variant>
        <vt:lpstr>슬라이드 제목</vt:lpstr>
      </vt:variant>
      <vt:variant>
        <vt:i4>79</vt:i4>
      </vt:variant>
    </vt:vector>
  </HeadingPairs>
  <TitlesOfParts>
    <vt:vector size="95" baseType="lpstr">
      <vt:lpstr>HY견고딕</vt:lpstr>
      <vt:lpstr>HY나무B</vt:lpstr>
      <vt:lpstr>HY엽서L</vt:lpstr>
      <vt:lpstr>HY중고딕</vt:lpstr>
      <vt:lpstr>굴림</vt:lpstr>
      <vt:lpstr>맑은 고딕</vt:lpstr>
      <vt:lpstr>휴먼둥근헤드라인</vt:lpstr>
      <vt:lpstr>휴먼매직체</vt:lpstr>
      <vt:lpstr>휴먼모음T</vt:lpstr>
      <vt:lpstr>Arial</vt:lpstr>
      <vt:lpstr>Cambria Math</vt:lpstr>
      <vt:lpstr>Gill Sans MT</vt:lpstr>
      <vt:lpstr>Verdana</vt:lpstr>
      <vt:lpstr>Wingdings</vt:lpstr>
      <vt:lpstr>Wingdings 2</vt:lpstr>
      <vt:lpstr>태양</vt:lpstr>
      <vt:lpstr>Chapter 2. 논리와 명제</vt:lpstr>
      <vt:lpstr>PowerPoint 프레젠테이션</vt:lpstr>
      <vt:lpstr>CONTENTS</vt:lpstr>
      <vt:lpstr>2. 논리와 명제</vt:lpstr>
      <vt:lpstr>2.1 논리와 명제</vt:lpstr>
      <vt:lpstr>2.1 논리와 명제</vt:lpstr>
      <vt:lpstr>2.1 논리와 명제</vt:lpstr>
      <vt:lpstr>2.1 논리와 명제</vt:lpstr>
      <vt:lpstr>2.2 논리 연산</vt:lpstr>
      <vt:lpstr>2.2 논리 연산</vt:lpstr>
      <vt:lpstr>2.2 논리 연산</vt:lpstr>
      <vt:lpstr>2.2 논리 연산</vt:lpstr>
      <vt:lpstr>2.2 논리 연산</vt:lpstr>
      <vt:lpstr>2.2 논리 연산</vt:lpstr>
      <vt:lpstr>2.2 논리 연산</vt:lpstr>
      <vt:lpstr>2.2 논리 연산</vt:lpstr>
      <vt:lpstr>2.2 논리 연산</vt:lpstr>
      <vt:lpstr>2.2 논리 연산</vt:lpstr>
      <vt:lpstr>2.2 논리 연산</vt:lpstr>
      <vt:lpstr>2.2 논리 연산</vt:lpstr>
      <vt:lpstr>2.2 논리 연산</vt:lpstr>
      <vt:lpstr>2.2 논리 연산</vt:lpstr>
      <vt:lpstr> Understanding Implication</vt:lpstr>
      <vt:lpstr>Understanding Implication (cont)</vt:lpstr>
      <vt:lpstr>2.2 논리 연산</vt:lpstr>
      <vt:lpstr>Different Ways of Expressing p →q  </vt:lpstr>
      <vt:lpstr>2.2 논리 연산</vt:lpstr>
      <vt:lpstr>2.2 논리 연산</vt:lpstr>
      <vt:lpstr>2.2 논리 연산</vt:lpstr>
      <vt:lpstr>2.2 논리 연산</vt:lpstr>
      <vt:lpstr>2.2 논리 연산</vt:lpstr>
      <vt:lpstr>2.2 논리 연산</vt:lpstr>
      <vt:lpstr>2.2 논리 연산</vt:lpstr>
      <vt:lpstr>2.2 논리 연산</vt:lpstr>
      <vt:lpstr>2.2 논리 연산</vt:lpstr>
      <vt:lpstr>2.2 논리 연산</vt:lpstr>
      <vt:lpstr>2.2 논리 연산</vt:lpstr>
      <vt:lpstr>Converse, Contrapositive, and Inverse</vt:lpstr>
      <vt:lpstr>Converse, Contrapositive, and Inverse</vt:lpstr>
      <vt:lpstr>2.3 항진 명제와 모순 명제</vt:lpstr>
      <vt:lpstr>2.3 항진 명제와 모순 명제</vt:lpstr>
      <vt:lpstr>2.3 항진 명제와 모순 명제</vt:lpstr>
      <vt:lpstr>2.4 논리적 동치 관계</vt:lpstr>
      <vt:lpstr>2.4 논리적 동치 관계</vt:lpstr>
      <vt:lpstr>2.4 논리적 동치 관계</vt:lpstr>
      <vt:lpstr>2.4 논리적 동치 관계</vt:lpstr>
      <vt:lpstr>2.4 논리적 동치 관계</vt:lpstr>
      <vt:lpstr>2.4 논리적 동치 관계</vt:lpstr>
      <vt:lpstr>2.4 논리적 동치 관계</vt:lpstr>
      <vt:lpstr>문제풀이</vt:lpstr>
      <vt:lpstr>2.4 논리적 동치 관계</vt:lpstr>
      <vt:lpstr>2.5 추론</vt:lpstr>
      <vt:lpstr>추론</vt:lpstr>
      <vt:lpstr>추론</vt:lpstr>
      <vt:lpstr>Arguments in Propositional Logic</vt:lpstr>
      <vt:lpstr>2.5 추론</vt:lpstr>
      <vt:lpstr>2.5 추론</vt:lpstr>
      <vt:lpstr>2.5 추론</vt:lpstr>
      <vt:lpstr>2.5 추론</vt:lpstr>
      <vt:lpstr>2.5 추론</vt:lpstr>
      <vt:lpstr>2.5 추론</vt:lpstr>
      <vt:lpstr>2.5 추론</vt:lpstr>
      <vt:lpstr>Rules of Inference for Propositional Logic: 긍정법칙(Modus Ponens)</vt:lpstr>
      <vt:lpstr> 부정법칙 Modus Tollens</vt:lpstr>
      <vt:lpstr>조건삼단법칙 Hypothetical Syllogism</vt:lpstr>
      <vt:lpstr>선언삼단법칙 Disjunctive Syllogism</vt:lpstr>
      <vt:lpstr>Addition</vt:lpstr>
      <vt:lpstr>분리법칙 Simplification</vt:lpstr>
      <vt:lpstr>연접 Conjunction</vt:lpstr>
      <vt:lpstr>Resolution</vt:lpstr>
      <vt:lpstr>2.6 술어 논리</vt:lpstr>
      <vt:lpstr>2.6 술어 논리</vt:lpstr>
      <vt:lpstr>2.6 술어 논리</vt:lpstr>
      <vt:lpstr>2.6 술어 논리</vt:lpstr>
      <vt:lpstr>2.6 술어 논리</vt:lpstr>
      <vt:lpstr>2.6 술어 논리</vt:lpstr>
      <vt:lpstr>2.6 술어 논리</vt:lpstr>
      <vt:lpstr>술어</vt:lpstr>
      <vt:lpstr>2.6 술어 논리</vt:lpstr>
    </vt:vector>
  </TitlesOfParts>
  <Company>XP SP3 FINAL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선형대수와 선형방정식</dc:title>
  <dc:creator>Dae Su Kim</dc:creator>
  <cp:lastModifiedBy>user</cp:lastModifiedBy>
  <cp:revision>329</cp:revision>
  <cp:lastPrinted>2014-09-15T16:25:09Z</cp:lastPrinted>
  <dcterms:created xsi:type="dcterms:W3CDTF">2010-07-13T17:27:52Z</dcterms:created>
  <dcterms:modified xsi:type="dcterms:W3CDTF">2015-09-08T18:02:27Z</dcterms:modified>
</cp:coreProperties>
</file>