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.xml" ContentType="application/vnd.openxmlformats-officedocument.presentationml.tags+xml"/>
  <Override PartName="/ppt/notesSlides/notesSlide20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6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76"/>
  </p:notesMasterIdLst>
  <p:sldIdLst>
    <p:sldId id="308" r:id="rId2"/>
    <p:sldId id="345" r:id="rId3"/>
    <p:sldId id="257" r:id="rId4"/>
    <p:sldId id="305" r:id="rId5"/>
    <p:sldId id="315" r:id="rId6"/>
    <p:sldId id="314" r:id="rId7"/>
    <p:sldId id="342" r:id="rId8"/>
    <p:sldId id="346" r:id="rId9"/>
    <p:sldId id="387" r:id="rId10"/>
    <p:sldId id="343" r:id="rId11"/>
    <p:sldId id="347" r:id="rId12"/>
    <p:sldId id="348" r:id="rId13"/>
    <p:sldId id="379" r:id="rId14"/>
    <p:sldId id="380" r:id="rId15"/>
    <p:sldId id="311" r:id="rId16"/>
    <p:sldId id="349" r:id="rId17"/>
    <p:sldId id="310" r:id="rId18"/>
    <p:sldId id="365" r:id="rId19"/>
    <p:sldId id="317" r:id="rId20"/>
    <p:sldId id="374" r:id="rId21"/>
    <p:sldId id="375" r:id="rId22"/>
    <p:sldId id="350" r:id="rId23"/>
    <p:sldId id="351" r:id="rId24"/>
    <p:sldId id="352" r:id="rId25"/>
    <p:sldId id="316" r:id="rId26"/>
    <p:sldId id="309" r:id="rId27"/>
    <p:sldId id="318" r:id="rId28"/>
    <p:sldId id="382" r:id="rId29"/>
    <p:sldId id="383" r:id="rId30"/>
    <p:sldId id="384" r:id="rId31"/>
    <p:sldId id="385" r:id="rId32"/>
    <p:sldId id="386" r:id="rId33"/>
    <p:sldId id="319" r:id="rId34"/>
    <p:sldId id="367" r:id="rId35"/>
    <p:sldId id="376" r:id="rId36"/>
    <p:sldId id="353" r:id="rId37"/>
    <p:sldId id="344" r:id="rId38"/>
    <p:sldId id="321" r:id="rId39"/>
    <p:sldId id="322" r:id="rId40"/>
    <p:sldId id="323" r:id="rId41"/>
    <p:sldId id="354" r:id="rId42"/>
    <p:sldId id="324" r:id="rId43"/>
    <p:sldId id="355" r:id="rId44"/>
    <p:sldId id="325" r:id="rId45"/>
    <p:sldId id="356" r:id="rId46"/>
    <p:sldId id="326" r:id="rId47"/>
    <p:sldId id="327" r:id="rId48"/>
    <p:sldId id="377" r:id="rId49"/>
    <p:sldId id="378" r:id="rId50"/>
    <p:sldId id="328" r:id="rId51"/>
    <p:sldId id="329" r:id="rId52"/>
    <p:sldId id="330" r:id="rId53"/>
    <p:sldId id="331" r:id="rId54"/>
    <p:sldId id="332" r:id="rId55"/>
    <p:sldId id="333" r:id="rId56"/>
    <p:sldId id="334" r:id="rId57"/>
    <p:sldId id="388" r:id="rId58"/>
    <p:sldId id="392" r:id="rId59"/>
    <p:sldId id="393" r:id="rId60"/>
    <p:sldId id="357" r:id="rId61"/>
    <p:sldId id="335" r:id="rId62"/>
    <p:sldId id="358" r:id="rId63"/>
    <p:sldId id="359" r:id="rId64"/>
    <p:sldId id="336" r:id="rId65"/>
    <p:sldId id="368" r:id="rId66"/>
    <p:sldId id="369" r:id="rId67"/>
    <p:sldId id="370" r:id="rId68"/>
    <p:sldId id="337" r:id="rId69"/>
    <p:sldId id="338" r:id="rId70"/>
    <p:sldId id="360" r:id="rId71"/>
    <p:sldId id="339" r:id="rId72"/>
    <p:sldId id="340" r:id="rId73"/>
    <p:sldId id="361" r:id="rId74"/>
    <p:sldId id="341" r:id="rId75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3300"/>
    <a:srgbClr val="FF0000"/>
    <a:srgbClr val="FF3F3F"/>
    <a:srgbClr val="00FF00"/>
    <a:srgbClr val="00C85A"/>
    <a:srgbClr val="F640A8"/>
    <a:srgbClr val="FF0066"/>
    <a:srgbClr val="FF81B4"/>
    <a:srgbClr val="FF4B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08" autoAdjust="0"/>
    <p:restoredTop sz="97361" autoAdjust="0"/>
  </p:normalViewPr>
  <p:slideViewPr>
    <p:cSldViewPr showGuides="1">
      <p:cViewPr varScale="1">
        <p:scale>
          <a:sx n="112" d="100"/>
          <a:sy n="112" d="100"/>
        </p:scale>
        <p:origin x="21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CA24956-D45F-4D41-8B0F-F738AB3978F9}" type="datetimeFigureOut">
              <a:rPr lang="ko-KR" altLang="en-US"/>
              <a:pPr>
                <a:defRPr/>
              </a:pPr>
              <a:t>2015-09-16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58848E5-76EA-4A21-A974-3FE640A02C3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961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120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0E53A7A-8CD1-4D33-8523-0B55DA713D4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377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63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441ACBF-3129-41E9-9747-DAA89B73C58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6963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63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441ACBF-3129-41E9-9747-DAA89B73C58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7498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73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5CA6201-5C6D-46C6-89A0-FAB008644A0A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9597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83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50CF063-5060-403E-9656-12A0E066357D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4725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83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50CF063-5060-403E-9656-12A0E066357D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5453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83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50CF063-5060-403E-9656-12A0E066357D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329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83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50CF063-5060-403E-9656-12A0E066357D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662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93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567BE6D-C92D-4A0E-9F33-F2560C1F053B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1890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04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30112F-B4EB-42DC-B56F-EA3DDE89BA0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8751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9488B93-1A69-455F-AFFF-F7660856AF6E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9611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120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0E53A7A-8CD1-4D33-8523-0B55DA713D4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14436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D6F1B-26ED-417A-B5D8-8AED7AD3792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076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24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AFDD777-C295-478F-B445-6F0CC5F07342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9894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24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AFDD777-C295-478F-B445-6F0CC5F07342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45876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3B6244-FAE1-4559-9C6D-BA2FA633937B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3616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45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D87BED7-CD1E-42CA-B460-1EAA026B37F4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5448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55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D56C1FE-017D-4CB5-B83B-A6B8612AFC5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57190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65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6CEBCDC-1ED8-40D4-8DC0-6E92C4D54984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34629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65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6CEBCDC-1ED8-40D4-8DC0-6E92C4D54984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80148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75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AC6B8FE-F717-408D-99EF-DEAA17D2D4A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87654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75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AC6B8FE-F717-408D-99EF-DEAA17D2D4A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7263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C53A09-4F97-4F6A-BF01-FC23FFE0EC7D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0124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86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7D440B-3C1A-4708-8518-21FE18B4C0A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92265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86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7D440B-3C1A-4708-8518-21FE18B4C0A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51893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96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9CBA2FF-CA66-447F-9695-BE8DD97C3389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33413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06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EFDD854-2018-4F89-9055-FFF00E77D9A0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7372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96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9CBA2FF-CA66-447F-9695-BE8DD97C3389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74379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A0252FC-957D-4EF5-BE4F-99DE635EC68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2485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27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F1A1D3-428C-4DC4-85F4-3591E53E2087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51850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37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2811C4C-7967-4BB0-B13D-C37B02C65B7D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35022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47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0420B0-176C-44B6-BF6F-AE7FCAB47761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67801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57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BA3F809-E81F-4A16-B4F8-9AC5CFE0DA6A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711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325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869B444-B22B-42A9-914C-BC5C3D7D7C5D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6752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680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531EDA-7B31-4725-B742-B62FEECAAB51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5926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78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2084B6A-909C-45E7-BC9E-3EC57CD3C950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52976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78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2084B6A-909C-45E7-BC9E-3EC57CD3C950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51254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885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52443C-B542-4F12-897B-850194E262E6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61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77602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885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52443C-B542-4F12-897B-850194E262E6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62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10921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885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52443C-B542-4F12-897B-850194E262E6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63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7898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98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A2B9DA0-78FB-4E65-A0A2-3201E16C731D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64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3568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09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005004-51F7-446C-823E-1B06588F7C97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68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686459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19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237698D-06F4-4964-9D74-1E10A6FD65DA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69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6319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19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237698D-06F4-4964-9D74-1E10A6FD65DA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70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3770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42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FD062B3-BC04-4EFC-A355-D3902D1B2F61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41278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29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0D3B98-A97E-44FE-B9B6-0E9502CAE21D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71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7174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39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7678F5D-0A42-4695-803D-A4620F9D5940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72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09204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49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A4173E-F14D-4AE0-B13B-7976D45465DB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73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56124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49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A4173E-F14D-4AE0-B13B-7976D45465DB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74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5176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42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FD062B3-BC04-4EFC-A355-D3902D1B2F61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295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53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8A721D1-FC3D-4232-A9BB-0D1729BA4C4B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030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53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8A721D1-FC3D-4232-A9BB-0D1729BA4C4B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8121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53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8A721D1-FC3D-4232-A9BB-0D1729BA4C4B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3166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latinLnBrk="0"/>
            <a:endParaRPr kumimoji="0" lang="en-US" altLang="ko-KR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6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8346AE-26C7-4888-8136-02068191E867}" type="datetimeFigureOut">
              <a:rPr lang="en-US" altLang="ko-KR"/>
              <a:pPr/>
              <a:t>9/16/2015</a:t>
            </a:fld>
            <a:endParaRPr lang="en-US" altLang="ko-KR"/>
          </a:p>
        </p:txBody>
      </p:sp>
      <p:sp>
        <p:nvSpPr>
          <p:cNvPr id="7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8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0001BC-08F7-4538-8943-D2CB682811A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566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D9F6ED-FDD3-4090-B6AB-976878738161}" type="datetimeFigureOut">
              <a:rPr lang="en-US" altLang="ko-KR"/>
              <a:pPr/>
              <a:t>9/16/2015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DF089B-8FDD-47B5-B6B4-B9A1CF7C9C7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891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71631B-5A85-4F62-AE1E-1D00116843E1}" type="datetimeFigureOut">
              <a:rPr lang="en-US" altLang="ko-KR"/>
              <a:pPr/>
              <a:t>9/16/2015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A320DD-1AA2-484D-8F2A-947CA658739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04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96526F-55A7-4F56-9335-981ADF7A2E1A}" type="datetimeFigureOut">
              <a:rPr lang="en-US" altLang="ko-KR"/>
              <a:pPr/>
              <a:t>9/16/2015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840727-7A27-42B3-9946-EDF9220E094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473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latinLnBrk="0"/>
            <a:endParaRPr kumimoji="0" lang="en-US" altLang="ko-KR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3B751E-900A-468F-91E3-300FC999CFB4}" type="datetimeFigureOut">
              <a:rPr lang="en-US" altLang="ko-KR"/>
              <a:pPr/>
              <a:t>9/16/2015</a:t>
            </a:fld>
            <a:endParaRPr lang="en-US" altLang="ko-KR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82AEC4-650E-4703-BD78-4F902FD46A8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551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48CAC2-D2BE-4E28-AD49-5BEF1B83885C}" type="datetimeFigureOut">
              <a:rPr lang="en-US" altLang="ko-KR"/>
              <a:pPr/>
              <a:t>9/16/2015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69F405-9D23-45F9-9EDA-D42D9CB4F4B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882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E37A41-889E-45F4-83C9-DA8F8CF6F049}" type="datetimeFigureOut">
              <a:rPr lang="en-US" altLang="ko-KR"/>
              <a:pPr/>
              <a:t>9/16/2015</a:t>
            </a:fld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4786DB-3D89-4679-8934-1E4CE41795B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863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EC6D3C-622B-4A7F-9C0E-164D589FA3BF}" type="datetimeFigureOut">
              <a:rPr lang="en-US" altLang="ko-KR"/>
              <a:pPr/>
              <a:t>9/16/2015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826D3-FDF2-4CD0-A077-BA683D12FAB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521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205F6-6C5C-4598-9565-6DFA2DB47F02}" type="datetimeFigureOut">
              <a:rPr lang="en-US" altLang="ko-KR"/>
              <a:pPr/>
              <a:t>9/16/2015</a:t>
            </a:fld>
            <a:endParaRPr lang="en-US" altLang="ko-KR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E5850-0363-405C-8F46-DFBC4FFD643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834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D54DC-A762-4FF9-9DAE-B456E55850FA}" type="datetimeFigureOut">
              <a:rPr lang="en-US" altLang="ko-KR"/>
              <a:pPr/>
              <a:t>9/16/2015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E5BCE-29FF-49F5-8F62-63599B4B4DC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005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lvl1pPr indent="-282575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kumimoji="0" lang="en-US" altLang="ko-KR" sz="3200"/>
          </a:p>
        </p:txBody>
      </p:sp>
      <p:sp>
        <p:nvSpPr>
          <p:cNvPr id="6" name="순서도: 처리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7" name="순서도: 처리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B66D80-9B24-4FB6-82F9-4B724EF466DB}" type="datetimeFigureOut">
              <a:rPr lang="en-US" altLang="ko-KR"/>
              <a:pPr/>
              <a:t>9/16/2015</a:t>
            </a:fld>
            <a:endParaRPr lang="en-US" altLang="ko-KR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CEEE5-51A3-402D-9948-D496C0788F7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342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33" name="텍스트 개체 틀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solidFill>
                  <a:srgbClr val="B5A788"/>
                </a:solidFill>
                <a:latin typeface="Gill Sans MT" pitchFamily="34" charset="0"/>
              </a:defRPr>
            </a:lvl1pPr>
          </a:lstStyle>
          <a:p>
            <a:fld id="{A22ED994-D4CA-4BCF-B9F1-4BCF17750E89}" type="datetimeFigureOut">
              <a:rPr lang="en-US" altLang="ko-KR"/>
              <a:pPr/>
              <a:t>9/16/2015</a:t>
            </a:fld>
            <a:endParaRPr lang="en-US" altLang="ko-KR">
              <a:solidFill>
                <a:srgbClr val="AAA393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solidFill>
                  <a:srgbClr val="AAA393"/>
                </a:solidFill>
                <a:latin typeface="Gill Sans MT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latinLnBrk="0">
              <a:defRPr kumimoji="0" sz="1200">
                <a:solidFill>
                  <a:srgbClr val="B5A788"/>
                </a:solidFill>
                <a:latin typeface="Gill Sans MT" pitchFamily="34" charset="0"/>
              </a:defRPr>
            </a:lvl1pPr>
          </a:lstStyle>
          <a:p>
            <a:fld id="{7FC2881F-414C-46C5-95E5-12E0CD081607}" type="slidenum">
              <a:rPr lang="en-US" altLang="ko-KR"/>
              <a:pPr/>
              <a:t>‹#›</a:t>
            </a:fld>
            <a:endParaRPr lang="en-US" altLang="ko-KR">
              <a:solidFill>
                <a:srgbClr val="AAA393"/>
              </a:solidFill>
            </a:endParaRPr>
          </a:p>
        </p:txBody>
      </p:sp>
      <p:sp>
        <p:nvSpPr>
          <p:cNvPr id="15" name="직사각형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fontAlgn="base" latinLnBrk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fontAlgn="base" latinLnBrk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fontAlgn="base" latinLnBrk="1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fontAlgn="base" latinLnBrk="1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62.png"/><Relationship Id="rId5" Type="http://schemas.openxmlformats.org/officeDocument/2006/relationships/tags" Target="../tags/tag12.xml"/><Relationship Id="rId10" Type="http://schemas.openxmlformats.org/officeDocument/2006/relationships/image" Target="../media/image61.png"/><Relationship Id="rId4" Type="http://schemas.openxmlformats.org/officeDocument/2006/relationships/tags" Target="../tags/tag11.xml"/><Relationship Id="rId9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68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339975" y="957263"/>
            <a:ext cx="7286625" cy="1471612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ko-KR" sz="4300" dirty="0">
                <a:latin typeface="휴먼모음T" pitchFamily="18" charset="-127"/>
                <a:ea typeface="휴먼모음T" pitchFamily="18" charset="-127"/>
                <a:cs typeface="+mj-cs"/>
              </a:rPr>
              <a:t>Chapter 3. </a:t>
            </a:r>
            <a:r>
              <a:rPr kumimoji="0" lang="ko-KR" altLang="en-US" sz="4300" dirty="0">
                <a:latin typeface="휴먼모음T" pitchFamily="18" charset="-127"/>
                <a:ea typeface="휴먼모음T" pitchFamily="18" charset="-127"/>
                <a:cs typeface="+mj-cs"/>
              </a:rPr>
              <a:t>집합론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집합의 표현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46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FB39CE4A-1C22-4837-85A1-FB654B30B681}" type="slidenum">
              <a:rPr lang="en-US" altLang="ko-KR" b="1">
                <a:ea typeface="HY엽서L" pitchFamily="18" charset="-127"/>
              </a:rPr>
              <a:pPr/>
              <a:t>10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9461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9462" name="Picture 2" descr="C:\Documents and Settings\Administrator\바탕 화면\이산수학 작업 그림파일\3장\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8" y="946150"/>
            <a:ext cx="7883525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5">
                <a:lumMod val="40000"/>
                <a:lumOff val="60000"/>
              </a:schemeClr>
            </a:gs>
            <a:gs pos="39999">
              <a:schemeClr val="accent5">
                <a:lumMod val="20000"/>
                <a:lumOff val="80000"/>
              </a:schemeClr>
            </a:gs>
            <a:gs pos="70000">
              <a:schemeClr val="accent5">
                <a:lumMod val="20000"/>
                <a:lumOff val="80000"/>
              </a:schemeClr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집합의 표현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46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FB39CE4A-1C22-4837-85A1-FB654B30B681}" type="slidenum">
              <a:rPr lang="en-US" altLang="ko-KR" b="1">
                <a:ea typeface="HY엽서L" pitchFamily="18" charset="-127"/>
              </a:rPr>
              <a:pPr/>
              <a:t>11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9461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1124744"/>
            <a:ext cx="6943725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532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5">
                <a:lumMod val="40000"/>
                <a:lumOff val="60000"/>
              </a:schemeClr>
            </a:gs>
            <a:gs pos="39999">
              <a:schemeClr val="accent5">
                <a:lumMod val="20000"/>
                <a:lumOff val="80000"/>
              </a:schemeClr>
            </a:gs>
            <a:gs pos="70000">
              <a:schemeClr val="accent5">
                <a:lumMod val="20000"/>
                <a:lumOff val="80000"/>
              </a:schemeClr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집합의 표현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46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FB39CE4A-1C22-4837-85A1-FB654B30B681}" type="slidenum">
              <a:rPr lang="en-US" altLang="ko-KR" b="1">
                <a:ea typeface="HY엽서L" pitchFamily="18" charset="-127"/>
              </a:rPr>
              <a:pPr/>
              <a:t>12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9461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463" name="TextBox 9"/>
          <p:cNvSpPr txBox="1">
            <a:spLocks noChangeArrowheads="1"/>
          </p:cNvSpPr>
          <p:nvPr/>
        </p:nvSpPr>
        <p:spPr bwMode="auto">
          <a:xfrm>
            <a:off x="1331913" y="1484784"/>
            <a:ext cx="7561262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>
              <a:lnSpc>
                <a:spcPts val="3025"/>
              </a:lnSpc>
            </a:pPr>
            <a:r>
              <a:rPr kumimoji="0" lang="ko-KR" altLang="en-US" sz="2000" b="1" dirty="0" err="1" smtClean="0">
                <a:latin typeface="HY중고딕" pitchFamily="18" charset="-127"/>
                <a:ea typeface="HY중고딕" pitchFamily="18" charset="-127"/>
              </a:rPr>
              <a:t>카디날리티</a:t>
            </a:r>
            <a:r>
              <a:rPr kumimoji="0" lang="en-US" altLang="ko-KR" sz="2000" b="1" dirty="0" smtClean="0">
                <a:latin typeface="HY중고딕" pitchFamily="18" charset="-127"/>
                <a:ea typeface="HY중고딕" pitchFamily="18" charset="-127"/>
              </a:rPr>
              <a:t>(Cardinality)</a:t>
            </a:r>
          </a:p>
          <a:p>
            <a:pPr marL="1085850" lvl="1" indent="-342900" latinLnBrk="0">
              <a:lnSpc>
                <a:spcPct val="150000"/>
              </a:lnSpc>
              <a:buFont typeface="Arial" pitchFamily="34" charset="0"/>
              <a:buChar char="•"/>
            </a:pP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집합 </a:t>
            </a:r>
            <a:r>
              <a:rPr kumimoji="0" lang="en-US" altLang="ko-KR" dirty="0">
                <a:latin typeface="HY중고딕" pitchFamily="18" charset="-127"/>
                <a:ea typeface="HY중고딕" pitchFamily="18" charset="-127"/>
              </a:rPr>
              <a:t>S 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내에 있는 서로 다른 원소들의 </a:t>
            </a: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개수임</a:t>
            </a:r>
            <a:endParaRPr kumimoji="0"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marL="1085850" lvl="1" indent="-342900" latinLnBrk="0">
              <a:lnSpc>
                <a:spcPct val="150000"/>
              </a:lnSpc>
              <a:buFont typeface="Arial" pitchFamily="34" charset="0"/>
              <a:buChar char="•"/>
            </a:pP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집합의 또는 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원소 수라 하고 </a:t>
            </a:r>
            <a:r>
              <a:rPr kumimoji="0" lang="en-US" altLang="ko-KR" dirty="0">
                <a:latin typeface="HY중고딕" pitchFamily="18" charset="-127"/>
                <a:ea typeface="HY중고딕" pitchFamily="18" charset="-127"/>
              </a:rPr>
              <a:t>|S| 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로 </a:t>
            </a: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표기함</a:t>
            </a:r>
            <a:endParaRPr kumimoji="0"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marL="1085850" lvl="1" indent="-342900" latinLnBrk="0">
              <a:lnSpc>
                <a:spcPct val="150000"/>
              </a:lnSpc>
              <a:buFont typeface="Arial" pitchFamily="34" charset="0"/>
              <a:buChar char="•"/>
            </a:pPr>
            <a:endParaRPr kumimoji="0"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lvl="2" indent="0" latinLnBrk="0">
              <a:lnSpc>
                <a:spcPct val="150000"/>
              </a:lnSpc>
            </a:pP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예를 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들어</a:t>
            </a:r>
            <a:r>
              <a:rPr kumimoji="0"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집합 </a:t>
            </a:r>
            <a:r>
              <a:rPr kumimoji="0" lang="en-US" altLang="ko-KR" sz="1600" dirty="0">
                <a:latin typeface="HY중고딕" pitchFamily="18" charset="-127"/>
                <a:ea typeface="HY중고딕" pitchFamily="18" charset="-127"/>
              </a:rPr>
              <a:t>A={1, 3, 5, 7, 9}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의 원소의 개수는 </a:t>
            </a:r>
            <a:r>
              <a:rPr kumimoji="0" lang="en-US" altLang="ko-KR" sz="1600" dirty="0">
                <a:latin typeface="HY중고딕" pitchFamily="18" charset="-127"/>
                <a:ea typeface="HY중고딕" pitchFamily="18" charset="-127"/>
              </a:rPr>
              <a:t>5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개</a:t>
            </a:r>
            <a:r>
              <a:rPr kumimoji="0"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집합 </a:t>
            </a:r>
            <a:r>
              <a:rPr kumimoji="0" lang="en-US" altLang="ko-KR" sz="1600" dirty="0">
                <a:latin typeface="HY중고딕" pitchFamily="18" charset="-127"/>
                <a:ea typeface="HY중고딕" pitchFamily="18" charset="-127"/>
              </a:rPr>
              <a:t>B={1}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의 원소의 개수는 </a:t>
            </a:r>
            <a:r>
              <a:rPr kumimoji="0" lang="en-US" altLang="ko-KR" sz="1600" dirty="0">
                <a:latin typeface="HY중고딕" pitchFamily="18" charset="-127"/>
                <a:ea typeface="HY중고딕" pitchFamily="18" charset="-127"/>
              </a:rPr>
              <a:t>1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개</a:t>
            </a:r>
            <a:r>
              <a:rPr kumimoji="0"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집합 </a:t>
            </a:r>
            <a:r>
              <a:rPr kumimoji="0" lang="en-US" altLang="ko-KR" sz="1600" dirty="0">
                <a:latin typeface="HY중고딕" pitchFamily="18" charset="-127"/>
                <a:ea typeface="HY중고딕" pitchFamily="18" charset="-127"/>
              </a:rPr>
              <a:t>N={1, 2, 3, …}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의 원소의 개수는 무한이므로 </a:t>
            </a:r>
            <a:r>
              <a:rPr kumimoji="0" lang="en-US" altLang="ko-KR" sz="1600" dirty="0">
                <a:latin typeface="HY중고딕" pitchFamily="18" charset="-127"/>
                <a:ea typeface="HY중고딕" pitchFamily="18" charset="-127"/>
              </a:rPr>
              <a:t>|A| = 5, |B| = 1, </a:t>
            </a:r>
            <a:r>
              <a:rPr kumimoji="0" lang="en-US" altLang="ko-KR" sz="1600" dirty="0" smtClean="0">
                <a:latin typeface="HY중고딕" pitchFamily="18" charset="-127"/>
                <a:ea typeface="HY중고딕" pitchFamily="18" charset="-127"/>
              </a:rPr>
              <a:t>|N| </a:t>
            </a:r>
            <a:r>
              <a:rPr kumimoji="0" lang="en-US" altLang="ko-KR" sz="1600" dirty="0">
                <a:latin typeface="HY중고딕" pitchFamily="18" charset="-127"/>
                <a:ea typeface="HY중고딕" pitchFamily="18" charset="-127"/>
              </a:rPr>
              <a:t>= ∞ </a:t>
            </a:r>
          </a:p>
        </p:txBody>
      </p:sp>
    </p:spTree>
    <p:extLst>
      <p:ext uri="{BB962C8B-B14F-4D97-AF65-F5344CB8AC3E}">
        <p14:creationId xmlns:p14="http://schemas.microsoft.com/office/powerpoint/2010/main" val="350693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Cardinality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447800"/>
            <a:ext cx="7818834" cy="4800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If there are exactly n distinct elements in </a:t>
            </a:r>
            <a:r>
              <a:rPr lang="en-US" i="1" dirty="0" smtClean="0"/>
              <a:t>S </a:t>
            </a:r>
            <a:r>
              <a:rPr lang="en-US" dirty="0" smtClean="0"/>
              <a:t>where </a:t>
            </a:r>
            <a:r>
              <a:rPr lang="en-US" i="1" dirty="0" smtClean="0"/>
              <a:t>n</a:t>
            </a:r>
            <a:r>
              <a:rPr lang="en-US" dirty="0" smtClean="0"/>
              <a:t> is a nonnegative integer, we say that </a:t>
            </a:r>
            <a:r>
              <a:rPr lang="en-US" i="1" dirty="0" smtClean="0"/>
              <a:t>S</a:t>
            </a:r>
            <a:r>
              <a:rPr lang="en-US" dirty="0" smtClean="0"/>
              <a:t> is </a:t>
            </a:r>
            <a:r>
              <a:rPr lang="en-US" i="1" dirty="0" smtClean="0"/>
              <a:t>finite</a:t>
            </a:r>
            <a:r>
              <a:rPr lang="en-US" dirty="0" smtClean="0"/>
              <a:t>. Otherwise it is </a:t>
            </a:r>
            <a:r>
              <a:rPr lang="en-US" i="1" dirty="0" smtClean="0"/>
              <a:t>infinite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The  </a:t>
            </a:r>
            <a:r>
              <a:rPr lang="en-US" i="1" dirty="0" smtClean="0"/>
              <a:t>cardinality</a:t>
            </a:r>
            <a:r>
              <a:rPr lang="en-US" dirty="0" smtClean="0"/>
              <a:t> of  a finite set </a:t>
            </a:r>
            <a:r>
              <a:rPr lang="en-US" i="1" dirty="0" smtClean="0"/>
              <a:t>A, </a:t>
            </a:r>
            <a:r>
              <a:rPr lang="en-US" dirty="0" smtClean="0"/>
              <a:t>denoted by |</a:t>
            </a:r>
            <a:r>
              <a:rPr lang="en-US" i="1" dirty="0" smtClean="0"/>
              <a:t>A</a:t>
            </a:r>
            <a:r>
              <a:rPr lang="en-US" dirty="0" smtClean="0"/>
              <a:t>|,  is the number of (distinct) elements of </a:t>
            </a:r>
            <a:r>
              <a:rPr lang="en-US" i="1" dirty="0" smtClean="0"/>
              <a:t>A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Examples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|ø|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S be the letters of the English alphabet. Then |</a:t>
            </a:r>
            <a:r>
              <a:rPr lang="en-US" i="1" dirty="0" smtClean="0"/>
              <a:t>S</a:t>
            </a:r>
            <a:r>
              <a:rPr lang="en-US" dirty="0" smtClean="0"/>
              <a:t>|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|{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1,2,3</a:t>
            </a:r>
            <a:r>
              <a:rPr lang="en-US" dirty="0" smtClean="0"/>
              <a:t>}|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|{ø}|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set of integers is infinite.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57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Cardinality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447800"/>
            <a:ext cx="7818834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Examples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|ø|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S be the letters of the English alphabet. Then |</a:t>
            </a:r>
            <a:r>
              <a:rPr lang="en-US" i="1" dirty="0" smtClean="0"/>
              <a:t>S</a:t>
            </a:r>
            <a:r>
              <a:rPr lang="en-US" dirty="0" smtClean="0"/>
              <a:t>|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|{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1,2,3</a:t>
            </a:r>
            <a:r>
              <a:rPr lang="en-US" dirty="0" smtClean="0"/>
              <a:t>}|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|{ø}|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set of integers is infinite.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86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집합의 표현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048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B7FE89E8-AA60-4CAD-8C0D-1FE729B823E6}" type="slidenum">
              <a:rPr lang="en-US" altLang="ko-KR" b="1">
                <a:ea typeface="HY엽서L" pitchFamily="18" charset="-127"/>
              </a:rPr>
              <a:pPr/>
              <a:t>15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048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0486" name="Picture 2" descr="C:\Documents and Settings\Administrator\바탕 화면\이산수학 작업 그림파일\3장\1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8" y="2212851"/>
            <a:ext cx="7777162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5">
                <a:lumMod val="40000"/>
                <a:lumOff val="60000"/>
              </a:schemeClr>
            </a:gs>
            <a:gs pos="39999">
              <a:schemeClr val="accent5">
                <a:lumMod val="20000"/>
                <a:lumOff val="80000"/>
              </a:schemeClr>
            </a:gs>
            <a:gs pos="70000">
              <a:schemeClr val="accent5">
                <a:lumMod val="20000"/>
                <a:lumOff val="80000"/>
              </a:schemeClr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집합의 표현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048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B7FE89E8-AA60-4CAD-8C0D-1FE729B823E6}" type="slidenum">
              <a:rPr lang="en-US" altLang="ko-KR" b="1">
                <a:ea typeface="HY엽서L" pitchFamily="18" charset="-127"/>
              </a:rPr>
              <a:pPr/>
              <a:t>16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048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0487" name="Picture 3" descr="C:\Documents and Settings\Administrator\바탕 화면\이산수학 작업 그림파일\3장\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3397597"/>
            <a:ext cx="7843838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2736"/>
            <a:ext cx="7745393" cy="169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72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집합의 표현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150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4E8F17B0-EEF7-443D-B7CB-4344187835F5}" type="slidenum">
              <a:rPr lang="en-US" altLang="ko-KR" b="1">
                <a:ea typeface="HY엽서L" pitchFamily="18" charset="-127"/>
              </a:rPr>
              <a:pPr/>
              <a:t>17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3648" y="980728"/>
            <a:ext cx="74593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집합 </a:t>
            </a:r>
            <a:r>
              <a:rPr lang="en-US" altLang="ko-KR" i="1" dirty="0">
                <a:latin typeface="HY중고딕" pitchFamily="18" charset="-127"/>
                <a:ea typeface="HY중고딕" pitchFamily="18" charset="-127"/>
              </a:rPr>
              <a:t>S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1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에서 집합 </a:t>
            </a:r>
            <a:r>
              <a:rPr lang="en-US" altLang="ko-KR" i="1" dirty="0">
                <a:latin typeface="HY중고딕" pitchFamily="18" charset="-127"/>
                <a:ea typeface="HY중고딕" pitchFamily="18" charset="-127"/>
              </a:rPr>
              <a:t>S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2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로의 일대일 대응인 함수가 존재할 때 </a:t>
            </a:r>
            <a:r>
              <a:rPr lang="en-US" altLang="ko-KR" i="1" dirty="0">
                <a:latin typeface="HY중고딕" pitchFamily="18" charset="-127"/>
                <a:ea typeface="HY중고딕" pitchFamily="18" charset="-127"/>
              </a:rPr>
              <a:t>S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1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과 </a:t>
            </a:r>
            <a:r>
              <a:rPr lang="en-US" altLang="ko-KR" i="1" dirty="0">
                <a:latin typeface="HY중고딕" pitchFamily="18" charset="-127"/>
                <a:ea typeface="HY중고딕" pitchFamily="18" charset="-127"/>
              </a:rPr>
              <a:t>S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2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가 </a:t>
            </a:r>
            <a:r>
              <a:rPr lang="ko-KR" altLang="en-US" b="1" dirty="0">
                <a:latin typeface="HY중고딕" pitchFamily="18" charset="-127"/>
                <a:ea typeface="HY중고딕" pitchFamily="18" charset="-127"/>
              </a:rPr>
              <a:t>같은 </a:t>
            </a:r>
            <a:r>
              <a:rPr lang="ko-KR" altLang="en-US" b="1" dirty="0" err="1" smtClean="0">
                <a:latin typeface="HY중고딕" pitchFamily="18" charset="-127"/>
                <a:ea typeface="HY중고딕" pitchFamily="18" charset="-127"/>
              </a:rPr>
              <a:t>카디날리티</a:t>
            </a:r>
            <a:r>
              <a:rPr lang="ko-KR" altLang="en-US" dirty="0" err="1" smtClean="0">
                <a:latin typeface="HY중고딕" pitchFamily="18" charset="-127"/>
                <a:ea typeface="HY중고딕" pitchFamily="18" charset="-127"/>
              </a:rPr>
              <a:t>를</a:t>
            </a: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 가짐</a:t>
            </a:r>
            <a:endParaRPr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유한 집합인 경우 만약 </a:t>
            </a:r>
            <a:r>
              <a:rPr lang="en-US" altLang="ko-KR" i="1" dirty="0">
                <a:latin typeface="HY중고딕" pitchFamily="18" charset="-127"/>
                <a:ea typeface="HY중고딕" pitchFamily="18" charset="-127"/>
              </a:rPr>
              <a:t>S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1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이 </a:t>
            </a:r>
            <a:r>
              <a:rPr lang="en-US" altLang="ko-KR" i="1" dirty="0">
                <a:latin typeface="HY중고딕" pitchFamily="18" charset="-127"/>
                <a:ea typeface="HY중고딕" pitchFamily="18" charset="-127"/>
              </a:rPr>
              <a:t>S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2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의 </a:t>
            </a:r>
            <a:r>
              <a:rPr lang="ko-KR" altLang="en-US" b="1" dirty="0" err="1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진부분</a:t>
            </a:r>
            <a:r>
              <a:rPr lang="ko-KR" altLang="en-US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b="1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집합</a:t>
            </a: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일 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때에는 </a:t>
            </a:r>
            <a:r>
              <a:rPr lang="en-US" altLang="ko-KR" i="1" dirty="0">
                <a:latin typeface="HY중고딕" pitchFamily="18" charset="-127"/>
                <a:ea typeface="HY중고딕" pitchFamily="18" charset="-127"/>
              </a:rPr>
              <a:t>S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1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과 </a:t>
            </a:r>
            <a:r>
              <a:rPr lang="en-US" altLang="ko-KR" i="1" dirty="0">
                <a:latin typeface="HY중고딕" pitchFamily="18" charset="-127"/>
                <a:ea typeface="HY중고딕" pitchFamily="18" charset="-127"/>
              </a:rPr>
              <a:t>S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2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는 서로 다른 </a:t>
            </a:r>
            <a:r>
              <a:rPr lang="ko-KR" altLang="en-US" dirty="0" err="1">
                <a:latin typeface="HY중고딕" pitchFamily="18" charset="-127"/>
                <a:ea typeface="HY중고딕" pitchFamily="18" charset="-127"/>
              </a:rPr>
              <a:t>카디날리티를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가짐</a:t>
            </a:r>
            <a:endParaRPr lang="ko-KR" altLang="en-US" dirty="0"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480" y="2889444"/>
            <a:ext cx="7560000" cy="3563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예제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9632" y="1447800"/>
            <a:ext cx="7674818" cy="4800600"/>
          </a:xfrm>
        </p:spPr>
        <p:txBody>
          <a:bodyPr/>
          <a:lstStyle/>
          <a:p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A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가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10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보다 작은 양의 홀수의 집합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|A|</a:t>
            </a:r>
          </a:p>
          <a:p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가 영어 알파벳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|S|</a:t>
            </a:r>
          </a:p>
        </p:txBody>
      </p:sp>
    </p:spTree>
    <p:extLst>
      <p:ext uri="{BB962C8B-B14F-4D97-AF65-F5344CB8AC3E}">
        <p14:creationId xmlns:p14="http://schemas.microsoft.com/office/powerpoint/2010/main" val="1765806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집합의 표현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253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16C3B370-3EC0-4861-8970-E20751B863A4}" type="slidenum">
              <a:rPr lang="en-US" altLang="ko-KR" b="1">
                <a:ea typeface="HY엽서L" pitchFamily="18" charset="-127"/>
              </a:rPr>
              <a:pPr/>
              <a:t>19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253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2534" name="Picture 2" descr="C:\Documents and Settings\Administrator\바탕 화면\이산수학 작업 그림파일\3장\1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231900"/>
            <a:ext cx="7753350" cy="161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79266" y="3284984"/>
            <a:ext cx="753137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HY중고딕" pitchFamily="18" charset="-127"/>
                <a:ea typeface="HY중고딕" pitchFamily="18" charset="-127"/>
              </a:rPr>
              <a:t>‘</a:t>
            </a:r>
            <a:r>
              <a:rPr lang="ko-KR" altLang="en-US" sz="2000" b="1" dirty="0" smtClean="0">
                <a:latin typeface="HY중고딕" pitchFamily="18" charset="-127"/>
                <a:ea typeface="HY중고딕" pitchFamily="18" charset="-127"/>
              </a:rPr>
              <a:t>가산적 </a:t>
            </a:r>
            <a:r>
              <a:rPr lang="ko-KR" altLang="en-US" sz="2000" b="1" dirty="0">
                <a:latin typeface="HY중고딕" pitchFamily="18" charset="-127"/>
                <a:ea typeface="HY중고딕" pitchFamily="18" charset="-127"/>
              </a:rPr>
              <a:t>집합</a:t>
            </a:r>
            <a:r>
              <a:rPr lang="en-US" altLang="ko-KR" sz="2000" b="1" dirty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2000" b="1" dirty="0" smtClean="0">
                <a:latin typeface="HY중고딕" pitchFamily="18" charset="-127"/>
                <a:ea typeface="HY중고딕" pitchFamily="18" charset="-127"/>
              </a:rPr>
              <a:t>countable set</a:t>
            </a:r>
            <a:r>
              <a:rPr lang="en-US" altLang="ko-KR" sz="2000" b="1" dirty="0">
                <a:latin typeface="HY중고딕" pitchFamily="18" charset="-127"/>
                <a:ea typeface="HY중고딕" pitchFamily="18" charset="-127"/>
              </a:rPr>
              <a:t>)’</a:t>
            </a:r>
            <a:r>
              <a:rPr lang="ko-KR" altLang="en-US" sz="2000" b="1" dirty="0">
                <a:latin typeface="HY중고딕" pitchFamily="18" charset="-127"/>
                <a:ea typeface="HY중고딕" pitchFamily="18" charset="-127"/>
              </a:rPr>
              <a:t>또는‘가산적으로 무한한 집합</a:t>
            </a:r>
            <a:r>
              <a:rPr lang="en-US" altLang="ko-KR" sz="2000" b="1" dirty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2000" b="1" dirty="0" err="1" smtClean="0">
                <a:latin typeface="HY중고딕" pitchFamily="18" charset="-127"/>
                <a:ea typeface="HY중고딕" pitchFamily="18" charset="-127"/>
              </a:rPr>
              <a:t>countably</a:t>
            </a:r>
            <a:r>
              <a:rPr lang="en-US" altLang="ko-KR" sz="2000" b="1" dirty="0" smtClean="0">
                <a:latin typeface="HY중고딕" pitchFamily="18" charset="-127"/>
                <a:ea typeface="HY중고딕" pitchFamily="18" charset="-127"/>
              </a:rPr>
              <a:t> infinite </a:t>
            </a:r>
            <a:r>
              <a:rPr lang="en-US" altLang="ko-KR" sz="2000" b="1" dirty="0">
                <a:latin typeface="HY중고딕" pitchFamily="18" charset="-127"/>
                <a:ea typeface="HY중고딕" pitchFamily="18" charset="-127"/>
              </a:rPr>
              <a:t>set</a:t>
            </a:r>
            <a:r>
              <a:rPr lang="en-US" altLang="ko-KR" sz="2000" b="1" dirty="0" smtClean="0">
                <a:latin typeface="HY중고딕" pitchFamily="18" charset="-127"/>
                <a:ea typeface="HY중고딕" pitchFamily="18" charset="-127"/>
              </a:rPr>
              <a:t>) 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latin typeface="HY중고딕" pitchFamily="18" charset="-127"/>
                <a:ea typeface="HY중고딕" pitchFamily="18" charset="-127"/>
              </a:rPr>
              <a:t>양의 정수의 집합과 </a:t>
            </a:r>
            <a:r>
              <a:rPr lang="ko-KR" altLang="en-US" dirty="0" err="1" smtClean="0">
                <a:latin typeface="HY중고딕" pitchFamily="18" charset="-127"/>
                <a:ea typeface="HY중고딕" pitchFamily="18" charset="-127"/>
              </a:rPr>
              <a:t>일대일의</a:t>
            </a: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 대응 관계에 있는 집합들임</a:t>
            </a:r>
            <a:endParaRPr lang="en-US" altLang="ko-KR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9752" y="92651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무한집합들의 </a:t>
            </a:r>
            <a:r>
              <a:rPr lang="ko-KR" altLang="en-US" b="1" dirty="0" err="1" smtClean="0"/>
              <a:t>카디낼리티</a:t>
            </a:r>
            <a:r>
              <a:rPr lang="ko-KR" altLang="en-US" b="1" dirty="0" smtClean="0"/>
              <a:t> 비교는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9DC96016-A64C-4BD5-8E05-B47361D1E6C1}" type="slidenum">
              <a:rPr lang="en-US" altLang="ko-KR" b="1">
                <a:ea typeface="HY엽서L" pitchFamily="18" charset="-127"/>
              </a:rPr>
              <a:pPr/>
              <a:t>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547664" y="1124744"/>
            <a:ext cx="6984776" cy="4896544"/>
          </a:xfrm>
          <a:prstGeom prst="roundRect">
            <a:avLst>
              <a:gd name="adj" fmla="val 89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b="1" dirty="0" smtClean="0">
                <a:solidFill>
                  <a:schemeClr val="tx1"/>
                </a:solidFill>
                <a:latin typeface="휴먼둥근헤드라인" pitchFamily="18" charset="-127"/>
                <a:ea typeface="휴먼둥근헤드라인" pitchFamily="18" charset="-127"/>
              </a:rPr>
              <a:t>개요</a:t>
            </a:r>
            <a:endParaRPr lang="en-US" altLang="ko-KR" sz="2400" b="1" dirty="0" smtClean="0">
              <a:solidFill>
                <a:schemeClr val="tx1"/>
              </a:solidFill>
              <a:latin typeface="휴먼둥근헤드라인" pitchFamily="18" charset="-127"/>
              <a:ea typeface="휴먼둥근헤드라인" pitchFamily="18" charset="-127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altLang="ko-KR" b="1" dirty="0" smtClean="0">
              <a:solidFill>
                <a:schemeClr val="tx1"/>
              </a:solidFill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집합과 관련된 기본적인 정의로부터 분할에 이르는 다양한 논제들을 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고찰함</a:t>
            </a:r>
            <a:endParaRPr lang="en-US" altLang="ko-KR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집합의 기본 정의와 표현 방법들을 소개하고</a:t>
            </a:r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유한 집합</a:t>
            </a:r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무한 집합</a:t>
            </a:r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부분 집합</a:t>
            </a:r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진부분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집합</a:t>
            </a:r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카디날리티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등의 개념을 살펴봄</a:t>
            </a:r>
            <a:endParaRPr lang="en-US" altLang="ko-KR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집합의 연산에 있어서 합집합</a:t>
            </a:r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교집합</a:t>
            </a:r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차집합</a:t>
            </a:r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대칭 </a:t>
            </a:r>
            <a:r>
              <a:rPr lang="ko-KR" altLang="en-US" dirty="0" err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차집합</a:t>
            </a:r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여집합</a:t>
            </a:r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카티시안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곱이라고도 불리는 </a:t>
            </a:r>
            <a:r>
              <a:rPr lang="ko-KR" altLang="en-US" dirty="0" err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곱집합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등의 연산과 벤 다이어그램을 통한 집합의 연산을 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학습함</a:t>
            </a:r>
            <a:endParaRPr lang="en-US" altLang="ko-KR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err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집합류와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멱집합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집합의 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분할 등을 다룸</a:t>
            </a:r>
            <a:endParaRPr kumimoji="0" lang="en-US" altLang="ko-KR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961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447800"/>
            <a:ext cx="7602810" cy="4800600"/>
          </a:xfrm>
        </p:spPr>
        <p:txBody>
          <a:bodyPr/>
          <a:lstStyle/>
          <a:p>
            <a:r>
              <a:rPr lang="en-US" b="1" dirty="0" smtClean="0"/>
              <a:t>Definition</a:t>
            </a:r>
            <a:r>
              <a:rPr lang="en-US" dirty="0" smtClean="0"/>
              <a:t>: A set that is either finite or has the same cardinality as the set of positive integers (</a:t>
            </a:r>
            <a:r>
              <a:rPr lang="en-US" b="1" dirty="0" smtClean="0"/>
              <a:t>Z</a:t>
            </a:r>
            <a:r>
              <a:rPr lang="en-US" b="1" baseline="30000" dirty="0" smtClean="0"/>
              <a:t>+</a:t>
            </a:r>
            <a:r>
              <a:rPr lang="en-US" dirty="0" smtClean="0"/>
              <a:t>) is called </a:t>
            </a:r>
            <a:r>
              <a:rPr lang="en-US" i="1" dirty="0" smtClean="0"/>
              <a:t>countable</a:t>
            </a:r>
            <a:r>
              <a:rPr lang="en-US" dirty="0" smtClean="0"/>
              <a:t>. A set that is not countable is </a:t>
            </a:r>
            <a:r>
              <a:rPr lang="en-US" i="1" dirty="0" smtClean="0"/>
              <a:t>uncountable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The  set of real numbers </a:t>
            </a:r>
            <a:r>
              <a:rPr lang="en-US" b="1" dirty="0" smtClean="0"/>
              <a:t>R </a:t>
            </a:r>
            <a:r>
              <a:rPr lang="en-US" dirty="0" smtClean="0"/>
              <a:t> is an uncountable set.</a:t>
            </a:r>
          </a:p>
          <a:p>
            <a:r>
              <a:rPr lang="en-US" dirty="0" smtClean="0"/>
              <a:t>When an infinite set is countable (</a:t>
            </a:r>
            <a:r>
              <a:rPr lang="en-US" i="1" dirty="0" err="1" smtClean="0"/>
              <a:t>countably</a:t>
            </a:r>
            <a:r>
              <a:rPr lang="en-US" i="1" dirty="0" smtClean="0"/>
              <a:t> infinite</a:t>
            </a:r>
            <a:r>
              <a:rPr lang="en-US" dirty="0" smtClean="0"/>
              <a:t>) its cardinality is </a:t>
            </a:r>
            <a:r>
              <a:rPr lang="en-US" dirty="0" smtClean="0">
                <a:latin typeface="Cambria Math"/>
                <a:ea typeface="Cambria Math"/>
              </a:rPr>
              <a:t>ℵ</a:t>
            </a:r>
            <a:r>
              <a:rPr lang="en-US" baseline="-25000" dirty="0" smtClean="0">
                <a:latin typeface="Cambria Math"/>
                <a:ea typeface="Cambria Math"/>
              </a:rPr>
              <a:t>0 </a:t>
            </a:r>
            <a:r>
              <a:rPr lang="en-US" dirty="0" smtClean="0">
                <a:latin typeface="Cambria Math"/>
                <a:ea typeface="Cambria Math"/>
              </a:rPr>
              <a:t>(where ℵ is aleph, the 1</a:t>
            </a:r>
            <a:r>
              <a:rPr lang="en-US" baseline="30000" dirty="0" smtClean="0">
                <a:latin typeface="Cambria Math"/>
                <a:ea typeface="Cambria Math"/>
              </a:rPr>
              <a:t>st</a:t>
            </a:r>
            <a:r>
              <a:rPr lang="en-US" dirty="0" smtClean="0">
                <a:latin typeface="Cambria Math"/>
                <a:ea typeface="Cambria Math"/>
              </a:rPr>
              <a:t> letter of the Hebrew alphabet)</a:t>
            </a:r>
            <a:r>
              <a:rPr lang="en-US" dirty="0" smtClean="0"/>
              <a:t>. We write |</a:t>
            </a:r>
            <a:r>
              <a:rPr lang="en-US" i="1" dirty="0" smtClean="0"/>
              <a:t>S</a:t>
            </a:r>
            <a:r>
              <a:rPr lang="en-US" dirty="0" smtClean="0"/>
              <a:t>| = </a:t>
            </a:r>
            <a:r>
              <a:rPr lang="en-US" dirty="0" smtClean="0">
                <a:latin typeface="Cambria Math"/>
                <a:ea typeface="Cambria Math"/>
              </a:rPr>
              <a:t>ℵ</a:t>
            </a:r>
            <a:r>
              <a:rPr lang="en-US" baseline="-25000" dirty="0" smtClean="0">
                <a:latin typeface="Cambria Math"/>
                <a:ea typeface="Cambria Math"/>
              </a:rPr>
              <a:t>0 </a:t>
            </a:r>
            <a:r>
              <a:rPr lang="en-US" dirty="0" smtClean="0">
                <a:latin typeface="Cambria Math"/>
                <a:ea typeface="Cambria Math"/>
              </a:rPr>
              <a:t> and say that </a:t>
            </a:r>
            <a:r>
              <a:rPr lang="en-US" i="1" dirty="0" smtClean="0">
                <a:ea typeface="Cambria Math"/>
              </a:rPr>
              <a:t>S </a:t>
            </a:r>
            <a:r>
              <a:rPr lang="en-US" dirty="0" smtClean="0">
                <a:latin typeface="Cambria Math"/>
                <a:ea typeface="Cambria Math"/>
              </a:rPr>
              <a:t>has cardinality “aleph.”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5169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that a Set is Countable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15616" y="2057400"/>
            <a:ext cx="7799784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 An infinite set is countable if and only if it is possible to list the elements of the set in a sequence (indexed by the positive integers). </a:t>
            </a:r>
          </a:p>
          <a:p>
            <a:r>
              <a:rPr lang="en-US" dirty="0" smtClean="0"/>
              <a:t>The reason for this is that a one-to-one correspondence </a:t>
            </a:r>
            <a:r>
              <a:rPr lang="en-US" i="1" dirty="0" smtClean="0"/>
              <a:t>f</a:t>
            </a:r>
            <a:r>
              <a:rPr lang="en-US" dirty="0" smtClean="0"/>
              <a:t> from the set of positive integers to a set </a:t>
            </a:r>
            <a:r>
              <a:rPr lang="en-US" i="1" dirty="0" smtClean="0"/>
              <a:t>S</a:t>
            </a:r>
            <a:r>
              <a:rPr lang="en-US" dirty="0" smtClean="0"/>
              <a:t> can be expressed in terms of a sequence         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i="1" dirty="0" smtClean="0"/>
              <a:t>,a</a:t>
            </a:r>
            <a:r>
              <a:rPr lang="en-US" baseline="-25000" dirty="0" smtClean="0"/>
              <a:t>2</a:t>
            </a:r>
            <a:r>
              <a:rPr lang="en-US" i="1" dirty="0" smtClean="0"/>
              <a:t>,…, a</a:t>
            </a:r>
            <a:r>
              <a:rPr lang="en-US" i="1" baseline="-25000" dirty="0" smtClean="0"/>
              <a:t>n </a:t>
            </a:r>
            <a:r>
              <a:rPr lang="en-US" i="1" dirty="0" smtClean="0"/>
              <a:t>,… </a:t>
            </a:r>
            <a:r>
              <a:rPr lang="en-US" dirty="0" smtClean="0"/>
              <a:t>where 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i="1" baseline="-25000" dirty="0" smtClean="0"/>
              <a:t> </a:t>
            </a:r>
            <a:r>
              <a:rPr lang="en-US" i="1" dirty="0" smtClean="0"/>
              <a:t>= f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</a:t>
            </a:r>
            <a:r>
              <a:rPr lang="en-US" i="1" dirty="0" smtClean="0"/>
              <a:t>, a</a:t>
            </a:r>
            <a:r>
              <a:rPr lang="en-US" baseline="-25000" dirty="0" smtClean="0"/>
              <a:t>2</a:t>
            </a:r>
            <a:r>
              <a:rPr lang="en-US" i="1" dirty="0" smtClean="0"/>
              <a:t>  = f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</a:t>
            </a:r>
            <a:r>
              <a:rPr lang="en-US" i="1" dirty="0" smtClean="0"/>
              <a:t>,</a:t>
            </a:r>
            <a:r>
              <a:rPr lang="en-US" dirty="0" smtClean="0"/>
              <a:t>…,</a:t>
            </a:r>
            <a:r>
              <a:rPr lang="en-US" i="1" dirty="0" smtClean="0"/>
              <a:t> a</a:t>
            </a:r>
            <a:r>
              <a:rPr lang="en-US" i="1" baseline="-25000" dirty="0" smtClean="0"/>
              <a:t>n</a:t>
            </a:r>
            <a:r>
              <a:rPr lang="en-US" i="1" dirty="0" smtClean="0"/>
              <a:t> = 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r>
              <a:rPr lang="en-US" i="1" dirty="0" smtClean="0"/>
              <a:t>,…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5">
                <a:lumMod val="40000"/>
                <a:lumOff val="60000"/>
              </a:schemeClr>
            </a:gs>
            <a:gs pos="39999">
              <a:schemeClr val="accent5">
                <a:lumMod val="20000"/>
                <a:lumOff val="80000"/>
              </a:schemeClr>
            </a:gs>
            <a:gs pos="70000">
              <a:schemeClr val="accent5">
                <a:lumMod val="20000"/>
                <a:lumOff val="80000"/>
              </a:schemeClr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집합의 표현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253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16C3B370-3EC0-4861-8970-E20751B863A4}" type="slidenum">
              <a:rPr lang="en-US" altLang="ko-KR" b="1">
                <a:ea typeface="HY엽서L" pitchFamily="18" charset="-127"/>
              </a:rPr>
              <a:pPr/>
              <a:t>22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253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775" y="2420888"/>
            <a:ext cx="7920000" cy="209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275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5">
                <a:lumMod val="40000"/>
                <a:lumOff val="60000"/>
              </a:schemeClr>
            </a:gs>
            <a:gs pos="39999">
              <a:schemeClr val="accent5">
                <a:lumMod val="20000"/>
                <a:lumOff val="80000"/>
              </a:schemeClr>
            </a:gs>
            <a:gs pos="70000">
              <a:schemeClr val="accent5">
                <a:lumMod val="20000"/>
                <a:lumOff val="80000"/>
              </a:schemeClr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집합의 표현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253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16C3B370-3EC0-4861-8970-E20751B863A4}" type="slidenum">
              <a:rPr lang="en-US" altLang="ko-KR" b="1">
                <a:ea typeface="HY엽서L" pitchFamily="18" charset="-127"/>
              </a:rPr>
              <a:pPr/>
              <a:t>23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253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980728"/>
            <a:ext cx="416242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492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5">
                <a:lumMod val="40000"/>
                <a:lumOff val="60000"/>
              </a:schemeClr>
            </a:gs>
            <a:gs pos="39999">
              <a:schemeClr val="accent5">
                <a:lumMod val="20000"/>
                <a:lumOff val="80000"/>
              </a:schemeClr>
            </a:gs>
            <a:gs pos="70000">
              <a:schemeClr val="accent5">
                <a:lumMod val="20000"/>
                <a:lumOff val="80000"/>
              </a:schemeClr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집합의 표현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253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16C3B370-3EC0-4861-8970-E20751B863A4}" type="slidenum">
              <a:rPr lang="en-US" altLang="ko-KR" b="1">
                <a:ea typeface="HY엽서L" pitchFamily="18" charset="-127"/>
              </a:rPr>
              <a:pPr/>
              <a:t>24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253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96" y="1243536"/>
            <a:ext cx="7920000" cy="2761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88" y="4738961"/>
            <a:ext cx="7920000" cy="1066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685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집합의 표현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355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6DD264C-3837-43FA-B50D-72DEA20E2AC6}" type="slidenum">
              <a:rPr lang="en-US" altLang="ko-KR" b="1">
                <a:ea typeface="HY엽서L" pitchFamily="18" charset="-127"/>
              </a:rPr>
              <a:pPr/>
              <a:t>25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3558" name="Picture 2" descr="C:\Documents and Settings\Administrator\바탕 화면\이산수학 작업 그림파일\3장\17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3086100"/>
            <a:ext cx="6742113" cy="315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3" descr="C:\Documents and Settings\Administrator\바탕 화면\이산수학 작업 그림파일\3장\17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1435100"/>
            <a:ext cx="710565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32240" y="370619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집합의 표현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73D7AAF6-923A-440B-8786-AE6FDC07F404}" type="slidenum">
              <a:rPr lang="en-US" altLang="ko-KR" b="1">
                <a:ea typeface="HY엽서L" pitchFamily="18" charset="-127"/>
              </a:rPr>
              <a:pPr/>
              <a:t>26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4581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4582" name="Picture 2" descr="C:\Documents and Settings\Administrator\바탕 화면\이산수학 작업 그림파일\3장\1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2642813"/>
            <a:ext cx="7931150" cy="346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40" y="1412776"/>
            <a:ext cx="7920000" cy="109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집합의 표현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560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2768146E-57A7-4464-B8FB-80AE6EDEA050}" type="slidenum">
              <a:rPr lang="en-US" altLang="ko-KR" b="1">
                <a:ea typeface="HY엽서L" pitchFamily="18" charset="-127"/>
              </a:rPr>
              <a:pPr/>
              <a:t>27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560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5606" name="Picture 3" descr="C:\Documents and Settings\Administrator\바탕 화면\이산수학 작업 그림파일\3장\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341438"/>
            <a:ext cx="7780338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3" descr="C:\Documents and Settings\Administrator\바탕 화면\이산수학 작업 그림파일\3장\2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" y="3141663"/>
            <a:ext cx="7754938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4" descr="C:\Documents and Settings\Administrator\바탕 화면\이산수학 작업 그림파일\3장\2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4724400"/>
            <a:ext cx="6978650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8006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Two sets are </a:t>
            </a:r>
            <a:r>
              <a:rPr lang="en-US" i="1" dirty="0" smtClean="0"/>
              <a:t>equal</a:t>
            </a:r>
            <a:r>
              <a:rPr lang="en-US" dirty="0" smtClean="0"/>
              <a:t> if and only if they have the same elements. </a:t>
            </a:r>
          </a:p>
          <a:p>
            <a:pPr lvl="1"/>
            <a:r>
              <a:rPr lang="en-US" dirty="0" smtClean="0"/>
              <a:t>Therefore if A and B are sets, then A and B </a:t>
            </a:r>
          </a:p>
          <a:p>
            <a:pPr marL="403225" lvl="1" indent="0">
              <a:buNone/>
            </a:pPr>
            <a:r>
              <a:rPr lang="en-US" dirty="0"/>
              <a:t> </a:t>
            </a:r>
            <a:r>
              <a:rPr lang="en-US" dirty="0" smtClean="0"/>
              <a:t>  are equal if and only if                                         </a:t>
            </a:r>
            <a:endParaRPr lang="en-US" dirty="0"/>
          </a:p>
          <a:p>
            <a:pPr marL="403225" lvl="1" indent="0">
              <a:buNone/>
            </a:pPr>
            <a:r>
              <a:rPr lang="en-US" dirty="0" smtClean="0"/>
              <a:t>   is true.</a:t>
            </a:r>
            <a:endParaRPr lang="en-US" dirty="0" smtClean="0"/>
          </a:p>
          <a:p>
            <a:pPr lvl="1"/>
            <a:r>
              <a:rPr lang="en-US" dirty="0" smtClean="0"/>
              <a:t>We write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B</a:t>
            </a:r>
            <a:r>
              <a:rPr lang="en-US" dirty="0" smtClean="0"/>
              <a:t> if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equal sets.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{1,3,5}   = {3, 5, 1}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        {1,5,5,5,3,3,1} = {1,3,5}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5508104" y="3140968"/>
            <a:ext cx="3231833" cy="3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3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842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 The set </a:t>
            </a:r>
            <a:r>
              <a:rPr lang="en-US" i="1" dirty="0" smtClean="0"/>
              <a:t>A</a:t>
            </a:r>
            <a:r>
              <a:rPr lang="en-US" dirty="0" smtClean="0"/>
              <a:t> is a </a:t>
            </a:r>
            <a:r>
              <a:rPr lang="en-US" i="1" dirty="0" smtClean="0"/>
              <a:t>subset</a:t>
            </a:r>
            <a:r>
              <a:rPr lang="en-US" dirty="0" smtClean="0"/>
              <a:t> of </a:t>
            </a:r>
            <a:r>
              <a:rPr lang="en-US" i="1" dirty="0" smtClean="0"/>
              <a:t>B</a:t>
            </a:r>
            <a:r>
              <a:rPr lang="en-US" dirty="0" smtClean="0"/>
              <a:t>, if and only if every element of </a:t>
            </a:r>
            <a:r>
              <a:rPr lang="en-US" i="1" dirty="0" smtClean="0"/>
              <a:t>A</a:t>
            </a:r>
            <a:r>
              <a:rPr lang="en-US" dirty="0" smtClean="0"/>
              <a:t> is also an element of </a:t>
            </a:r>
            <a:r>
              <a:rPr lang="en-US" i="1" dirty="0" smtClean="0"/>
              <a:t>B</a:t>
            </a:r>
            <a:r>
              <a:rPr lang="en-US" dirty="0" smtClean="0"/>
              <a:t>.  </a:t>
            </a:r>
          </a:p>
          <a:p>
            <a:pPr lvl="1"/>
            <a:r>
              <a:rPr lang="en-US" dirty="0" smtClean="0"/>
              <a:t>The notation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⊆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is used </a:t>
            </a:r>
            <a:r>
              <a:rPr lang="en-US" dirty="0" smtClean="0">
                <a:latin typeface="Cambria Math"/>
                <a:ea typeface="Cambria Math"/>
              </a:rPr>
              <a:t>to indicate that </a:t>
            </a:r>
            <a:r>
              <a:rPr lang="en-US" i="1" dirty="0" smtClean="0">
                <a:latin typeface="Cambria Math"/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 is a subset of the set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. </a:t>
            </a:r>
          </a:p>
          <a:p>
            <a:pPr lvl="1"/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⊆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holds if and only if                                            </a:t>
            </a:r>
            <a:r>
              <a:rPr lang="en-US" dirty="0" smtClean="0"/>
              <a:t>is true. 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  <a:latin typeface="Cambria Math"/>
                <a:ea typeface="Cambria Math"/>
              </a:rPr>
              <a:t>∅ 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⊆ </a:t>
            </a:r>
            <a:r>
              <a:rPr lang="en-US" b="1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 </a:t>
            </a:r>
            <a:r>
              <a:rPr lang="en-US" dirty="0" smtClean="0"/>
              <a:t>for every  set </a:t>
            </a:r>
            <a:r>
              <a:rPr lang="en-US" i="1" dirty="0" smtClean="0"/>
              <a:t>S</a:t>
            </a:r>
            <a:r>
              <a:rPr lang="en-US" dirty="0" smtClean="0"/>
              <a:t>.     </a:t>
            </a:r>
            <a:endParaRPr lang="en-US" b="1" dirty="0" smtClean="0"/>
          </a:p>
          <a:p>
            <a:pPr marL="1124712" lvl="2" indent="-457200">
              <a:buFont typeface="+mj-lt"/>
              <a:buAutoNum type="arabicPeriod"/>
            </a:pPr>
            <a:r>
              <a:rPr lang="en-US" b="1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S</a:t>
            </a:r>
            <a:r>
              <a:rPr lang="en-US" b="1" dirty="0" smtClean="0">
                <a:solidFill>
                  <a:srgbClr val="FF0000"/>
                </a:solidFill>
                <a:latin typeface="Cambria Math"/>
                <a:ea typeface="Cambria Math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⊆ </a:t>
            </a:r>
            <a:r>
              <a:rPr lang="en-US" b="1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S</a:t>
            </a:r>
            <a:r>
              <a:rPr lang="en-US" dirty="0"/>
              <a:t> </a:t>
            </a:r>
            <a:r>
              <a:rPr lang="en-US" dirty="0" smtClean="0"/>
              <a:t> for every  set </a:t>
            </a:r>
            <a:r>
              <a:rPr lang="en-US" i="1" dirty="0" smtClean="0"/>
              <a:t>S</a:t>
            </a:r>
            <a:r>
              <a:rPr lang="en-US" dirty="0" smtClean="0"/>
              <a:t>. 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6156176" y="4077072"/>
            <a:ext cx="2693194" cy="3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6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sz="36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CONTENTS</a:t>
            </a:r>
            <a:endParaRPr lang="ko-KR" altLang="en-US" sz="36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2643188" y="1985963"/>
            <a:ext cx="7215187" cy="4443412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ko-KR" sz="2500" dirty="0" smtClean="0">
                <a:latin typeface="휴먼모음T" pitchFamily="18" charset="-127"/>
                <a:ea typeface="휴먼모음T" pitchFamily="18" charset="-127"/>
              </a:rPr>
              <a:t>3.1 </a:t>
            </a:r>
            <a:r>
              <a:rPr lang="ko-KR" altLang="en-US" sz="2500" dirty="0" smtClean="0">
                <a:latin typeface="휴먼모음T" pitchFamily="18" charset="-127"/>
                <a:ea typeface="휴먼모음T" pitchFamily="18" charset="-127"/>
              </a:rPr>
              <a:t>집합의 표현</a:t>
            </a:r>
            <a:endParaRPr lang="en-US" altLang="ko-KR" sz="25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 2" pitchFamily="18" charset="2"/>
              <a:buNone/>
            </a:pPr>
            <a:endParaRPr lang="en-US" altLang="ko-KR" sz="10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 2" pitchFamily="18" charset="2"/>
              <a:buNone/>
            </a:pPr>
            <a:r>
              <a:rPr lang="en-US" altLang="ko-KR" sz="2500" dirty="0" smtClean="0">
                <a:latin typeface="휴먼모음T" pitchFamily="18" charset="-127"/>
                <a:ea typeface="휴먼모음T" pitchFamily="18" charset="-127"/>
              </a:rPr>
              <a:t>3.2 </a:t>
            </a:r>
            <a:r>
              <a:rPr lang="ko-KR" altLang="en-US" sz="2500" dirty="0" smtClean="0">
                <a:latin typeface="휴먼모음T" pitchFamily="18" charset="-127"/>
                <a:ea typeface="휴먼모음T" pitchFamily="18" charset="-127"/>
              </a:rPr>
              <a:t>집합의 연산</a:t>
            </a:r>
            <a:endParaRPr lang="en-US" altLang="ko-KR" sz="25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 2" pitchFamily="18" charset="2"/>
              <a:buNone/>
            </a:pPr>
            <a:endParaRPr lang="en-US" altLang="ko-KR" sz="10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 2" pitchFamily="18" charset="2"/>
              <a:buNone/>
            </a:pPr>
            <a:r>
              <a:rPr lang="en-US" altLang="ko-KR" sz="2500" dirty="0" smtClean="0">
                <a:latin typeface="휴먼모음T" pitchFamily="18" charset="-127"/>
                <a:ea typeface="휴먼모음T" pitchFamily="18" charset="-127"/>
              </a:rPr>
              <a:t>3.3 </a:t>
            </a:r>
            <a:r>
              <a:rPr lang="ko-KR" altLang="en-US" sz="2500" dirty="0" err="1" smtClean="0">
                <a:latin typeface="휴먼모음T" pitchFamily="18" charset="-127"/>
                <a:ea typeface="휴먼모음T" pitchFamily="18" charset="-127"/>
              </a:rPr>
              <a:t>집합류와</a:t>
            </a:r>
            <a:r>
              <a:rPr lang="ko-KR" altLang="en-US" sz="25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500" dirty="0" err="1" smtClean="0">
                <a:latin typeface="휴먼모음T" pitchFamily="18" charset="-127"/>
                <a:ea typeface="휴먼모음T" pitchFamily="18" charset="-127"/>
              </a:rPr>
              <a:t>멱집합</a:t>
            </a:r>
            <a:endParaRPr lang="en-US" altLang="ko-KR" sz="25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 2" pitchFamily="18" charset="2"/>
              <a:buNone/>
            </a:pPr>
            <a:endParaRPr lang="en-US" altLang="ko-KR" sz="10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 2" pitchFamily="18" charset="2"/>
              <a:buNone/>
            </a:pPr>
            <a:r>
              <a:rPr lang="en-US" altLang="ko-KR" sz="2500" dirty="0" smtClean="0">
                <a:latin typeface="휴먼모음T" pitchFamily="18" charset="-127"/>
                <a:ea typeface="휴먼모음T" pitchFamily="18" charset="-127"/>
              </a:rPr>
              <a:t>3.4 </a:t>
            </a:r>
            <a:r>
              <a:rPr lang="ko-KR" altLang="en-US" sz="2500" dirty="0" smtClean="0">
                <a:latin typeface="휴먼모음T" pitchFamily="18" charset="-127"/>
                <a:ea typeface="휴먼모음T" pitchFamily="18" charset="-127"/>
              </a:rPr>
              <a:t>집합의 분할</a:t>
            </a:r>
            <a:endParaRPr lang="en-US" altLang="ko-KR" sz="25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 2" pitchFamily="18" charset="2"/>
              <a:buNone/>
            </a:pPr>
            <a:endParaRPr lang="en-US" altLang="ko-KR" sz="10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 2" pitchFamily="18" charset="2"/>
              <a:buNone/>
            </a:pPr>
            <a:endParaRPr lang="en-US" altLang="ko-KR" sz="25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74682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Showing a Set is or is not a Subset of Another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447800"/>
            <a:ext cx="760281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ea typeface="Cambria Math" pitchFamily="18" charset="0"/>
              </a:rPr>
              <a:t>Showing  that A is a Subset of B</a:t>
            </a:r>
            <a:r>
              <a:rPr lang="en-US" dirty="0" smtClean="0">
                <a:ea typeface="Cambria Math" pitchFamily="18" charset="0"/>
              </a:rPr>
              <a:t>: To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show that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⊆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show that if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belongs to </a:t>
            </a:r>
            <a:r>
              <a:rPr lang="en-US" i="1" dirty="0" smtClean="0">
                <a:ea typeface="Cambria Math" pitchFamily="18" charset="0"/>
              </a:rPr>
              <a:t>A,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then </a:t>
            </a:r>
            <a:r>
              <a:rPr lang="en-US" dirty="0" smtClean="0">
                <a:ea typeface="Cambria Math" pitchFamily="18" charset="0"/>
              </a:rPr>
              <a:t>x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also 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marL="82550" indent="0"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belongs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to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</a:t>
            </a:r>
            <a:endParaRPr lang="en-US" b="1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b="1" dirty="0" smtClean="0">
                <a:ea typeface="Cambria Math" pitchFamily="18" charset="0"/>
              </a:rPr>
              <a:t>Showing that A is not a Subset of 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dirty="0" smtClean="0"/>
              <a:t>To show that </a:t>
            </a:r>
            <a:r>
              <a:rPr lang="en-US" i="1" dirty="0" smtClean="0"/>
              <a:t>A</a:t>
            </a:r>
            <a:r>
              <a:rPr lang="en-US" dirty="0" smtClean="0"/>
              <a:t> is not a subset of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⊈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dirty="0" smtClean="0"/>
              <a:t>  find an element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∈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with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∉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.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Such an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is a counterexample to the claim that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∈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implies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∈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ea typeface="Cambria Math" pitchFamily="18" charset="0"/>
              </a:rPr>
              <a:t>.)</a:t>
            </a:r>
          </a:p>
          <a:p>
            <a:pPr>
              <a:buNone/>
            </a:pP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b="1" dirty="0" smtClean="0">
                <a:ea typeface="Cambria Math" pitchFamily="18" charset="0"/>
              </a:rPr>
              <a:t>Examples</a:t>
            </a:r>
            <a:r>
              <a:rPr lang="en-US" dirty="0" smtClean="0">
                <a:ea typeface="Cambria Math" pitchFamily="18" charset="0"/>
              </a:rPr>
              <a:t>:</a:t>
            </a:r>
            <a:r>
              <a:rPr lang="en-US" b="1" dirty="0" smtClean="0">
                <a:ea typeface="Cambria Math" pitchFamily="18" charset="0"/>
              </a:rPr>
              <a:t>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The set of all computer science majors at your </a:t>
            </a:r>
          </a:p>
          <a:p>
            <a:pPr marL="393192" lvl="1" indent="0"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school is a subset of all students at your school.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The set of integers with squares less than 100 is </a:t>
            </a:r>
          </a:p>
          <a:p>
            <a:pPr marL="393192" lvl="1" indent="0"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not a subset of the set of nonnegative integers.</a:t>
            </a:r>
          </a:p>
          <a:p>
            <a:endParaRPr lang="en-US" b="1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7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look at Equality of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that two sets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</a:t>
            </a:r>
            <a:r>
              <a:rPr lang="en-US" i="1" dirty="0" smtClean="0"/>
              <a:t>equal</a:t>
            </a:r>
            <a:r>
              <a:rPr lang="en-US" dirty="0" smtClean="0"/>
              <a:t>, denoted by  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dirty="0" err="1" smtClean="0"/>
              <a:t>iff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82550" indent="0">
              <a:buNone/>
            </a:pPr>
            <a:r>
              <a:rPr lang="en-US" dirty="0"/>
              <a:t> </a:t>
            </a:r>
            <a:r>
              <a:rPr lang="en-US" dirty="0" smtClean="0"/>
              <a:t>       is true.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 smtClean="0"/>
              <a:t>logical equivalences we have that </a:t>
            </a:r>
            <a:endParaRPr lang="en-US" dirty="0" smtClean="0"/>
          </a:p>
          <a:p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403225" lvl="1" indent="0">
              <a:buNone/>
            </a:pPr>
            <a:r>
              <a:rPr lang="en-US" dirty="0" smtClean="0"/>
              <a:t>is true.</a:t>
            </a:r>
            <a:endParaRPr lang="en-US" dirty="0" smtClean="0"/>
          </a:p>
          <a:p>
            <a:r>
              <a:rPr lang="en-US" dirty="0" smtClean="0"/>
              <a:t> This is equivalent </a:t>
            </a:r>
            <a:r>
              <a:rPr lang="en-US" dirty="0" smtClean="0"/>
              <a:t>to 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⊆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/>
              <a:t>  </a:t>
            </a:r>
            <a:r>
              <a:rPr lang="en-US" i="1" dirty="0" smtClean="0">
                <a:ea typeface="Cambria Math" pitchFamily="18" charset="0"/>
              </a:rPr>
              <a:t>B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⊆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051720" y="4797152"/>
            <a:ext cx="6427614" cy="367292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362200" y="2667000"/>
            <a:ext cx="3231833" cy="3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5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Subsets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447800"/>
            <a:ext cx="7674818" cy="48006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  Definition</a:t>
            </a:r>
            <a:r>
              <a:rPr lang="en-US" dirty="0" smtClean="0"/>
              <a:t>: If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⊆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/>
              <a:t>, but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latin typeface="Cambria Math"/>
                <a:ea typeface="Cambria Math"/>
              </a:rPr>
              <a:t>≠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/>
              <a:t>, then we say </a:t>
            </a:r>
            <a:r>
              <a:rPr lang="en-US" i="1" dirty="0" smtClean="0"/>
              <a:t>A</a:t>
            </a:r>
            <a:r>
              <a:rPr lang="en-US" dirty="0" smtClean="0"/>
              <a:t> is a </a:t>
            </a:r>
            <a:r>
              <a:rPr lang="en-US" i="1" dirty="0" smtClean="0"/>
              <a:t>proper subset </a:t>
            </a:r>
            <a:r>
              <a:rPr lang="en-US" dirty="0" smtClean="0"/>
              <a:t>of </a:t>
            </a:r>
            <a:r>
              <a:rPr lang="en-US" i="1" dirty="0" smtClean="0"/>
              <a:t>B</a:t>
            </a:r>
            <a:r>
              <a:rPr lang="en-US" dirty="0" smtClean="0"/>
              <a:t>, denoted by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⊂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If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⊂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ea typeface="Cambria Math" pitchFamily="18" charset="0"/>
              </a:rPr>
              <a:t>, then</a:t>
            </a:r>
          </a:p>
          <a:p>
            <a:pPr>
              <a:buNone/>
            </a:pPr>
            <a:endParaRPr lang="en-US" b="1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b="1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is true. 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Venn Diagram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458158" y="3284984"/>
            <a:ext cx="6755130" cy="382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24200" y="4495800"/>
            <a:ext cx="3962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77000" y="4495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U</a:t>
            </a:r>
            <a:endParaRPr lang="en-US" i="1" dirty="0"/>
          </a:p>
        </p:txBody>
      </p:sp>
      <p:sp>
        <p:nvSpPr>
          <p:cNvPr id="10" name="Oval 9"/>
          <p:cNvSpPr/>
          <p:nvPr/>
        </p:nvSpPr>
        <p:spPr>
          <a:xfrm>
            <a:off x="4648200" y="4648200"/>
            <a:ext cx="1219200" cy="1295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29200" y="510540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29200" y="4724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B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029200" y="5105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0047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집합의 표현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6627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662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943994D6-8EEC-4175-B01A-CF9B0D063CA7}" type="slidenum">
              <a:rPr lang="en-US" altLang="ko-KR" b="1">
                <a:ea typeface="HY엽서L" pitchFamily="18" charset="-127"/>
              </a:rPr>
              <a:pPr/>
              <a:t>33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6630" name="Picture 2" descr="C:\Documents and Settings\Administrator\바탕 화면\이산수학 작업 그림파일\3장\2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5" y="2780928"/>
            <a:ext cx="7750175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496" y="1413314"/>
            <a:ext cx="7920000" cy="1007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072" y="4561778"/>
            <a:ext cx="7920000" cy="1675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단일원소 집합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(singleton set),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공집합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(null set)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하나의 원소만을 갖는 집합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{0}, {1}</a:t>
            </a:r>
          </a:p>
          <a:p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원소를 갖지 않는 특수한 집합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Ø, {}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로 표기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Ø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{Ø}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은 같은가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?</a:t>
            </a:r>
          </a:p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{Ø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}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의 부분집합은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?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63410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단일원소 집합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(singleton set),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공집합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(null set)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Ø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{Ø}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은 같은가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?</a:t>
            </a:r>
          </a:p>
          <a:p>
            <a:pPr lvl="1"/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다름 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/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공집합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{}</a:t>
            </a:r>
          </a:p>
          <a:p>
            <a:pPr lvl="1"/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공집합을 원소로 갖는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singleton set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{Ø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}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의 부분집합은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?</a:t>
            </a:r>
          </a:p>
          <a:p>
            <a:pPr lvl="1"/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Ø,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{Ø}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6711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5">
                <a:lumMod val="40000"/>
                <a:lumOff val="60000"/>
              </a:schemeClr>
            </a:gs>
            <a:gs pos="39999">
              <a:schemeClr val="accent5">
                <a:lumMod val="20000"/>
                <a:lumOff val="80000"/>
              </a:schemeClr>
            </a:gs>
            <a:gs pos="70000">
              <a:schemeClr val="accent5">
                <a:lumMod val="20000"/>
                <a:lumOff val="80000"/>
              </a:schemeClr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집합의 표현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6627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662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943994D6-8EEC-4175-B01A-CF9B0D063CA7}" type="slidenum">
              <a:rPr lang="en-US" altLang="ko-KR" b="1">
                <a:ea typeface="HY엽서L" pitchFamily="18" charset="-127"/>
              </a:rPr>
              <a:pPr/>
              <a:t>36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6631" name="Picture 2" descr="C:\Documents and Settings\Administrator\바탕 화면\이산수학 작업 그림파일\3장\2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5" y="2088280"/>
            <a:ext cx="7802563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8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집합의 연산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7651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765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01FB52C4-7A5F-4B08-86D7-5A1114DB846B}" type="slidenum">
              <a:rPr lang="en-US" altLang="ko-KR" b="1">
                <a:ea typeface="HY엽서L" pitchFamily="18" charset="-127"/>
              </a:rPr>
              <a:pPr/>
              <a:t>37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765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7654" name="TextBox 9"/>
          <p:cNvSpPr txBox="1">
            <a:spLocks noChangeArrowheads="1"/>
          </p:cNvSpPr>
          <p:nvPr/>
        </p:nvSpPr>
        <p:spPr bwMode="auto">
          <a:xfrm>
            <a:off x="1331913" y="1555750"/>
            <a:ext cx="7561262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>
              <a:lnSpc>
                <a:spcPts val="3025"/>
              </a:lnSpc>
            </a:pPr>
            <a:r>
              <a:rPr kumimoji="0" lang="ko-KR" altLang="en-US" sz="2000" b="1" dirty="0" smtClean="0">
                <a:latin typeface="HY중고딕" pitchFamily="18" charset="-127"/>
                <a:ea typeface="HY중고딕" pitchFamily="18" charset="-127"/>
              </a:rPr>
              <a:t>벤 다이어그램</a:t>
            </a:r>
            <a:r>
              <a:rPr kumimoji="0" lang="en-US" altLang="ko-KR" sz="2000" b="1" dirty="0" smtClean="0">
                <a:latin typeface="HY중고딕" pitchFamily="18" charset="-127"/>
                <a:ea typeface="HY중고딕" pitchFamily="18" charset="-127"/>
              </a:rPr>
              <a:t>(Venn Diagram)</a:t>
            </a:r>
          </a:p>
          <a:p>
            <a:pPr marL="571500" indent="-285750" latinLnBrk="0">
              <a:lnSpc>
                <a:spcPts val="3025"/>
              </a:lnSpc>
              <a:buFont typeface="Arial" pitchFamily="34" charset="0"/>
              <a:buChar char="•"/>
            </a:pP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주어진 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집합들 사이의 관계와 집합의 연산에 대하여 이해하기 쉽도록 </a:t>
            </a: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이용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함</a:t>
            </a:r>
            <a:endParaRPr kumimoji="0"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571500" indent="-285750" latinLnBrk="0">
              <a:lnSpc>
                <a:spcPts val="3025"/>
              </a:lnSpc>
              <a:buFont typeface="Arial" pitchFamily="34" charset="0"/>
              <a:buChar char="•"/>
            </a:pP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전체 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집합 </a:t>
            </a:r>
            <a:r>
              <a:rPr kumimoji="0" lang="en-US" altLang="ko-KR" sz="1600" i="1" dirty="0">
                <a:latin typeface="HY중고딕" pitchFamily="18" charset="-127"/>
                <a:ea typeface="HY중고딕" pitchFamily="18" charset="-127"/>
              </a:rPr>
              <a:t>U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는 사각형으로 </a:t>
            </a: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표현함</a:t>
            </a:r>
            <a:endParaRPr kumimoji="0"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571500" indent="-285750" latinLnBrk="0">
              <a:lnSpc>
                <a:spcPts val="3025"/>
              </a:lnSpc>
              <a:buFont typeface="Arial" pitchFamily="34" charset="0"/>
              <a:buChar char="•"/>
            </a:pP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주어진 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집합들은 </a:t>
            </a:r>
            <a:r>
              <a:rPr kumimoji="0" lang="en-US" altLang="ko-KR" sz="1600" i="1" dirty="0">
                <a:latin typeface="HY중고딕" pitchFamily="18" charset="-127"/>
                <a:ea typeface="HY중고딕" pitchFamily="18" charset="-127"/>
              </a:rPr>
              <a:t>U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의 부분 집합들이므로 사각형 안에 원으로 </a:t>
            </a: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표현함</a:t>
            </a:r>
            <a:endParaRPr kumimoji="0"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latinLnBrk="0">
              <a:lnSpc>
                <a:spcPts val="3025"/>
              </a:lnSpc>
            </a:pPr>
            <a:endParaRPr kumimoji="0"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1028700" lvl="1" latinLnBrk="0">
              <a:lnSpc>
                <a:spcPts val="3025"/>
              </a:lnSpc>
              <a:buFont typeface="Wingdings" pitchFamily="2" charset="2"/>
              <a:buChar char="u"/>
            </a:pPr>
            <a:r>
              <a:rPr kumimoji="0" lang="ko-KR" altLang="en-US" sz="1600" b="1" dirty="0" smtClean="0">
                <a:latin typeface="HY중고딕" pitchFamily="18" charset="-127"/>
                <a:ea typeface="HY중고딕" pitchFamily="18" charset="-127"/>
              </a:rPr>
              <a:t>기본적인 </a:t>
            </a:r>
            <a:r>
              <a:rPr kumimoji="0" lang="ko-KR" altLang="en-US" sz="1600" b="1" dirty="0">
                <a:latin typeface="HY중고딕" pitchFamily="18" charset="-127"/>
                <a:ea typeface="HY중고딕" pitchFamily="18" charset="-127"/>
              </a:rPr>
              <a:t>집합의 </a:t>
            </a:r>
            <a:r>
              <a:rPr kumimoji="0" lang="ko-KR" altLang="en-US" sz="1600" b="1" dirty="0" smtClean="0">
                <a:latin typeface="HY중고딕" pitchFamily="18" charset="-127"/>
                <a:ea typeface="HY중고딕" pitchFamily="18" charset="-127"/>
              </a:rPr>
              <a:t>관계</a:t>
            </a:r>
            <a:endParaRPr kumimoji="0" lang="en-US" altLang="ko-KR" sz="1600" b="1" dirty="0">
              <a:latin typeface="HY중고딕" pitchFamily="18" charset="-127"/>
              <a:ea typeface="HY중고딕" pitchFamily="18" charset="-127"/>
            </a:endParaRPr>
          </a:p>
          <a:p>
            <a:pPr lvl="2" latinLnBrk="0">
              <a:lnSpc>
                <a:spcPts val="3025"/>
              </a:lnSpc>
            </a:pPr>
            <a:r>
              <a:rPr kumimoji="0" lang="en-US" altLang="ko-KR" sz="1600" dirty="0" smtClean="0">
                <a:latin typeface="HY중고딕" pitchFamily="18" charset="-127"/>
                <a:ea typeface="HY중고딕" pitchFamily="18" charset="-127"/>
              </a:rPr>
              <a:t>(</a:t>
            </a:r>
            <a:r>
              <a:rPr kumimoji="0" lang="en-US" altLang="ko-KR" sz="1600" dirty="0">
                <a:latin typeface="HY중고딕" pitchFamily="18" charset="-127"/>
                <a:ea typeface="HY중고딕" pitchFamily="18" charset="-127"/>
              </a:rPr>
              <a:t>a) </a:t>
            </a:r>
            <a:r>
              <a:rPr kumimoji="0" lang="en-US" altLang="ko-KR" sz="1600" i="1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kumimoji="0" lang="en-US" altLang="ko-KR" sz="1600" i="1" dirty="0">
                <a:latin typeface="맑은 고딕" pitchFamily="50" charset="-127"/>
                <a:ea typeface="맑은 고딕" pitchFamily="50" charset="-127"/>
              </a:rPr>
              <a:t>⊆</a:t>
            </a:r>
            <a:r>
              <a:rPr kumimoji="0" lang="en-US" altLang="ko-KR" sz="1600" i="1" dirty="0">
                <a:latin typeface="HY중고딕" pitchFamily="18" charset="-127"/>
                <a:ea typeface="HY중고딕" pitchFamily="18" charset="-127"/>
              </a:rPr>
              <a:t>B</a:t>
            </a:r>
          </a:p>
          <a:p>
            <a:pPr lvl="2" latinLnBrk="0">
              <a:lnSpc>
                <a:spcPts val="3025"/>
              </a:lnSpc>
            </a:pPr>
            <a:r>
              <a:rPr kumimoji="0" lang="en-US" altLang="ko-KR" sz="1600" dirty="0">
                <a:latin typeface="HY중고딕" pitchFamily="18" charset="-127"/>
                <a:ea typeface="HY중고딕" pitchFamily="18" charset="-127"/>
              </a:rPr>
              <a:t>(b) 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집합 </a:t>
            </a:r>
            <a:r>
              <a:rPr kumimoji="0" lang="en-US" altLang="ko-KR" sz="1600" i="1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와 집합 </a:t>
            </a:r>
            <a:r>
              <a:rPr kumimoji="0" lang="en-US" altLang="ko-KR" sz="1600" i="1" dirty="0">
                <a:latin typeface="HY중고딕" pitchFamily="18" charset="-127"/>
                <a:ea typeface="HY중고딕" pitchFamily="18" charset="-127"/>
              </a:rPr>
              <a:t>B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에 공통된 원소가 있을 때</a:t>
            </a:r>
          </a:p>
          <a:p>
            <a:pPr lvl="2" latinLnBrk="0">
              <a:lnSpc>
                <a:spcPts val="3025"/>
              </a:lnSpc>
            </a:pPr>
            <a:r>
              <a:rPr kumimoji="0" lang="en-US" altLang="ko-KR" sz="1600" dirty="0">
                <a:latin typeface="HY중고딕" pitchFamily="18" charset="-127"/>
                <a:ea typeface="HY중고딕" pitchFamily="18" charset="-127"/>
              </a:rPr>
              <a:t>(c) 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집합 </a:t>
            </a:r>
            <a:r>
              <a:rPr kumimoji="0" lang="en-US" altLang="ko-KR" sz="1600" i="1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와 집합 </a:t>
            </a:r>
            <a:r>
              <a:rPr kumimoji="0" lang="en-US" altLang="ko-KR" sz="1600" i="1" dirty="0">
                <a:latin typeface="HY중고딕" pitchFamily="18" charset="-127"/>
                <a:ea typeface="HY중고딕" pitchFamily="18" charset="-127"/>
              </a:rPr>
              <a:t>B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에 공통된 원소가 없을 때</a:t>
            </a:r>
            <a:endParaRPr kumimoji="0" lang="en-US" altLang="ko-KR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집합의 연산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8675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867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CA74014-1D8F-4221-9BBC-729F88C5C3CB}" type="slidenum">
              <a:rPr lang="en-US" altLang="ko-KR" b="1">
                <a:ea typeface="HY엽서L" pitchFamily="18" charset="-127"/>
              </a:rPr>
              <a:pPr/>
              <a:t>38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8677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8678" name="Picture 2" descr="C:\Documents and Settings\Administrator\바탕 화면\이산수학 작업 그림파일\3장\2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216025"/>
            <a:ext cx="6440488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집합의 연산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970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D66C5287-4DA0-49FB-BB96-344101A4B88F}" type="slidenum">
              <a:rPr lang="en-US" altLang="ko-KR" b="1">
                <a:ea typeface="HY엽서L" pitchFamily="18" charset="-127"/>
              </a:rPr>
              <a:pPr/>
              <a:t>39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9701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9703" name="Picture 2" descr="C:\Documents and Settings\Administrator\바탕 화면\이산수학 작업 그림파일\3장\26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389039"/>
            <a:ext cx="3167063" cy="262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75656" y="1052736"/>
                <a:ext cx="7387356" cy="1330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 smtClean="0">
                    <a:solidFill>
                      <a:srgbClr val="0033CC"/>
                    </a:solidFill>
                    <a:latin typeface="HY중고딕" pitchFamily="18" charset="-127"/>
                    <a:ea typeface="HY중고딕" pitchFamily="18" charset="-127"/>
                  </a:rPr>
                  <a:t>합집합</a:t>
                </a:r>
                <a:r>
                  <a:rPr lang="en-US" altLang="ko-KR" sz="2000" b="1" dirty="0">
                    <a:solidFill>
                      <a:srgbClr val="0033CC"/>
                    </a:solidFill>
                    <a:latin typeface="HY중고딕" pitchFamily="18" charset="-127"/>
                    <a:ea typeface="HY중고딕" pitchFamily="18" charset="-127"/>
                  </a:rPr>
                  <a:t>(Union) : </a:t>
                </a:r>
                <a:r>
                  <a:rPr lang="en-US" altLang="ko-KR" sz="2000" b="1" i="1" dirty="0">
                    <a:solidFill>
                      <a:srgbClr val="0033CC"/>
                    </a:solidFill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en-US" altLang="ko-KR" sz="2000" b="1" dirty="0">
                    <a:solidFill>
                      <a:srgbClr val="0033CC"/>
                    </a:solidFill>
                    <a:latin typeface="HY중고딕" pitchFamily="18" charset="-127"/>
                    <a:ea typeface="HY중고딕" pitchFamily="18" charset="-127"/>
                  </a:rPr>
                  <a:t>∪</a:t>
                </a:r>
                <a:r>
                  <a:rPr lang="en-US" altLang="ko-KR" sz="2000" b="1" i="1" dirty="0" smtClean="0">
                    <a:solidFill>
                      <a:srgbClr val="0033CC"/>
                    </a:solidFill>
                    <a:latin typeface="HY중고딕" pitchFamily="18" charset="-127"/>
                    <a:ea typeface="HY중고딕" pitchFamily="18" charset="-127"/>
                  </a:rPr>
                  <a:t>B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집합 </a:t>
                </a:r>
                <a:r>
                  <a:rPr lang="en-US" altLang="ko-KR" i="1" dirty="0">
                    <a:latin typeface="HY중고딕" pitchFamily="18" charset="-127"/>
                    <a:ea typeface="HY중고딕" pitchFamily="18" charset="-127"/>
                  </a:rPr>
                  <a:t>A 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또는 집합 </a:t>
                </a:r>
                <a:r>
                  <a:rPr lang="en-US" altLang="ko-KR" i="1" dirty="0"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에 </a:t>
                </a:r>
                <a:r>
                  <a:rPr lang="ko-KR" altLang="en-US" dirty="0" smtClean="0">
                    <a:latin typeface="HY중고딕" pitchFamily="18" charset="-127"/>
                    <a:ea typeface="HY중고딕" pitchFamily="18" charset="-127"/>
                  </a:rPr>
                  <a:t>속하는 모든 원소의 집합</a:t>
                </a:r>
                <a:r>
                  <a:rPr lang="en-US" altLang="ko-KR" dirty="0" smtClean="0">
                    <a:latin typeface="HY중고딕" pitchFamily="18" charset="-127"/>
                    <a:ea typeface="HY중고딕" pitchFamily="18" charset="-127"/>
                  </a:rPr>
                  <a:t>, </a:t>
                </a:r>
                <a:r>
                  <a:rPr lang="en-US" altLang="ko-KR" i="1" dirty="0">
                    <a:latin typeface="HY중고딕" pitchFamily="18" charset="-127"/>
                    <a:ea typeface="HY중고딕" pitchFamily="18" charset="-127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⋃</m:t>
                    </m:r>
                  </m:oMath>
                </a14:m>
                <a:r>
                  <a:rPr lang="en-US" altLang="ko-KR" i="1" dirty="0"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ko-KR" altLang="en-US" dirty="0" smtClean="0">
                    <a:latin typeface="HY중고딕" pitchFamily="18" charset="-127"/>
                    <a:ea typeface="HY중고딕" pitchFamily="18" charset="-127"/>
                  </a:rPr>
                  <a:t>로 표기함</a:t>
                </a:r>
                <a:endParaRPr lang="en-US" altLang="ko-KR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pt-BR" altLang="ko-KR" i="1" dirty="0" smtClean="0">
                    <a:latin typeface="HY중고딕" pitchFamily="18" charset="-127"/>
                    <a:ea typeface="HY중고딕" pitchFamily="18" charset="-127"/>
                  </a:rPr>
                  <a:t>	A</a:t>
                </a:r>
                <a14:m>
                  <m:oMath xmlns:m="http://schemas.openxmlformats.org/officeDocument/2006/math">
                    <m:r>
                      <a:rPr lang="pt-BR" altLang="ko-KR" i="1" smtClean="0">
                        <a:latin typeface="Cambria Math"/>
                        <a:ea typeface="Cambria Math"/>
                      </a:rPr>
                      <m:t>⋃</m:t>
                    </m:r>
                  </m:oMath>
                </a14:m>
                <a:r>
                  <a:rPr lang="pt-BR" altLang="ko-KR" i="1" dirty="0">
                    <a:latin typeface="HY중고딕" pitchFamily="18" charset="-127"/>
                    <a:ea typeface="HY중고딕" pitchFamily="18" charset="-127"/>
                  </a:rPr>
                  <a:t>B </a:t>
                </a:r>
                <a:r>
                  <a:rPr lang="pt-BR" altLang="ko-KR" dirty="0">
                    <a:latin typeface="HY중고딕" pitchFamily="18" charset="-127"/>
                    <a:ea typeface="HY중고딕" pitchFamily="18" charset="-127"/>
                  </a:rPr>
                  <a:t>= {</a:t>
                </a:r>
                <a14:m>
                  <m:oMath xmlns:m="http://schemas.openxmlformats.org/officeDocument/2006/math">
                    <m:r>
                      <a:rPr lang="pt-BR" altLang="ko-KR" i="1" smtClean="0">
                        <a:latin typeface="Cambria Math"/>
                        <a:ea typeface="Cambria Math"/>
                      </a:rPr>
                      <m:t>𝒳</m:t>
                    </m:r>
                    <m:r>
                      <a:rPr lang="en-US" altLang="ko-KR" i="1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ko-KR" altLang="en-US" i="1" smtClean="0">
                        <a:latin typeface="Cambria Math"/>
                        <a:ea typeface="Cambria Math"/>
                      </a:rPr>
                      <m:t>𝒳</m:t>
                    </m:r>
                    <m:r>
                      <a:rPr lang="ko-KR" altLang="en-US" i="1" smtClean="0">
                        <a:latin typeface="Cambria Math"/>
                        <a:ea typeface="Cambria Math"/>
                      </a:rPr>
                      <m:t>∈ </m:t>
                    </m:r>
                  </m:oMath>
                </a14:m>
                <a:r>
                  <a:rPr lang="pt-BR" altLang="ko-KR" i="1" dirty="0" smtClean="0">
                    <a:latin typeface="HY중고딕" pitchFamily="18" charset="-127"/>
                    <a:ea typeface="HY중고딕" pitchFamily="18" charset="-127"/>
                  </a:rPr>
                  <a:t>A </a:t>
                </a:r>
                <a14:m>
                  <m:oMath xmlns:m="http://schemas.openxmlformats.org/officeDocument/2006/math">
                    <m:r>
                      <a:rPr lang="pt-BR" altLang="ko-KR" i="1" smtClean="0">
                        <a:latin typeface="Cambria Math"/>
                        <a:ea typeface="Cambria Math"/>
                      </a:rPr>
                      <m:t>∨</m:t>
                    </m:r>
                    <m:r>
                      <a:rPr lang="ko-KR" altLang="en-US" i="1" smtClean="0">
                        <a:latin typeface="Cambria Math"/>
                        <a:ea typeface="Cambria Math"/>
                      </a:rPr>
                      <m:t>𝒳</m:t>
                    </m:r>
                    <m:r>
                      <a:rPr lang="ko-KR" altLang="en-US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pt-BR" altLang="ko-KR" dirty="0"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pt-BR" altLang="ko-KR" i="1" dirty="0"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pt-BR" altLang="ko-KR" dirty="0">
                    <a:latin typeface="HY중고딕" pitchFamily="18" charset="-127"/>
                    <a:ea typeface="HY중고딕" pitchFamily="18" charset="-127"/>
                  </a:rPr>
                  <a:t>}</a:t>
                </a:r>
                <a:endParaRPr lang="ko-KR" altLang="en-US" dirty="0">
                  <a:latin typeface="HY중고딕" pitchFamily="18" charset="-127"/>
                  <a:ea typeface="HY중고딕" pitchFamily="18" charset="-127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052736"/>
                <a:ext cx="7387356" cy="1330301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825" b="-55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496" y="5013176"/>
            <a:ext cx="7920000" cy="1132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36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9DC96016-A64C-4BD5-8E05-B47361D1E6C1}" type="slidenum">
              <a:rPr lang="en-US" altLang="ko-KR" b="1">
                <a:ea typeface="HY엽서L" pitchFamily="18" charset="-127"/>
              </a:rPr>
              <a:pPr/>
              <a:t>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536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366" name="TextBox 8"/>
          <p:cNvSpPr txBox="1">
            <a:spLocks noChangeArrowheads="1"/>
          </p:cNvSpPr>
          <p:nvPr/>
        </p:nvSpPr>
        <p:spPr bwMode="auto">
          <a:xfrm>
            <a:off x="1054100" y="1124744"/>
            <a:ext cx="7839075" cy="509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>
              <a:lnSpc>
                <a:spcPts val="3025"/>
              </a:lnSpc>
            </a:pPr>
            <a:r>
              <a:rPr kumimoji="0" lang="ko-KR" altLang="en-US" sz="2000" b="1" dirty="0" smtClean="0">
                <a:latin typeface="HY중고딕" pitchFamily="18" charset="-127"/>
                <a:ea typeface="HY중고딕" pitchFamily="18" charset="-127"/>
              </a:rPr>
              <a:t>집합</a:t>
            </a:r>
            <a:r>
              <a:rPr kumimoji="0" lang="en-US" altLang="ko-KR" sz="2000" b="1" dirty="0" smtClean="0">
                <a:latin typeface="HY중고딕" pitchFamily="18" charset="-127"/>
                <a:ea typeface="HY중고딕" pitchFamily="18" charset="-127"/>
              </a:rPr>
              <a:t>(Set)</a:t>
            </a:r>
          </a:p>
          <a:p>
            <a:pPr marL="285750" indent="-285750" latinLnBrk="0">
              <a:lnSpc>
                <a:spcPts val="3025"/>
              </a:lnSpc>
              <a:buFont typeface="Wingdings" pitchFamily="2" charset="2"/>
              <a:buChar char="§"/>
            </a:pPr>
            <a:endParaRPr kumimoji="0"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marL="1028700" lvl="1" latinLnBrk="0">
              <a:lnSpc>
                <a:spcPts val="3025"/>
              </a:lnSpc>
              <a:buFont typeface="Wingdings" pitchFamily="2" charset="2"/>
              <a:buChar char="§"/>
            </a:pP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집합은 원소</a:t>
            </a:r>
            <a:r>
              <a:rPr kumimoji="0" lang="en-US" altLang="ko-KR" dirty="0">
                <a:latin typeface="HY중고딕" pitchFamily="18" charset="-127"/>
                <a:ea typeface="HY중고딕" pitchFamily="18" charset="-127"/>
              </a:rPr>
              <a:t>(element)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라고 불리는 서로 다른 객체들의 모임으로 현대 </a:t>
            </a: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수학에서 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가장 기초가 되는 </a:t>
            </a: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개념임</a:t>
            </a:r>
            <a:endParaRPr kumimoji="0"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marL="1028700" lvl="1" latinLnBrk="0">
              <a:lnSpc>
                <a:spcPts val="3025"/>
              </a:lnSpc>
              <a:buFont typeface="Wingdings" pitchFamily="2" charset="2"/>
              <a:buChar char="§"/>
            </a:pP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집합의 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개념은 수학이나 컴퓨터 분야뿐만 아니라 과학이나 공학 </a:t>
            </a: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분야 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등에서 폭넓게 </a:t>
            </a: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사용됨</a:t>
            </a:r>
            <a:endParaRPr kumimoji="0"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marL="1028700" lvl="1" latinLnBrk="0">
              <a:lnSpc>
                <a:spcPts val="3025"/>
              </a:lnSpc>
              <a:buFont typeface="Wingdings" pitchFamily="2" charset="2"/>
              <a:buChar char="§"/>
            </a:pP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집합의 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개념은 </a:t>
            </a:r>
            <a:r>
              <a:rPr kumimoji="0" lang="en-US" altLang="ko-KR" dirty="0">
                <a:latin typeface="HY중고딕" pitchFamily="18" charset="-127"/>
                <a:ea typeface="HY중고딕" pitchFamily="18" charset="-127"/>
              </a:rPr>
              <a:t>19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세기 말 독일의 수학자 </a:t>
            </a:r>
            <a:r>
              <a:rPr kumimoji="0" lang="ko-KR" altLang="en-US" dirty="0" err="1">
                <a:latin typeface="HY중고딕" pitchFamily="18" charset="-127"/>
                <a:ea typeface="HY중고딕" pitchFamily="18" charset="-127"/>
              </a:rPr>
              <a:t>칸토어</a:t>
            </a:r>
            <a:r>
              <a:rPr kumimoji="0" lang="en-US" altLang="ko-KR" dirty="0">
                <a:latin typeface="HY중고딕" pitchFamily="18" charset="-127"/>
                <a:ea typeface="HY중고딕" pitchFamily="18" charset="-127"/>
              </a:rPr>
              <a:t>(Georg Cantor)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에 의해 </a:t>
            </a: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처음으로 제안됨</a:t>
            </a:r>
            <a:endParaRPr kumimoji="0"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marL="1028700" lvl="1" latinLnBrk="0">
              <a:lnSpc>
                <a:spcPts val="3025"/>
              </a:lnSpc>
              <a:buFont typeface="Wingdings" pitchFamily="2" charset="2"/>
              <a:buChar char="§"/>
            </a:pP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저명한 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수학자들은 그의 집합론에 관한 연구의 </a:t>
            </a: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정당성을 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인정하지 않았으나</a:t>
            </a:r>
            <a:r>
              <a:rPr kumimoji="0" lang="en-US" altLang="ko-KR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오늘날 집합론은 수학적 사고의 </a:t>
            </a: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중요한 기초임</a:t>
            </a:r>
            <a:endParaRPr kumimoji="0"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marL="1028700" lvl="1" latinLnBrk="0">
              <a:lnSpc>
                <a:spcPts val="3025"/>
              </a:lnSpc>
              <a:buFont typeface="Wingdings" pitchFamily="2" charset="2"/>
              <a:buChar char="§"/>
            </a:pP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수학적 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객체들은 집합에 관하여 정의될 수 있으므로 수학의 기본 </a:t>
            </a: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개념임</a:t>
            </a:r>
            <a:endParaRPr kumimoji="0" lang="ko-KR" altLang="en-US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집합의 연산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0723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072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DFD2E7AD-AB8D-424A-A8BD-51325B26032A}" type="slidenum">
              <a:rPr lang="en-US" altLang="ko-KR" b="1">
                <a:ea typeface="HY엽서L" pitchFamily="18" charset="-127"/>
              </a:rPr>
              <a:pPr/>
              <a:t>40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072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87624" y="1916832"/>
                <a:ext cx="7776864" cy="3093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 smtClean="0">
                    <a:solidFill>
                      <a:srgbClr val="0033CC"/>
                    </a:solidFill>
                    <a:latin typeface="HY중고딕" pitchFamily="18" charset="-127"/>
                    <a:ea typeface="HY중고딕" pitchFamily="18" charset="-127"/>
                  </a:rPr>
                  <a:t>교집합</a:t>
                </a:r>
                <a:r>
                  <a:rPr lang="en-US" altLang="ko-KR" sz="2000" b="1" dirty="0">
                    <a:solidFill>
                      <a:srgbClr val="0033CC"/>
                    </a:solidFill>
                    <a:latin typeface="HY중고딕" pitchFamily="18" charset="-127"/>
                    <a:ea typeface="HY중고딕" pitchFamily="18" charset="-127"/>
                  </a:rPr>
                  <a:t>(Intersection) : </a:t>
                </a:r>
                <a:r>
                  <a:rPr lang="en-US" altLang="ko-KR" sz="2000" b="1" i="1" dirty="0">
                    <a:solidFill>
                      <a:srgbClr val="0033CC"/>
                    </a:solidFill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en-US" altLang="ko-KR" sz="2000" b="1" dirty="0">
                    <a:solidFill>
                      <a:srgbClr val="0033CC"/>
                    </a:solidFill>
                    <a:latin typeface="HY중고딕" pitchFamily="18" charset="-127"/>
                    <a:ea typeface="HY중고딕" pitchFamily="18" charset="-127"/>
                  </a:rPr>
                  <a:t>∩</a:t>
                </a:r>
                <a:r>
                  <a:rPr lang="en-US" altLang="ko-KR" sz="2000" b="1" i="1" dirty="0" smtClean="0">
                    <a:solidFill>
                      <a:srgbClr val="0033CC"/>
                    </a:solidFill>
                    <a:latin typeface="HY중고딕" pitchFamily="18" charset="-127"/>
                    <a:ea typeface="HY중고딕" pitchFamily="18" charset="-127"/>
                  </a:rPr>
                  <a:t>B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두 집합 </a:t>
                </a:r>
                <a:r>
                  <a:rPr lang="en-US" altLang="ko-KR" i="1" dirty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en-US" altLang="ko-KR" dirty="0">
                    <a:latin typeface="HY중고딕" pitchFamily="18" charset="-127"/>
                    <a:ea typeface="HY중고딕" pitchFamily="18" charset="-127"/>
                  </a:rPr>
                  <a:t>, </a:t>
                </a:r>
                <a:r>
                  <a:rPr lang="en-US" altLang="ko-KR" i="1" dirty="0"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에 대하여 이들의 교집합은 집합 </a:t>
                </a:r>
                <a:r>
                  <a:rPr lang="en-US" altLang="ko-KR" i="1" dirty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에도 속하고 집합 </a:t>
                </a:r>
                <a:r>
                  <a:rPr lang="en-US" altLang="ko-KR" i="1" dirty="0"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ko-KR" altLang="en-US" dirty="0" smtClean="0">
                    <a:latin typeface="HY중고딕" pitchFamily="18" charset="-127"/>
                    <a:ea typeface="HY중고딕" pitchFamily="18" charset="-127"/>
                  </a:rPr>
                  <a:t>에도 속하는 모든 원소의 집합을 말하며</a:t>
                </a:r>
                <a:r>
                  <a:rPr lang="en-US" altLang="ko-KR" dirty="0">
                    <a:latin typeface="HY중고딕" pitchFamily="18" charset="-127"/>
                    <a:ea typeface="HY중고딕" pitchFamily="18" charset="-127"/>
                  </a:rPr>
                  <a:t>, </a:t>
                </a:r>
                <a:r>
                  <a:rPr lang="en-US" altLang="ko-KR" i="1" dirty="0" smtClean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en-US" altLang="ko-KR" dirty="0" smtClean="0">
                    <a:latin typeface="HY중고딕" pitchFamily="18" charset="-127"/>
                    <a:ea typeface="HY중고딕" pitchFamily="18" charset="-127"/>
                  </a:rPr>
                  <a:t> ∩</a:t>
                </a:r>
                <a:r>
                  <a:rPr lang="en-US" altLang="ko-KR" i="1" dirty="0" smtClean="0"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ko-KR" altLang="en-US" dirty="0" smtClean="0">
                    <a:latin typeface="HY중고딕" pitchFamily="18" charset="-127"/>
                    <a:ea typeface="HY중고딕" pitchFamily="18" charset="-127"/>
                  </a:rPr>
                  <a:t>로 표기함</a:t>
                </a:r>
                <a:endParaRPr lang="en-US" altLang="ko-KR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pt-BR" altLang="ko-KR" i="1" dirty="0" smtClean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en-US" altLang="ko-KR" dirty="0" smtClean="0">
                    <a:latin typeface="HY중고딕" pitchFamily="18" charset="-127"/>
                    <a:ea typeface="HY중고딕" pitchFamily="18" charset="-127"/>
                  </a:rPr>
                  <a:t>∩</a:t>
                </a:r>
                <a:r>
                  <a:rPr lang="pt-BR" altLang="ko-KR" i="1" dirty="0" smtClean="0">
                    <a:latin typeface="HY중고딕" pitchFamily="18" charset="-127"/>
                    <a:ea typeface="HY중고딕" pitchFamily="18" charset="-127"/>
                  </a:rPr>
                  <a:t>B </a:t>
                </a:r>
                <a:r>
                  <a:rPr lang="pt-BR" altLang="ko-KR" dirty="0">
                    <a:latin typeface="HY중고딕" pitchFamily="18" charset="-127"/>
                    <a:ea typeface="HY중고딕" pitchFamily="18" charset="-127"/>
                  </a:rPr>
                  <a:t>= {</a:t>
                </a:r>
                <a14:m>
                  <m:oMath xmlns:m="http://schemas.openxmlformats.org/officeDocument/2006/math">
                    <m:r>
                      <a:rPr lang="pt-BR" altLang="ko-KR" b="0" i="1" dirty="0" smtClean="0">
                        <a:latin typeface="Cambria Math"/>
                        <a:ea typeface="Cambria Math"/>
                      </a:rPr>
                      <m:t>𝒳</m:t>
                    </m:r>
                    <m:r>
                      <a:rPr lang="pt-BR" altLang="ko-KR" b="0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ko-KR" altLang="en-US" b="0" i="1" dirty="0" smtClean="0">
                        <a:latin typeface="Cambria Math"/>
                        <a:ea typeface="Cambria Math"/>
                      </a:rPr>
                      <m:t>𝒳</m:t>
                    </m:r>
                  </m:oMath>
                </a14:m>
                <a:r>
                  <a:rPr lang="ko-KR" altLang="en-US" dirty="0" smtClean="0">
                    <a:latin typeface="HY중고딕" pitchFamily="18" charset="-127"/>
                    <a:ea typeface="HY중고딕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b="0" i="1" dirty="0" smtClean="0">
                        <a:latin typeface="Cambria Math"/>
                        <a:ea typeface="Cambria Math"/>
                      </a:rPr>
                      <m:t>∈ </m:t>
                    </m:r>
                  </m:oMath>
                </a14:m>
                <a:r>
                  <a:rPr lang="pt-BR" altLang="ko-KR" i="1" dirty="0" smtClean="0">
                    <a:latin typeface="HY중고딕" pitchFamily="18" charset="-127"/>
                    <a:ea typeface="HY중고딕" pitchFamily="18" charset="-127"/>
                  </a:rPr>
                  <a:t>A </a:t>
                </a:r>
                <a14:m>
                  <m:oMath xmlns:m="http://schemas.openxmlformats.org/officeDocument/2006/math">
                    <m:r>
                      <a:rPr lang="pt-BR" altLang="ko-KR" i="1">
                        <a:latin typeface="Cambria Math"/>
                        <a:ea typeface="Cambria Math"/>
                      </a:rPr>
                      <m:t>⋀ </m:t>
                    </m:r>
                  </m:oMath>
                </a14:m>
                <a:r>
                  <a:rPr lang="pt-BR" altLang="ko-KR" i="1" dirty="0" smtClean="0">
                    <a:latin typeface="HY중고딕" pitchFamily="18" charset="-127"/>
                    <a:ea typeface="HY중고딕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b="0" i="1" dirty="0" smtClean="0">
                        <a:latin typeface="Cambria Math"/>
                        <a:ea typeface="Cambria Math"/>
                      </a:rPr>
                      <m:t>𝒳</m:t>
                    </m:r>
                    <m:r>
                      <a:rPr lang="ko-KR" altLang="en-US" b="0" i="1" dirty="0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pt-BR" altLang="ko-KR" i="1" dirty="0"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pt-BR" altLang="ko-KR" dirty="0" smtClean="0">
                    <a:latin typeface="HY중고딕" pitchFamily="18" charset="-127"/>
                    <a:ea typeface="HY중고딕" pitchFamily="18" charset="-127"/>
                  </a:rPr>
                  <a:t>}</a:t>
                </a:r>
              </a:p>
              <a:p>
                <a:pPr lvl="1">
                  <a:lnSpc>
                    <a:spcPct val="150000"/>
                  </a:lnSpc>
                </a:pPr>
                <a:endParaRPr lang="pt-BR" altLang="ko-KR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b="1" dirty="0" smtClean="0">
                    <a:solidFill>
                      <a:srgbClr val="0033CC"/>
                    </a:solidFill>
                    <a:latin typeface="HY중고딕" pitchFamily="18" charset="-127"/>
                    <a:ea typeface="HY중고딕" pitchFamily="18" charset="-127"/>
                  </a:rPr>
                  <a:t>서로 소</a:t>
                </a:r>
                <a:r>
                  <a:rPr lang="en-US" altLang="ko-KR" sz="2000" b="1" dirty="0" smtClean="0">
                    <a:solidFill>
                      <a:srgbClr val="0033CC"/>
                    </a:solidFill>
                    <a:latin typeface="HY중고딕" pitchFamily="18" charset="-127"/>
                    <a:ea typeface="HY중고딕" pitchFamily="18" charset="-127"/>
                  </a:rPr>
                  <a:t>(Disjoint)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집합 </a:t>
                </a:r>
                <a:r>
                  <a:rPr lang="en-US" altLang="ko-KR" i="1" dirty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와 집합 </a:t>
                </a:r>
                <a:r>
                  <a:rPr lang="en-US" altLang="ko-KR" i="1" dirty="0"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가 공통된 원소를 </a:t>
                </a:r>
                <a:r>
                  <a:rPr lang="ko-KR" altLang="en-US" dirty="0" smtClean="0">
                    <a:latin typeface="HY중고딕" pitchFamily="18" charset="-127"/>
                    <a:ea typeface="HY중고딕" pitchFamily="18" charset="-127"/>
                  </a:rPr>
                  <a:t>하나도 가지지 않은 경우를 말함</a:t>
                </a:r>
                <a:endParaRPr lang="ko-KR" altLang="en-US" dirty="0">
                  <a:latin typeface="HY중고딕" pitchFamily="18" charset="-127"/>
                  <a:ea typeface="HY중고딕" pitchFamily="18" charset="-127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916832"/>
                <a:ext cx="7776864" cy="3093154"/>
              </a:xfrm>
              <a:prstGeom prst="rect">
                <a:avLst/>
              </a:prstGeom>
              <a:blipFill rotWithShape="0">
                <a:blip r:embed="rId3"/>
                <a:stretch>
                  <a:fillRect l="-8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5">
                <a:lumMod val="40000"/>
                <a:lumOff val="60000"/>
              </a:schemeClr>
            </a:gs>
            <a:gs pos="39999">
              <a:schemeClr val="accent5">
                <a:lumMod val="20000"/>
                <a:lumOff val="80000"/>
              </a:schemeClr>
            </a:gs>
            <a:gs pos="70000">
              <a:schemeClr val="accent5">
                <a:lumMod val="20000"/>
                <a:lumOff val="80000"/>
              </a:schemeClr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집합의 연산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0723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072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DFD2E7AD-AB8D-424A-A8BD-51325B26032A}" type="slidenum">
              <a:rPr lang="en-US" altLang="ko-KR" b="1">
                <a:ea typeface="HY엽서L" pitchFamily="18" charset="-127"/>
              </a:rPr>
              <a:pPr/>
              <a:t>41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072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0726" name="Picture 4" descr="C:\Documents and Settings\Administrator\바탕 화면\이산수학 작업 그림파일\3장\27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500559"/>
            <a:ext cx="3184525" cy="257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496" y="4447325"/>
            <a:ext cx="7920000" cy="1357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135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집합의 연산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1747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174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64F5D2EE-1600-4B70-8B65-B5D04CC75560}" type="slidenum">
              <a:rPr lang="en-US" altLang="ko-KR" b="1">
                <a:ea typeface="HY엽서L" pitchFamily="18" charset="-127"/>
              </a:rPr>
              <a:pPr/>
              <a:t>42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174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59632" y="2492603"/>
                <a:ext cx="7603380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 smtClean="0">
                    <a:solidFill>
                      <a:srgbClr val="0033CC"/>
                    </a:solidFill>
                    <a:latin typeface="HY중고딕" pitchFamily="18" charset="-127"/>
                    <a:ea typeface="HY중고딕" pitchFamily="18" charset="-127"/>
                  </a:rPr>
                  <a:t>차집합</a:t>
                </a:r>
                <a:r>
                  <a:rPr lang="en-US" altLang="ko-KR" sz="2000" b="1" dirty="0">
                    <a:solidFill>
                      <a:srgbClr val="0033CC"/>
                    </a:solidFill>
                    <a:latin typeface="HY중고딕" pitchFamily="18" charset="-127"/>
                    <a:ea typeface="HY중고딕" pitchFamily="18" charset="-127"/>
                  </a:rPr>
                  <a:t>(Difference) : </a:t>
                </a:r>
                <a:r>
                  <a:rPr lang="en-US" altLang="ko-KR" sz="2000" b="1" i="1" dirty="0" smtClean="0">
                    <a:solidFill>
                      <a:srgbClr val="0033CC"/>
                    </a:solidFill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en-US" altLang="ko-KR" sz="2000" b="1" dirty="0" smtClean="0">
                    <a:solidFill>
                      <a:srgbClr val="0033CC"/>
                    </a:solidFill>
                    <a:latin typeface="HY중고딕" pitchFamily="18" charset="-127"/>
                    <a:ea typeface="HY중고딕" pitchFamily="18" charset="-127"/>
                  </a:rPr>
                  <a:t>-</a:t>
                </a:r>
                <a:r>
                  <a:rPr lang="en-US" altLang="ko-KR" sz="2000" b="1" i="1" dirty="0" smtClean="0">
                    <a:solidFill>
                      <a:srgbClr val="0033CC"/>
                    </a:solidFill>
                    <a:latin typeface="HY중고딕" pitchFamily="18" charset="-127"/>
                    <a:ea typeface="HY중고딕" pitchFamily="18" charset="-127"/>
                  </a:rPr>
                  <a:t>B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두 집합 </a:t>
                </a:r>
                <a:r>
                  <a:rPr lang="en-US" altLang="ko-KR" i="1" dirty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en-US" altLang="ko-KR" dirty="0">
                    <a:latin typeface="HY중고딕" pitchFamily="18" charset="-127"/>
                    <a:ea typeface="HY중고딕" pitchFamily="18" charset="-127"/>
                  </a:rPr>
                  <a:t>, </a:t>
                </a:r>
                <a:r>
                  <a:rPr lang="en-US" altLang="ko-KR" i="1" dirty="0"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에 대하여 이들의 </a:t>
                </a:r>
                <a:r>
                  <a:rPr lang="ko-KR" altLang="en-US" dirty="0" err="1">
                    <a:latin typeface="HY중고딕" pitchFamily="18" charset="-127"/>
                    <a:ea typeface="HY중고딕" pitchFamily="18" charset="-127"/>
                  </a:rPr>
                  <a:t>차집합은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 집합 </a:t>
                </a:r>
                <a:r>
                  <a:rPr lang="en-US" altLang="ko-KR" i="1" dirty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에 속하고 집합 </a:t>
                </a:r>
                <a:r>
                  <a:rPr lang="en-US" altLang="ko-KR" i="1" dirty="0"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ko-KR" altLang="en-US" dirty="0" smtClean="0">
                    <a:latin typeface="HY중고딕" pitchFamily="18" charset="-127"/>
                    <a:ea typeface="HY중고딕" pitchFamily="18" charset="-127"/>
                  </a:rPr>
                  <a:t>에는 속하지 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않는 모든 원소들의 </a:t>
                </a:r>
                <a:r>
                  <a:rPr lang="ko-KR" altLang="en-US" dirty="0" smtClean="0">
                    <a:latin typeface="HY중고딕" pitchFamily="18" charset="-127"/>
                    <a:ea typeface="HY중고딕" pitchFamily="18" charset="-127"/>
                  </a:rPr>
                  <a:t>집합임</a:t>
                </a:r>
                <a:endParaRPr lang="en-US" altLang="ko-KR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pt-BR" altLang="ko-KR" i="1" dirty="0" smtClean="0">
                    <a:latin typeface="HY중고딕" pitchFamily="18" charset="-127"/>
                    <a:ea typeface="HY중고딕" pitchFamily="18" charset="-127"/>
                  </a:rPr>
                  <a:t>	A </a:t>
                </a:r>
                <a:r>
                  <a:rPr lang="pt-BR" altLang="ko-KR" dirty="0">
                    <a:latin typeface="HY중고딕" pitchFamily="18" charset="-127"/>
                    <a:ea typeface="HY중고딕" pitchFamily="18" charset="-127"/>
                  </a:rPr>
                  <a:t>- </a:t>
                </a:r>
                <a:r>
                  <a:rPr lang="pt-BR" altLang="ko-KR" i="1" dirty="0">
                    <a:latin typeface="HY중고딕" pitchFamily="18" charset="-127"/>
                    <a:ea typeface="HY중고딕" pitchFamily="18" charset="-127"/>
                  </a:rPr>
                  <a:t>B </a:t>
                </a:r>
                <a:r>
                  <a:rPr lang="pt-BR" altLang="ko-KR" dirty="0">
                    <a:latin typeface="HY중고딕" pitchFamily="18" charset="-127"/>
                    <a:ea typeface="HY중고딕" pitchFamily="18" charset="-127"/>
                  </a:rPr>
                  <a:t>= </a:t>
                </a:r>
                <a:r>
                  <a:rPr lang="pt-BR" altLang="ko-KR" dirty="0" smtClean="0">
                    <a:latin typeface="HY중고딕" pitchFamily="18" charset="-127"/>
                    <a:ea typeface="HY중고딕" pitchFamily="18" charset="-127"/>
                  </a:rPr>
                  <a:t>{</a:t>
                </a:r>
                <a14:m>
                  <m:oMath xmlns:m="http://schemas.openxmlformats.org/officeDocument/2006/math">
                    <m:r>
                      <a:rPr lang="pt-BR" altLang="ko-KR" i="1" smtClean="0">
                        <a:latin typeface="Cambria Math"/>
                        <a:ea typeface="Cambria Math"/>
                      </a:rPr>
                      <m:t>𝒳</m:t>
                    </m:r>
                    <m:r>
                      <a:rPr lang="pt-BR" altLang="ko-KR" i="1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ko-KR" altLang="en-US" i="1" smtClean="0">
                        <a:latin typeface="Cambria Math"/>
                        <a:ea typeface="Cambria Math"/>
                      </a:rPr>
                      <m:t>𝒳</m:t>
                    </m:r>
                    <m:r>
                      <a:rPr lang="ko-KR" altLang="en-US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ko-KR" altLang="en-US" dirty="0" smtClean="0"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pt-BR" altLang="ko-KR" i="1" dirty="0" smtClean="0">
                    <a:latin typeface="HY중고딕" pitchFamily="18" charset="-127"/>
                    <a:ea typeface="HY중고딕" pitchFamily="18" charset="-127"/>
                  </a:rPr>
                  <a:t>A </a:t>
                </a:r>
                <a14:m>
                  <m:oMath xmlns:m="http://schemas.openxmlformats.org/officeDocument/2006/math">
                    <m:r>
                      <a:rPr lang="pt-BR" altLang="ko-KR" i="1" smtClean="0">
                        <a:latin typeface="Cambria Math"/>
                        <a:ea typeface="Cambria Math"/>
                      </a:rPr>
                      <m:t>⋀</m:t>
                    </m:r>
                    <m:r>
                      <a:rPr lang="ko-KR" altLang="en-US" i="1" smtClean="0">
                        <a:latin typeface="Cambria Math"/>
                        <a:ea typeface="Cambria Math"/>
                      </a:rPr>
                      <m:t>𝒳</m:t>
                    </m:r>
                    <m:r>
                      <a:rPr lang="ko-KR" altLang="en-US" i="1" smtClean="0">
                        <a:latin typeface="Cambria Math"/>
                        <a:ea typeface="Cambria Math"/>
                      </a:rPr>
                      <m:t>∉</m:t>
                    </m:r>
                  </m:oMath>
                </a14:m>
                <a:r>
                  <a:rPr lang="pt-BR" altLang="ko-KR" i="1" dirty="0"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pt-BR" altLang="ko-KR" dirty="0">
                    <a:latin typeface="HY중고딕" pitchFamily="18" charset="-127"/>
                    <a:ea typeface="HY중고딕" pitchFamily="18" charset="-127"/>
                  </a:rPr>
                  <a:t>}</a:t>
                </a:r>
                <a:endParaRPr lang="ko-KR" altLang="en-US" dirty="0">
                  <a:latin typeface="HY중고딕" pitchFamily="18" charset="-127"/>
                  <a:ea typeface="HY중고딕" pitchFamily="18" charset="-127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492603"/>
                <a:ext cx="7603380" cy="2215991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882" b="-5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5">
                <a:lumMod val="40000"/>
                <a:lumOff val="60000"/>
              </a:schemeClr>
            </a:gs>
            <a:gs pos="39999">
              <a:schemeClr val="accent5">
                <a:lumMod val="20000"/>
                <a:lumOff val="80000"/>
              </a:schemeClr>
            </a:gs>
            <a:gs pos="70000">
              <a:schemeClr val="accent5">
                <a:lumMod val="20000"/>
                <a:lumOff val="80000"/>
              </a:schemeClr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집합의 연산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1747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174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64F5D2EE-1600-4B70-8B65-B5D04CC75560}" type="slidenum">
              <a:rPr lang="en-US" altLang="ko-KR" b="1">
                <a:ea typeface="HY엽서L" pitchFamily="18" charset="-127"/>
              </a:rPr>
              <a:pPr/>
              <a:t>43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174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1751" name="Picture 6" descr="C:\Documents and Settings\Administrator\바탕 화면\이산수학 작업 그림파일\3장\28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476" y="1412776"/>
            <a:ext cx="3187700" cy="258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496" y="4669923"/>
            <a:ext cx="7920000" cy="1423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22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집합의 연산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2772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277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6CEFEB5-A4C4-4D39-A630-CE6E20D4628E}" type="slidenum">
              <a:rPr lang="en-US" altLang="ko-KR" b="1">
                <a:ea typeface="HY엽서L" pitchFamily="18" charset="-127"/>
              </a:rPr>
              <a:pPr/>
              <a:t>44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2774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47104" y="1268760"/>
            <a:ext cx="7603380" cy="3168352"/>
            <a:chOff x="1247104" y="1268760"/>
            <a:chExt cx="7603380" cy="31683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247104" y="1268760"/>
                  <a:ext cx="7603380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2000" b="1" dirty="0" smtClean="0">
                      <a:solidFill>
                        <a:srgbClr val="0033CC"/>
                      </a:solidFill>
                      <a:latin typeface="HY중고딕" pitchFamily="18" charset="-127"/>
                      <a:ea typeface="HY중고딕" pitchFamily="18" charset="-127"/>
                    </a:rPr>
                    <a:t>대칭 </a:t>
                  </a:r>
                  <a:r>
                    <a:rPr lang="ko-KR" altLang="en-US" sz="2000" b="1" dirty="0" err="1">
                      <a:solidFill>
                        <a:srgbClr val="0033CC"/>
                      </a:solidFill>
                      <a:latin typeface="HY중고딕" pitchFamily="18" charset="-127"/>
                      <a:ea typeface="HY중고딕" pitchFamily="18" charset="-127"/>
                    </a:rPr>
                    <a:t>차집합</a:t>
                  </a:r>
                  <a:r>
                    <a:rPr lang="en-US" altLang="ko-KR" sz="2000" b="1" dirty="0">
                      <a:solidFill>
                        <a:srgbClr val="0033CC"/>
                      </a:solidFill>
                      <a:latin typeface="HY중고딕" pitchFamily="18" charset="-127"/>
                      <a:ea typeface="HY중고딕" pitchFamily="18" charset="-127"/>
                    </a:rPr>
                    <a:t>(Symmetric </a:t>
                  </a:r>
                  <a:r>
                    <a:rPr lang="en-US" altLang="ko-KR" sz="2000" b="1" dirty="0" smtClean="0">
                      <a:solidFill>
                        <a:srgbClr val="0033CC"/>
                      </a:solidFill>
                      <a:latin typeface="HY중고딕" pitchFamily="18" charset="-127"/>
                      <a:ea typeface="HY중고딕" pitchFamily="18" charset="-127"/>
                    </a:rPr>
                    <a:t>Difference</a:t>
                  </a:r>
                  <a:r>
                    <a:rPr lang="en-US" altLang="ko-KR" sz="2000" b="1" dirty="0">
                      <a:solidFill>
                        <a:srgbClr val="0033CC"/>
                      </a:solidFill>
                      <a:latin typeface="HY중고딕" pitchFamily="18" charset="-127"/>
                      <a:ea typeface="HY중고딕" pitchFamily="18" charset="-127"/>
                    </a:rPr>
                    <a:t>) : </a:t>
                  </a:r>
                  <a:r>
                    <a:rPr lang="en-US" altLang="ko-KR" sz="2000" b="1" i="1" dirty="0" smtClean="0">
                      <a:solidFill>
                        <a:srgbClr val="0033CC"/>
                      </a:solidFill>
                      <a:latin typeface="HY중고딕" pitchFamily="18" charset="-127"/>
                      <a:ea typeface="HY중고딕" pitchFamily="18" charset="-127"/>
                    </a:rPr>
                    <a:t>A</a:t>
                  </a:r>
                  <a14:m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⨁</m:t>
                      </m:r>
                    </m:oMath>
                  </a14:m>
                  <a:r>
                    <a:rPr lang="en-US" altLang="ko-KR" sz="2000" b="1" i="1" dirty="0" smtClean="0">
                      <a:solidFill>
                        <a:srgbClr val="0033CC"/>
                      </a:solidFill>
                      <a:latin typeface="HY중고딕" pitchFamily="18" charset="-127"/>
                      <a:ea typeface="HY중고딕" pitchFamily="18" charset="-127"/>
                    </a:rPr>
                    <a:t>B</a:t>
                  </a:r>
                </a:p>
                <a:p>
                  <a:pPr lvl="1">
                    <a:lnSpc>
                      <a:spcPct val="150000"/>
                    </a:lnSpc>
                  </a:pPr>
                  <a:r>
                    <a:rPr lang="ko-KR" altLang="en-US" dirty="0">
                      <a:latin typeface="HY중고딕" pitchFamily="18" charset="-127"/>
                      <a:ea typeface="HY중고딕" pitchFamily="18" charset="-127"/>
                    </a:rPr>
                    <a:t>집합 </a:t>
                  </a:r>
                  <a:r>
                    <a:rPr lang="en-US" altLang="ko-KR" i="1" dirty="0">
                      <a:latin typeface="HY중고딕" pitchFamily="18" charset="-127"/>
                      <a:ea typeface="HY중고딕" pitchFamily="18" charset="-127"/>
                    </a:rPr>
                    <a:t>A</a:t>
                  </a:r>
                  <a:r>
                    <a:rPr lang="en-US" altLang="ko-KR" dirty="0">
                      <a:latin typeface="HY중고딕" pitchFamily="18" charset="-127"/>
                      <a:ea typeface="HY중고딕" pitchFamily="18" charset="-127"/>
                    </a:rPr>
                    <a:t>, </a:t>
                  </a:r>
                  <a:r>
                    <a:rPr lang="en-US" altLang="ko-KR" i="1" dirty="0">
                      <a:latin typeface="HY중고딕" pitchFamily="18" charset="-127"/>
                      <a:ea typeface="HY중고딕" pitchFamily="18" charset="-127"/>
                    </a:rPr>
                    <a:t>B</a:t>
                  </a:r>
                  <a:r>
                    <a:rPr lang="ko-KR" altLang="en-US" dirty="0">
                      <a:latin typeface="HY중고딕" pitchFamily="18" charset="-127"/>
                      <a:ea typeface="HY중고딕" pitchFamily="18" charset="-127"/>
                    </a:rPr>
                    <a:t>에 대하여 이들의 대칭 </a:t>
                  </a:r>
                  <a:r>
                    <a:rPr lang="ko-KR" altLang="en-US" dirty="0" err="1">
                      <a:latin typeface="HY중고딕" pitchFamily="18" charset="-127"/>
                      <a:ea typeface="HY중고딕" pitchFamily="18" charset="-127"/>
                    </a:rPr>
                    <a:t>차집합은</a:t>
                  </a:r>
                  <a:r>
                    <a:rPr lang="ko-KR" altLang="en-US" dirty="0">
                      <a:latin typeface="HY중고딕" pitchFamily="18" charset="-127"/>
                      <a:ea typeface="HY중고딕" pitchFamily="18" charset="-127"/>
                    </a:rPr>
                    <a:t> </a:t>
                  </a:r>
                  <a:r>
                    <a:rPr lang="en-US" altLang="ko-KR" i="1" dirty="0">
                      <a:latin typeface="HY중고딕" pitchFamily="18" charset="-127"/>
                      <a:ea typeface="HY중고딕" pitchFamily="18" charset="-127"/>
                    </a:rPr>
                    <a:t>A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∪</m:t>
                      </m:r>
                    </m:oMath>
                  </a14:m>
                  <a:r>
                    <a:rPr lang="en-US" altLang="ko-KR" i="1" dirty="0" smtClean="0">
                      <a:latin typeface="HY중고딕" pitchFamily="18" charset="-127"/>
                      <a:ea typeface="HY중고딕" pitchFamily="18" charset="-127"/>
                    </a:rPr>
                    <a:t> </a:t>
                  </a:r>
                  <a:r>
                    <a:rPr lang="en-US" altLang="ko-KR" i="1" dirty="0">
                      <a:latin typeface="HY중고딕" pitchFamily="18" charset="-127"/>
                      <a:ea typeface="HY중고딕" pitchFamily="18" charset="-127"/>
                    </a:rPr>
                    <a:t>B</a:t>
                  </a:r>
                  <a:r>
                    <a:rPr lang="ko-KR" altLang="en-US" dirty="0">
                      <a:latin typeface="HY중고딕" pitchFamily="18" charset="-127"/>
                      <a:ea typeface="HY중고딕" pitchFamily="18" charset="-127"/>
                    </a:rPr>
                    <a:t>의 원소 </a:t>
                  </a:r>
                  <a:r>
                    <a:rPr lang="ko-KR" altLang="en-US" dirty="0" smtClean="0">
                      <a:latin typeface="HY중고딕" pitchFamily="18" charset="-127"/>
                      <a:ea typeface="HY중고딕" pitchFamily="18" charset="-127"/>
                    </a:rPr>
                    <a:t>중에서    </a:t>
                  </a:r>
                  <a:r>
                    <a:rPr lang="en-US" altLang="ko-KR" i="1" dirty="0" smtClean="0">
                      <a:latin typeface="HY중고딕" pitchFamily="18" charset="-127"/>
                      <a:ea typeface="HY중고딕" pitchFamily="18" charset="-127"/>
                    </a:rPr>
                    <a:t>A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∩</m:t>
                      </m:r>
                    </m:oMath>
                  </a14:m>
                  <a:r>
                    <a:rPr lang="en-US" altLang="ko-KR" dirty="0" smtClean="0">
                      <a:latin typeface="HY중고딕" pitchFamily="18" charset="-127"/>
                      <a:ea typeface="HY중고딕" pitchFamily="18" charset="-127"/>
                    </a:rPr>
                    <a:t> </a:t>
                  </a:r>
                  <a:r>
                    <a:rPr lang="en-US" altLang="ko-KR" i="1" dirty="0">
                      <a:latin typeface="HY중고딕" pitchFamily="18" charset="-127"/>
                      <a:ea typeface="HY중고딕" pitchFamily="18" charset="-127"/>
                    </a:rPr>
                    <a:t>B</a:t>
                  </a:r>
                  <a:r>
                    <a:rPr lang="ko-KR" altLang="en-US" dirty="0" smtClean="0">
                      <a:latin typeface="HY중고딕" pitchFamily="18" charset="-127"/>
                      <a:ea typeface="HY중고딕" pitchFamily="18" charset="-127"/>
                    </a:rPr>
                    <a:t>에 속하지 않는 모든 원소들의 집합임</a:t>
                  </a:r>
                  <a:endParaRPr lang="en-US" altLang="ko-KR" dirty="0" smtClean="0">
                    <a:latin typeface="HY중고딕" pitchFamily="18" charset="-127"/>
                    <a:ea typeface="HY중고딕" pitchFamily="18" charset="-127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7104" y="1268760"/>
                  <a:ext cx="7603380" cy="1384995"/>
                </a:xfrm>
                <a:prstGeom prst="rect">
                  <a:avLst/>
                </a:prstGeom>
                <a:blipFill rotWithShape="1">
                  <a:blip r:embed="rId3" cstate="print"/>
                  <a:stretch>
                    <a:fillRect l="-882" b="-13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그룹 3"/>
            <p:cNvGrpSpPr/>
            <p:nvPr/>
          </p:nvGrpSpPr>
          <p:grpSpPr>
            <a:xfrm>
              <a:off x="2223527" y="2792059"/>
              <a:ext cx="4667250" cy="1645053"/>
              <a:chOff x="2223527" y="2653755"/>
              <a:chExt cx="4667250" cy="1645053"/>
            </a:xfrm>
          </p:grpSpPr>
          <p:pic>
            <p:nvPicPr>
              <p:cNvPr id="32777" name="Picture 9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1253" y="3632058"/>
                <a:ext cx="3190875" cy="666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776" name="Picture 8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23527" y="2653755"/>
                <a:ext cx="4667250" cy="1152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5">
                <a:lumMod val="40000"/>
                <a:lumOff val="60000"/>
              </a:schemeClr>
            </a:gs>
            <a:gs pos="39999">
              <a:schemeClr val="accent5">
                <a:lumMod val="20000"/>
                <a:lumOff val="80000"/>
              </a:schemeClr>
            </a:gs>
            <a:gs pos="70000">
              <a:schemeClr val="accent5">
                <a:lumMod val="20000"/>
                <a:lumOff val="80000"/>
              </a:schemeClr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7" descr="C:\Documents and Settings\Administrator\바탕 화면\이산수학 작업 그림파일\3장\29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355" y="1340669"/>
            <a:ext cx="3071813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집합의 연산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2772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277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6CEFEB5-A4C4-4D39-A630-CE6E20D4628E}" type="slidenum">
              <a:rPr lang="en-US" altLang="ko-KR" b="1">
                <a:ea typeface="HY엽서L" pitchFamily="18" charset="-127"/>
              </a:rPr>
              <a:pPr/>
              <a:t>45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2774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496" y="4387834"/>
            <a:ext cx="7920000" cy="156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08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집합의 연산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3795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379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A473ED18-7BFB-42FB-983D-FFBFF79C31D2}" type="slidenum">
              <a:rPr lang="en-US" altLang="ko-KR" b="1">
                <a:ea typeface="HY엽서L" pitchFamily="18" charset="-127"/>
              </a:rPr>
              <a:pPr/>
              <a:t>46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3797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9632" y="1196752"/>
            <a:ext cx="7416824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곱집합</a:t>
            </a:r>
            <a:r>
              <a:rPr lang="en-US" altLang="ko-KR" sz="2000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(Cartesian </a:t>
            </a:r>
            <a:r>
              <a:rPr lang="en-US" altLang="ko-KR" sz="2000" b="1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Product</a:t>
            </a:r>
            <a:r>
              <a:rPr lang="en-US" altLang="ko-KR" sz="2000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) : </a:t>
            </a:r>
            <a:r>
              <a:rPr lang="en-US" altLang="ko-KR" sz="2000" b="1" i="1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A</a:t>
            </a:r>
            <a:r>
              <a:rPr lang="en-US" altLang="ko-KR" sz="2000" b="1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×</a:t>
            </a:r>
            <a:r>
              <a:rPr lang="en-US" altLang="ko-KR" sz="2000" b="1" i="1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B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순서쌍은 순서로 구분되는 원소들의 쌍으로서 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i="1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en-US" altLang="ko-KR" i="1" dirty="0">
                <a:latin typeface="HY중고딕" pitchFamily="18" charset="-127"/>
                <a:ea typeface="HY중고딕" pitchFamily="18" charset="-127"/>
              </a:rPr>
              <a:t>b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)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와 같이 </a:t>
            </a: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나타냄</a:t>
            </a:r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. </a:t>
            </a:r>
            <a:r>
              <a:rPr lang="en-US" altLang="ko-KR" b="1" dirty="0" smtClean="0">
                <a:latin typeface="HY중고딕" pitchFamily="18" charset="-127"/>
                <a:ea typeface="HY중고딕" pitchFamily="18" charset="-127"/>
              </a:rPr>
              <a:t>Ordered pair, ordered n-tuples</a:t>
            </a:r>
            <a:endParaRPr lang="en-US" altLang="ko-KR" b="1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순서쌍 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i="1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en-US" altLang="ko-KR" i="1" dirty="0">
                <a:latin typeface="HY중고딕" pitchFamily="18" charset="-127"/>
                <a:ea typeface="HY중고딕" pitchFamily="18" charset="-127"/>
              </a:rPr>
              <a:t>b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)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는 쌍의 원소들 간의 순서에 의해 구분이 되므로 </a:t>
            </a:r>
            <a:r>
              <a:rPr lang="en-US" altLang="ko-KR" i="1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≠</a:t>
            </a:r>
            <a:r>
              <a:rPr lang="en-US" altLang="ko-KR" i="1" dirty="0">
                <a:latin typeface="HY중고딕" pitchFamily="18" charset="-127"/>
                <a:ea typeface="HY중고딕" pitchFamily="18" charset="-127"/>
              </a:rPr>
              <a:t>b</a:t>
            </a: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이면 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i="1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en-US" altLang="ko-KR" i="1" dirty="0">
                <a:latin typeface="HY중고딕" pitchFamily="18" charset="-127"/>
                <a:ea typeface="HY중고딕" pitchFamily="18" charset="-127"/>
              </a:rPr>
              <a:t>b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)≠(</a:t>
            </a:r>
            <a:r>
              <a:rPr lang="en-US" altLang="ko-KR" i="1" dirty="0">
                <a:latin typeface="HY중고딕" pitchFamily="18" charset="-127"/>
                <a:ea typeface="HY중고딕" pitchFamily="18" charset="-127"/>
              </a:rPr>
              <a:t>b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en-US" altLang="ko-KR" i="1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)</a:t>
            </a: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표현함</a:t>
            </a:r>
            <a:endParaRPr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두 순서쌍이 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i="1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en-US" altLang="ko-KR" i="1" dirty="0">
                <a:latin typeface="HY중고딕" pitchFamily="18" charset="-127"/>
                <a:ea typeface="HY중고딕" pitchFamily="18" charset="-127"/>
              </a:rPr>
              <a:t>b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)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＝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i="1" dirty="0">
                <a:latin typeface="HY중고딕" pitchFamily="18" charset="-127"/>
                <a:ea typeface="HY중고딕" pitchFamily="18" charset="-127"/>
              </a:rPr>
              <a:t>c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en-US" altLang="ko-KR" i="1" dirty="0">
                <a:latin typeface="HY중고딕" pitchFamily="18" charset="-127"/>
                <a:ea typeface="HY중고딕" pitchFamily="18" charset="-127"/>
              </a:rPr>
              <a:t>d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)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이면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en-US" altLang="ko-KR" i="1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＝</a:t>
            </a:r>
            <a:r>
              <a:rPr lang="en-US" altLang="ko-KR" i="1" dirty="0">
                <a:latin typeface="HY중고딕" pitchFamily="18" charset="-127"/>
                <a:ea typeface="HY중고딕" pitchFamily="18" charset="-127"/>
              </a:rPr>
              <a:t>c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이고 </a:t>
            </a:r>
            <a:r>
              <a:rPr lang="en-US" altLang="ko-KR" i="1" dirty="0">
                <a:latin typeface="HY중고딕" pitchFamily="18" charset="-127"/>
                <a:ea typeface="HY중고딕" pitchFamily="18" charset="-127"/>
              </a:rPr>
              <a:t>b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＝</a:t>
            </a:r>
            <a:r>
              <a:rPr lang="en-US" altLang="ko-KR" i="1" dirty="0" smtClean="0">
                <a:latin typeface="HY중고딕" pitchFamily="18" charset="-127"/>
                <a:ea typeface="HY중고딕" pitchFamily="18" charset="-127"/>
              </a:rPr>
              <a:t>d</a:t>
            </a: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임</a:t>
            </a:r>
            <a:endParaRPr lang="ko-KR" altLang="en-US" dirty="0"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8" name="Picture 3" descr="C:\Documents and Settings\Administrator\바탕 화면\이산수학 작업 그림파일\3장\3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117305"/>
            <a:ext cx="779780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집합의 연산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4819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482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99F208B-A8F1-498A-B9E6-FE0ED94D8405}" type="slidenum">
              <a:rPr lang="en-US" altLang="ko-KR" b="1">
                <a:ea typeface="HY엽서L" pitchFamily="18" charset="-127"/>
              </a:rPr>
              <a:pPr/>
              <a:t>47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4821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4822" name="Picture 3" descr="C:\Documents and Settings\Administrator\바탕 화면\이산수학 작업 그림파일\3장\3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3540125"/>
            <a:ext cx="7848600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7920000" cy="148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Product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447800"/>
            <a:ext cx="8352928" cy="48006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Definition</a:t>
            </a:r>
            <a:r>
              <a:rPr lang="en-US" dirty="0" smtClean="0"/>
              <a:t>: The </a:t>
            </a:r>
            <a:r>
              <a:rPr lang="en-US" dirty="0" err="1" smtClean="0"/>
              <a:t>cartesian</a:t>
            </a:r>
            <a:r>
              <a:rPr lang="en-US" dirty="0" smtClean="0"/>
              <a:t> products of the sets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,……,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/>
              <a:t>, denoted by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×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×</a:t>
            </a:r>
            <a:r>
              <a:rPr lang="en-US" b="1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…… ×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, </a:t>
            </a:r>
            <a:r>
              <a:rPr lang="en-US" dirty="0" smtClean="0"/>
              <a:t>is the set of 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ordered </a:t>
            </a:r>
            <a:r>
              <a:rPr lang="en-US" i="1" dirty="0" smtClean="0"/>
              <a:t>n</a:t>
            </a:r>
            <a:r>
              <a:rPr lang="en-US" dirty="0" smtClean="0"/>
              <a:t>-tuples 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,……,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/>
              <a:t>)  where  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i="1" baseline="-25000" dirty="0" err="1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dirty="0" smtClean="0"/>
              <a:t>   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belongs </a:t>
            </a:r>
            <a:r>
              <a:rPr lang="en-US" dirty="0" smtClean="0"/>
              <a:t>to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dirty="0" smtClean="0"/>
              <a:t> </a:t>
            </a:r>
            <a:r>
              <a:rPr lang="en-US" dirty="0" smtClean="0"/>
              <a:t>for </a:t>
            </a:r>
            <a:r>
              <a:rPr lang="en-US" i="1" dirty="0" err="1" smtClean="0"/>
              <a:t>i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…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Example</a:t>
            </a:r>
            <a:r>
              <a:rPr lang="en-US" dirty="0" smtClean="0"/>
              <a:t>: What is </a:t>
            </a:r>
            <a:r>
              <a:rPr lang="en-US" i="1" dirty="0" smtClean="0"/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×</a:t>
            </a:r>
            <a:r>
              <a:rPr lang="en-US" b="1" dirty="0" smtClean="0"/>
              <a:t> </a:t>
            </a:r>
            <a:r>
              <a:rPr lang="en-US" i="1" dirty="0" smtClean="0"/>
              <a:t>B</a:t>
            </a:r>
            <a:r>
              <a:rPr lang="en-US" b="1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×</a:t>
            </a:r>
            <a:r>
              <a:rPr lang="en-US" b="1" dirty="0" smtClean="0"/>
              <a:t> </a:t>
            </a:r>
            <a:r>
              <a:rPr lang="en-US" dirty="0" smtClean="0"/>
              <a:t>C</a:t>
            </a:r>
            <a:r>
              <a:rPr lang="en-US" b="1" dirty="0" smtClean="0"/>
              <a:t> </a:t>
            </a:r>
            <a:r>
              <a:rPr lang="en-US" dirty="0" smtClean="0"/>
              <a:t>where </a:t>
            </a:r>
            <a:r>
              <a:rPr lang="en-US" i="1" dirty="0" smtClean="0"/>
              <a:t>A</a:t>
            </a:r>
            <a:r>
              <a:rPr lang="en-US" dirty="0" smtClean="0"/>
              <a:t> = {0,1}, </a:t>
            </a:r>
            <a:r>
              <a:rPr lang="en-US" i="1" dirty="0" smtClean="0"/>
              <a:t>B</a:t>
            </a:r>
            <a:r>
              <a:rPr lang="en-US" dirty="0" smtClean="0"/>
              <a:t> = {1,2} and    </a:t>
            </a:r>
            <a:r>
              <a:rPr lang="en-US" i="1" dirty="0" smtClean="0"/>
              <a:t>C</a:t>
            </a:r>
            <a:r>
              <a:rPr lang="en-US" dirty="0" smtClean="0"/>
              <a:t> = {0,1,2}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Solution: </a:t>
            </a:r>
            <a:r>
              <a:rPr lang="en-US" i="1" dirty="0" smtClean="0"/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×</a:t>
            </a:r>
            <a:r>
              <a:rPr lang="en-US" b="1" dirty="0" smtClean="0"/>
              <a:t> </a:t>
            </a:r>
            <a:r>
              <a:rPr lang="en-US" i="1" dirty="0" smtClean="0"/>
              <a:t>B</a:t>
            </a:r>
            <a:r>
              <a:rPr lang="en-US" b="1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×</a:t>
            </a:r>
            <a:r>
              <a:rPr lang="en-US" b="1" dirty="0" smtClean="0"/>
              <a:t> </a:t>
            </a:r>
            <a:r>
              <a:rPr lang="en-US" dirty="0" smtClean="0"/>
              <a:t>C</a:t>
            </a:r>
            <a:r>
              <a:rPr lang="en-US" b="1" dirty="0" smtClean="0"/>
              <a:t> = </a:t>
            </a:r>
            <a:r>
              <a:rPr lang="en-US" dirty="0" smtClean="0"/>
              <a:t>{(0,1,0), (0,1,1), (0,1,2),(0,2,0), (0,2,1), (0,2,2),(1,1,0), (1,1,1), (1,1,2), (1,2,0), (1,2,1), (1,1,2)}</a:t>
            </a:r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447801" y="3429000"/>
            <a:ext cx="6386513" cy="68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8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집합의 연산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3795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379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A473ED18-7BFB-42FB-983D-FFBFF79C31D2}" type="slidenum">
              <a:rPr lang="en-US" altLang="ko-KR" b="1">
                <a:ea typeface="HY엽서L" pitchFamily="18" charset="-127"/>
              </a:rPr>
              <a:pPr/>
              <a:t>49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3797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9632" y="1196752"/>
            <a:ext cx="7416824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곱집합</a:t>
            </a:r>
            <a:r>
              <a:rPr lang="en-US" altLang="ko-KR" sz="2000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(Cartesian </a:t>
            </a:r>
            <a:r>
              <a:rPr lang="en-US" altLang="ko-KR" sz="2000" b="1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Product</a:t>
            </a:r>
            <a:r>
              <a:rPr lang="en-US" altLang="ko-KR" sz="2000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) : </a:t>
            </a:r>
            <a:r>
              <a:rPr lang="en-US" altLang="ko-KR" sz="2000" b="1" i="1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A</a:t>
            </a:r>
            <a:r>
              <a:rPr lang="en-US" altLang="ko-KR" sz="2000" b="1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×</a:t>
            </a:r>
            <a:r>
              <a:rPr lang="en-US" altLang="ko-KR" sz="2000" b="1" i="1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B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BXA = AXB ?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A={0,1}, B={1,2}, C={0, 1,2}</a:t>
            </a: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일 때</a:t>
            </a:r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, AXBXC?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(AXB)XC = AXBXC?</a:t>
            </a:r>
            <a:endParaRPr lang="ko-KR" altLang="en-US" dirty="0"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38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집합의 표현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638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43ED4B9C-7F23-4ECB-8D1E-9C5834F76357}" type="slidenum">
              <a:rPr lang="en-US" altLang="ko-KR" b="1">
                <a:ea typeface="HY엽서L" pitchFamily="18" charset="-127"/>
              </a:rPr>
              <a:pPr/>
              <a:t>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638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6390" name="Picture 2" descr="C:\Documents and Settings\Administrator\바탕 화면\이산수학 작업 그림파일\3장\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1358900"/>
            <a:ext cx="779621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75656" y="2852936"/>
                <a:ext cx="7387356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dirty="0" smtClean="0">
                    <a:latin typeface="HY중고딕" pitchFamily="18" charset="-127"/>
                    <a:ea typeface="HY중고딕" pitchFamily="18" charset="-127"/>
                  </a:rPr>
                  <a:t>집합을 표시할 때는 알파벳 대문자 </a:t>
                </a:r>
                <a:r>
                  <a:rPr lang="en-US" altLang="ko-KR" i="1" dirty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en-US" altLang="ko-KR" dirty="0">
                    <a:latin typeface="HY중고딕" pitchFamily="18" charset="-127"/>
                    <a:ea typeface="HY중고딕" pitchFamily="18" charset="-127"/>
                  </a:rPr>
                  <a:t>, </a:t>
                </a:r>
                <a:r>
                  <a:rPr lang="en-US" altLang="ko-KR" i="1" dirty="0"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en-US" altLang="ko-KR" dirty="0">
                    <a:latin typeface="HY중고딕" pitchFamily="18" charset="-127"/>
                    <a:ea typeface="HY중고딕" pitchFamily="18" charset="-127"/>
                  </a:rPr>
                  <a:t>, </a:t>
                </a:r>
                <a:r>
                  <a:rPr lang="en-US" altLang="ko-KR" i="1" dirty="0">
                    <a:latin typeface="HY중고딕" pitchFamily="18" charset="-127"/>
                    <a:ea typeface="HY중고딕" pitchFamily="18" charset="-127"/>
                  </a:rPr>
                  <a:t>C</a:t>
                </a:r>
                <a:r>
                  <a:rPr lang="en-US" altLang="ko-KR" dirty="0">
                    <a:latin typeface="HY중고딕" pitchFamily="18" charset="-127"/>
                    <a:ea typeface="HY중고딕" pitchFamily="18" charset="-127"/>
                  </a:rPr>
                  <a:t>, …, </a:t>
                </a:r>
                <a:r>
                  <a:rPr lang="en-US" altLang="ko-KR" i="1" dirty="0">
                    <a:latin typeface="HY중고딕" pitchFamily="18" charset="-127"/>
                    <a:ea typeface="HY중고딕" pitchFamily="18" charset="-127"/>
                  </a:rPr>
                  <a:t>Z </a:t>
                </a:r>
                <a:r>
                  <a:rPr lang="en-US" altLang="ko-KR" i="1" dirty="0" smtClean="0"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ko-KR" altLang="en-US" dirty="0" smtClean="0">
                    <a:latin typeface="HY중고딕" pitchFamily="18" charset="-127"/>
                    <a:ea typeface="HY중고딕" pitchFamily="18" charset="-127"/>
                  </a:rPr>
                  <a:t>등으로 표시함</a:t>
                </a:r>
                <a:endParaRPr lang="en-US" altLang="ko-KR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집합을 구성하는 원소</a:t>
                </a:r>
                <a:r>
                  <a:rPr lang="en-US" altLang="ko-KR" dirty="0">
                    <a:latin typeface="HY중고딕" pitchFamily="18" charset="-127"/>
                    <a:ea typeface="HY중고딕" pitchFamily="18" charset="-127"/>
                  </a:rPr>
                  <a:t>(element 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또는 </a:t>
                </a:r>
                <a:r>
                  <a:rPr lang="en-US" altLang="ko-KR" dirty="0">
                    <a:latin typeface="HY중고딕" pitchFamily="18" charset="-127"/>
                    <a:ea typeface="HY중고딕" pitchFamily="18" charset="-127"/>
                  </a:rPr>
                  <a:t>member)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는 소문자 </a:t>
                </a:r>
                <a:r>
                  <a:rPr lang="en-US" altLang="ko-KR" i="1" dirty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en-US" altLang="ko-KR" dirty="0">
                    <a:latin typeface="HY중고딕" pitchFamily="18" charset="-127"/>
                    <a:ea typeface="HY중고딕" pitchFamily="18" charset="-127"/>
                  </a:rPr>
                  <a:t>, </a:t>
                </a:r>
                <a:r>
                  <a:rPr lang="en-US" altLang="ko-KR" i="1" dirty="0"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en-US" altLang="ko-KR" dirty="0">
                    <a:latin typeface="HY중고딕" pitchFamily="18" charset="-127"/>
                    <a:ea typeface="HY중고딕" pitchFamily="18" charset="-127"/>
                  </a:rPr>
                  <a:t>, </a:t>
                </a:r>
                <a:r>
                  <a:rPr lang="en-US" altLang="ko-KR" i="1" dirty="0">
                    <a:latin typeface="HY중고딕" pitchFamily="18" charset="-127"/>
                    <a:ea typeface="HY중고딕" pitchFamily="18" charset="-127"/>
                  </a:rPr>
                  <a:t>c</a:t>
                </a:r>
                <a:r>
                  <a:rPr lang="en-US" altLang="ko-KR" dirty="0">
                    <a:latin typeface="HY중고딕" pitchFamily="18" charset="-127"/>
                    <a:ea typeface="HY중고딕" pitchFamily="18" charset="-127"/>
                  </a:rPr>
                  <a:t>, …, </a:t>
                </a:r>
                <a:r>
                  <a:rPr lang="en-US" altLang="ko-KR" i="1" dirty="0">
                    <a:latin typeface="HY중고딕" pitchFamily="18" charset="-127"/>
                    <a:ea typeface="HY중고딕" pitchFamily="18" charset="-127"/>
                  </a:rPr>
                  <a:t>z </a:t>
                </a:r>
                <a:r>
                  <a:rPr lang="ko-KR" altLang="en-US" dirty="0" smtClean="0">
                    <a:latin typeface="HY중고딕" pitchFamily="18" charset="-127"/>
                    <a:ea typeface="HY중고딕" pitchFamily="18" charset="-127"/>
                  </a:rPr>
                  <a:t>등으로 표시함</a:t>
                </a:r>
                <a:endParaRPr lang="en-US" altLang="ko-KR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집합에 속한 원소들로 구성되어 있는데</a:t>
                </a:r>
                <a:r>
                  <a:rPr lang="en-US" altLang="ko-KR" dirty="0">
                    <a:latin typeface="HY중고딕" pitchFamily="18" charset="-127"/>
                    <a:ea typeface="HY중고딕" pitchFamily="18" charset="-127"/>
                  </a:rPr>
                  <a:t>, 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집합을 </a:t>
                </a:r>
                <a:r>
                  <a:rPr lang="en-US" altLang="ko-KR" i="1" dirty="0">
                    <a:latin typeface="HY중고딕" pitchFamily="18" charset="-127"/>
                    <a:ea typeface="HY중고딕" pitchFamily="18" charset="-127"/>
                  </a:rPr>
                  <a:t>S</a:t>
                </a:r>
                <a:r>
                  <a:rPr lang="ko-KR" altLang="en-US" dirty="0" smtClean="0">
                    <a:latin typeface="HY중고딕" pitchFamily="18" charset="-127"/>
                    <a:ea typeface="HY중고딕" pitchFamily="18" charset="-127"/>
                  </a:rPr>
                  <a:t>라하고 하나의 원소를 </a:t>
                </a:r>
                <a:r>
                  <a:rPr lang="en-US" altLang="ko-KR" i="1" dirty="0" smtClean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ko-KR" altLang="en-US" dirty="0" smtClean="0">
                    <a:latin typeface="HY중고딕" pitchFamily="18" charset="-127"/>
                    <a:ea typeface="HY중고딕" pitchFamily="18" charset="-127"/>
                  </a:rPr>
                  <a:t>라 하면</a:t>
                </a:r>
                <a:r>
                  <a:rPr lang="en-US" altLang="ko-KR" dirty="0">
                    <a:latin typeface="HY중고딕" pitchFamily="18" charset="-127"/>
                    <a:ea typeface="HY중고딕" pitchFamily="18" charset="-127"/>
                  </a:rPr>
                  <a:t>, </a:t>
                </a:r>
                <a:r>
                  <a:rPr lang="en-US" altLang="ko-KR" sz="2000" i="1" dirty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en-US" altLang="ko-KR" sz="2000" i="1" dirty="0" smtClean="0">
                    <a:latin typeface="HY중고딕" pitchFamily="18" charset="-127"/>
                    <a:ea typeface="HY중고딕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altLang="ko-KR" i="1" dirty="0">
                    <a:latin typeface="HY중고딕" pitchFamily="18" charset="-127"/>
                    <a:ea typeface="HY중고딕" pitchFamily="18" charset="-127"/>
                  </a:rPr>
                  <a:t>S</a:t>
                </a:r>
                <a:r>
                  <a:rPr lang="ko-KR" altLang="en-US" dirty="0" smtClean="0">
                    <a:latin typeface="HY중고딕" pitchFamily="18" charset="-127"/>
                    <a:ea typeface="HY중고딕" pitchFamily="18" charset="-127"/>
                  </a:rPr>
                  <a:t>는 </a:t>
                </a:r>
                <a:r>
                  <a:rPr lang="en-US" altLang="ko-KR" i="1" dirty="0" smtClean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ko-KR" altLang="en-US" dirty="0" smtClean="0">
                    <a:latin typeface="HY중고딕" pitchFamily="18" charset="-127"/>
                    <a:ea typeface="HY중고딕" pitchFamily="18" charset="-127"/>
                  </a:rPr>
                  <a:t>가 집합 </a:t>
                </a:r>
                <a:r>
                  <a:rPr lang="en-US" altLang="ko-KR" i="1" dirty="0" smtClean="0">
                    <a:latin typeface="HY중고딕" pitchFamily="18" charset="-127"/>
                    <a:ea typeface="HY중고딕" pitchFamily="18" charset="-127"/>
                  </a:rPr>
                  <a:t>S</a:t>
                </a:r>
                <a:r>
                  <a:rPr lang="ko-KR" altLang="en-US" dirty="0" smtClean="0">
                    <a:latin typeface="HY중고딕" pitchFamily="18" charset="-127"/>
                    <a:ea typeface="HY중고딕" pitchFamily="18" charset="-127"/>
                  </a:rPr>
                  <a:t>의 원소임을 나타냄</a:t>
                </a:r>
                <a:endParaRPr lang="en-US" altLang="ko-KR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2000" i="1" dirty="0" smtClean="0">
                    <a:latin typeface="HY중고딕" pitchFamily="18" charset="-127"/>
                    <a:ea typeface="HY중고딕" pitchFamily="18" charset="-127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∉</m:t>
                    </m:r>
                  </m:oMath>
                </a14:m>
                <a:r>
                  <a:rPr lang="en-US" altLang="ko-KR" i="1" dirty="0" smtClean="0">
                    <a:latin typeface="HY중고딕" pitchFamily="18" charset="-127"/>
                    <a:ea typeface="HY중고딕" pitchFamily="18" charset="-127"/>
                  </a:rPr>
                  <a:t>S</a:t>
                </a:r>
                <a:r>
                  <a:rPr lang="ko-KR" altLang="en-US" dirty="0" smtClean="0">
                    <a:latin typeface="HY중고딕" pitchFamily="18" charset="-127"/>
                    <a:ea typeface="HY중고딕" pitchFamily="18" charset="-127"/>
                  </a:rPr>
                  <a:t>는 </a:t>
                </a:r>
                <a:r>
                  <a:rPr lang="en-US" altLang="ko-KR" i="1" dirty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가 집합 </a:t>
                </a:r>
                <a:r>
                  <a:rPr lang="en-US" altLang="ko-KR" i="1" dirty="0">
                    <a:latin typeface="HY중고딕" pitchFamily="18" charset="-127"/>
                    <a:ea typeface="HY중고딕" pitchFamily="18" charset="-127"/>
                  </a:rPr>
                  <a:t>S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의 원소가 아님을 </a:t>
                </a:r>
                <a:r>
                  <a:rPr lang="ko-KR" altLang="en-US" dirty="0" smtClean="0">
                    <a:latin typeface="HY중고딕" pitchFamily="18" charset="-127"/>
                    <a:ea typeface="HY중고딕" pitchFamily="18" charset="-127"/>
                  </a:rPr>
                  <a:t>나타냄</a:t>
                </a:r>
                <a:endParaRPr lang="ko-KR" altLang="en-US" dirty="0">
                  <a:latin typeface="HY중고딕" pitchFamily="18" charset="-127"/>
                  <a:ea typeface="HY중고딕" pitchFamily="18" charset="-127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852936"/>
                <a:ext cx="7387356" cy="2677656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660" b="-4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집합의 연산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5843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584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161E0CFD-A924-4B79-9D50-D22536D552BE}" type="slidenum">
              <a:rPr lang="en-US" altLang="ko-KR" b="1">
                <a:ea typeface="HY엽서L" pitchFamily="18" charset="-127"/>
              </a:rPr>
              <a:pPr/>
              <a:t>50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584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31640" y="1196752"/>
                <a:ext cx="7488832" cy="4478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 smtClean="0">
                    <a:solidFill>
                      <a:srgbClr val="0033CC"/>
                    </a:solidFill>
                    <a:latin typeface="HY중고딕" pitchFamily="18" charset="-127"/>
                    <a:ea typeface="HY중고딕" pitchFamily="18" charset="-127"/>
                  </a:rPr>
                  <a:t>집합 연산의 </a:t>
                </a:r>
                <a:r>
                  <a:rPr lang="ko-KR" altLang="en-US" sz="2000" b="1" dirty="0" err="1" smtClean="0">
                    <a:solidFill>
                      <a:srgbClr val="0033CC"/>
                    </a:solidFill>
                    <a:latin typeface="HY중고딕" pitchFamily="18" charset="-127"/>
                    <a:ea typeface="HY중고딕" pitchFamily="18" charset="-127"/>
                  </a:rPr>
                  <a:t>카디날리티</a:t>
                </a:r>
                <a:endParaRPr lang="en-US" altLang="ko-KR" sz="2000" b="1" dirty="0" smtClean="0">
                  <a:solidFill>
                    <a:srgbClr val="0033CC"/>
                  </a:solidFill>
                  <a:latin typeface="HY중고딕" pitchFamily="18" charset="-127"/>
                  <a:ea typeface="HY중고딕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>
                    <a:latin typeface="HY중고딕" pitchFamily="18" charset="-127"/>
                    <a:ea typeface="HY중고딕" pitchFamily="18" charset="-127"/>
                  </a:rPr>
                  <a:t>집합 </a:t>
                </a:r>
                <a:r>
                  <a:rPr lang="en-US" altLang="ko-KR" i="1" dirty="0">
                    <a:latin typeface="HY중고딕" pitchFamily="18" charset="-127"/>
                    <a:ea typeface="HY중고딕" pitchFamily="18" charset="-127"/>
                  </a:rPr>
                  <a:t>S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의 </a:t>
                </a:r>
                <a:r>
                  <a:rPr lang="ko-KR" altLang="en-US" dirty="0" err="1">
                    <a:latin typeface="HY중고딕" pitchFamily="18" charset="-127"/>
                    <a:ea typeface="HY중고딕" pitchFamily="18" charset="-127"/>
                  </a:rPr>
                  <a:t>카디날리티</a:t>
                </a:r>
                <a:r>
                  <a:rPr lang="en-US" altLang="ko-KR" dirty="0">
                    <a:latin typeface="HY중고딕" pitchFamily="18" charset="-127"/>
                    <a:ea typeface="HY중고딕" pitchFamily="18" charset="-127"/>
                  </a:rPr>
                  <a:t>(cardinality)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란 그 집합의 원소의 개수를 </a:t>
                </a:r>
                <a:r>
                  <a:rPr lang="ko-KR" altLang="en-US" dirty="0" smtClean="0">
                    <a:latin typeface="HY중고딕" pitchFamily="18" charset="-127"/>
                    <a:ea typeface="HY중고딕" pitchFamily="18" charset="-127"/>
                  </a:rPr>
                  <a:t>나타내며 </a:t>
                </a:r>
                <a:r>
                  <a:rPr lang="en-US" altLang="ko-KR" dirty="0" smtClean="0">
                    <a:latin typeface="HY중고딕" pitchFamily="18" charset="-127"/>
                    <a:ea typeface="HY중고딕" pitchFamily="18" charset="-127"/>
                  </a:rPr>
                  <a:t>|</a:t>
                </a:r>
                <a:r>
                  <a:rPr lang="en-US" altLang="ko-KR" i="1" dirty="0" smtClean="0">
                    <a:latin typeface="HY중고딕" pitchFamily="18" charset="-127"/>
                    <a:ea typeface="HY중고딕" pitchFamily="18" charset="-127"/>
                  </a:rPr>
                  <a:t>S</a:t>
                </a:r>
                <a:r>
                  <a:rPr lang="en-US" altLang="ko-KR" dirty="0" smtClean="0">
                    <a:latin typeface="HY중고딕" pitchFamily="18" charset="-127"/>
                    <a:ea typeface="HY중고딕" pitchFamily="18" charset="-127"/>
                  </a:rPr>
                  <a:t>|</a:t>
                </a:r>
                <a:r>
                  <a:rPr lang="en-US" altLang="ko-KR" i="1" dirty="0" smtClean="0"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로 </a:t>
                </a:r>
                <a:r>
                  <a:rPr lang="ko-KR" altLang="en-US" dirty="0" smtClean="0">
                    <a:latin typeface="HY중고딕" pitchFamily="18" charset="-127"/>
                    <a:ea typeface="HY중고딕" pitchFamily="18" charset="-127"/>
                  </a:rPr>
                  <a:t>표기함</a:t>
                </a:r>
                <a:endParaRPr lang="en-US" altLang="ko-KR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집합의 연산에 의해 새로 만들어진 </a:t>
                </a:r>
                <a:r>
                  <a:rPr lang="ko-KR" altLang="en-US" dirty="0" smtClean="0">
                    <a:latin typeface="HY중고딕" pitchFamily="18" charset="-127"/>
                    <a:ea typeface="HY중고딕" pitchFamily="18" charset="-127"/>
                  </a:rPr>
                  <a:t>집합들에 대한 </a:t>
                </a:r>
                <a:r>
                  <a:rPr lang="ko-KR" altLang="en-US" dirty="0" err="1" smtClean="0">
                    <a:latin typeface="HY중고딕" pitchFamily="18" charset="-127"/>
                    <a:ea typeface="HY중고딕" pitchFamily="18" charset="-127"/>
                  </a:rPr>
                  <a:t>카디날리티를</a:t>
                </a:r>
                <a:r>
                  <a:rPr lang="ko-KR" altLang="en-US" dirty="0" smtClean="0">
                    <a:latin typeface="HY중고딕" pitchFamily="18" charset="-127"/>
                    <a:ea typeface="HY중고딕" pitchFamily="18" charset="-127"/>
                  </a:rPr>
                  <a:t> 다음과 같이 표현함</a:t>
                </a:r>
                <a:endParaRPr lang="en-US" altLang="ko-KR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</a:t>
                </a:r>
                <a:r>
                  <a:rPr lang="pt-BR" altLang="ko-KR" sz="1600" i="1" dirty="0" smtClean="0">
                    <a:latin typeface="HY중고딕" pitchFamily="18" charset="-127"/>
                    <a:ea typeface="HY중고딕" pitchFamily="18" charset="-127"/>
                  </a:rPr>
                  <a:t>A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pt-BR" altLang="ko-KR" sz="1600" i="1" dirty="0" smtClean="0"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</a:t>
                </a:r>
                <a:r>
                  <a:rPr lang="pt-BR" altLang="ko-KR" sz="1600" dirty="0" smtClean="0">
                    <a:latin typeface="HY중고딕" pitchFamily="18" charset="-127"/>
                    <a:ea typeface="HY중고딕" pitchFamily="18" charset="-127"/>
                  </a:rPr>
                  <a:t>=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</a:t>
                </a:r>
                <a:r>
                  <a:rPr lang="pt-BR" altLang="ko-KR" sz="1600" i="1" dirty="0" smtClean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</a:t>
                </a:r>
                <a:r>
                  <a:rPr lang="pt-BR" altLang="ko-KR" sz="1600" dirty="0" smtClean="0">
                    <a:latin typeface="HY중고딕" pitchFamily="18" charset="-127"/>
                    <a:ea typeface="HY중고딕" pitchFamily="18" charset="-127"/>
                  </a:rPr>
                  <a:t>+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</a:t>
                </a:r>
                <a:r>
                  <a:rPr lang="pt-BR" altLang="ko-KR" sz="1600" i="1" dirty="0" smtClean="0"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</a:t>
                </a:r>
                <a:r>
                  <a:rPr lang="pt-BR" altLang="ko-KR" sz="1600" dirty="0" smtClean="0">
                    <a:latin typeface="HY중고딕" pitchFamily="18" charset="-127"/>
                    <a:ea typeface="HY중고딕" pitchFamily="18" charset="-127"/>
                  </a:rPr>
                  <a:t>-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</a:t>
                </a:r>
                <a:r>
                  <a:rPr lang="pt-BR" altLang="ko-KR" sz="1600" i="1" dirty="0" smtClean="0">
                    <a:latin typeface="HY중고딕" pitchFamily="18" charset="-127"/>
                    <a:ea typeface="HY중고딕" pitchFamily="18" charset="-127"/>
                  </a:rPr>
                  <a:t>A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pt-BR" altLang="ko-KR" sz="1600" i="1" dirty="0" smtClean="0"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</a:t>
                </a:r>
                <a:endParaRPr lang="pt-BR" altLang="ko-KR" sz="1600" i="1" dirty="0">
                  <a:latin typeface="HY중고딕" pitchFamily="18" charset="-127"/>
                  <a:ea typeface="HY중고딕" pitchFamily="18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</a:t>
                </a:r>
                <a:r>
                  <a:rPr lang="pt-BR" altLang="ko-KR" sz="1600" i="1" dirty="0" smtClean="0">
                    <a:latin typeface="HY중고딕" pitchFamily="18" charset="-127"/>
                    <a:ea typeface="HY중고딕" pitchFamily="18" charset="-127"/>
                  </a:rPr>
                  <a:t>A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pt-BR" altLang="ko-KR" sz="1600" i="1" dirty="0" smtClean="0"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</a:t>
                </a:r>
                <a:r>
                  <a:rPr lang="pt-BR" altLang="ko-KR" sz="1600" dirty="0" smtClean="0">
                    <a:latin typeface="HY중고딕" pitchFamily="18" charset="-127"/>
                    <a:ea typeface="HY중고딕" pitchFamily="18" charset="-127"/>
                  </a:rPr>
                  <a:t>=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</a:t>
                </a:r>
                <a:r>
                  <a:rPr lang="pt-BR" altLang="ko-KR" sz="1600" i="1" dirty="0" smtClean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</a:t>
                </a:r>
                <a:r>
                  <a:rPr lang="pt-BR" altLang="ko-KR" sz="1600" dirty="0" smtClean="0">
                    <a:latin typeface="HY중고딕" pitchFamily="18" charset="-127"/>
                    <a:ea typeface="HY중고딕" pitchFamily="18" charset="-127"/>
                  </a:rPr>
                  <a:t>+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</a:t>
                </a:r>
                <a:r>
                  <a:rPr lang="pt-BR" altLang="ko-KR" sz="1600" i="1" dirty="0" smtClean="0"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</a:t>
                </a:r>
                <a:r>
                  <a:rPr lang="pt-BR" altLang="ko-KR" sz="1600" dirty="0" smtClean="0">
                    <a:latin typeface="HY중고딕" pitchFamily="18" charset="-127"/>
                    <a:ea typeface="HY중고딕" pitchFamily="18" charset="-127"/>
                  </a:rPr>
                  <a:t>-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</a:t>
                </a:r>
                <a:r>
                  <a:rPr lang="pt-BR" altLang="ko-KR" sz="1600" i="1" dirty="0" smtClean="0">
                    <a:latin typeface="HY중고딕" pitchFamily="18" charset="-127"/>
                    <a:ea typeface="HY중고딕" pitchFamily="18" charset="-127"/>
                  </a:rPr>
                  <a:t>A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pt-BR" altLang="ko-KR" sz="1600" i="1" dirty="0" smtClean="0"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</a:t>
                </a:r>
                <a:endParaRPr lang="pt-BR" altLang="ko-KR" sz="1600" i="1" dirty="0">
                  <a:latin typeface="HY중고딕" pitchFamily="18" charset="-127"/>
                  <a:ea typeface="HY중고딕" pitchFamily="18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</a:t>
                </a:r>
                <a:r>
                  <a:rPr lang="pt-BR" altLang="ko-KR" sz="1600" i="1" dirty="0" smtClean="0">
                    <a:latin typeface="HY중고딕" pitchFamily="18" charset="-127"/>
                    <a:ea typeface="HY중고딕" pitchFamily="18" charset="-127"/>
                  </a:rPr>
                  <a:t>A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pt-BR" altLang="ko-KR" sz="1600" i="1" dirty="0">
                    <a:latin typeface="HY중고딕" pitchFamily="18" charset="-127"/>
                    <a:ea typeface="HY중고딕" pitchFamily="18" charset="-127"/>
                  </a:rPr>
                  <a:t>B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pt-BR" altLang="ko-KR" sz="1600" i="1" dirty="0" smtClean="0">
                    <a:latin typeface="HY중고딕" pitchFamily="18" charset="-127"/>
                    <a:ea typeface="HY중고딕" pitchFamily="18" charset="-127"/>
                  </a:rPr>
                  <a:t>C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</a:t>
                </a:r>
                <a:r>
                  <a:rPr lang="pt-BR" altLang="ko-KR" sz="1600" dirty="0" smtClean="0">
                    <a:latin typeface="HY중고딕" pitchFamily="18" charset="-127"/>
                    <a:ea typeface="HY중고딕" pitchFamily="18" charset="-127"/>
                  </a:rPr>
                  <a:t>=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</a:t>
                </a:r>
                <a:r>
                  <a:rPr lang="pt-BR" altLang="ko-KR" sz="1600" i="1" dirty="0" smtClean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</a:t>
                </a:r>
                <a:r>
                  <a:rPr lang="pt-BR" altLang="ko-KR" sz="1600" dirty="0" smtClean="0">
                    <a:latin typeface="HY중고딕" pitchFamily="18" charset="-127"/>
                    <a:ea typeface="HY중고딕" pitchFamily="18" charset="-127"/>
                  </a:rPr>
                  <a:t>+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</a:t>
                </a:r>
                <a:r>
                  <a:rPr lang="pt-BR" altLang="ko-KR" sz="1600" i="1" dirty="0" smtClean="0"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</a:t>
                </a:r>
                <a:r>
                  <a:rPr lang="pt-BR" altLang="ko-KR" sz="1600" dirty="0" smtClean="0">
                    <a:latin typeface="HY중고딕" pitchFamily="18" charset="-127"/>
                    <a:ea typeface="HY중고딕" pitchFamily="18" charset="-127"/>
                  </a:rPr>
                  <a:t>+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</a:t>
                </a:r>
                <a:r>
                  <a:rPr lang="pt-BR" altLang="ko-KR" sz="1600" i="1" dirty="0" smtClean="0">
                    <a:latin typeface="HY중고딕" pitchFamily="18" charset="-127"/>
                    <a:ea typeface="HY중고딕" pitchFamily="18" charset="-127"/>
                  </a:rPr>
                  <a:t>C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</a:t>
                </a:r>
                <a:r>
                  <a:rPr lang="pt-BR" altLang="ko-KR" sz="1600" dirty="0" smtClean="0">
                    <a:latin typeface="HY중고딕" pitchFamily="18" charset="-127"/>
                    <a:ea typeface="HY중고딕" pitchFamily="18" charset="-127"/>
                  </a:rPr>
                  <a:t>-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</a:t>
                </a:r>
                <a:r>
                  <a:rPr lang="pt-BR" altLang="ko-KR" sz="1600" i="1" dirty="0" smtClean="0">
                    <a:latin typeface="HY중고딕" pitchFamily="18" charset="-127"/>
                    <a:ea typeface="HY중고딕" pitchFamily="18" charset="-127"/>
                  </a:rPr>
                  <a:t>A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pt-BR" altLang="ko-KR" sz="1600" i="1" dirty="0" smtClean="0"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</a:t>
                </a:r>
                <a:r>
                  <a:rPr lang="pt-BR" altLang="ko-KR" sz="1600" dirty="0" smtClean="0">
                    <a:latin typeface="HY중고딕" pitchFamily="18" charset="-127"/>
                    <a:ea typeface="HY중고딕" pitchFamily="18" charset="-127"/>
                  </a:rPr>
                  <a:t>-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</a:t>
                </a:r>
                <a:r>
                  <a:rPr lang="pt-BR" altLang="ko-KR" sz="1600" i="1" dirty="0" smtClean="0">
                    <a:latin typeface="HY중고딕" pitchFamily="18" charset="-127"/>
                    <a:ea typeface="HY중고딕" pitchFamily="18" charset="-127"/>
                  </a:rPr>
                  <a:t>A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pt-BR" altLang="ko-KR" sz="1600" i="1" dirty="0" smtClean="0">
                    <a:latin typeface="HY중고딕" pitchFamily="18" charset="-127"/>
                    <a:ea typeface="HY중고딕" pitchFamily="18" charset="-127"/>
                  </a:rPr>
                  <a:t>C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</a:t>
                </a:r>
                <a:r>
                  <a:rPr lang="pt-BR" altLang="ko-KR" sz="1600" dirty="0" smtClean="0">
                    <a:latin typeface="HY중고딕" pitchFamily="18" charset="-127"/>
                    <a:ea typeface="HY중고딕" pitchFamily="18" charset="-127"/>
                  </a:rPr>
                  <a:t>-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</a:t>
                </a:r>
                <a:r>
                  <a:rPr lang="pt-BR" altLang="ko-KR" sz="1600" i="1" dirty="0" smtClean="0">
                    <a:latin typeface="HY중고딕" pitchFamily="18" charset="-127"/>
                    <a:ea typeface="HY중고딕" pitchFamily="18" charset="-127"/>
                  </a:rPr>
                  <a:t>B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pt-BR" altLang="ko-KR" sz="1600" i="1" dirty="0" smtClean="0">
                    <a:latin typeface="HY중고딕" pitchFamily="18" charset="-127"/>
                    <a:ea typeface="HY중고딕" pitchFamily="18" charset="-127"/>
                  </a:rPr>
                  <a:t>C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</a:t>
                </a:r>
                <a:r>
                  <a:rPr lang="pt-BR" altLang="ko-KR" sz="1600" dirty="0" smtClean="0">
                    <a:latin typeface="HY중고딕" pitchFamily="18" charset="-127"/>
                    <a:ea typeface="HY중고딕" pitchFamily="18" charset="-127"/>
                  </a:rPr>
                  <a:t>+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</a:t>
                </a:r>
                <a:r>
                  <a:rPr lang="pt-BR" altLang="ko-KR" sz="1600" i="1" dirty="0" smtClean="0">
                    <a:latin typeface="HY중고딕" pitchFamily="18" charset="-127"/>
                    <a:ea typeface="HY중고딕" pitchFamily="18" charset="-127"/>
                  </a:rPr>
                  <a:t>A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pt-BR" altLang="ko-KR" sz="1600" i="1" dirty="0" smtClean="0">
                    <a:latin typeface="HY중고딕" pitchFamily="18" charset="-127"/>
                    <a:ea typeface="HY중고딕" pitchFamily="18" charset="-127"/>
                  </a:rPr>
                  <a:t>B</a:t>
                </a:r>
                <a14:m>
                  <m:oMath xmlns:m="http://schemas.openxmlformats.org/officeDocument/2006/math">
                    <m:r>
                      <a:rPr lang="pt-BR" altLang="ko-KR" sz="1600" b="0" i="1" dirty="0" smtClean="0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pt-BR" altLang="ko-KR" sz="1600" i="1" dirty="0" smtClean="0">
                    <a:latin typeface="HY중고딕" pitchFamily="18" charset="-127"/>
                    <a:ea typeface="HY중고딕" pitchFamily="18" charset="-127"/>
                  </a:rPr>
                  <a:t>C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 |</a:t>
                </a:r>
                <a:endParaRPr lang="pt-BR" altLang="ko-KR" sz="1600" i="1" dirty="0">
                  <a:latin typeface="HY중고딕" pitchFamily="18" charset="-127"/>
                  <a:ea typeface="HY중고딕" pitchFamily="18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</a:t>
                </a:r>
                <a:r>
                  <a:rPr lang="pt-BR" altLang="ko-KR" sz="1600" i="1" dirty="0" smtClean="0">
                    <a:latin typeface="HY중고딕" pitchFamily="18" charset="-127"/>
                    <a:ea typeface="HY중고딕" pitchFamily="18" charset="-127"/>
                  </a:rPr>
                  <a:t>A-B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</a:t>
                </a:r>
                <a:r>
                  <a:rPr lang="pt-BR" altLang="ko-KR" sz="1600" dirty="0" smtClean="0">
                    <a:latin typeface="HY중고딕" pitchFamily="18" charset="-127"/>
                    <a:ea typeface="HY중고딕" pitchFamily="18" charset="-127"/>
                  </a:rPr>
                  <a:t>=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</a:t>
                </a:r>
                <a:r>
                  <a:rPr lang="pt-BR" altLang="ko-KR" sz="1600" i="1" dirty="0" smtClean="0">
                    <a:latin typeface="HY중고딕" pitchFamily="18" charset="-127"/>
                    <a:ea typeface="HY중고딕" pitchFamily="18" charset="-127"/>
                  </a:rPr>
                  <a:t>A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pt-BR" altLang="ko-KR" sz="1600" i="1" dirty="0" smtClean="0"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</a:t>
                </a:r>
                <a:r>
                  <a:rPr lang="pt-BR" altLang="ko-KR" sz="1600" dirty="0" smtClean="0">
                    <a:latin typeface="HY중고딕" pitchFamily="18" charset="-127"/>
                    <a:ea typeface="HY중고딕" pitchFamily="18" charset="-127"/>
                  </a:rPr>
                  <a:t>=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</a:t>
                </a:r>
                <a:r>
                  <a:rPr lang="pt-BR" altLang="ko-KR" sz="1600" i="1" dirty="0" smtClean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</a:t>
                </a:r>
                <a:r>
                  <a:rPr lang="pt-BR" altLang="ko-KR" sz="1600" dirty="0" smtClean="0">
                    <a:latin typeface="HY중고딕" pitchFamily="18" charset="-127"/>
                    <a:ea typeface="HY중고딕" pitchFamily="18" charset="-127"/>
                  </a:rPr>
                  <a:t>-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</a:t>
                </a:r>
                <a:r>
                  <a:rPr lang="pt-BR" altLang="ko-KR" sz="1600" i="1" dirty="0" smtClean="0">
                    <a:latin typeface="HY중고딕" pitchFamily="18" charset="-127"/>
                    <a:ea typeface="HY중고딕" pitchFamily="18" charset="-127"/>
                  </a:rPr>
                  <a:t>A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pt-BR" altLang="ko-KR" sz="1600" i="1" dirty="0" smtClean="0"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</a:t>
                </a:r>
                <a:endParaRPr lang="pt-BR" altLang="ko-KR" sz="1600" i="1" dirty="0">
                  <a:latin typeface="HY중고딕" pitchFamily="18" charset="-127"/>
                  <a:ea typeface="HY중고딕" pitchFamily="18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</a:t>
                </a:r>
                <a:r>
                  <a:rPr lang="pt-BR" altLang="ko-KR" sz="1600" i="1" dirty="0" smtClean="0">
                    <a:latin typeface="HY중고딕" pitchFamily="18" charset="-127"/>
                    <a:ea typeface="HY중고딕" pitchFamily="18" charset="-127"/>
                  </a:rPr>
                  <a:t>A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pt-BR" altLang="ko-KR" sz="1600" i="1" dirty="0" smtClean="0"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</a:t>
                </a:r>
                <a:r>
                  <a:rPr lang="pt-BR" altLang="ko-KR" sz="1600" dirty="0" smtClean="0">
                    <a:latin typeface="HY중고딕" pitchFamily="18" charset="-127"/>
                    <a:ea typeface="HY중고딕" pitchFamily="18" charset="-127"/>
                  </a:rPr>
                  <a:t>=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</a:t>
                </a:r>
                <a:r>
                  <a:rPr lang="pt-BR" altLang="ko-KR" sz="1600" i="1" dirty="0" smtClean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|</a:t>
                </a:r>
                <a:r>
                  <a:rPr lang="pt-BR" altLang="ko-KR" sz="1600" i="1" dirty="0" smtClean="0"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 </a:t>
                </a:r>
                <a:endParaRPr lang="ko-KR" altLang="en-US" sz="1600" dirty="0">
                  <a:latin typeface="HY중고딕" pitchFamily="18" charset="-127"/>
                  <a:ea typeface="HY중고딕" pitchFamily="18" charset="-127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196752"/>
                <a:ext cx="7488832" cy="4478149"/>
              </a:xfrm>
              <a:prstGeom prst="rect">
                <a:avLst/>
              </a:prstGeom>
              <a:blipFill rotWithShape="0">
                <a:blip r:embed="rId3"/>
                <a:stretch>
                  <a:fillRect l="-814" r="-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집합의 연산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6867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686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4767D013-B75A-40AA-A500-0169626D7995}" type="slidenum">
              <a:rPr lang="en-US" altLang="ko-KR" b="1">
                <a:ea typeface="HY엽서L" pitchFamily="18" charset="-127"/>
              </a:rPr>
              <a:pPr/>
              <a:t>51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686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6870" name="Picture 2" descr="C:\Documents and Settings\Administrator\바탕 화면\이산수학 작업 그림파일\3장\34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957263"/>
            <a:ext cx="799782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집합의 연산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7891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789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0C9A8DE-D41A-4EAC-9C19-DED6DA117155}" type="slidenum">
              <a:rPr lang="en-US" altLang="ko-KR" b="1">
                <a:ea typeface="HY엽서L" pitchFamily="18" charset="-127"/>
              </a:rPr>
              <a:pPr/>
              <a:t>52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789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7895" name="Picture 3" descr="C:\Documents and Settings\Administrator\바탕 화면\이산수학 작업 그림파일\3장\36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32856"/>
            <a:ext cx="6635750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03648" y="1268760"/>
            <a:ext cx="72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집합의 대수 </a:t>
            </a:r>
            <a:r>
              <a:rPr lang="ko-KR" altLang="en-US" sz="2000" b="1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법칙</a:t>
            </a:r>
            <a:r>
              <a:rPr lang="en-US" altLang="ko-KR" sz="2000" b="1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(Set </a:t>
            </a:r>
            <a:r>
              <a:rPr lang="en-US" altLang="ko-KR" sz="2000" b="1" dirty="0" err="1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Identies</a:t>
            </a:r>
            <a:r>
              <a:rPr lang="en-US" altLang="ko-KR" sz="2000" b="1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2000" b="1" dirty="0">
              <a:solidFill>
                <a:srgbClr val="0033CC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664" y="5805264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명제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논리적동치</a:t>
            </a:r>
            <a:endParaRPr lang="en-US" altLang="ko-KR" dirty="0" smtClean="0"/>
          </a:p>
          <a:p>
            <a:r>
              <a:rPr lang="ko-KR" altLang="en-US" dirty="0" smtClean="0"/>
              <a:t>집합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집합의 </a:t>
            </a:r>
            <a:r>
              <a:rPr lang="en-US" altLang="ko-KR" dirty="0" smtClean="0"/>
              <a:t>identities(</a:t>
            </a:r>
            <a:r>
              <a:rPr lang="ko-KR" altLang="en-US" dirty="0" err="1" smtClean="0"/>
              <a:t>항등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집합의 연산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8915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89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92AF1A5-55FD-46B0-A387-DCAFC5EADE52}" type="slidenum">
              <a:rPr lang="en-US" altLang="ko-KR" b="1">
                <a:ea typeface="HY엽서L" pitchFamily="18" charset="-127"/>
              </a:rPr>
              <a:pPr/>
              <a:t>53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8917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8918" name="Picture 4" descr="C:\Documents and Settings\Administrator\바탕 화면\이산수학 작업 그림파일\3장\36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1700213"/>
            <a:ext cx="6480175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집합의 연산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9939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994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3073551E-50EE-4259-AE4C-6981E71AAC38}" type="slidenum">
              <a:rPr lang="en-US" altLang="ko-KR" b="1">
                <a:ea typeface="HY엽서L" pitchFamily="18" charset="-127"/>
              </a:rPr>
              <a:pPr/>
              <a:t>54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9941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9942" name="Picture 2" descr="C:\Documents and Settings\Administrator\바탕 화면\이산수학 작업 그림파일\3장\3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38" y="965200"/>
            <a:ext cx="7758112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2" descr="C:\Documents and Settings\Administrator\바탕 화면\이산수학 작업 그림파일\3장\3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5" y="4292600"/>
            <a:ext cx="7685088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집합의 연산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0963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096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A984F0A5-3B14-4BE1-9DA3-A52249DB813F}" type="slidenum">
              <a:rPr lang="en-US" altLang="ko-KR" b="1">
                <a:ea typeface="HY엽서L" pitchFamily="18" charset="-127"/>
              </a:rPr>
              <a:pPr/>
              <a:t>55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096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0966" name="Picture 3" descr="C:\Documents and Settings\Administrator\바탕 화면\이산수학 작업 그림파일\3장\39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946150"/>
            <a:ext cx="7954962" cy="412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집합의 연산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1987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198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774DDC15-1C0A-460C-930E-CB270E2657B9}" type="slidenum">
              <a:rPr lang="en-US" altLang="ko-KR" b="1">
                <a:ea typeface="HY엽서L" pitchFamily="18" charset="-127"/>
              </a:rPr>
              <a:pPr/>
              <a:t>56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198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5736" y="1412776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와 </a:t>
            </a:r>
            <a:r>
              <a:rPr lang="en-US" altLang="ko-KR" i="1" dirty="0">
                <a:latin typeface="HY중고딕" pitchFamily="18" charset="-127"/>
                <a:ea typeface="HY중고딕" pitchFamily="18" charset="-127"/>
              </a:rPr>
              <a:t>B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의 벤 다이어그램</a:t>
            </a:r>
          </a:p>
        </p:txBody>
      </p:sp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000" y="1916832"/>
            <a:ext cx="5588319" cy="2517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2349971" y="4697564"/>
            <a:ext cx="5992733" cy="793003"/>
            <a:chOff x="2349971" y="4697564"/>
            <a:chExt cx="5992733" cy="793003"/>
          </a:xfrm>
        </p:grpSpPr>
        <p:pic>
          <p:nvPicPr>
            <p:cNvPr id="41992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9971" y="4725144"/>
              <a:ext cx="4886325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190576" y="4697564"/>
              <a:ext cx="115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>
                  <a:latin typeface="HY중고딕" pitchFamily="18" charset="-127"/>
                  <a:ea typeface="HY중고딕" pitchFamily="18" charset="-127"/>
                </a:rPr>
                <a:t>같으므로</a:t>
              </a:r>
              <a:endParaRPr lang="ko-KR" altLang="en-US" sz="1600">
                <a:latin typeface="HY중고딕" pitchFamily="18" charset="-127"/>
                <a:ea typeface="HY중고딕" pitchFamily="18" charset="-127"/>
              </a:endParaRPr>
            </a:p>
          </p:txBody>
        </p:sp>
        <p:pic>
          <p:nvPicPr>
            <p:cNvPr id="41993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5184" y="5157192"/>
              <a:ext cx="2676525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Set Identities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601396" cy="4800600"/>
          </a:xfrm>
        </p:spPr>
        <p:txBody>
          <a:bodyPr/>
          <a:lstStyle/>
          <a:p>
            <a:pPr marL="514350" indent="-514350"/>
            <a:r>
              <a:rPr lang="en-US" dirty="0" smtClean="0"/>
              <a:t>Different ways to prove set identities</a:t>
            </a:r>
            <a:r>
              <a:rPr lang="en-US" dirty="0" smtClean="0"/>
              <a:t>:</a:t>
            </a: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r>
              <a:rPr lang="ko-KR" altLang="en-US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알려진 기존의 </a:t>
            </a:r>
            <a:r>
              <a:rPr lang="en-US" altLang="ko-KR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identities </a:t>
            </a:r>
            <a:r>
              <a:rPr lang="ko-KR" altLang="en-US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를 이용하여 유도</a:t>
            </a:r>
            <a:endParaRPr lang="en-US" altLang="ko-KR" dirty="0" smtClean="0">
              <a:latin typeface="HY그래픽" panose="02030600000101010101" pitchFamily="18" charset="-127"/>
              <a:ea typeface="HY그래픽" panose="02030600000101010101" pitchFamily="18" charset="-127"/>
            </a:endParaRP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 smtClean="0"/>
              <a:t>set builder </a:t>
            </a:r>
            <a:r>
              <a:rPr lang="en-US" dirty="0" smtClean="0"/>
              <a:t>notation</a:t>
            </a: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Membership Tables: Verify that elements in </a:t>
            </a:r>
            <a:endParaRPr lang="en-US" dirty="0" smtClean="0"/>
          </a:p>
          <a:p>
            <a:pPr marL="36576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the </a:t>
            </a:r>
            <a:r>
              <a:rPr lang="en-US" dirty="0" smtClean="0"/>
              <a:t>same combination of sets always either </a:t>
            </a:r>
            <a:endParaRPr lang="en-US" dirty="0" smtClean="0"/>
          </a:p>
          <a:p>
            <a:pPr marL="36576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belong </a:t>
            </a:r>
            <a:r>
              <a:rPr lang="en-US" dirty="0" smtClean="0"/>
              <a:t>or do not belong to the same side </a:t>
            </a:r>
            <a:endParaRPr lang="en-US" dirty="0" smtClean="0"/>
          </a:p>
          <a:p>
            <a:pPr marL="36576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of the identity</a:t>
            </a:r>
            <a:r>
              <a:rPr lang="en-US" dirty="0" smtClean="0"/>
              <a:t>.  Use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to indicate it is in </a:t>
            </a:r>
            <a:endParaRPr lang="en-US" dirty="0" smtClean="0"/>
          </a:p>
          <a:p>
            <a:pPr marL="36576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/>
              <a:t>the </a:t>
            </a:r>
            <a:r>
              <a:rPr lang="en-US" dirty="0" smtClean="0"/>
              <a:t>set </a:t>
            </a:r>
            <a:r>
              <a:rPr lang="en-US" dirty="0" smtClean="0"/>
              <a:t>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</a:t>
            </a:r>
            <a:r>
              <a:rPr lang="en-US" dirty="0" smtClean="0"/>
              <a:t>to indicate that it is not.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8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Set-Builder Notation: Second De Morgan Law</a:t>
            </a:r>
            <a:endParaRPr lang="en-US" dirty="0"/>
          </a:p>
        </p:txBody>
      </p:sp>
      <p:pic>
        <p:nvPicPr>
          <p:cNvPr id="7" name="Content Placeholder 6" descr="addin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043608" y="1844824"/>
            <a:ext cx="8465820" cy="2731770"/>
          </a:xfrm>
        </p:spPr>
      </p:pic>
      <p:sp>
        <p:nvSpPr>
          <p:cNvPr id="4" name="Isosceles Triangle 3"/>
          <p:cNvSpPr/>
          <p:nvPr/>
        </p:nvSpPr>
        <p:spPr>
          <a:xfrm rot="5400000" flipV="1">
            <a:off x="8305800" y="5562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2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Membership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3200400"/>
          <a:ext cx="822960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04800"/>
                <a:gridCol w="381000"/>
                <a:gridCol w="914400"/>
                <a:gridCol w="1524000"/>
                <a:gridCol w="838200"/>
                <a:gridCol w="914400"/>
                <a:gridCol w="29718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676400" y="3276600"/>
            <a:ext cx="668655" cy="180975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2590800" y="3276600"/>
            <a:ext cx="1322070" cy="255270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4114800" y="3276600"/>
            <a:ext cx="655320" cy="18288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4953000" y="3276600"/>
            <a:ext cx="655320" cy="18288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5943600" y="3276600"/>
            <a:ext cx="1971675" cy="25527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981200" y="2362200"/>
            <a:ext cx="5520690" cy="3829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200" y="1752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2743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Solution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76400" y="17526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 a membership table to show that the distributive law holds.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5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집합의 표현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7411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741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1F9DEAB-654A-4397-AC25-37EA5AB4884B}" type="slidenum">
              <a:rPr lang="en-US" altLang="ko-KR" b="1">
                <a:ea typeface="HY엽서L" pitchFamily="18" charset="-127"/>
              </a:rPr>
              <a:pPr/>
              <a:t>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741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7414" name="Picture 2" descr="C:\Documents and Settings\Administrator\바탕 화면\이산수학 작업 그림파일\3장\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636838"/>
            <a:ext cx="6840538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3" descr="C:\Documents and Settings\Administrator\바탕 화면\이산수학 작업 그림파일\3장\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196975"/>
            <a:ext cx="78549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5">
                <a:lumMod val="40000"/>
                <a:lumOff val="60000"/>
              </a:schemeClr>
            </a:gs>
            <a:gs pos="39999">
              <a:schemeClr val="accent5">
                <a:lumMod val="20000"/>
                <a:lumOff val="80000"/>
              </a:schemeClr>
            </a:gs>
            <a:gs pos="70000">
              <a:schemeClr val="accent5">
                <a:lumMod val="20000"/>
                <a:lumOff val="80000"/>
              </a:schemeClr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집합의 연산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1987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198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774DDC15-1C0A-460C-930E-CB270E2657B9}" type="slidenum">
              <a:rPr lang="en-US" altLang="ko-KR" b="1">
                <a:ea typeface="HY엽서L" pitchFamily="18" charset="-127"/>
              </a:rPr>
              <a:pPr/>
              <a:t>60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198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496" y="1268760"/>
            <a:ext cx="7920000" cy="4003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014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집합의 연산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3011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301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D33116E-E0FF-4EC1-83EE-B34700181A8A}" type="slidenum">
              <a:rPr lang="en-US" altLang="ko-KR" b="1">
                <a:ea typeface="HY엽서L" pitchFamily="18" charset="-127"/>
              </a:rPr>
              <a:pPr/>
              <a:t>61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301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3014" name="Picture 3" descr="C:\Documents and Settings\Administrator\바탕 화면\이산수학 작업 그림파일\3장\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354138"/>
            <a:ext cx="772160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1331640" y="2996952"/>
            <a:ext cx="7416824" cy="2008433"/>
            <a:chOff x="1331640" y="2996952"/>
            <a:chExt cx="7416824" cy="2008433"/>
          </a:xfrm>
        </p:grpSpPr>
        <p:sp>
          <p:nvSpPr>
            <p:cNvPr id="3" name="TextBox 2"/>
            <p:cNvSpPr txBox="1"/>
            <p:nvPr/>
          </p:nvSpPr>
          <p:spPr>
            <a:xfrm>
              <a:off x="1331640" y="2996952"/>
              <a:ext cx="7416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HY중고딕" pitchFamily="18" charset="-127"/>
                  <a:ea typeface="HY중고딕" pitchFamily="18" charset="-127"/>
                </a:rPr>
                <a:t>쌍대의</a:t>
              </a:r>
              <a:r>
                <a:rPr lang="ko-KR" altLang="en-US" dirty="0">
                  <a:latin typeface="HY중고딕" pitchFamily="18" charset="-127"/>
                  <a:ea typeface="HY중고딕" pitchFamily="18" charset="-127"/>
                </a:rPr>
                <a:t> 원리를 이용하여 </a:t>
              </a:r>
              <a:r>
                <a:rPr lang="ko-KR" altLang="en-US" dirty="0" err="1">
                  <a:latin typeface="HY중고딕" pitchFamily="18" charset="-127"/>
                  <a:ea typeface="HY중고딕" pitchFamily="18" charset="-127"/>
                </a:rPr>
                <a:t>드</a:t>
              </a:r>
              <a:r>
                <a:rPr lang="ko-KR" altLang="en-US" dirty="0">
                  <a:latin typeface="HY중고딕" pitchFamily="18" charset="-127"/>
                  <a:ea typeface="HY중고딕" pitchFamily="18" charset="-127"/>
                </a:rPr>
                <a:t> </a:t>
              </a:r>
              <a:r>
                <a:rPr lang="ko-KR" altLang="en-US" dirty="0" err="1">
                  <a:latin typeface="HY중고딕" pitchFamily="18" charset="-127"/>
                  <a:ea typeface="HY중고딕" pitchFamily="18" charset="-127"/>
                </a:rPr>
                <a:t>모르간의</a:t>
              </a:r>
              <a:r>
                <a:rPr lang="ko-KR" altLang="en-US" dirty="0">
                  <a:latin typeface="HY중고딕" pitchFamily="18" charset="-127"/>
                  <a:ea typeface="HY중고딕" pitchFamily="18" charset="-127"/>
                </a:rPr>
                <a:t> 법칙 중 첫 번째 식을 사용하면</a:t>
              </a:r>
            </a:p>
          </p:txBody>
        </p:sp>
        <p:pic>
          <p:nvPicPr>
            <p:cNvPr id="43016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3501008"/>
              <a:ext cx="1800200" cy="394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475656" y="4077072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중고딕" pitchFamily="18" charset="-127"/>
                  <a:ea typeface="HY중고딕" pitchFamily="18" charset="-127"/>
                </a:rPr>
                <a:t>쌍대로 바꾸면 </a:t>
              </a:r>
              <a:endParaRPr lang="ko-KR" altLang="en-US" dirty="0">
                <a:latin typeface="HY중고딕" pitchFamily="18" charset="-127"/>
                <a:ea typeface="HY중고딕" pitchFamily="18" charset="-127"/>
              </a:endParaRPr>
            </a:p>
          </p:txBody>
        </p:sp>
        <p:pic>
          <p:nvPicPr>
            <p:cNvPr id="43017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4535408"/>
              <a:ext cx="1935857" cy="4699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623851" y="5457041"/>
            <a:ext cx="2439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 </a:t>
            </a:r>
            <a:r>
              <a:rPr lang="ko-KR" altLang="en-US" dirty="0" smtClean="0"/>
              <a:t>는 공집합으로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공집합은 </a:t>
            </a:r>
            <a:r>
              <a:rPr lang="en-US" altLang="ko-KR" dirty="0" smtClean="0"/>
              <a:t>U</a:t>
            </a:r>
            <a:r>
              <a:rPr lang="ko-KR" altLang="en-US" dirty="0" smtClean="0"/>
              <a:t>로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5">
                <a:lumMod val="40000"/>
                <a:lumOff val="60000"/>
              </a:schemeClr>
            </a:gs>
            <a:gs pos="39999">
              <a:schemeClr val="accent5">
                <a:lumMod val="20000"/>
                <a:lumOff val="80000"/>
              </a:schemeClr>
            </a:gs>
            <a:gs pos="70000">
              <a:schemeClr val="accent5">
                <a:lumMod val="20000"/>
                <a:lumOff val="80000"/>
              </a:schemeClr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집합의 연산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3011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301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D33116E-E0FF-4EC1-83EE-B34700181A8A}" type="slidenum">
              <a:rPr lang="en-US" altLang="ko-KR" b="1">
                <a:ea typeface="HY엽서L" pitchFamily="18" charset="-127"/>
              </a:rPr>
              <a:pPr/>
              <a:t>62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301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116496" y="1168454"/>
            <a:ext cx="7920000" cy="5140866"/>
            <a:chOff x="1116496" y="1168454"/>
            <a:chExt cx="7920000" cy="5140866"/>
          </a:xfrm>
        </p:grpSpPr>
        <p:pic>
          <p:nvPicPr>
            <p:cNvPr id="107523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6981" y="1965920"/>
              <a:ext cx="7229475" cy="434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52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6496" y="1168454"/>
              <a:ext cx="7920000" cy="892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756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5">
                <a:lumMod val="40000"/>
                <a:lumOff val="60000"/>
              </a:schemeClr>
            </a:gs>
            <a:gs pos="39999">
              <a:schemeClr val="accent5">
                <a:lumMod val="20000"/>
                <a:lumOff val="80000"/>
              </a:schemeClr>
            </a:gs>
            <a:gs pos="70000">
              <a:schemeClr val="accent5">
                <a:lumMod val="20000"/>
                <a:lumOff val="80000"/>
              </a:schemeClr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집합의 연산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3011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301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D33116E-E0FF-4EC1-83EE-B34700181A8A}" type="slidenum">
              <a:rPr lang="en-US" altLang="ko-KR" b="1">
                <a:ea typeface="HY엽서L" pitchFamily="18" charset="-127"/>
              </a:rPr>
              <a:pPr/>
              <a:t>63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301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456" y="848444"/>
            <a:ext cx="6858000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780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3.3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집합류와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멱집합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4035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403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9B7F54EC-BEC9-4363-BB1A-55D990359B7E}" type="slidenum">
              <a:rPr lang="en-US" altLang="ko-KR" b="1">
                <a:ea typeface="HY엽서L" pitchFamily="18" charset="-127"/>
              </a:rPr>
              <a:pPr/>
              <a:t>64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4037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4039" name="Picture 2" descr="C:\Documents and Settings\Administrator\바탕 화면\이산수학 작업 그림파일\3장\4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4437112"/>
            <a:ext cx="7772400" cy="176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93800" y="1200815"/>
            <a:ext cx="7669212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집합류</a:t>
            </a:r>
            <a:r>
              <a:rPr lang="en-US" altLang="ko-KR" sz="2000" b="1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2000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C</a:t>
            </a:r>
            <a:r>
              <a:rPr lang="en-US" altLang="ko-KR" sz="2000" b="1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lass)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집합이 원소인 집합</a:t>
            </a:r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멱집합</a:t>
            </a:r>
            <a:r>
              <a:rPr lang="en-US" altLang="ko-KR" sz="2000" b="1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(power set)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집합 </a:t>
            </a:r>
            <a:r>
              <a:rPr lang="en-US" altLang="ko-KR" i="1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에 대하여 </a:t>
            </a:r>
            <a:r>
              <a:rPr lang="en-US" altLang="ko-KR" i="1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의 원소의 개수가 </a:t>
            </a:r>
            <a:r>
              <a:rPr lang="en-US" altLang="ko-KR" i="1" dirty="0">
                <a:latin typeface="HY중고딕" pitchFamily="18" charset="-127"/>
                <a:ea typeface="HY중고딕" pitchFamily="18" charset="-127"/>
              </a:rPr>
              <a:t>n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개일 때 </a:t>
            </a:r>
            <a:r>
              <a:rPr lang="en-US" altLang="ko-KR" i="1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의 부분 집합의 </a:t>
            </a: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개수는 </a:t>
            </a:r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2</a:t>
            </a:r>
            <a:r>
              <a:rPr lang="en-US" altLang="ko-KR" i="1" baseline="30000" dirty="0" smtClean="0">
                <a:latin typeface="HY중고딕" pitchFamily="18" charset="-127"/>
                <a:ea typeface="HY중고딕" pitchFamily="18" charset="-127"/>
              </a:rPr>
              <a:t>n</a:t>
            </a: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개로 표현함</a:t>
            </a:r>
            <a:endParaRPr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집합 </a:t>
            </a:r>
            <a:r>
              <a:rPr lang="en-US" altLang="ko-KR" i="1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의 </a:t>
            </a:r>
            <a:r>
              <a:rPr lang="ko-KR" altLang="en-US" dirty="0" err="1">
                <a:latin typeface="HY중고딕" pitchFamily="18" charset="-127"/>
                <a:ea typeface="HY중고딕" pitchFamily="18" charset="-127"/>
              </a:rPr>
              <a:t>카디날리티로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 표현하면 </a:t>
            </a:r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2</a:t>
            </a:r>
            <a:r>
              <a:rPr lang="en-US" altLang="ko-KR" baseline="30000" dirty="0" smtClean="0">
                <a:latin typeface="HY중고딕" pitchFamily="18" charset="-127"/>
                <a:ea typeface="HY중고딕" pitchFamily="18" charset="-127"/>
              </a:rPr>
              <a:t>|</a:t>
            </a:r>
            <a:r>
              <a:rPr lang="en-US" altLang="ko-KR" i="1" baseline="30000" dirty="0" smtClean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en-US" altLang="ko-KR" baseline="30000" dirty="0" smtClean="0">
                <a:latin typeface="HY중고딕" pitchFamily="18" charset="-127"/>
                <a:ea typeface="HY중고딕" pitchFamily="18" charset="-127"/>
              </a:rPr>
              <a:t>|</a:t>
            </a:r>
            <a:r>
              <a:rPr lang="en-US" altLang="ko-KR" i="1" baseline="300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개로 나타냄</a:t>
            </a:r>
            <a:endParaRPr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err="1" smtClean="0">
                <a:latin typeface="HY중고딕" pitchFamily="18" charset="-127"/>
                <a:ea typeface="HY중고딕" pitchFamily="18" charset="-127"/>
              </a:rPr>
              <a:t>집합류의</a:t>
            </a: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 특수한 케이스</a:t>
            </a:r>
            <a:endParaRPr lang="ko-KR" altLang="en-US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멱집합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(power set)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임의의 집합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가 주어졌을 때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집합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의 </a:t>
            </a: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멱집합은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집합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의 모든 부분집합의 집합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의 </a:t>
            </a: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멱집합은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P(S)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로 표기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집합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{0, 1, 2}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의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멱집합은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무엇인가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?</a:t>
            </a:r>
          </a:p>
          <a:p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집합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{1}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의 </a:t>
            </a:r>
            <a:r>
              <a:rPr lang="ko-KR" altLang="en-US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멱집합은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?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518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멱집합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(power set)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집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합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Ø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의 </a:t>
            </a:r>
            <a:r>
              <a:rPr lang="ko-KR" altLang="en-US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멱집합은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?</a:t>
            </a:r>
          </a:p>
          <a:p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P(Ø) =</a:t>
            </a:r>
          </a:p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P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({Ø})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=</a:t>
            </a:r>
          </a:p>
          <a:p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6383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멱집합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(power set)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Soln. : </a:t>
            </a:r>
          </a:p>
          <a:p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P(Ø) = {Ø}</a:t>
            </a:r>
          </a:p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P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({Ø}) = {Ø, {Ø}}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01588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3.3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집합류와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멱집합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5059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506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CA06DEDD-DAF1-486E-ADF0-29C729E282F2}" type="slidenum">
              <a:rPr lang="en-US" altLang="ko-KR" b="1">
                <a:ea typeface="HY엽서L" pitchFamily="18" charset="-127"/>
              </a:rPr>
              <a:pPr/>
              <a:t>68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5061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5062" name="Picture 2" descr="C:\Documents and Settings\Administrator\바탕 화면\이산수학 작업 그림파일\3장\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930275"/>
            <a:ext cx="7880350" cy="480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3.3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집합류와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멱집합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6084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6085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38FFB999-EE95-4863-83D4-AF3BF4E475BE}" type="slidenum">
              <a:rPr lang="en-US" altLang="ko-KR" b="1">
                <a:ea typeface="HY엽서L" pitchFamily="18" charset="-127"/>
              </a:rPr>
              <a:pPr/>
              <a:t>69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6086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6087" name="Picture 3" descr="C:\Documents and Settings\Administrator\바탕 화면\이산수학 작업 그림파일\3장\4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836712"/>
            <a:ext cx="7739062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59632" y="3212976"/>
                <a:ext cx="760338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집합 </a:t>
                </a:r>
                <a:r>
                  <a:rPr lang="en-US" altLang="ko-KR" i="1" dirty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에 대하여 </a:t>
                </a:r>
                <a:r>
                  <a:rPr lang="en-US" altLang="ko-KR" i="1" dirty="0">
                    <a:latin typeface="HY중고딕" pitchFamily="18" charset="-127"/>
                    <a:ea typeface="HY중고딕" pitchFamily="18" charset="-127"/>
                  </a:rPr>
                  <a:t>P</a:t>
                </a:r>
                <a:r>
                  <a:rPr lang="en-US" altLang="ko-KR" dirty="0">
                    <a:latin typeface="HY중고딕" pitchFamily="18" charset="-127"/>
                    <a:ea typeface="HY중고딕" pitchFamily="18" charset="-127"/>
                  </a:rPr>
                  <a:t>(</a:t>
                </a:r>
                <a:r>
                  <a:rPr lang="en-US" altLang="ko-KR" i="1" dirty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en-US" altLang="ko-KR" dirty="0">
                    <a:latin typeface="HY중고딕" pitchFamily="18" charset="-127"/>
                    <a:ea typeface="HY중고딕" pitchFamily="18" charset="-127"/>
                  </a:rPr>
                  <a:t>)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의 원소들을 나타내기 위하여 흔히 </a:t>
                </a:r>
                <a:r>
                  <a:rPr lang="en-US" altLang="ko-KR" i="1" dirty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en-US" altLang="ko-KR" baseline="-25000" dirty="0">
                    <a:latin typeface="HY중고딕" pitchFamily="18" charset="-127"/>
                    <a:ea typeface="HY중고딕" pitchFamily="18" charset="-127"/>
                  </a:rPr>
                  <a:t>1</a:t>
                </a:r>
                <a:r>
                  <a:rPr lang="en-US" altLang="ko-KR" dirty="0">
                    <a:latin typeface="HY중고딕" pitchFamily="18" charset="-127"/>
                    <a:ea typeface="HY중고딕" pitchFamily="18" charset="-127"/>
                  </a:rPr>
                  <a:t>, </a:t>
                </a:r>
                <a:r>
                  <a:rPr lang="en-US" altLang="ko-KR" i="1" dirty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en-US" altLang="ko-KR" baseline="-25000" dirty="0">
                    <a:latin typeface="HY중고딕" pitchFamily="18" charset="-127"/>
                    <a:ea typeface="HY중고딕" pitchFamily="18" charset="-127"/>
                  </a:rPr>
                  <a:t>2</a:t>
                </a:r>
                <a:r>
                  <a:rPr lang="en-US" altLang="ko-KR" dirty="0"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en-US" altLang="ko-KR" dirty="0" smtClean="0">
                    <a:latin typeface="HY중고딕" pitchFamily="18" charset="-127"/>
                    <a:ea typeface="HY중고딕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⋯</m:t>
                    </m:r>
                  </m:oMath>
                </a14:m>
                <a:r>
                  <a:rPr lang="en-US" altLang="ko-KR" dirty="0" smtClean="0">
                    <a:latin typeface="HY중고딕" pitchFamily="18" charset="-127"/>
                    <a:ea typeface="HY중고딕" pitchFamily="18" charset="-127"/>
                  </a:rPr>
                  <a:t>, </a:t>
                </a:r>
                <a:r>
                  <a:rPr lang="en-US" altLang="ko-KR" i="1" dirty="0" smtClean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en-US" altLang="ko-KR" i="1" baseline="-25000" dirty="0" smtClean="0">
                    <a:latin typeface="HY중고딕" pitchFamily="18" charset="-127"/>
                    <a:ea typeface="HY중고딕" pitchFamily="18" charset="-127"/>
                  </a:rPr>
                  <a:t>n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과 같이 </a:t>
                </a:r>
                <a:r>
                  <a:rPr lang="en-US" altLang="ko-KR" i="1" dirty="0">
                    <a:latin typeface="HY중고딕" pitchFamily="18" charset="-127"/>
                    <a:ea typeface="HY중고딕" pitchFamily="18" charset="-127"/>
                  </a:rPr>
                  <a:t>A 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밑에 첨자</a:t>
                </a:r>
                <a:r>
                  <a:rPr lang="en-US" altLang="ko-KR" dirty="0">
                    <a:latin typeface="HY중고딕" pitchFamily="18" charset="-127"/>
                    <a:ea typeface="HY중고딕" pitchFamily="18" charset="-127"/>
                  </a:rPr>
                  <a:t>(index)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를 붙여서 </a:t>
                </a:r>
                <a:r>
                  <a:rPr lang="ko-KR" altLang="en-US" dirty="0" smtClean="0">
                    <a:latin typeface="HY중고딕" pitchFamily="18" charset="-127"/>
                    <a:ea typeface="HY중고딕" pitchFamily="18" charset="-127"/>
                  </a:rPr>
                  <a:t>표기함</a:t>
                </a:r>
                <a:endParaRPr lang="en-US" altLang="ko-KR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첨자가 붙은 </a:t>
                </a:r>
                <a:r>
                  <a:rPr lang="ko-KR" altLang="en-US" dirty="0" err="1" smtClean="0">
                    <a:latin typeface="HY중고딕" pitchFamily="18" charset="-127"/>
                    <a:ea typeface="HY중고딕" pitchFamily="18" charset="-127"/>
                  </a:rPr>
                  <a:t>집합류에서</a:t>
                </a:r>
                <a:r>
                  <a:rPr lang="ko-KR" altLang="en-US" dirty="0" smtClean="0"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그들의 합집합과 교집합의 연산은 다음과 같이 </a:t>
                </a:r>
                <a:r>
                  <a:rPr lang="ko-KR" altLang="en-US" dirty="0" smtClean="0">
                    <a:latin typeface="HY중고딕" pitchFamily="18" charset="-127"/>
                    <a:ea typeface="HY중고딕" pitchFamily="18" charset="-127"/>
                  </a:rPr>
                  <a:t>표기함</a:t>
                </a:r>
                <a:endParaRPr lang="en-US" altLang="ko-KR" dirty="0" smtClean="0">
                  <a:latin typeface="HY중고딕" pitchFamily="18" charset="-127"/>
                  <a:ea typeface="HY중고딕" pitchFamily="18" charset="-127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212976"/>
                <a:ext cx="7603380" cy="1754326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561" b="-6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88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869160"/>
            <a:ext cx="302895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집합의 표현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43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E4E13640-69C1-418D-A024-D85E84B85D1E}" type="slidenum">
              <a:rPr lang="en-US" altLang="ko-KR" b="1">
                <a:ea typeface="HY엽서L" pitchFamily="18" charset="-127"/>
              </a:rPr>
              <a:pPr/>
              <a:t>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8437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438" name="TextBox 8"/>
          <p:cNvSpPr txBox="1">
            <a:spLocks noChangeArrowheads="1"/>
          </p:cNvSpPr>
          <p:nvPr/>
        </p:nvSpPr>
        <p:spPr bwMode="auto">
          <a:xfrm>
            <a:off x="1331913" y="1268413"/>
            <a:ext cx="7561262" cy="410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>
              <a:lnSpc>
                <a:spcPct val="150000"/>
              </a:lnSpc>
            </a:pPr>
            <a:r>
              <a:rPr kumimoji="0" lang="ko-KR" altLang="en-US" sz="2000" b="1" dirty="0">
                <a:latin typeface="HY중고딕" pitchFamily="18" charset="-127"/>
                <a:ea typeface="HY중고딕" pitchFamily="18" charset="-127"/>
              </a:rPr>
              <a:t>집합을 표현하는 </a:t>
            </a:r>
            <a:r>
              <a:rPr kumimoji="0" lang="ko-KR" altLang="en-US" sz="2000" b="1" dirty="0" smtClean="0">
                <a:latin typeface="HY중고딕" pitchFamily="18" charset="-127"/>
                <a:ea typeface="HY중고딕" pitchFamily="18" charset="-127"/>
              </a:rPr>
              <a:t>방법</a:t>
            </a:r>
            <a:endParaRPr kumimoji="0" lang="en-US" altLang="ko-KR" sz="2000" b="1" dirty="0" smtClean="0">
              <a:latin typeface="HY중고딕" pitchFamily="18" charset="-127"/>
              <a:ea typeface="HY중고딕" pitchFamily="18" charset="-127"/>
            </a:endParaRPr>
          </a:p>
          <a:p>
            <a:pPr latinLnBrk="0">
              <a:lnSpc>
                <a:spcPct val="150000"/>
              </a:lnSpc>
            </a:pPr>
            <a:endParaRPr kumimoji="0" lang="en-US" altLang="ko-KR" sz="2000" dirty="0">
              <a:latin typeface="HY중고딕" pitchFamily="18" charset="-127"/>
              <a:ea typeface="HY중고딕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</a:pPr>
            <a:r>
              <a:rPr kumimoji="0" lang="ko-KR" altLang="en-US" sz="2000" b="1" dirty="0" smtClean="0">
                <a:latin typeface="HY중고딕" pitchFamily="18" charset="-127"/>
                <a:ea typeface="HY중고딕" pitchFamily="18" charset="-127"/>
              </a:rPr>
              <a:t>원소 </a:t>
            </a:r>
            <a:r>
              <a:rPr kumimoji="0" lang="ko-KR" altLang="en-US" sz="2000" b="1" dirty="0" err="1" smtClean="0">
                <a:latin typeface="HY중고딕" pitchFamily="18" charset="-127"/>
                <a:ea typeface="HY중고딕" pitchFamily="18" charset="-127"/>
              </a:rPr>
              <a:t>나열법</a:t>
            </a:r>
            <a:endParaRPr kumimoji="0" lang="en-US" altLang="ko-KR" sz="2000" b="1" dirty="0">
              <a:latin typeface="HY중고딕" pitchFamily="18" charset="-127"/>
              <a:ea typeface="HY중고딕" pitchFamily="18" charset="-127"/>
            </a:endParaRPr>
          </a:p>
          <a:p>
            <a:pPr lvl="1" latinLnBrk="0">
              <a:lnSpc>
                <a:spcPct val="150000"/>
              </a:lnSpc>
            </a:pP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집합의 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원소들을 </a:t>
            </a:r>
            <a:r>
              <a:rPr kumimoji="0" lang="en-US" altLang="ko-KR" dirty="0">
                <a:latin typeface="HY중고딕" pitchFamily="18" charset="-127"/>
                <a:ea typeface="HY중고딕" pitchFamily="18" charset="-127"/>
              </a:rPr>
              <a:t>{ } 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사이에 하나씩 나열하는 </a:t>
            </a: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방법</a:t>
            </a:r>
            <a:endParaRPr kumimoji="0"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lvl="2" latinLnBrk="0">
              <a:lnSpc>
                <a:spcPct val="150000"/>
              </a:lnSpc>
            </a:pP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예를 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들어</a:t>
            </a:r>
            <a:r>
              <a:rPr kumimoji="0" lang="en-US" altLang="ko-KR" sz="1600" dirty="0">
                <a:latin typeface="HY중고딕" pitchFamily="18" charset="-127"/>
                <a:ea typeface="HY중고딕" pitchFamily="18" charset="-127"/>
              </a:rPr>
              <a:t>, 1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부터 </a:t>
            </a:r>
            <a:r>
              <a:rPr kumimoji="0" lang="en-US" altLang="ko-KR" sz="1600" dirty="0">
                <a:latin typeface="HY중고딕" pitchFamily="18" charset="-127"/>
                <a:ea typeface="HY중고딕" pitchFamily="18" charset="-127"/>
              </a:rPr>
              <a:t>5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까지의 자연수의 집합을 원소 </a:t>
            </a:r>
            <a:r>
              <a:rPr kumimoji="0" lang="ko-KR" altLang="en-US" sz="1600" dirty="0" err="1">
                <a:latin typeface="HY중고딕" pitchFamily="18" charset="-127"/>
                <a:ea typeface="HY중고딕" pitchFamily="18" charset="-127"/>
              </a:rPr>
              <a:t>나열법으로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나타내면</a:t>
            </a:r>
            <a:endParaRPr kumimoji="0"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lvl="2" latinLnBrk="0">
              <a:lnSpc>
                <a:spcPct val="150000"/>
              </a:lnSpc>
            </a:pP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다음과 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같다</a:t>
            </a:r>
            <a:r>
              <a:rPr kumimoji="0" lang="en-US" altLang="ko-KR" sz="1600" dirty="0"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pPr lvl="3" latinLnBrk="0">
              <a:lnSpc>
                <a:spcPct val="150000"/>
              </a:lnSpc>
            </a:pPr>
            <a:r>
              <a:rPr kumimoji="0" lang="en-US" altLang="ko-KR" sz="1600" dirty="0" smtClean="0">
                <a:latin typeface="HY중고딕" pitchFamily="18" charset="-127"/>
                <a:ea typeface="HY중고딕" pitchFamily="18" charset="-127"/>
              </a:rPr>
              <a:t>S 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＝ </a:t>
            </a:r>
            <a:r>
              <a:rPr kumimoji="0" lang="en-US" altLang="ko-KR" sz="1600" dirty="0">
                <a:latin typeface="HY중고딕" pitchFamily="18" charset="-127"/>
                <a:ea typeface="HY중고딕" pitchFamily="18" charset="-127"/>
              </a:rPr>
              <a:t>{1, 2, 3, 4, 5</a:t>
            </a:r>
            <a:r>
              <a:rPr kumimoji="0" lang="en-US" altLang="ko-KR" sz="1600" dirty="0" smtClean="0">
                <a:latin typeface="HY중고딕" pitchFamily="18" charset="-127"/>
                <a:ea typeface="HY중고딕" pitchFamily="18" charset="-127"/>
              </a:rPr>
              <a:t>}</a:t>
            </a:r>
          </a:p>
          <a:p>
            <a:pPr lvl="2" latinLnBrk="0">
              <a:lnSpc>
                <a:spcPct val="150000"/>
              </a:lnSpc>
            </a:pP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여기서 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의미가 명확한 경우 모든 원소를 나열하는 대신에 </a:t>
            </a:r>
            <a:r>
              <a:rPr kumimoji="0" lang="en-US" altLang="ko-KR" sz="1600" dirty="0">
                <a:latin typeface="HY중고딕" pitchFamily="18" charset="-127"/>
                <a:ea typeface="HY중고딕" pitchFamily="18" charset="-127"/>
              </a:rPr>
              <a:t>…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을 </a:t>
            </a: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이용</a:t>
            </a:r>
            <a:endParaRPr kumimoji="0"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lvl="1" latinLnBrk="0">
              <a:lnSpc>
                <a:spcPct val="150000"/>
              </a:lnSpc>
            </a:pPr>
            <a:r>
              <a:rPr kumimoji="0" lang="en-US" altLang="ko-KR" sz="1600" dirty="0" smtClean="0">
                <a:latin typeface="HY중고딕" pitchFamily="18" charset="-127"/>
                <a:ea typeface="HY중고딕" pitchFamily="18" charset="-127"/>
              </a:rPr>
              <a:t>{</a:t>
            </a:r>
            <a:r>
              <a:rPr kumimoji="0" lang="en-US" altLang="ko-KR" sz="1600" dirty="0">
                <a:latin typeface="HY중고딕" pitchFamily="18" charset="-127"/>
                <a:ea typeface="HY중고딕" pitchFamily="18" charset="-127"/>
              </a:rPr>
              <a:t>a, b, …, z}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는 소문자 알파벳의 집합을 </a:t>
            </a: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의미함</a:t>
            </a:r>
            <a:endParaRPr kumimoji="0"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latinLnBrk="0">
              <a:lnSpc>
                <a:spcPct val="150000"/>
              </a:lnSpc>
            </a:pPr>
            <a:endParaRPr kumimoji="0" lang="en-US" altLang="ko-KR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5">
                <a:lumMod val="40000"/>
                <a:lumOff val="60000"/>
              </a:schemeClr>
            </a:gs>
            <a:gs pos="39999">
              <a:schemeClr val="accent5">
                <a:lumMod val="20000"/>
                <a:lumOff val="80000"/>
              </a:schemeClr>
            </a:gs>
            <a:gs pos="70000">
              <a:schemeClr val="accent5">
                <a:lumMod val="20000"/>
                <a:lumOff val="80000"/>
              </a:schemeClr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3.3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집합류와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멱집합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6084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6085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38FFB999-EE95-4863-83D4-AF3BF4E475BE}" type="slidenum">
              <a:rPr lang="en-US" altLang="ko-KR" b="1">
                <a:ea typeface="HY엽서L" pitchFamily="18" charset="-127"/>
              </a:rPr>
              <a:pPr/>
              <a:t>70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6086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496" y="1255829"/>
            <a:ext cx="7920000" cy="433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00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집합의 분할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7107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710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F76DAD39-60CE-4577-84BC-D1A70801D1F9}" type="slidenum">
              <a:rPr lang="en-US" altLang="ko-KR" b="1">
                <a:ea typeface="HY엽서L" pitchFamily="18" charset="-127"/>
              </a:rPr>
              <a:pPr/>
              <a:t>71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710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7110" name="Picture 3" descr="C:\Documents and Settings\Administrator\바탕 화면\이산수학 작업 그림파일\3장\4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2173907"/>
            <a:ext cx="7783513" cy="233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집합의 분할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8131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813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AD460E72-13D1-402D-AC56-10ED78DCB660}" type="slidenum">
              <a:rPr lang="en-US" altLang="ko-KR" b="1">
                <a:ea typeface="HY엽서L" pitchFamily="18" charset="-127"/>
              </a:rPr>
              <a:pPr/>
              <a:t>72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813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8134" name="Picture 2" descr="C:\Documents and Settings\Administrator\바탕 화면\이산수학 작업 그림파일\3장\5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888" y="3940447"/>
            <a:ext cx="3784600" cy="27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59632" y="980728"/>
            <a:ext cx="770485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블록</a:t>
            </a:r>
            <a:r>
              <a:rPr lang="en-US" altLang="ko-KR" sz="2000" b="1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(Block)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분할의 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원소인 </a:t>
            </a:r>
            <a:r>
              <a:rPr lang="en-US" altLang="ko-KR" i="1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en-US" altLang="ko-KR" i="1" baseline="-25000" dirty="0">
                <a:latin typeface="HY중고딕" pitchFamily="18" charset="-127"/>
                <a:ea typeface="HY중고딕" pitchFamily="18" charset="-127"/>
              </a:rPr>
              <a:t>i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를 </a:t>
            </a: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분할 함</a:t>
            </a:r>
            <a:endParaRPr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분할에 대한 예로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대한민국의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여러 개의 도를 들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수 있음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각 도들은 공유하는 면적이 없고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각 도를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합한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것은 대한민국 전체가 되므로 대한민국의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분할이라고 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분할은 집합을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구성하는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원소가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서로 소이고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각 원소들의 합집합이 원래의 전체 집합이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되어야 함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5">
                <a:lumMod val="40000"/>
                <a:lumOff val="60000"/>
              </a:schemeClr>
            </a:gs>
            <a:gs pos="39999">
              <a:schemeClr val="accent5">
                <a:lumMod val="20000"/>
                <a:lumOff val="80000"/>
              </a:schemeClr>
            </a:gs>
            <a:gs pos="70000">
              <a:schemeClr val="accent5">
                <a:lumMod val="20000"/>
                <a:lumOff val="80000"/>
              </a:schemeClr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집합의 분할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9156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9157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4487FF1F-764C-4238-9ADA-D84AC8842A3D}" type="slidenum">
              <a:rPr lang="en-US" altLang="ko-KR" b="1">
                <a:ea typeface="HY엽서L" pitchFamily="18" charset="-127"/>
              </a:rPr>
              <a:pPr/>
              <a:t>73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9158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46100" y="1547408"/>
            <a:ext cx="7989516" cy="3139909"/>
            <a:chOff x="1046100" y="1547408"/>
            <a:chExt cx="7989516" cy="3139909"/>
          </a:xfrm>
        </p:grpSpPr>
        <p:pic>
          <p:nvPicPr>
            <p:cNvPr id="11059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6100" y="3284984"/>
              <a:ext cx="7406332" cy="1402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059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547408"/>
              <a:ext cx="7920000" cy="195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22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 descr="C:\Documents and Settings\Administrator\바탕 화면\이산수학 작업 그림파일\3장\51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263" y="4121150"/>
            <a:ext cx="3362325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집합의 분할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9156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9157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4487FF1F-764C-4238-9ADA-D84AC8842A3D}" type="slidenum">
              <a:rPr lang="en-US" altLang="ko-KR" b="1">
                <a:ea typeface="HY엽서L" pitchFamily="18" charset="-127"/>
              </a:rPr>
              <a:pPr/>
              <a:t>74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9158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9159" name="Picture 3" descr="C:\Documents and Settings\Administrator\바탕 화면\이산수학 작업 그림파일\3장\51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8" y="969963"/>
            <a:ext cx="7986712" cy="313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5">
                <a:lumMod val="40000"/>
                <a:lumOff val="60000"/>
              </a:schemeClr>
            </a:gs>
            <a:gs pos="39999">
              <a:schemeClr val="accent5">
                <a:lumMod val="20000"/>
                <a:lumOff val="80000"/>
              </a:schemeClr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집합의 표현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6969125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집합론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43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E4E13640-69C1-418D-A024-D85E84B85D1E}" type="slidenum">
              <a:rPr lang="en-US" altLang="ko-KR" b="1">
                <a:ea typeface="HY엽서L" pitchFamily="18" charset="-127"/>
              </a:rPr>
              <a:pPr/>
              <a:t>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8437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438" name="TextBox 8"/>
          <p:cNvSpPr txBox="1">
            <a:spLocks noChangeArrowheads="1"/>
          </p:cNvSpPr>
          <p:nvPr/>
        </p:nvSpPr>
        <p:spPr bwMode="auto">
          <a:xfrm>
            <a:off x="1331913" y="1268413"/>
            <a:ext cx="7561262" cy="35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>
              <a:lnSpc>
                <a:spcPts val="3025"/>
              </a:lnSpc>
            </a:pPr>
            <a:r>
              <a:rPr kumimoji="0" lang="en-US" altLang="ko-KR" sz="2000" b="1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2</a:t>
            </a:r>
            <a:r>
              <a:rPr kumimoji="0" lang="en-US" altLang="ko-KR" sz="2000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) </a:t>
            </a:r>
            <a:r>
              <a:rPr kumimoji="0" lang="ko-KR" altLang="en-US" sz="2000" b="1" dirty="0">
                <a:latin typeface="HY중고딕" pitchFamily="18" charset="-127"/>
                <a:ea typeface="HY중고딕" pitchFamily="18" charset="-127"/>
              </a:rPr>
              <a:t>조건 </a:t>
            </a:r>
            <a:r>
              <a:rPr kumimoji="0" lang="ko-KR" altLang="en-US" sz="2000" b="1" dirty="0" err="1">
                <a:latin typeface="HY중고딕" pitchFamily="18" charset="-127"/>
                <a:ea typeface="HY중고딕" pitchFamily="18" charset="-127"/>
              </a:rPr>
              <a:t>제시법</a:t>
            </a:r>
            <a:r>
              <a:rPr kumimoji="0" lang="ko-KR" altLang="en-US" sz="2000" b="1" dirty="0">
                <a:latin typeface="HY중고딕" pitchFamily="18" charset="-127"/>
                <a:ea typeface="HY중고딕" pitchFamily="18" charset="-127"/>
              </a:rPr>
              <a:t> </a:t>
            </a:r>
            <a:endParaRPr kumimoji="0" lang="en-US" altLang="ko-KR" sz="2000" b="1" dirty="0" smtClean="0">
              <a:latin typeface="HY중고딕" pitchFamily="18" charset="-127"/>
              <a:ea typeface="HY중고딕" pitchFamily="18" charset="-127"/>
            </a:endParaRPr>
          </a:p>
          <a:p>
            <a:pPr marL="571500" indent="-285750" latinLnBrk="0">
              <a:lnSpc>
                <a:spcPts val="3025"/>
              </a:lnSpc>
              <a:buFont typeface="Wingdings" pitchFamily="2" charset="2"/>
              <a:buChar char="§"/>
            </a:pP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집합의 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원소들이 가지고 있는 특정한 성질을 기술하여 </a:t>
            </a: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나타내는 방법임</a:t>
            </a:r>
            <a:endParaRPr kumimoji="0"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marL="571500" indent="-285750" latinLnBrk="0">
              <a:lnSpc>
                <a:spcPts val="3025"/>
              </a:lnSpc>
              <a:buFont typeface="Wingdings" pitchFamily="2" charset="2"/>
              <a:buChar char="§"/>
            </a:pP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조건 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제시법의 표현은 </a:t>
            </a:r>
            <a:r>
              <a:rPr kumimoji="0" lang="en-US" altLang="ko-KR" dirty="0">
                <a:latin typeface="HY중고딕" pitchFamily="18" charset="-127"/>
                <a:ea typeface="HY중고딕" pitchFamily="18" charset="-127"/>
              </a:rPr>
              <a:t>S ={x | p(x</a:t>
            </a:r>
            <a:r>
              <a:rPr kumimoji="0" lang="en-US" altLang="ko-KR" dirty="0" smtClean="0">
                <a:latin typeface="HY중고딕" pitchFamily="18" charset="-127"/>
                <a:ea typeface="HY중고딕" pitchFamily="18" charset="-127"/>
              </a:rPr>
              <a:t>)}</a:t>
            </a: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임</a:t>
            </a:r>
            <a:endParaRPr kumimoji="0"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marL="571500" indent="-285750" latinLnBrk="0">
              <a:lnSpc>
                <a:spcPts val="3025"/>
              </a:lnSpc>
              <a:buFont typeface="Wingdings" pitchFamily="2" charset="2"/>
              <a:buChar char="§"/>
            </a:pPr>
            <a:r>
              <a:rPr kumimoji="0" lang="en-US" altLang="ko-KR" dirty="0" smtClean="0">
                <a:latin typeface="HY중고딕" pitchFamily="18" charset="-127"/>
                <a:ea typeface="HY중고딕" pitchFamily="18" charset="-127"/>
              </a:rPr>
              <a:t>x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는 원소를 대표하는 변수이고</a:t>
            </a:r>
            <a:r>
              <a:rPr kumimoji="0" lang="en-US" altLang="ko-KR" dirty="0">
                <a:latin typeface="HY중고딕" pitchFamily="18" charset="-127"/>
                <a:ea typeface="HY중고딕" pitchFamily="18" charset="-127"/>
              </a:rPr>
              <a:t>, p(x)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는 원소들이 가지고 있는 </a:t>
            </a: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성질임</a:t>
            </a:r>
            <a:endParaRPr kumimoji="0"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marL="1028700" lvl="1" latinLnBrk="0">
              <a:lnSpc>
                <a:spcPts val="3025"/>
              </a:lnSpc>
            </a:pP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예를 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들어</a:t>
            </a:r>
            <a:r>
              <a:rPr kumimoji="0" lang="en-US" altLang="ko-KR" sz="1600" dirty="0">
                <a:latin typeface="HY중고딕" pitchFamily="18" charset="-127"/>
                <a:ea typeface="HY중고딕" pitchFamily="18" charset="-127"/>
              </a:rPr>
              <a:t>, 1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부터 </a:t>
            </a:r>
            <a:r>
              <a:rPr kumimoji="0" lang="en-US" altLang="ko-KR" sz="1600" dirty="0">
                <a:latin typeface="HY중고딕" pitchFamily="18" charset="-127"/>
                <a:ea typeface="HY중고딕" pitchFamily="18" charset="-127"/>
              </a:rPr>
              <a:t>5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까지의 자연수의 집합을 조건 </a:t>
            </a:r>
            <a:r>
              <a:rPr kumimoji="0" lang="ko-KR" altLang="en-US" sz="1600" dirty="0" err="1">
                <a:latin typeface="HY중고딕" pitchFamily="18" charset="-127"/>
                <a:ea typeface="HY중고딕" pitchFamily="18" charset="-127"/>
              </a:rPr>
              <a:t>제시법으로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 나타내면 </a:t>
            </a:r>
            <a:endParaRPr kumimoji="0"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1028700" lvl="1" latinLnBrk="0">
              <a:lnSpc>
                <a:spcPts val="3025"/>
              </a:lnSpc>
            </a:pPr>
            <a:r>
              <a:rPr kumimoji="0" lang="ko-KR" altLang="en-US" sz="1600" dirty="0" smtClean="0">
                <a:latin typeface="HY중고딕" pitchFamily="18" charset="-127"/>
                <a:ea typeface="HY중고딕" pitchFamily="18" charset="-127"/>
              </a:rPr>
              <a:t>다음과 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같다</a:t>
            </a:r>
            <a:r>
              <a:rPr kumimoji="0" lang="en-US" altLang="ko-KR" sz="1600" dirty="0" smtClean="0"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pPr marL="1028700" lvl="1" latinLnBrk="0">
              <a:lnSpc>
                <a:spcPts val="3025"/>
              </a:lnSpc>
            </a:pPr>
            <a:r>
              <a:rPr kumimoji="0" lang="en-US" altLang="ko-KR" sz="1600" dirty="0" smtClean="0">
                <a:latin typeface="HY중고딕" pitchFamily="18" charset="-127"/>
                <a:ea typeface="HY중고딕" pitchFamily="18" charset="-127"/>
              </a:rPr>
              <a:t>S 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＝ </a:t>
            </a:r>
            <a:r>
              <a:rPr kumimoji="0" lang="en-US" altLang="ko-KR" sz="1600" dirty="0">
                <a:latin typeface="HY중고딕" pitchFamily="18" charset="-127"/>
                <a:ea typeface="HY중고딕" pitchFamily="18" charset="-127"/>
              </a:rPr>
              <a:t>{x | x</a:t>
            </a:r>
            <a:r>
              <a:rPr kumimoji="0" lang="ko-KR" altLang="en-US" sz="1600" dirty="0">
                <a:latin typeface="HY중고딕" pitchFamily="18" charset="-127"/>
                <a:ea typeface="HY중고딕" pitchFamily="18" charset="-127"/>
              </a:rPr>
              <a:t>는 자연수이고</a:t>
            </a:r>
            <a:r>
              <a:rPr kumimoji="0" lang="en-US" altLang="ko-KR" sz="1600" dirty="0">
                <a:latin typeface="HY중고딕" pitchFamily="18" charset="-127"/>
                <a:ea typeface="HY중고딕" pitchFamily="18" charset="-127"/>
              </a:rPr>
              <a:t>1≤x≤5}</a:t>
            </a:r>
          </a:p>
        </p:txBody>
      </p:sp>
    </p:spTree>
    <p:extLst>
      <p:ext uri="{BB962C8B-B14F-4D97-AF65-F5344CB8AC3E}">
        <p14:creationId xmlns:p14="http://schemas.microsoft.com/office/powerpoint/2010/main" val="93217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Sets can be elements of sets.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{{1,2,3},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{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b,c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}}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{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Z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}</a:t>
            </a:r>
          </a:p>
          <a:p>
            <a:r>
              <a:rPr lang="en-US" dirty="0" smtClean="0"/>
              <a:t>The empty set is different from a set </a:t>
            </a:r>
          </a:p>
          <a:p>
            <a:pPr marL="82550" indent="0">
              <a:buNone/>
            </a:pPr>
            <a:r>
              <a:rPr lang="en-US" dirty="0"/>
              <a:t> </a:t>
            </a:r>
            <a:r>
              <a:rPr lang="en-US" dirty="0" smtClean="0"/>
              <a:t>  containing the empty set.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smtClean="0">
                <a:latin typeface="Cambria Math"/>
                <a:ea typeface="Cambria Math"/>
              </a:rPr>
              <a:t>∅</a:t>
            </a:r>
            <a:r>
              <a:rPr lang="en-US" dirty="0" smtClean="0"/>
              <a:t>  </a:t>
            </a:r>
            <a:r>
              <a:rPr lang="en-US" dirty="0" smtClean="0">
                <a:latin typeface="Cambria Math"/>
                <a:ea typeface="Cambria Math"/>
              </a:rPr>
              <a:t>≠ { ∅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4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&#10;$\forall x ( x \in A \leftrightarrow x \in B)$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 \cup B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 \cup C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(A \cup B )\cap (A \cup C)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cup (B \cap C) = (A \cup B) \cap (A \cup C)$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forall x (x \in A \rightarrow x \in B)$&#10;&#10;\end{document}"/>
  <p:tag name="IGUANATEXSIZE" val="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forall x [ (x\in A \rightarrow  x \in B) \wedge (x \in B \rightarrow x \in A)]$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&#10;$\forall x ( x \in A \leftrightarrow x \in B)$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forall x (x \in A \rightarrow x \in  B) \wedge \exists x (x \in B \wedge x \not\in A)$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_1\times  A_2 \times \dots \times A_n =\\&#10;\hspace*{.5in} \{(a_1,a_2,\ldots, a_n) | a_i \in A_i\; \mbox{for}\; i = 1,2, \ldots n \}$&#10;&#10;&#10;\end{document}"/>
  <p:tag name="IGUANATEXSIZE" val="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tabular}{llll}&#10;$\overline{A \cap B}$ &amp; = &amp; $\{x| x \not\in A \cap B \}$ &amp; by defn. of complement\\&#10;&amp;=&amp; $\{ x | \neg (x \in (A \cap B))\}$&amp; by defn. of does not belong symbol\\&#10;&amp;=&amp; $\{x | \neg (x \in A \wedge x \in B\}$ &amp; by defn. of intersection\\&#10;&amp;=&amp; $\{x | \neg(x \in A) \vee \neg(x \in B)\}$ &amp;by 1st De Morgan law\\&#10;&amp;&amp;&amp; for Prop Logic\\&#10;&amp;=&amp; $\{x | x \not\in A \vee x \not\in B\}$ &amp; by defn. of not belong symbol\\&#10;&amp;=&amp; $\{x | x \in \overline{A} \vee x \in \overline{B}\}$&amp; by defn. of complement\\&#10;&amp;=&amp; $\{x | x \in \overline{A} \cup \overline{B}\}$&amp; by defn. of union\\&#10;&amp;=&amp; $\overline{A} \cup \overline{B}$&amp; by meaning of notation&#10;\end{tabular}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B \cap C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 \cup (B \cap C)$&#10;&#10;\end{document}"/>
  <p:tag name="IGUANATEXSIZE" val="2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4990</TotalTime>
  <Words>2964</Words>
  <Application>Microsoft Office PowerPoint</Application>
  <PresentationFormat>화면 슬라이드 쇼(4:3)</PresentationFormat>
  <Paragraphs>583</Paragraphs>
  <Slides>74</Slides>
  <Notes>53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89" baseType="lpstr">
      <vt:lpstr>HY그래픽</vt:lpstr>
      <vt:lpstr>HY엽서L</vt:lpstr>
      <vt:lpstr>HY중고딕</vt:lpstr>
      <vt:lpstr>굴림</vt:lpstr>
      <vt:lpstr>맑은 고딕</vt:lpstr>
      <vt:lpstr>휴먼둥근헤드라인</vt:lpstr>
      <vt:lpstr>휴먼매직체</vt:lpstr>
      <vt:lpstr>휴먼모음T</vt:lpstr>
      <vt:lpstr>Arial</vt:lpstr>
      <vt:lpstr>Cambria Math</vt:lpstr>
      <vt:lpstr>Gill Sans MT</vt:lpstr>
      <vt:lpstr>Verdana</vt:lpstr>
      <vt:lpstr>Wingdings</vt:lpstr>
      <vt:lpstr>Wingdings 2</vt:lpstr>
      <vt:lpstr>태양</vt:lpstr>
      <vt:lpstr>PowerPoint 프레젠테이션</vt:lpstr>
      <vt:lpstr>PowerPoint 프레젠테이션</vt:lpstr>
      <vt:lpstr>CONTENTS</vt:lpstr>
      <vt:lpstr>3. 집합론</vt:lpstr>
      <vt:lpstr>3.1 집합의 표현</vt:lpstr>
      <vt:lpstr>3.1 집합의 표현</vt:lpstr>
      <vt:lpstr>3.1 집합의 표현</vt:lpstr>
      <vt:lpstr>3.1 집합의 표현</vt:lpstr>
      <vt:lpstr>Some things to remember</vt:lpstr>
      <vt:lpstr>3.1 집합의 표현</vt:lpstr>
      <vt:lpstr>3.1 집합의 표현</vt:lpstr>
      <vt:lpstr>3.1 집합의 표현</vt:lpstr>
      <vt:lpstr>Set Cardinality</vt:lpstr>
      <vt:lpstr>Set Cardinality</vt:lpstr>
      <vt:lpstr>3.1 집합의 표현</vt:lpstr>
      <vt:lpstr>3.1 집합의 표현</vt:lpstr>
      <vt:lpstr>3.1 집합의 표현</vt:lpstr>
      <vt:lpstr>예제</vt:lpstr>
      <vt:lpstr>3.1 집합의 표현</vt:lpstr>
      <vt:lpstr>Cardinality </vt:lpstr>
      <vt:lpstr>Showing that a Set is Countable</vt:lpstr>
      <vt:lpstr>3.1 집합의 표현</vt:lpstr>
      <vt:lpstr>3.1 집합의 표현</vt:lpstr>
      <vt:lpstr>3.1 집합의 표현</vt:lpstr>
      <vt:lpstr>3.1 집합의 표현</vt:lpstr>
      <vt:lpstr>3.1 집합의 표현</vt:lpstr>
      <vt:lpstr>3.1 집합의 표현</vt:lpstr>
      <vt:lpstr>Set Equality</vt:lpstr>
      <vt:lpstr>Subsets</vt:lpstr>
      <vt:lpstr>Showing a Set is or is not a Subset of Another Set</vt:lpstr>
      <vt:lpstr>Another look at Equality of Sets</vt:lpstr>
      <vt:lpstr>Proper Subsets</vt:lpstr>
      <vt:lpstr>3.1 집합의 표현</vt:lpstr>
      <vt:lpstr>단일원소 집합(singleton set), 공집합(null set)</vt:lpstr>
      <vt:lpstr>단일원소 집합(singleton set), 공집합(null set)</vt:lpstr>
      <vt:lpstr>3.1 집합의 표현</vt:lpstr>
      <vt:lpstr>3.2 집합의 연산</vt:lpstr>
      <vt:lpstr>3.2 집합의 연산</vt:lpstr>
      <vt:lpstr>3.2 집합의 연산</vt:lpstr>
      <vt:lpstr>3.2 집합의 연산</vt:lpstr>
      <vt:lpstr>3.2 집합의 연산</vt:lpstr>
      <vt:lpstr>3.2 집합의 연산</vt:lpstr>
      <vt:lpstr>3.2 집합의 연산</vt:lpstr>
      <vt:lpstr>3.2 집합의 연산</vt:lpstr>
      <vt:lpstr>3.2 집합의 연산</vt:lpstr>
      <vt:lpstr>3.2 집합의 연산</vt:lpstr>
      <vt:lpstr>3.2 집합의 연산</vt:lpstr>
      <vt:lpstr>Cartesian Product </vt:lpstr>
      <vt:lpstr>3.2 집합의 연산</vt:lpstr>
      <vt:lpstr>3.2 집합의 연산</vt:lpstr>
      <vt:lpstr>3.2 집합의 연산</vt:lpstr>
      <vt:lpstr>3.2 집합의 연산</vt:lpstr>
      <vt:lpstr>3.2 집합의 연산</vt:lpstr>
      <vt:lpstr>3.2 집합의 연산</vt:lpstr>
      <vt:lpstr>3.2 집합의 연산</vt:lpstr>
      <vt:lpstr>3.2 집합의 연산</vt:lpstr>
      <vt:lpstr>Proving Set Identities</vt:lpstr>
      <vt:lpstr>Set-Builder Notation: Second De Morgan Law</vt:lpstr>
      <vt:lpstr>Membership Table</vt:lpstr>
      <vt:lpstr>3.2 집합의 연산</vt:lpstr>
      <vt:lpstr>3.2 집합의 연산</vt:lpstr>
      <vt:lpstr>3.2 집합의 연산</vt:lpstr>
      <vt:lpstr>3.2 집합의 연산</vt:lpstr>
      <vt:lpstr>3.3 집합류와 멱집합</vt:lpstr>
      <vt:lpstr>멱집합(power set)</vt:lpstr>
      <vt:lpstr>멱집합(power set)</vt:lpstr>
      <vt:lpstr>멱집합(power set)</vt:lpstr>
      <vt:lpstr>3.3 집합류와 멱집합</vt:lpstr>
      <vt:lpstr>3.3 집합류와 멱집합</vt:lpstr>
      <vt:lpstr>3.3 집합류와 멱집합</vt:lpstr>
      <vt:lpstr>3.4 집합의 분할</vt:lpstr>
      <vt:lpstr>3.4 집합의 분할</vt:lpstr>
      <vt:lpstr>3.4 집합의 분할</vt:lpstr>
      <vt:lpstr>3.4 집합의 분할</vt:lpstr>
    </vt:vector>
  </TitlesOfParts>
  <Company>XP SP3 FINAL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 선형대수와 선형방정식</dc:title>
  <dc:creator>Dae Su Kim</dc:creator>
  <cp:lastModifiedBy>User</cp:lastModifiedBy>
  <cp:revision>312</cp:revision>
  <cp:lastPrinted>2015-09-16T14:57:20Z</cp:lastPrinted>
  <dcterms:created xsi:type="dcterms:W3CDTF">2010-07-13T17:27:52Z</dcterms:created>
  <dcterms:modified xsi:type="dcterms:W3CDTF">2015-09-16T16:22:19Z</dcterms:modified>
</cp:coreProperties>
</file>