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9"/>
  </p:notesMasterIdLst>
  <p:sldIdLst>
    <p:sldId id="308" r:id="rId2"/>
    <p:sldId id="377" r:id="rId3"/>
    <p:sldId id="257" r:id="rId4"/>
    <p:sldId id="352" r:id="rId5"/>
    <p:sldId id="353" r:id="rId6"/>
    <p:sldId id="381" r:id="rId7"/>
    <p:sldId id="379" r:id="rId8"/>
    <p:sldId id="315" r:id="rId9"/>
    <p:sldId id="355" r:id="rId10"/>
    <p:sldId id="320" r:id="rId11"/>
    <p:sldId id="382" r:id="rId12"/>
    <p:sldId id="357" r:id="rId13"/>
    <p:sldId id="326" r:id="rId14"/>
    <p:sldId id="383" r:id="rId15"/>
    <p:sldId id="384" r:id="rId16"/>
    <p:sldId id="390" r:id="rId17"/>
    <p:sldId id="385" r:id="rId18"/>
    <p:sldId id="386" r:id="rId19"/>
    <p:sldId id="388" r:id="rId20"/>
    <p:sldId id="389" r:id="rId21"/>
    <p:sldId id="364" r:id="rId22"/>
    <p:sldId id="366" r:id="rId23"/>
    <p:sldId id="325" r:id="rId24"/>
    <p:sldId id="358" r:id="rId25"/>
    <p:sldId id="391" r:id="rId26"/>
    <p:sldId id="392" r:id="rId27"/>
    <p:sldId id="394" r:id="rId28"/>
    <p:sldId id="393" r:id="rId29"/>
    <p:sldId id="327" r:id="rId30"/>
    <p:sldId id="365" r:id="rId31"/>
    <p:sldId id="328" r:id="rId32"/>
    <p:sldId id="329" r:id="rId33"/>
    <p:sldId id="367" r:id="rId34"/>
    <p:sldId id="359" r:id="rId35"/>
    <p:sldId id="368" r:id="rId36"/>
    <p:sldId id="333" r:id="rId37"/>
    <p:sldId id="369" r:id="rId38"/>
    <p:sldId id="334" r:id="rId39"/>
    <p:sldId id="370" r:id="rId40"/>
    <p:sldId id="336" r:id="rId41"/>
    <p:sldId id="337" r:id="rId42"/>
    <p:sldId id="338" r:id="rId43"/>
    <p:sldId id="340" r:id="rId44"/>
    <p:sldId id="371" r:id="rId45"/>
    <p:sldId id="341" r:id="rId46"/>
    <p:sldId id="395" r:id="rId47"/>
    <p:sldId id="396" r:id="rId48"/>
    <p:sldId id="342" r:id="rId49"/>
    <p:sldId id="343" r:id="rId50"/>
    <p:sldId id="360" r:id="rId51"/>
    <p:sldId id="361" r:id="rId52"/>
    <p:sldId id="349" r:id="rId53"/>
    <p:sldId id="346" r:id="rId54"/>
    <p:sldId id="347" r:id="rId55"/>
    <p:sldId id="348" r:id="rId56"/>
    <p:sldId id="351" r:id="rId57"/>
    <p:sldId id="378" r:id="rId58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66CC"/>
    <a:srgbClr val="339933"/>
    <a:srgbClr val="006666"/>
    <a:srgbClr val="B1DAE5"/>
    <a:srgbClr val="BADEE8"/>
    <a:srgbClr val="B7DDE7"/>
    <a:srgbClr val="C0E1EA"/>
    <a:srgbClr val="AED8E4"/>
    <a:srgbClr val="A7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6714" autoAdjust="0"/>
  </p:normalViewPr>
  <p:slideViewPr>
    <p:cSldViewPr showGuides="1">
      <p:cViewPr varScale="1">
        <p:scale>
          <a:sx n="112" d="100"/>
          <a:sy n="112" d="100"/>
        </p:scale>
        <p:origin x="20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24C3DED-8990-4E14-B7A3-37929B55CF6B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CAFBAFB-1EEE-420B-A391-7EFB397ABD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7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A3B9A0-76B8-44FC-91FE-6F25718EAD3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96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0955DC-F651-4A37-821F-5F465CC3FEB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633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0955DC-F651-4A37-821F-5F465CC3FEB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558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0955DC-F651-4A37-821F-5F465CC3FEB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961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4C9E2B-E6B3-477A-9A54-4295B8CC5B6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042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ACB6C7-34D6-4C47-8CA2-734E9D8C2D4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173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ABEAA7-25A9-4B50-AE59-D34DC5261CA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349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ABEAA7-25A9-4B50-AE59-D34DC5261CA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606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81614D-F61C-4DD5-950F-F27D5CBCBE8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471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8697A4-A262-498F-86F8-B51C3B54AAC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469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8697A4-A262-498F-86F8-B51C3B54AAC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19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A3B9A0-76B8-44FC-91FE-6F25718EAD3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674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F5B9C6-F077-4F6C-AD1A-4E893B610FF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146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F5B9C6-F077-4F6C-AD1A-4E893B610FF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925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620FA9-E4D4-4252-9781-7F4DC22A60B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995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620FA9-E4D4-4252-9781-7F4DC22A60B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879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F27DBE-56E7-4F4E-99CD-320773A584C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28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43E7BB-694D-4389-833C-4D58535BD30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716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5E872F-F315-4FC4-B54D-958D56BC068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040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4724E0-BB8F-4757-8FD0-2B670EA0D1F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495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1A7275-FFF9-40C6-9BBF-9FB028377C5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238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114C72-3C47-4D9D-A7A2-64BC3F0C30A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64A05C-CB16-4291-8901-F651B4DD2B0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1229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114C72-3C47-4D9D-A7A2-64BC3F0C30A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244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2607D0-A034-4003-B0C2-3ACC655EE03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344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09DE50-693B-4F03-8333-F80F242C8A8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858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36BE5D-2BEE-4CEA-9082-C27D66FA7EE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405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7D2ACF-E0A4-4268-B481-80323E2CC47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9603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EDA9FD-3B33-4CD0-95FC-BB40D51679C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7279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90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D66FA3-3C07-479E-981C-8C0FF251EC3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7227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904F16-02D0-42D7-AA88-D3FB3F78530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884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9E5E7D-BC18-4423-8BBC-D71064806DD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5754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98A536-E4BE-4C6C-B64A-B1BFBDF3588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01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FBAFB-1EEE-420B-A391-7EFB397ABD17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939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31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505784-8848-49B4-AAB0-0F1DCC862C0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9332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31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505784-8848-49B4-AAB0-0F1DCC862C0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34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95558D-E7A9-4BC1-BD6D-CCB217115EB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34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92D130-D24B-4C6F-8EBF-6479C6FBE79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74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AB118A-3CBA-49E3-B71B-E2DEAB62CE9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60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170FFD-1A10-49EE-9D10-94251EB076C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8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7577A2-FC12-4812-88A1-875D340B8C0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96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B8EA44-7BFC-4635-A2A3-A76DF6467928}" type="datetimeFigureOut">
              <a:rPr lang="en-US" altLang="ko-KR"/>
              <a:pPr/>
              <a:t>9/23/2015</a:t>
            </a:fld>
            <a:endParaRPr lang="en-US" altLang="ko-KR"/>
          </a:p>
        </p:txBody>
      </p:sp>
      <p:sp>
        <p:nvSpPr>
          <p:cNvPr id="7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C084A-BE97-4D92-8828-54B0C76781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6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BABE5B-8845-4396-901B-B8E6F94A32F6}" type="datetimeFigureOut">
              <a:rPr lang="en-US" altLang="ko-KR"/>
              <a:pPr/>
              <a:t>9/23/2015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059AF-2F8D-42B9-97BC-60CE9005B6F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868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3AE78-A8EC-4E06-BC2D-CDE677ED304F}" type="datetimeFigureOut">
              <a:rPr lang="en-US" altLang="ko-KR"/>
              <a:pPr/>
              <a:t>9/23/2015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6F449-91D3-493F-8A76-CC21170A09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3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09848-5F02-4B39-BABC-7135E4544B92}" type="datetimeFigureOut">
              <a:rPr lang="en-US" altLang="ko-KR"/>
              <a:pPr/>
              <a:t>9/23/2015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30631-29FA-41FB-B72B-B480F96D06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320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75980-A6BB-4496-B199-A5FBCFCAAB3A}" type="datetimeFigureOut">
              <a:rPr lang="en-US" altLang="ko-KR"/>
              <a:pPr/>
              <a:t>9/23/2015</a:t>
            </a:fld>
            <a:endParaRPr lang="en-US" altLang="ko-KR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911F9-6C64-40A8-A061-4A3BE79751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00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64CE9F-04C8-4744-A2DA-36E1CDBC30BE}" type="datetimeFigureOut">
              <a:rPr lang="en-US" altLang="ko-KR"/>
              <a:pPr/>
              <a:t>9/23/2015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46EA2-B904-44EC-A66C-46633AC5425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2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50EE4C-3F3D-4B53-AADE-CDF84C15C828}" type="datetimeFigureOut">
              <a:rPr lang="en-US" altLang="ko-KR"/>
              <a:pPr/>
              <a:t>9/23/2015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3BA61-84C3-4932-8975-C38FEB4659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727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D8BFE-8DEC-4DF2-A71C-7BBFC6226D81}" type="datetimeFigureOut">
              <a:rPr lang="en-US" altLang="ko-KR"/>
              <a:pPr/>
              <a:t>9/23/2015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0C303-D942-40C4-878F-08884904C8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293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79AB3-347C-487A-9935-4A0AC8C7AA41}" type="datetimeFigureOut">
              <a:rPr lang="en-US" altLang="ko-KR"/>
              <a:pPr/>
              <a:t>9/23/2015</a:t>
            </a:fld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14AE1-32F5-490E-855E-BD787A9BD35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762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DEF90A-6546-43E9-9A29-C0CC5A92F0EA}" type="datetimeFigureOut">
              <a:rPr lang="en-US" altLang="ko-KR"/>
              <a:pPr/>
              <a:t>9/23/2015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B61B-07F4-45F6-BF70-07E10D59693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059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kumimoji="0" lang="en-US" altLang="ko-KR" sz="3200"/>
          </a:p>
        </p:txBody>
      </p:sp>
      <p:sp>
        <p:nvSpPr>
          <p:cNvPr id="6" name="순서도: 처리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AF6D0-B21D-4166-9D8E-1AB3DF51DF90}" type="datetimeFigureOut">
              <a:rPr lang="en-US" altLang="ko-KR"/>
              <a:pPr/>
              <a:t>9/23/2015</a:t>
            </a:fld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83334-A413-4CC1-B0F8-A7C1D36FE3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611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7610B018-C053-445E-8793-482494FB0CC7}" type="datetimeFigureOut">
              <a:rPr lang="en-US" altLang="ko-KR"/>
              <a:pPr/>
              <a:t>9/23/2015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AA393"/>
                </a:solidFill>
                <a:latin typeface="Gill Sans MT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4EC1AD3E-BC9D-453E-9748-62C581905B18}" type="slidenum">
              <a:rPr lang="en-US" altLang="ko-KR"/>
              <a:pPr/>
              <a:t>‹#›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 latinLnBrk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 latinLnBrk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 latinLnBrk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181225" y="957263"/>
            <a:ext cx="7286625" cy="147161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4300" dirty="0">
                <a:latin typeface="휴먼모음T" pitchFamily="18" charset="-127"/>
                <a:ea typeface="휴먼모음T" pitchFamily="18" charset="-127"/>
                <a:cs typeface="+mj-cs"/>
              </a:rPr>
              <a:t>Chapter 4. </a:t>
            </a:r>
            <a:r>
              <a:rPr kumimoji="0" lang="ko-KR" altLang="en-US" sz="4300" dirty="0">
                <a:latin typeface="휴먼모음T" pitchFamily="18" charset="-127"/>
                <a:ea typeface="휴먼모음T" pitchFamily="18" charset="-127"/>
                <a:cs typeface="+mj-cs"/>
              </a:rPr>
              <a:t>증명법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수학적 귀납법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8B60AEF-8E62-4094-833A-C957D2432D0E}" type="slidenum">
              <a:rPr lang="en-US" altLang="ko-KR" b="1">
                <a:ea typeface="HY엽서L" pitchFamily="18" charset="-127"/>
              </a:rPr>
              <a:pPr/>
              <a:t>10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124744"/>
            <a:ext cx="761052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수학적 귀납법</a:t>
            </a:r>
            <a:r>
              <a:rPr lang="en-US" altLang="ko-KR" sz="20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(Mathematical Induction</a:t>
            </a:r>
            <a:r>
              <a:rPr lang="en-US" altLang="ko-KR" sz="2000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명제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baseline="-25000" dirty="0" smtClean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, p</a:t>
            </a:r>
            <a:r>
              <a:rPr lang="en-US" altLang="ko-KR" baseline="-25000" dirty="0" smtClean="0"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…, </a:t>
            </a:r>
            <a:r>
              <a:rPr lang="en-US" altLang="ko-KR" dirty="0" err="1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baseline="-25000" dirty="0" err="1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이 사실이라고 할 때 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baseline="-25000" dirty="0" smtClean="0">
                <a:latin typeface="HY중고딕" pitchFamily="18" charset="-127"/>
                <a:ea typeface="HY중고딕" pitchFamily="18" charset="-127"/>
              </a:rPr>
              <a:t>n+1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의 경우에도 성립한다는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것임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이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인 경우에 성립하는 것을 보이고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모든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양의 정수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에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대해 성립한다고 가정하면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n + 1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의 경우에도 성립 하는 것을 보여주면 됨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기초 단계</a:t>
            </a:r>
            <a:r>
              <a:rPr lang="en-US" altLang="ko-KR" sz="16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(basic)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출발점이 되는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의 값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귀납 가정</a:t>
            </a:r>
            <a:r>
              <a:rPr lang="en-US" altLang="ko-KR" sz="16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(inductive assumption)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1600" baseline="-25000" dirty="0" smtClean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p</a:t>
            </a:r>
            <a:r>
              <a:rPr lang="en-US" altLang="ko-KR" sz="1600" baseline="-25000" dirty="0" smtClean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p</a:t>
            </a:r>
            <a:r>
              <a:rPr lang="en-US" altLang="ko-KR" sz="1600" baseline="-25000" dirty="0" smtClean="0"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…, 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1600" baseline="-25000" dirty="0" err="1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 성립한다고 가정하면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귀납 </a:t>
            </a:r>
            <a:r>
              <a:rPr lang="ko-KR" altLang="en-US" sz="16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단계’</a:t>
            </a:r>
            <a:r>
              <a:rPr lang="en-US" altLang="ko-KR" sz="16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(inductive </a:t>
            </a:r>
            <a:r>
              <a:rPr lang="en-US" altLang="ko-KR" sz="16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step)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1600" baseline="-25000" dirty="0" smtClean="0">
                <a:latin typeface="HY중고딕" pitchFamily="18" charset="-127"/>
                <a:ea typeface="HY중고딕" pitchFamily="18" charset="-127"/>
              </a:rPr>
              <a:t>n+1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의 경우에도 성립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Important Points About Using Mathematical  Induction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900" dirty="0" smtClean="0"/>
              <a:t>Mathematical induction can be expressed  as the rule of inference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900" dirty="0" smtClean="0"/>
              <a:t>where the domain is the set of positive integers</a:t>
            </a:r>
            <a:r>
              <a:rPr lang="en-US" dirty="0" smtClean="0"/>
              <a:t>.</a:t>
            </a:r>
          </a:p>
          <a:p>
            <a:r>
              <a:rPr lang="en-US" sz="2900" dirty="0" smtClean="0"/>
              <a:t>In a proof by mathematical induction, we don’t </a:t>
            </a:r>
            <a:endParaRPr lang="en-US" sz="2900" dirty="0" smtClean="0"/>
          </a:p>
          <a:p>
            <a:pPr marL="82550" indent="0">
              <a:buNone/>
            </a:pPr>
            <a:r>
              <a:rPr lang="en-US" sz="2900" dirty="0" smtClean="0"/>
              <a:t>assume </a:t>
            </a:r>
            <a:r>
              <a:rPr lang="en-US" sz="2900" dirty="0" smtClean="0"/>
              <a:t>that </a:t>
            </a:r>
            <a:r>
              <a:rPr lang="en-US" sz="2900" i="1" dirty="0" smtClean="0"/>
              <a:t>P</a:t>
            </a:r>
            <a:r>
              <a:rPr lang="en-US" sz="2900" dirty="0" smtClean="0"/>
              <a:t>(</a:t>
            </a:r>
            <a:r>
              <a:rPr lang="en-US" sz="2900" i="1" dirty="0" smtClean="0"/>
              <a:t>k</a:t>
            </a:r>
            <a:r>
              <a:rPr lang="en-US" sz="2900" dirty="0" smtClean="0"/>
              <a:t>) is true for all positive integers! </a:t>
            </a:r>
            <a:endParaRPr lang="en-US" sz="2900" dirty="0" smtClean="0"/>
          </a:p>
          <a:p>
            <a:pPr marL="82550" indent="0">
              <a:buNone/>
            </a:pPr>
            <a:r>
              <a:rPr lang="en-US" sz="2900" dirty="0" smtClean="0"/>
              <a:t>We </a:t>
            </a:r>
            <a:r>
              <a:rPr lang="en-US" sz="2900" dirty="0" smtClean="0"/>
              <a:t>show that if we assume that </a:t>
            </a:r>
            <a:r>
              <a:rPr lang="en-US" sz="2900" i="1" dirty="0" smtClean="0"/>
              <a:t>P</a:t>
            </a:r>
            <a:r>
              <a:rPr lang="en-US" sz="2900" dirty="0" smtClean="0"/>
              <a:t>(</a:t>
            </a:r>
            <a:r>
              <a:rPr lang="en-US" sz="2900" i="1" dirty="0" smtClean="0"/>
              <a:t>k</a:t>
            </a:r>
            <a:r>
              <a:rPr lang="en-US" sz="2900" dirty="0" smtClean="0"/>
              <a:t>) is true, then           </a:t>
            </a:r>
            <a:r>
              <a:rPr lang="en-US" sz="2900" i="1" dirty="0" smtClean="0">
                <a:sym typeface="Wingdings" pitchFamily="2" charset="2"/>
              </a:rPr>
              <a:t>P</a:t>
            </a:r>
            <a:r>
              <a:rPr lang="en-US" sz="2900" dirty="0" smtClean="0">
                <a:sym typeface="Wingdings" pitchFamily="2" charset="2"/>
              </a:rPr>
              <a:t>(</a:t>
            </a:r>
            <a:r>
              <a:rPr lang="en-US" sz="2900" i="1" dirty="0" smtClean="0">
                <a:sym typeface="Wingdings" pitchFamily="2" charset="2"/>
              </a:rPr>
              <a:t>k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1</a:t>
            </a:r>
            <a:r>
              <a:rPr lang="en-US" sz="2900" dirty="0" smtClean="0">
                <a:ea typeface="Cambria Math" pitchFamily="18" charset="0"/>
                <a:sym typeface="Wingdings" pitchFamily="2" charset="2"/>
              </a:rPr>
              <a:t>) must also  be true. </a:t>
            </a:r>
          </a:p>
          <a:p>
            <a:r>
              <a:rPr lang="en-US" sz="2900" dirty="0" smtClean="0">
                <a:ea typeface="Cambria Math" pitchFamily="18" charset="0"/>
                <a:sym typeface="Wingdings" pitchFamily="2" charset="2"/>
              </a:rPr>
              <a:t>Proofs by mathematical induction do not always </a:t>
            </a:r>
            <a:endParaRPr lang="en-US" sz="2900" dirty="0" smtClean="0">
              <a:ea typeface="Cambria Math" pitchFamily="18" charset="0"/>
              <a:sym typeface="Wingdings" pitchFamily="2" charset="2"/>
            </a:endParaRPr>
          </a:p>
          <a:p>
            <a:pPr marL="82550" indent="0">
              <a:buNone/>
            </a:pPr>
            <a:r>
              <a:rPr lang="en-US" sz="2900" dirty="0">
                <a:ea typeface="Cambria Math" pitchFamily="18" charset="0"/>
                <a:sym typeface="Wingdings" pitchFamily="2" charset="2"/>
              </a:rPr>
              <a:t> </a:t>
            </a:r>
            <a:r>
              <a:rPr lang="en-US" sz="2900" dirty="0" smtClean="0">
                <a:ea typeface="Cambria Math" pitchFamily="18" charset="0"/>
                <a:sym typeface="Wingdings" pitchFamily="2" charset="2"/>
              </a:rPr>
              <a:t>start </a:t>
            </a:r>
            <a:r>
              <a:rPr lang="en-US" sz="2900" dirty="0" smtClean="0">
                <a:ea typeface="Cambria Math" pitchFamily="18" charset="0"/>
                <a:sym typeface="Wingdings" pitchFamily="2" charset="2"/>
              </a:rPr>
              <a:t>at the integer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1</a:t>
            </a:r>
            <a:r>
              <a:rPr lang="en-US" sz="2900" dirty="0" smtClean="0">
                <a:ea typeface="Cambria Math" pitchFamily="18" charset="0"/>
                <a:sym typeface="Wingdings" pitchFamily="2" charset="2"/>
              </a:rPr>
              <a:t>. In such a case, the basis step begins at a starting point </a:t>
            </a:r>
            <a:r>
              <a:rPr lang="en-US" sz="2900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900" dirty="0" smtClean="0">
                <a:ea typeface="Cambria Math" pitchFamily="18" charset="0"/>
                <a:sym typeface="Wingdings" pitchFamily="2" charset="2"/>
              </a:rPr>
              <a:t> where </a:t>
            </a:r>
            <a:r>
              <a:rPr lang="en-US" sz="2900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900" dirty="0" smtClean="0">
                <a:ea typeface="Cambria Math" pitchFamily="18" charset="0"/>
                <a:sym typeface="Wingdings" pitchFamily="2" charset="2"/>
              </a:rPr>
              <a:t> is an integer.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5100" y="2132856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</a:t>
            </a:r>
            <a:r>
              <a:rPr lang="en-US" sz="2400" dirty="0" smtClean="0"/>
              <a:t>(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Cambria Math"/>
                <a:ea typeface="Cambria Math"/>
              </a:rPr>
              <a:t> ∧ ∀</a:t>
            </a:r>
            <a:r>
              <a:rPr lang="en-US" sz="2400" i="1" dirty="0" smtClean="0">
                <a:ea typeface="Cambria Math"/>
              </a:rPr>
              <a:t>k </a:t>
            </a:r>
            <a:r>
              <a:rPr lang="en-US" sz="2400" dirty="0" smtClean="0"/>
              <a:t>(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sz="2400" i="1" dirty="0" smtClean="0">
                <a:sym typeface="Wingdings" pitchFamily="2" charset="2"/>
              </a:rPr>
              <a:t> P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i="1" dirty="0" smtClean="0">
                <a:sym typeface="Wingdings" pitchFamily="2" charset="2"/>
              </a:rPr>
              <a:t>k +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)))</a:t>
            </a:r>
            <a:r>
              <a:rPr lang="en-US" sz="2400" dirty="0" smtClean="0">
                <a:latin typeface="Cambria Math"/>
                <a:ea typeface="Cambria Math"/>
                <a:sym typeface="Wingdings" pitchFamily="2" charset="2"/>
              </a:rPr>
              <a:t> → </a:t>
            </a:r>
            <a:r>
              <a:rPr lang="en-US" sz="2400" dirty="0" smtClean="0">
                <a:latin typeface="Cambria Math"/>
                <a:ea typeface="Cambria Math"/>
              </a:rPr>
              <a:t> ∀</a:t>
            </a:r>
            <a:r>
              <a:rPr lang="en-US" sz="2400" i="1" dirty="0" smtClean="0">
                <a:ea typeface="Cambria Math"/>
              </a:rPr>
              <a:t>n P</a:t>
            </a:r>
            <a:r>
              <a:rPr lang="en-US" sz="2400" dirty="0" smtClean="0">
                <a:ea typeface="Cambria Math"/>
              </a:rPr>
              <a:t>(</a:t>
            </a:r>
            <a:r>
              <a:rPr lang="en-US" sz="2400" i="1" dirty="0" smtClean="0">
                <a:ea typeface="Cambria Math"/>
              </a:rPr>
              <a:t>n</a:t>
            </a:r>
            <a:r>
              <a:rPr lang="en-US" sz="2400" dirty="0" smtClean="0">
                <a:ea typeface="Cambria Math"/>
              </a:rPr>
              <a:t>),</a:t>
            </a:r>
            <a:r>
              <a:rPr lang="en-US" sz="2400" dirty="0" smtClean="0">
                <a:sym typeface="Wingdings" pitchFamily="2" charset="2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468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수학적 귀납법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305857E-1260-422D-AF13-FE7D42707DA2}" type="slidenum">
              <a:rPr lang="en-US" altLang="ko-KR" b="1">
                <a:ea typeface="HY엽서L" pitchFamily="18" charset="-127"/>
              </a:rPr>
              <a:pPr/>
              <a:t>12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458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4582" name="Picture 2" descr="C:\Documents and Settings\Administrator\바탕 화면\이산수학 작업 그림파일\4장\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3546822"/>
            <a:ext cx="7786688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Box 9"/>
          <p:cNvSpPr txBox="1">
            <a:spLocks noChangeArrowheads="1"/>
          </p:cNvSpPr>
          <p:nvPr/>
        </p:nvSpPr>
        <p:spPr bwMode="auto">
          <a:xfrm>
            <a:off x="1331913" y="1412875"/>
            <a:ext cx="756126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kumimoji="0" lang="ko-KR" altLang="en-US" sz="20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수학적 귀납법은 논리식을 증명하는 데에도 </a:t>
            </a:r>
            <a:r>
              <a:rPr kumimoji="0" lang="ko-KR" altLang="en-US" sz="2000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이용</a:t>
            </a:r>
            <a:endParaRPr kumimoji="0" lang="en-US" altLang="ko-KR" sz="2000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latinLnBrk="0">
              <a:lnSpc>
                <a:spcPct val="150000"/>
              </a:lnSpc>
            </a:pP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 latinLnBrk="0">
              <a:lnSpc>
                <a:spcPct val="150000"/>
              </a:lnSpc>
            </a:pPr>
            <a:r>
              <a:rPr kumimoji="0" lang="ko-KR" altLang="en-US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예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)‘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모든 양의 </a:t>
            </a:r>
            <a:r>
              <a:rPr kumimoji="0"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정수 </a:t>
            </a:r>
            <a:r>
              <a:rPr kumimoji="0"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에 대해 </a:t>
            </a:r>
            <a:r>
              <a:rPr kumimoji="0" lang="en-US" altLang="ko-KR" sz="1600" i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(x)</a:t>
            </a:r>
            <a:r>
              <a:rPr kumimoji="0"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가 만족된다’는 명제를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증명하자</a:t>
            </a:r>
            <a:endParaRPr kumimoji="0" lang="en-US" altLang="ko-KR" sz="1600" dirty="0" smtClean="0">
              <a:solidFill>
                <a:srgbClr val="FF0000"/>
              </a:solidFill>
              <a:latin typeface="HY중고딕" pitchFamily="18" charset="-127"/>
              <a:ea typeface="HY중고딕" pitchFamily="18" charset="-127"/>
            </a:endParaRPr>
          </a:p>
          <a:p>
            <a:pPr lvl="1" latinLnBrk="0">
              <a:lnSpc>
                <a:spcPct val="150000"/>
              </a:lnSpc>
            </a:pPr>
            <a:r>
              <a:rPr kumimoji="0" lang="ko-KR" altLang="en-US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증명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: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sz="1600" i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(x)</a:t>
            </a:r>
            <a:r>
              <a:rPr kumimoji="0"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에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모든 양의 </a:t>
            </a:r>
            <a:r>
              <a:rPr kumimoji="0"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정수 </a:t>
            </a:r>
            <a:r>
              <a:rPr kumimoji="0"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를 대입한 경우</a:t>
            </a:r>
            <a:r>
              <a:rPr kumimoji="0"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kumimoji="0"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즉 </a:t>
            </a:r>
            <a:r>
              <a:rPr kumimoji="0" lang="en-US" altLang="ko-KR" sz="1600" i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(1), </a:t>
            </a:r>
            <a:r>
              <a:rPr kumimoji="0" lang="en-US" altLang="ko-KR" sz="1600" i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(2), …, </a:t>
            </a:r>
            <a:r>
              <a:rPr kumimoji="0" lang="en-US" altLang="ko-KR" sz="1600" i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(n), </a:t>
            </a:r>
            <a:r>
              <a:rPr kumimoji="0" lang="en-US" altLang="ko-KR" sz="1600" i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(n+1)</a:t>
            </a:r>
            <a:r>
              <a:rPr kumimoji="0"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이 모두 참</a:t>
            </a:r>
            <a:r>
              <a:rPr kumimoji="0"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(true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이 </a:t>
            </a:r>
            <a:r>
              <a:rPr kumimoji="0"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됨을 보임으로써 주어진 논리식을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증명함</a:t>
            </a:r>
            <a:endParaRPr kumimoji="0" lang="en-US" altLang="ko-KR" sz="1600" dirty="0">
              <a:solidFill>
                <a:srgbClr val="FF0000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수학적 귀납법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44E243F-FB07-4942-8468-AB6EB921D7AB}" type="slidenum">
              <a:rPr lang="en-US" altLang="ko-KR" b="1">
                <a:ea typeface="HY엽서L" pitchFamily="18" charset="-127"/>
              </a:rPr>
              <a:pPr/>
              <a:t>13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560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96" y="1196752"/>
            <a:ext cx="7920000" cy="470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3848" y="6011996"/>
                <a:ext cx="2736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600" i="0" smtClean="0">
                          <a:latin typeface="Cambria Math"/>
                        </a:rPr>
                        <m:t>∴</m:t>
                      </m:r>
                      <m:r>
                        <a:rPr lang="ko-KR" altLang="en-US" sz="1600" b="0" i="0" smtClean="0">
                          <a:latin typeface="Cambria Math"/>
                        </a:rPr>
                        <m:t>위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a:rPr lang="ko-KR" altLang="en-US" sz="1600" i="0">
                          <a:latin typeface="Cambria Math"/>
                        </a:rPr>
                        <m:t>의</m:t>
                      </m:r>
                      <m:r>
                        <a:rPr lang="ko-KR" altLang="en-US" sz="1600" i="0">
                          <a:latin typeface="Cambria Math"/>
                        </a:rPr>
                        <m:t> </m:t>
                      </m:r>
                      <m:r>
                        <a:rPr lang="ko-KR" altLang="en-US" sz="1600" b="0" i="0" smtClean="0">
                          <a:latin typeface="Cambria Math"/>
                        </a:rPr>
                        <m:t>식이</m:t>
                      </m:r>
                      <m:r>
                        <a:rPr lang="ko-KR" altLang="en-US" sz="1600" b="0" i="0" smtClean="0">
                          <a:latin typeface="Cambria Math"/>
                        </a:rPr>
                        <m:t> </m:t>
                      </m:r>
                      <m:r>
                        <a:rPr lang="ko-KR" altLang="en-US" sz="1600" b="0" i="0" smtClean="0">
                          <a:latin typeface="Cambria Math"/>
                        </a:rPr>
                        <m:t>성립</m:t>
                      </m:r>
                    </m:oMath>
                  </m:oMathPara>
                </a14:m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6011996"/>
                <a:ext cx="2736304" cy="33855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120963"/>
            <a:ext cx="964907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Proving a Summation Formula by Mathematical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that: 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</a:t>
            </a:r>
            <a:endParaRPr lang="en-US" dirty="0"/>
          </a:p>
          <a:p>
            <a:pPr lvl="1" algn="just"/>
            <a:r>
              <a:rPr lang="en-US" dirty="0" smtClean="0"/>
              <a:t>BASIS STEP: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is true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smtClean="0"/>
              <a:t>INDUCTIVE STEP: Assume true for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    The inductive hypothesis is</a:t>
            </a:r>
          </a:p>
          <a:p>
            <a:pPr>
              <a:buNone/>
            </a:pPr>
            <a:r>
              <a:rPr lang="en-US" dirty="0" smtClean="0"/>
              <a:t>        Under this assumption,  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267200" y="5410200"/>
            <a:ext cx="2406015" cy="53721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343400" y="6019800"/>
            <a:ext cx="1832610" cy="53721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47800" y="4800600"/>
            <a:ext cx="5044440" cy="537210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5400000" flipV="1">
            <a:off x="83820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16198" y="1336353"/>
                <a:ext cx="182806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198" y="1336353"/>
                <a:ext cx="1828065" cy="7562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30231" y="4046649"/>
                <a:ext cx="1820755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31" y="4046649"/>
                <a:ext cx="1820755" cy="78457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8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Conjecturing and Proving Correct a Summation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47800"/>
            <a:ext cx="817887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  Example</a:t>
            </a:r>
            <a:r>
              <a:rPr lang="en-US" dirty="0" smtClean="0"/>
              <a:t>: Conjecture and prove correct a formula for the sum of the first </a:t>
            </a:r>
            <a:r>
              <a:rPr lang="en-US" i="1" dirty="0" smtClean="0"/>
              <a:t>n</a:t>
            </a:r>
            <a:r>
              <a:rPr lang="en-US" dirty="0" smtClean="0"/>
              <a:t> positive odd integers. Then prove your conjecture.</a:t>
            </a:r>
          </a:p>
          <a:p>
            <a:pPr>
              <a:buNone/>
            </a:pPr>
            <a:r>
              <a:rPr lang="en-US" b="1" dirty="0" smtClean="0"/>
              <a:t>       Solution</a:t>
            </a:r>
            <a:r>
              <a:rPr lang="en-US" dirty="0" smtClean="0"/>
              <a:t>: We have: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1= 1, 1 + 3 = 4, 1 + 3 + 5 = 9,  1 + 3 + 5 + 7 = 16, 1 + 3 + 5 + 7 + 9 = 25.</a:t>
            </a:r>
          </a:p>
          <a:p>
            <a:pPr lvl="1"/>
            <a:endParaRPr lang="en-US" dirty="0" smtClean="0">
              <a:ea typeface="Cambria Math" pitchFamily="18" charset="0"/>
            </a:endParaRPr>
          </a:p>
          <a:p>
            <a:pPr lvl="1"/>
            <a:r>
              <a:rPr lang="en-US" dirty="0" smtClean="0">
                <a:ea typeface="Cambria Math" pitchFamily="18" charset="0"/>
              </a:rPr>
              <a:t>We can conjecture that the sum of the first </a:t>
            </a:r>
            <a:r>
              <a:rPr lang="en-US" i="1" dirty="0" smtClean="0">
                <a:ea typeface="Cambria Math" pitchFamily="18" charset="0"/>
              </a:rPr>
              <a:t>n </a:t>
            </a:r>
            <a:endParaRPr lang="en-US" i="1" dirty="0" smtClean="0">
              <a:ea typeface="Cambria Math" pitchFamily="18" charset="0"/>
            </a:endParaRPr>
          </a:p>
          <a:p>
            <a:pPr marL="403225" lvl="1" indent="0">
              <a:buNone/>
            </a:pPr>
            <a:r>
              <a:rPr lang="en-US" dirty="0" smtClean="0">
                <a:ea typeface="Cambria Math" pitchFamily="18" charset="0"/>
              </a:rPr>
              <a:t>positive </a:t>
            </a:r>
            <a:r>
              <a:rPr lang="en-US" dirty="0" smtClean="0">
                <a:ea typeface="Cambria Math" pitchFamily="18" charset="0"/>
              </a:rPr>
              <a:t>odd integers is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, </a:t>
            </a:r>
          </a:p>
          <a:p>
            <a:pPr>
              <a:buNone/>
            </a:pPr>
            <a:endParaRPr lang="en-US" dirty="0" smtClean="0"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450912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 + 3 + 5 + </a:t>
            </a:r>
            <a:r>
              <a:rPr lang="en-US" sz="2400" dirty="0" smtClean="0">
                <a:latin typeface="Cambria Math"/>
                <a:ea typeface="Cambria Math"/>
              </a:rPr>
              <a:t>∙∙∙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+ (2</a:t>
            </a:r>
            <a:r>
              <a:rPr lang="en-US" sz="2400" i="1" dirty="0" smtClean="0">
                <a:ea typeface="Cambria Math" pitchFamily="18" charset="0"/>
              </a:rPr>
              <a:t>n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400" dirty="0" smtClean="0">
                <a:latin typeface="Cambria Math"/>
                <a:ea typeface="Cambria Math"/>
              </a:rPr>
              <a:t>−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400" smtClean="0">
                <a:latin typeface="Cambria Math" pitchFamily="18" charset="0"/>
                <a:ea typeface="Cambria Math" pitchFamily="18" charset="0"/>
              </a:rPr>
              <a:t>)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400" i="1" dirty="0" smtClean="0">
                <a:ea typeface="Cambria Math" pitchFamily="18" charset="0"/>
              </a:rPr>
              <a:t>n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  </a:t>
            </a:r>
            <a:endParaRPr lang="en-US" sz="2400" dirty="0"/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8534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Conjecturing and Proving Correct a Summation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>
                <a:ea typeface="Cambria Math" pitchFamily="18" charset="0"/>
              </a:rPr>
              <a:t>BASIS STEP: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is true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INDUCTIVE STEP: </a:t>
            </a:r>
            <a:r>
              <a:rPr lang="en-US" i="1" dirty="0" smtClean="0"/>
              <a:t>P(k) </a:t>
            </a:r>
            <a:r>
              <a:rPr lang="en-US" i="1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i="1" dirty="0" smtClean="0">
                <a:sym typeface="Wingdings" pitchFamily="2" charset="2"/>
              </a:rPr>
              <a:t> P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i="1" dirty="0" smtClean="0">
                <a:sym typeface="Wingdings" pitchFamily="2" charset="2"/>
              </a:rPr>
              <a:t>k +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) for every positive </a:t>
            </a:r>
          </a:p>
          <a:p>
            <a:pPr marL="403225" lvl="1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integer </a:t>
            </a:r>
            <a:r>
              <a:rPr lang="en-US" i="1" dirty="0" smtClean="0">
                <a:sym typeface="Wingdings" pitchFamily="2" charset="2"/>
              </a:rPr>
              <a:t>k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  <a:sym typeface="Wingdings" pitchFamily="2" charset="2"/>
              </a:rPr>
              <a:t>               Assume the inductive hypothesis holds.</a:t>
            </a:r>
          </a:p>
          <a:p>
            <a:pPr lvl="1"/>
            <a:r>
              <a:rPr lang="en-US" dirty="0" smtClean="0">
                <a:ea typeface="Cambria Math" pitchFamily="18" charset="0"/>
                <a:sym typeface="Wingdings" pitchFamily="2" charset="2"/>
              </a:rPr>
              <a:t>So, assuming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P</a:t>
            </a:r>
            <a:r>
              <a:rPr lang="en-US" dirty="0" smtClean="0">
                <a:ea typeface="Cambria Math" pitchFamily="18" charset="0"/>
                <a:sym typeface="Wingdings" pitchFamily="2" charset="2"/>
              </a:rPr>
              <a:t>(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k</a:t>
            </a:r>
            <a:r>
              <a:rPr lang="en-US" dirty="0" smtClean="0">
                <a:ea typeface="Cambria Math" pitchFamily="18" charset="0"/>
                <a:sym typeface="Wingdings" pitchFamily="2" charset="2"/>
              </a:rPr>
              <a:t>), it follows that:</a:t>
            </a:r>
          </a:p>
          <a:p>
            <a:endParaRPr lang="en-US" dirty="0" smtClean="0">
              <a:ea typeface="Cambria Math" pitchFamily="18" charset="0"/>
              <a:sym typeface="Wingdings" pitchFamily="2" charset="2"/>
            </a:endParaRPr>
          </a:p>
          <a:p>
            <a:endParaRPr lang="en-US" dirty="0" smtClean="0">
              <a:ea typeface="Cambria Math" pitchFamily="18" charset="0"/>
              <a:sym typeface="Wingdings" pitchFamily="2" charset="2"/>
            </a:endParaRPr>
          </a:p>
          <a:p>
            <a:endParaRPr lang="en-US" dirty="0" smtClean="0">
              <a:ea typeface="Cambria Math" pitchFamily="18" charset="0"/>
              <a:sym typeface="Wingdings" pitchFamily="2" charset="2"/>
            </a:endParaRPr>
          </a:p>
          <a:p>
            <a:endParaRPr lang="en-US" dirty="0" smtClean="0">
              <a:ea typeface="Cambria Math" pitchFamily="18" charset="0"/>
              <a:sym typeface="Wingdings" pitchFamily="2" charset="2"/>
            </a:endParaRPr>
          </a:p>
          <a:p>
            <a:endParaRPr lang="en-US" dirty="0" smtClean="0">
              <a:ea typeface="Cambria Math" pitchFamily="18" charset="0"/>
              <a:sym typeface="Wingdings" pitchFamily="2" charset="2"/>
            </a:endParaRPr>
          </a:p>
          <a:p>
            <a:pPr lvl="1"/>
            <a:r>
              <a:rPr lang="en-US" dirty="0" smtClean="0">
                <a:ea typeface="Cambria Math" pitchFamily="18" charset="0"/>
                <a:sym typeface="Wingdings" pitchFamily="2" charset="2"/>
              </a:rPr>
              <a:t>Hence, we have shown that </a:t>
            </a:r>
            <a:r>
              <a:rPr lang="en-US" i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i="1" dirty="0" smtClean="0">
                <a:sym typeface="Wingdings" pitchFamily="2" charset="2"/>
              </a:rPr>
              <a:t>k +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) follows from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P</a:t>
            </a:r>
            <a:r>
              <a:rPr lang="en-US" dirty="0" smtClean="0">
                <a:ea typeface="Cambria Math" pitchFamily="18" charset="0"/>
                <a:sym typeface="Wingdings" pitchFamily="2" charset="2"/>
              </a:rPr>
              <a:t>(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k</a:t>
            </a:r>
            <a:r>
              <a:rPr lang="en-US" dirty="0" smtClean="0">
                <a:ea typeface="Cambria Math" pitchFamily="18" charset="0"/>
                <a:sym typeface="Wingdings" pitchFamily="2" charset="2"/>
              </a:rPr>
              <a:t>). Therefore </a:t>
            </a:r>
            <a:r>
              <a:rPr lang="en-US" dirty="0" smtClean="0">
                <a:ea typeface="Cambria Math" pitchFamily="18" charset="0"/>
              </a:rPr>
              <a:t>the sum of the first </a:t>
            </a:r>
            <a:r>
              <a:rPr lang="en-US" i="1" dirty="0" smtClean="0">
                <a:ea typeface="Cambria Math" pitchFamily="18" charset="0"/>
              </a:rPr>
              <a:t>n </a:t>
            </a:r>
            <a:r>
              <a:rPr lang="en-US" dirty="0" smtClean="0">
                <a:ea typeface="Cambria Math" pitchFamily="18" charset="0"/>
              </a:rPr>
              <a:t>positive odd integers is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26010" y="3357918"/>
            <a:ext cx="612068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Inductive Hypothesis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: 1 + 3 + 5 + </a:t>
            </a:r>
            <a:r>
              <a:rPr lang="en-US" sz="2000" dirty="0" smtClean="0">
                <a:latin typeface="Cambria Math"/>
                <a:ea typeface="Cambria Math"/>
              </a:rPr>
              <a:t>∙∙∙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+ (2</a:t>
            </a:r>
            <a:r>
              <a:rPr lang="en-US" sz="2000" i="1" dirty="0" smtClean="0">
                <a:ea typeface="Cambria Math" pitchFamily="18" charset="0"/>
              </a:rPr>
              <a:t>k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000" dirty="0" smtClean="0">
                <a:latin typeface="Cambria Math"/>
                <a:ea typeface="Cambria Math"/>
              </a:rPr>
              <a:t>−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1)  =</a:t>
            </a:r>
            <a:r>
              <a:rPr lang="en-US" sz="2000" i="1" dirty="0" smtClean="0">
                <a:ea typeface="Cambria Math" pitchFamily="18" charset="0"/>
              </a:rPr>
              <a:t>k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36675" y="4005064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 + 3 + 5 + </a:t>
            </a:r>
            <a:r>
              <a:rPr lang="en-US" sz="1600" dirty="0" smtClean="0">
                <a:latin typeface="Cambria Math"/>
                <a:ea typeface="Cambria Math"/>
              </a:rPr>
              <a:t>∙∙∙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 (2</a:t>
            </a:r>
            <a:r>
              <a:rPr lang="en-US" sz="1600" i="1" dirty="0" smtClean="0">
                <a:ea typeface="Cambria Math" pitchFamily="18" charset="0"/>
              </a:rPr>
              <a:t>k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latin typeface="Cambria Math"/>
                <a:ea typeface="Cambria Math"/>
              </a:rPr>
              <a:t>−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1) + (2</a:t>
            </a:r>
            <a:r>
              <a:rPr lang="en-US" sz="1600" i="1" dirty="0" smtClean="0">
                <a:ea typeface="Cambria Math" pitchFamily="18" charset="0"/>
              </a:rPr>
              <a:t>k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+ 1) =[1 + 3 + 5 + </a:t>
            </a:r>
            <a:r>
              <a:rPr lang="en-US" sz="1600" dirty="0" smtClean="0">
                <a:latin typeface="Cambria Math"/>
                <a:ea typeface="Cambria Math"/>
              </a:rPr>
              <a:t>∙∙∙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 (2</a:t>
            </a:r>
            <a:r>
              <a:rPr lang="en-US" sz="1600" i="1" dirty="0" smtClean="0">
                <a:ea typeface="Cambria Math" pitchFamily="18" charset="0"/>
              </a:rPr>
              <a:t>k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latin typeface="Cambria Math"/>
                <a:ea typeface="Cambria Math"/>
              </a:rPr>
              <a:t>−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1)] + (2</a:t>
            </a:r>
            <a:r>
              <a:rPr lang="en-US" sz="1600" i="1" dirty="0" smtClean="0">
                <a:ea typeface="Cambria Math" pitchFamily="18" charset="0"/>
              </a:rPr>
              <a:t>k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+ 1)</a:t>
            </a:r>
          </a:p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                                                                     =</a:t>
            </a:r>
            <a:r>
              <a:rPr lang="en-US" sz="1600" i="1" dirty="0" smtClean="0">
                <a:ea typeface="Cambria Math" pitchFamily="18" charset="0"/>
              </a:rPr>
              <a:t> k</a:t>
            </a:r>
            <a:r>
              <a:rPr lang="en-US" sz="1600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 (2</a:t>
            </a:r>
            <a:r>
              <a:rPr lang="en-US" sz="1600" i="1" dirty="0" smtClean="0">
                <a:ea typeface="Cambria Math" pitchFamily="18" charset="0"/>
              </a:rPr>
              <a:t>k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+ 1)  (</a:t>
            </a:r>
            <a:r>
              <a:rPr lang="en-US" sz="1600" i="1" dirty="0" smtClean="0">
                <a:latin typeface="Cambria Math" pitchFamily="18" charset="0"/>
                <a:ea typeface="Cambria Math" pitchFamily="18" charset="0"/>
              </a:rPr>
              <a:t>by the inductive hypothesis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                                                                     = </a:t>
            </a:r>
            <a:r>
              <a:rPr lang="en-US" sz="1600" i="1" dirty="0" smtClean="0">
                <a:ea typeface="Cambria Math" pitchFamily="18" charset="0"/>
              </a:rPr>
              <a:t>k</a:t>
            </a:r>
            <a:r>
              <a:rPr lang="en-US" sz="1600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sz="1600" i="1" dirty="0" smtClean="0">
                <a:ea typeface="Cambria Math" pitchFamily="18" charset="0"/>
              </a:rPr>
              <a:t>k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+ 1 </a:t>
            </a:r>
          </a:p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                                                                      = (</a:t>
            </a:r>
            <a:r>
              <a:rPr lang="en-US" sz="1600" i="1" dirty="0" smtClean="0">
                <a:ea typeface="Cambria Math" pitchFamily="18" charset="0"/>
              </a:rPr>
              <a:t>k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+ 1)</a:t>
            </a:r>
            <a:r>
              <a:rPr lang="en-US" sz="1600" baseline="300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24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13479"/>
            <a:ext cx="7499350" cy="1143000"/>
          </a:xfrm>
        </p:spPr>
        <p:txBody>
          <a:bodyPr/>
          <a:lstStyle/>
          <a:p>
            <a:r>
              <a:rPr lang="en-US" dirty="0" smtClean="0"/>
              <a:t>Proving 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836712"/>
            <a:ext cx="8856984" cy="568863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Use mathematical induction to prove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that      </a:t>
            </a:r>
            <a:r>
              <a:rPr lang="en-US" i="1" dirty="0" smtClean="0"/>
              <a:t>n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 </a:t>
            </a:r>
            <a:r>
              <a:rPr lang="en-US" i="1" dirty="0" smtClean="0"/>
              <a:t> </a:t>
            </a:r>
            <a:r>
              <a:rPr lang="en-US" dirty="0" smtClean="0"/>
              <a:t>for all positive integers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be the proposition that </a:t>
            </a:r>
            <a:r>
              <a:rPr lang="en-US" i="1" dirty="0" smtClean="0"/>
              <a:t>n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i="1" dirty="0" smtClean="0"/>
              <a:t>.</a:t>
            </a:r>
            <a:r>
              <a:rPr lang="en-US" baseline="30000" dirty="0" smtClean="0"/>
              <a:t> </a:t>
            </a:r>
          </a:p>
          <a:p>
            <a:pPr lvl="1"/>
            <a:r>
              <a:rPr lang="en-US" dirty="0" smtClean="0"/>
              <a:t>BASIS STEP: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is true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INDUCTIVE STEP: Assume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holds, i.e., </a:t>
            </a:r>
          </a:p>
          <a:p>
            <a:pPr marL="403225" lvl="1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k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k</a:t>
            </a:r>
            <a:r>
              <a:rPr lang="en-US" dirty="0" smtClean="0"/>
              <a:t>, for an arbitrary positive integer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Must show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holds. Since by the </a:t>
            </a:r>
          </a:p>
          <a:p>
            <a:pPr lvl="1"/>
            <a:r>
              <a:rPr lang="en-US" dirty="0" smtClean="0"/>
              <a:t>inductive hypothesis, </a:t>
            </a:r>
            <a:r>
              <a:rPr lang="en-US" i="1" dirty="0" smtClean="0"/>
              <a:t>k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k</a:t>
            </a:r>
            <a:r>
              <a:rPr lang="en-US" dirty="0" smtClean="0"/>
              <a:t>, it follows that:</a:t>
            </a:r>
          </a:p>
          <a:p>
            <a:pPr lvl="1">
              <a:buNone/>
            </a:pPr>
            <a:r>
              <a:rPr lang="en-US" i="1" dirty="0" smtClean="0"/>
              <a:t>       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k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 ≤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k 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k 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k 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k+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 smtClean="0"/>
              <a:t>  </a:t>
            </a:r>
          </a:p>
          <a:p>
            <a:pPr>
              <a:buNone/>
            </a:pPr>
            <a:r>
              <a:rPr lang="en-US" dirty="0" smtClean="0"/>
              <a:t>    Therefore </a:t>
            </a:r>
            <a:r>
              <a:rPr lang="en-US" i="1" dirty="0" smtClean="0"/>
              <a:t>n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 </a:t>
            </a:r>
            <a:r>
              <a:rPr lang="en-US" i="1" dirty="0" smtClean="0"/>
              <a:t> </a:t>
            </a:r>
            <a:r>
              <a:rPr lang="en-US" dirty="0" smtClean="0"/>
              <a:t>holds</a:t>
            </a:r>
            <a:r>
              <a:rPr lang="en-US" i="1" dirty="0" smtClean="0"/>
              <a:t> </a:t>
            </a:r>
            <a:r>
              <a:rPr lang="en-US" dirty="0" smtClean="0"/>
              <a:t>for all positive integers </a:t>
            </a:r>
            <a:r>
              <a:rPr lang="en-US" i="1" dirty="0" smtClean="0"/>
              <a:t>n.</a:t>
            </a: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01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650" y="404664"/>
            <a:ext cx="7499350" cy="1143000"/>
          </a:xfrm>
        </p:spPr>
        <p:txBody>
          <a:bodyPr/>
          <a:lstStyle/>
          <a:p>
            <a:r>
              <a:rPr lang="en-US" dirty="0" smtClean="0"/>
              <a:t>Proving 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402080"/>
            <a:ext cx="83058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Use mathematical induction to prove that </a:t>
            </a:r>
            <a:endParaRPr lang="en-US" dirty="0" smtClean="0"/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 </a:t>
            </a:r>
            <a:r>
              <a:rPr lang="en-US" i="1" dirty="0" smtClean="0"/>
              <a:t>&lt; n</a:t>
            </a:r>
            <a:r>
              <a:rPr lang="en-US" dirty="0" smtClean="0"/>
              <a:t>!</a:t>
            </a:r>
            <a:r>
              <a:rPr lang="en-US" i="1" dirty="0" smtClean="0"/>
              <a:t>, </a:t>
            </a:r>
            <a:r>
              <a:rPr lang="en-US" dirty="0" smtClean="0"/>
              <a:t>for every integer </a:t>
            </a:r>
            <a:r>
              <a:rPr lang="en-US" i="1" dirty="0" smtClean="0"/>
              <a:t>n</a:t>
            </a:r>
            <a:r>
              <a:rPr lang="en-US" dirty="0" smtClean="0"/>
              <a:t> ≥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be the proposition that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 </a:t>
            </a:r>
            <a:r>
              <a:rPr lang="en-US" i="1" dirty="0" smtClean="0"/>
              <a:t> &lt; n</a:t>
            </a:r>
            <a:r>
              <a:rPr lang="en-US" dirty="0" smtClean="0"/>
              <a:t>!</a:t>
            </a:r>
            <a:r>
              <a:rPr lang="en-US" i="1" dirty="0" smtClean="0"/>
              <a:t>.</a:t>
            </a:r>
            <a:r>
              <a:rPr lang="en-US" baseline="30000" dirty="0" smtClean="0"/>
              <a:t> </a:t>
            </a:r>
          </a:p>
          <a:p>
            <a:pPr lvl="1"/>
            <a:r>
              <a:rPr lang="en-US" dirty="0" smtClean="0"/>
              <a:t>BASIS STEP: </a:t>
            </a:r>
            <a:r>
              <a:rPr lang="en-US" i="1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 is true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 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  &lt; 4! = 24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INDUCTIVE STEP: Assume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holds, i.e.,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k </a:t>
            </a:r>
            <a:r>
              <a:rPr lang="en-US" i="1" dirty="0" smtClean="0"/>
              <a:t> &lt; k</a:t>
            </a:r>
            <a:r>
              <a:rPr lang="en-US" dirty="0" smtClean="0"/>
              <a:t>! </a:t>
            </a:r>
            <a:r>
              <a:rPr lang="en-US" i="1" dirty="0" smtClean="0"/>
              <a:t> </a:t>
            </a:r>
            <a:r>
              <a:rPr lang="en-US" dirty="0" smtClean="0"/>
              <a:t>for an arbitrary integer </a:t>
            </a:r>
            <a:r>
              <a:rPr lang="en-US" i="1" dirty="0" smtClean="0"/>
              <a:t>k</a:t>
            </a:r>
            <a:r>
              <a:rPr lang="en-US" dirty="0" smtClean="0"/>
              <a:t> ≥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To show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holds: </a:t>
            </a:r>
          </a:p>
          <a:p>
            <a:pPr lvl="1">
              <a:buNone/>
            </a:pPr>
            <a:r>
              <a:rPr lang="en-US" i="1" dirty="0" smtClean="0"/>
              <a:t>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k+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2∙2</a:t>
            </a:r>
            <a:r>
              <a:rPr lang="en-US" i="1" baseline="30000" dirty="0" smtClean="0"/>
              <a:t>k  </a:t>
            </a:r>
          </a:p>
          <a:p>
            <a:pPr lvl="1">
              <a:buNone/>
            </a:pPr>
            <a:r>
              <a:rPr lang="en-US" i="1" baseline="30000" dirty="0" smtClean="0"/>
              <a:t>                                    </a:t>
            </a:r>
            <a:r>
              <a:rPr lang="en-US" i="1" dirty="0" smtClean="0"/>
              <a:t>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∙ k</a:t>
            </a:r>
            <a:r>
              <a:rPr lang="en-US" dirty="0" smtClean="0"/>
              <a:t>!</a:t>
            </a:r>
            <a:r>
              <a:rPr lang="en-US" i="1" dirty="0" smtClean="0"/>
              <a:t>          </a:t>
            </a:r>
            <a:r>
              <a:rPr lang="en-US" dirty="0" smtClean="0"/>
              <a:t>(</a:t>
            </a:r>
            <a:r>
              <a:rPr lang="en-US" i="1" dirty="0" smtClean="0"/>
              <a:t>by the inductive hypothesis)</a:t>
            </a:r>
          </a:p>
          <a:p>
            <a:pPr lvl="1">
              <a:buNone/>
            </a:pPr>
            <a:r>
              <a:rPr lang="en-US" i="1" baseline="30000" dirty="0" smtClean="0"/>
              <a:t>                                    </a:t>
            </a:r>
            <a:r>
              <a:rPr lang="en-US" dirty="0" smtClean="0"/>
              <a:t>&lt; (</a:t>
            </a:r>
            <a:r>
              <a:rPr lang="en-US" i="1" dirty="0" smtClean="0"/>
              <a:t>k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i="1" dirty="0" smtClean="0"/>
              <a:t>k</a:t>
            </a:r>
            <a:r>
              <a:rPr lang="en-US" dirty="0" smtClean="0"/>
              <a:t>!</a:t>
            </a:r>
          </a:p>
          <a:p>
            <a:pPr lvl="1">
              <a:buNone/>
            </a:pPr>
            <a:r>
              <a:rPr lang="en-US" i="1" dirty="0" smtClean="0"/>
              <a:t>                        = </a:t>
            </a:r>
            <a:r>
              <a:rPr lang="en-US" dirty="0" smtClean="0"/>
              <a:t>(</a:t>
            </a:r>
            <a:r>
              <a:rPr lang="en-US" i="1" dirty="0" smtClean="0"/>
              <a:t>k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)!</a:t>
            </a:r>
          </a:p>
          <a:p>
            <a:pPr lvl="1">
              <a:buNone/>
            </a:pPr>
            <a:r>
              <a:rPr lang="en-US" dirty="0" smtClean="0"/>
              <a:t> Therefore,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 </a:t>
            </a:r>
            <a:r>
              <a:rPr lang="en-US" i="1" dirty="0" smtClean="0"/>
              <a:t> &lt; n</a:t>
            </a:r>
            <a:r>
              <a:rPr lang="en-US" dirty="0" smtClean="0"/>
              <a:t>!</a:t>
            </a:r>
            <a:r>
              <a:rPr lang="en-US" i="1" dirty="0" smtClean="0"/>
              <a:t>  </a:t>
            </a:r>
            <a:r>
              <a:rPr lang="en-US" dirty="0" smtClean="0"/>
              <a:t>holds</a:t>
            </a:r>
            <a:r>
              <a:rPr lang="en-US" i="1" dirty="0" smtClean="0"/>
              <a:t>, </a:t>
            </a:r>
            <a:r>
              <a:rPr lang="en-US" dirty="0" smtClean="0"/>
              <a:t>for every integer </a:t>
            </a:r>
            <a:r>
              <a:rPr lang="en-US" i="1" dirty="0" smtClean="0"/>
              <a:t>n</a:t>
            </a:r>
            <a:r>
              <a:rPr lang="en-US" dirty="0" smtClean="0"/>
              <a:t> ≥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</a:t>
            </a:r>
          </a:p>
          <a:p>
            <a:endParaRPr lang="en-US" i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6019800"/>
            <a:ext cx="8077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here the basis step is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), since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),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), 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are all false.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Subsets of a Finite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Use mathematical induction to show that if </a:t>
            </a:r>
            <a:r>
              <a:rPr lang="en-US" i="1" dirty="0" smtClean="0"/>
              <a:t>S</a:t>
            </a:r>
            <a:r>
              <a:rPr lang="en-US" dirty="0" smtClean="0"/>
              <a:t> is a finite set with n elements, where </a:t>
            </a:r>
            <a:r>
              <a:rPr lang="en-US" i="1" dirty="0" smtClean="0"/>
              <a:t>n</a:t>
            </a:r>
            <a:r>
              <a:rPr lang="en-US" dirty="0" smtClean="0"/>
              <a:t> is a nonnegative integer, then </a:t>
            </a:r>
            <a:r>
              <a:rPr lang="en-US" i="1" dirty="0" smtClean="0"/>
              <a:t>S</a:t>
            </a:r>
            <a:r>
              <a:rPr lang="en-US" dirty="0" smtClean="0"/>
              <a:t>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dirty="0" smtClean="0"/>
              <a:t> subsets.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be the proposition that a set with </a:t>
            </a:r>
            <a:r>
              <a:rPr lang="en-US" i="1" dirty="0" smtClean="0"/>
              <a:t>n</a:t>
            </a:r>
            <a:r>
              <a:rPr lang="en-US" dirty="0" smtClean="0"/>
              <a:t> elements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dirty="0" smtClean="0"/>
              <a:t> subsets.</a:t>
            </a:r>
          </a:p>
          <a:p>
            <a:pPr lvl="1"/>
            <a:r>
              <a:rPr lang="en-US" dirty="0" smtClean="0"/>
              <a:t>Basis Step: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is true, because the empty set has only itself as a subset and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Inductive Step: Assume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true for an arbitrary nonnegative integer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019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260E991-2727-448F-87D6-4F0BAE447282}" type="slidenum">
              <a:rPr lang="en-US" altLang="ko-KR" b="1">
                <a:ea typeface="HY엽서L" pitchFamily="18" charset="-127"/>
              </a:rPr>
              <a:pPr/>
              <a:t>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63688" y="1052736"/>
            <a:ext cx="6768752" cy="4752528"/>
          </a:xfrm>
          <a:prstGeom prst="roundRect">
            <a:avLst>
              <a:gd name="adj" fmla="val 7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en-US" altLang="ko-KR" sz="2400" dirty="0" smtClean="0">
              <a:solidFill>
                <a:srgbClr val="FF0000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증명의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일반적인 방법론을 고찰하고 여러 가지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증명법들을 살펴봄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공학이나 컴퓨터 관련 학문에 있어서 주어진 문제를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해결하기 위한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단계적 접근 방법을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제시함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공학과 관련된 엄밀한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입증과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증명 방법론을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고찰함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증명법의 종류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수학적 귀납법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모순 증명법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직접 증명법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대우 증명법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존재 증명법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반례 증명법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필요충분조건 증명법 등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9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Subsets of a Finite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2"/>
            <a:r>
              <a:rPr lang="en-US" dirty="0" smtClean="0"/>
              <a:t>Let </a:t>
            </a:r>
            <a:r>
              <a:rPr lang="en-US" i="1" dirty="0" smtClean="0"/>
              <a:t>T</a:t>
            </a:r>
            <a:r>
              <a:rPr lang="en-US" dirty="0" smtClean="0"/>
              <a:t> be a set with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elements. Then </a:t>
            </a:r>
            <a:r>
              <a:rPr lang="en-US" i="1" dirty="0" smtClean="0"/>
              <a:t>T</a:t>
            </a:r>
            <a:r>
              <a:rPr lang="en-US" dirty="0" smtClean="0"/>
              <a:t> =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∪</a:t>
            </a:r>
            <a:r>
              <a:rPr lang="en-US" dirty="0" smtClean="0"/>
              <a:t> {</a:t>
            </a:r>
            <a:r>
              <a:rPr lang="en-US" i="1" dirty="0" smtClean="0"/>
              <a:t>a</a:t>
            </a:r>
            <a:r>
              <a:rPr lang="en-US" dirty="0" smtClean="0"/>
              <a:t>}, where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dirty="0" smtClean="0"/>
              <a:t> = </a:t>
            </a:r>
            <a:r>
              <a:rPr lang="en-US" i="1" dirty="0" smtClean="0"/>
              <a:t>T 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{</a:t>
            </a:r>
            <a:r>
              <a:rPr lang="en-US" i="1" dirty="0" smtClean="0"/>
              <a:t>a</a:t>
            </a:r>
            <a:r>
              <a:rPr lang="en-US" dirty="0" smtClean="0"/>
              <a:t>}.  Hence |</a:t>
            </a:r>
            <a:r>
              <a:rPr lang="en-US" i="1" dirty="0" smtClean="0"/>
              <a:t>T</a:t>
            </a:r>
            <a:r>
              <a:rPr lang="en-US" dirty="0" smtClean="0"/>
              <a:t>| = </a:t>
            </a:r>
            <a:r>
              <a:rPr lang="en-US" altLang="ko-KR" i="1" dirty="0"/>
              <a:t>k</a:t>
            </a:r>
            <a:r>
              <a:rPr lang="en-US" altLang="ko-KR" dirty="0"/>
              <a:t> + </a:t>
            </a:r>
            <a:r>
              <a:rPr lang="en-US" altLang="ko-KR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For each subset </a:t>
            </a:r>
            <a:r>
              <a:rPr lang="en-US" i="1" dirty="0" smtClean="0"/>
              <a:t>X</a:t>
            </a:r>
            <a:r>
              <a:rPr lang="en-US" dirty="0" smtClean="0"/>
              <a:t> of </a:t>
            </a:r>
            <a:r>
              <a:rPr lang="en-US" i="1" dirty="0" smtClean="0"/>
              <a:t>S</a:t>
            </a:r>
            <a:r>
              <a:rPr lang="en-US" dirty="0" smtClean="0"/>
              <a:t>, there are exactly two subsets of </a:t>
            </a:r>
            <a:r>
              <a:rPr lang="en-US" i="1" dirty="0" smtClean="0"/>
              <a:t>T</a:t>
            </a:r>
            <a:r>
              <a:rPr lang="en-US" dirty="0" smtClean="0"/>
              <a:t>, i.e., </a:t>
            </a:r>
            <a:r>
              <a:rPr lang="en-US" i="1" dirty="0" smtClean="0"/>
              <a:t>X</a:t>
            </a:r>
            <a:r>
              <a:rPr lang="en-US" dirty="0" smtClean="0"/>
              <a:t> and          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∪ {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}. </a:t>
            </a:r>
          </a:p>
          <a:p>
            <a:pPr lvl="2"/>
            <a:endParaRPr lang="en-US" dirty="0" smtClean="0">
              <a:latin typeface="Cambria Math"/>
              <a:ea typeface="Cambria Math"/>
            </a:endParaRPr>
          </a:p>
          <a:p>
            <a:pPr lvl="2"/>
            <a:endParaRPr lang="en-US" dirty="0" smtClean="0">
              <a:latin typeface="Cambria Math"/>
              <a:ea typeface="Cambria Math"/>
            </a:endParaRPr>
          </a:p>
          <a:p>
            <a:pPr lvl="2"/>
            <a:endParaRPr lang="en-US" dirty="0" smtClean="0">
              <a:latin typeface="Cambria Math"/>
              <a:ea typeface="Cambria Math"/>
            </a:endParaRPr>
          </a:p>
          <a:p>
            <a:pPr lvl="2"/>
            <a:endParaRPr lang="en-US" dirty="0" smtClean="0">
              <a:latin typeface="Cambria Math"/>
              <a:ea typeface="Cambria Math"/>
            </a:endParaRPr>
          </a:p>
          <a:p>
            <a:pPr lvl="2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2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2"/>
            <a:r>
              <a:rPr lang="en-US" dirty="0" smtClean="0">
                <a:latin typeface="Cambria Math"/>
                <a:ea typeface="Cambria Math"/>
              </a:rPr>
              <a:t>By the inductive hypothesis </a:t>
            </a:r>
            <a:r>
              <a:rPr lang="en-US" i="1" dirty="0" smtClean="0">
                <a:latin typeface="Cambria Math"/>
                <a:ea typeface="Cambria Math"/>
              </a:rPr>
              <a:t>S </a:t>
            </a:r>
            <a:r>
              <a:rPr lang="en-US" dirty="0" smtClean="0">
                <a:latin typeface="Cambria Math"/>
                <a:ea typeface="Cambria Math"/>
              </a:rPr>
              <a:t>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k </a:t>
            </a:r>
            <a:r>
              <a:rPr lang="en-US" dirty="0" smtClean="0"/>
              <a:t>subsets. Since there are two subsets of T  for each subset of </a:t>
            </a:r>
            <a:r>
              <a:rPr lang="en-US" i="1" dirty="0" smtClean="0"/>
              <a:t>S</a:t>
            </a:r>
            <a:r>
              <a:rPr lang="en-US" dirty="0" smtClean="0"/>
              <a:t>, the number of subsets of </a:t>
            </a:r>
            <a:r>
              <a:rPr lang="en-US" i="1" dirty="0" smtClean="0"/>
              <a:t>T</a:t>
            </a:r>
            <a:r>
              <a:rPr lang="en-US" dirty="0" smtClean="0"/>
              <a:t>  is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k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k+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3510" y="1364442"/>
            <a:ext cx="6629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Inductive Hypothesis</a:t>
            </a:r>
            <a:r>
              <a:rPr lang="en-US" dirty="0" smtClean="0"/>
              <a:t>: For an arbitrary nonnegative integer </a:t>
            </a:r>
            <a:r>
              <a:rPr lang="en-US" i="1" dirty="0" smtClean="0"/>
              <a:t>k</a:t>
            </a:r>
            <a:r>
              <a:rPr lang="en-US" dirty="0" smtClean="0"/>
              <a:t>, every set with </a:t>
            </a:r>
            <a:r>
              <a:rPr lang="en-US" i="1" dirty="0" smtClean="0"/>
              <a:t>k</a:t>
            </a:r>
            <a:r>
              <a:rPr lang="en-US" dirty="0" smtClean="0"/>
              <a:t> elements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k</a:t>
            </a:r>
            <a:r>
              <a:rPr lang="en-US" dirty="0" smtClean="0"/>
              <a:t> subsets.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820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 descr="04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3256865"/>
            <a:ext cx="273667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5DC"/>
            </a:gs>
            <a:gs pos="39999">
              <a:srgbClr val="FF81B4"/>
            </a:gs>
            <a:gs pos="70000">
              <a:srgbClr val="FF81B4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수학적 귀납법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44E243F-FB07-4942-8468-AB6EB921D7AB}" type="slidenum">
              <a:rPr lang="en-US" altLang="ko-KR" b="1">
                <a:ea typeface="HY엽서L" pitchFamily="18" charset="-127"/>
              </a:rPr>
              <a:pPr/>
              <a:t>21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560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96" y="1200151"/>
            <a:ext cx="7920000" cy="369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3848" y="5085184"/>
                <a:ext cx="2736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b="0" i="0" smtClean="0">
                        <a:solidFill>
                          <a:srgbClr val="0000FF"/>
                        </a:solidFill>
                        <a:latin typeface="Cambria Math"/>
                      </a:rPr>
                      <m:t>∴</m:t>
                    </m:r>
                    <m:r>
                      <a:rPr lang="ko-KR" altLang="en-US" sz="1600" b="0" i="0" smtClean="0">
                        <a:solidFill>
                          <a:srgbClr val="0000FF"/>
                        </a:solidFill>
                        <a:latin typeface="Cambria Math"/>
                      </a:rPr>
                      <m:t>위의</m:t>
                    </m:r>
                    <m:r>
                      <a:rPr lang="en-US" altLang="ko-KR" sz="1600" b="0" i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600" b="0" i="0" smtClean="0">
                        <a:solidFill>
                          <a:srgbClr val="0000FF"/>
                        </a:solidFill>
                        <a:latin typeface="Cambria Math"/>
                      </a:rPr>
                      <m:t>식이</m:t>
                    </m:r>
                    <m:r>
                      <a:rPr lang="ko-KR" altLang="en-US" sz="1600" b="0" i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600" b="0" i="0" smtClean="0">
                        <a:solidFill>
                          <a:srgbClr val="0000FF"/>
                        </a:solidFill>
                        <a:latin typeface="Cambria Math"/>
                      </a:rPr>
                      <m:t>성립</m:t>
                    </m:r>
                  </m:oMath>
                </a14:m>
                <a:r>
                  <a:rPr lang="ko-KR" altLang="en-US" sz="1600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됨</a:t>
                </a:r>
                <a:endParaRPr lang="ko-KR" altLang="en-US" sz="1600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085184"/>
                <a:ext cx="2736304" cy="33855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8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5DC"/>
            </a:gs>
            <a:gs pos="39999">
              <a:srgbClr val="FFC5DC"/>
            </a:gs>
            <a:gs pos="70000">
              <a:srgbClr val="FF81B4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수학적 귀납법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44E243F-FB07-4942-8468-AB6EB921D7AB}" type="slidenum">
              <a:rPr lang="en-US" altLang="ko-KR" b="1">
                <a:ea typeface="HY엽서L" pitchFamily="18" charset="-127"/>
              </a:rPr>
              <a:pPr/>
              <a:t>22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560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433513"/>
            <a:ext cx="56007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0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수학적 귀납법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C199643-B65D-4041-AE08-9A1AE89FAC49}" type="slidenum">
              <a:rPr lang="en-US" altLang="ko-KR" b="1">
                <a:ea typeface="HY엽서L" pitchFamily="18" charset="-127"/>
              </a:rPr>
              <a:pPr/>
              <a:t>23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2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6630" name="Picture 2" descr="C:\Documents and Settings\Administrator\바탕 화면\이산수학 작업 그림파일\4장\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971550"/>
            <a:ext cx="7921625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모순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A5B3647-37DA-45EF-9320-33670153DB56}" type="slidenum">
              <a:rPr lang="en-US" altLang="ko-KR" b="1">
                <a:ea typeface="HY엽서L" pitchFamily="18" charset="-127"/>
              </a:rPr>
              <a:pPr/>
              <a:t>24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765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1359107" y="917539"/>
            <a:ext cx="7561262" cy="586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25"/>
              </a:lnSpc>
            </a:pPr>
            <a:r>
              <a:rPr kumimoji="0" lang="ko-KR" altLang="en-US" sz="20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모순 증명법</a:t>
            </a:r>
            <a:r>
              <a:rPr kumimoji="0" lang="en-US" altLang="ko-KR" sz="20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(Proof </a:t>
            </a:r>
            <a:r>
              <a:rPr kumimoji="0" lang="en-US" altLang="ko-KR" sz="20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by </a:t>
            </a:r>
            <a:r>
              <a:rPr kumimoji="0" lang="en-US" altLang="ko-KR" sz="20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Contradiction)</a:t>
            </a:r>
          </a:p>
          <a:p>
            <a:pPr latinLnBrk="0">
              <a:lnSpc>
                <a:spcPts val="3025"/>
              </a:lnSpc>
            </a:pPr>
            <a:endParaRPr kumimoji="0" lang="en-US" altLang="ko-KR" sz="1600" b="1" dirty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ko-KR" altLang="en-US" dirty="0" err="1" smtClean="0">
                <a:latin typeface="HY중고딕" pitchFamily="18" charset="-127"/>
                <a:ea typeface="HY중고딕" pitchFamily="18" charset="-127"/>
              </a:rPr>
              <a:t>귀류법은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 기존의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전통적인 방법으로는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문제를 쉽게 증명할 수 없는 경우에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유용함</a:t>
            </a:r>
            <a:endParaRPr kumimoji="0"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ko-KR" altLang="en-US" dirty="0" smtClean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kumimoji="0" lang="ko-KR" altLang="en-US" dirty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문제의 명제를 </a:t>
            </a:r>
            <a:r>
              <a:rPr kumimoji="0" lang="ko-KR" altLang="en-US" dirty="0" smtClean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부정해 </a:t>
            </a:r>
            <a:r>
              <a:rPr kumimoji="0" lang="ko-KR" altLang="en-US" dirty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놓고 논리를 </a:t>
            </a:r>
            <a:r>
              <a:rPr kumimoji="0" lang="ko-KR" altLang="en-US" dirty="0" smtClean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전개함</a:t>
            </a:r>
            <a:endParaRPr kumimoji="0" lang="en-US" altLang="ko-KR" dirty="0" smtClean="0">
              <a:solidFill>
                <a:srgbClr val="0070C0"/>
              </a:solidFill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ko-KR" altLang="en-US" dirty="0" smtClean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모순됨을 </a:t>
            </a:r>
            <a:r>
              <a:rPr kumimoji="0" lang="ko-KR" altLang="en-US" dirty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보임으로써 본래의 </a:t>
            </a:r>
            <a:r>
              <a:rPr kumimoji="0" lang="ko-KR" altLang="en-US" dirty="0" smtClean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명제가 사실임을 </a:t>
            </a:r>
            <a:r>
              <a:rPr kumimoji="0" lang="ko-KR" altLang="en-US" dirty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증명하는 </a:t>
            </a:r>
            <a:r>
              <a:rPr kumimoji="0" lang="ko-KR" altLang="en-US" dirty="0" smtClean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방법임</a:t>
            </a:r>
            <a:endParaRPr kumimoji="0" lang="en-US" altLang="ko-KR" dirty="0" smtClean="0">
              <a:solidFill>
                <a:srgbClr val="0070C0"/>
              </a:solidFill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endParaRPr kumimoji="0" lang="en-US" altLang="ko-KR" dirty="0" smtClean="0">
              <a:solidFill>
                <a:srgbClr val="0070C0"/>
              </a:solidFill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ko-KR" altLang="en-US" dirty="0" smtClean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명제가 조건명제일 때</a:t>
            </a:r>
            <a:endParaRPr kumimoji="0" lang="en-US" altLang="ko-KR" dirty="0">
              <a:solidFill>
                <a:srgbClr val="006600"/>
              </a:solidFill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en-US" altLang="ko-KR" i="1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p → q</a:t>
            </a:r>
            <a:r>
              <a:rPr kumimoji="0" lang="ko-KR" altLang="en-US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가 참인 것과</a:t>
            </a:r>
            <a:r>
              <a:rPr kumimoji="0" lang="en-US" altLang="ko-KR" i="1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p ∧ </a:t>
            </a:r>
            <a:r>
              <a:rPr kumimoji="0" lang="en-US" altLang="ko-KR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kumimoji="0" lang="en-US" altLang="ko-KR" i="1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~q</a:t>
            </a:r>
            <a:r>
              <a:rPr kumimoji="0" lang="en-US" altLang="ko-KR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kumimoji="0" lang="ko-KR" altLang="en-US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가 거짓임은 동치이므로</a:t>
            </a:r>
            <a:r>
              <a:rPr kumimoji="0" lang="en-US" altLang="ko-KR" i="1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 p ∧ </a:t>
            </a:r>
            <a:r>
              <a:rPr kumimoji="0" lang="en-US" altLang="ko-KR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kumimoji="0" lang="en-US" altLang="ko-KR" i="1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~q</a:t>
            </a:r>
            <a:r>
              <a:rPr kumimoji="0" lang="en-US" altLang="ko-KR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kumimoji="0" lang="ko-KR" altLang="en-US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가 참이라고 </a:t>
            </a:r>
            <a:r>
              <a:rPr kumimoji="0" lang="ko-KR" altLang="en-US" dirty="0" smtClean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하고 </a:t>
            </a:r>
            <a:r>
              <a:rPr kumimoji="0" lang="ko-KR" altLang="en-US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모순이 유도되면 원래의 명제가 참임을 </a:t>
            </a:r>
            <a:r>
              <a:rPr kumimoji="0" lang="ko-KR" altLang="en-US" dirty="0" smtClean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증명함</a:t>
            </a:r>
            <a:endParaRPr kumimoji="0" lang="en-US" altLang="ko-KR" dirty="0" smtClean="0">
              <a:solidFill>
                <a:srgbClr val="006600"/>
              </a:solidFill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en-US" altLang="ko-KR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~p or q</a:t>
            </a:r>
            <a:r>
              <a:rPr kumimoji="0" lang="ko-KR" altLang="en-US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가 참인 것을 보이고자 함</a:t>
            </a:r>
            <a:endParaRPr kumimoji="0" lang="en-US" altLang="ko-KR" dirty="0" smtClean="0">
              <a:solidFill>
                <a:srgbClr val="FF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en-US" altLang="ko-KR" dirty="0" smtClean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~(~</a:t>
            </a:r>
            <a:r>
              <a:rPr kumimoji="0" lang="en-US" altLang="ko-KR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p or </a:t>
            </a:r>
            <a:r>
              <a:rPr kumimoji="0" lang="en-US" altLang="ko-KR" dirty="0" smtClean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q) = p and ~q</a:t>
            </a: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en-US" altLang="ko-KR" dirty="0" smtClean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p and ~q</a:t>
            </a:r>
            <a:r>
              <a:rPr kumimoji="0" lang="ko-KR" altLang="en-US" dirty="0" smtClean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를 참이라 두고 모순을 유도함</a:t>
            </a:r>
            <a:r>
              <a:rPr kumimoji="0" lang="en-US" altLang="ko-KR" dirty="0" smtClean="0">
                <a:latin typeface="HY중고딕" pitchFamily="18" charset="-127"/>
                <a:ea typeface="HY중고딕" pitchFamily="18" charset="-127"/>
              </a:rPr>
              <a:t>.</a:t>
            </a:r>
            <a:endParaRPr kumimoji="0" lang="en-US" altLang="ko-KR" dirty="0">
              <a:latin typeface="HY중고딕" pitchFamily="18" charset="-127"/>
              <a:ea typeface="HY중고딕" pitchFamily="18" charset="-127"/>
              <a:sym typeface="Wingdings" panose="05000000000000000000" pitchFamily="2" charset="2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endParaRPr kumimoji="0" lang="en-US" altLang="ko-KR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D23F-4709-4BF9-90BC-06E5D8AE86F7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Proof by contradiction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>
                <a:ea typeface="굴림" charset="-127"/>
              </a:rPr>
              <a:t>Given a statement p, assume it is false</a:t>
            </a:r>
          </a:p>
          <a:p>
            <a:pPr lvl="1"/>
            <a:r>
              <a:rPr lang="en-US" altLang="ko-KR" sz="2400" dirty="0">
                <a:ea typeface="굴림" charset="-127"/>
              </a:rPr>
              <a:t>Assume ¬p</a:t>
            </a:r>
          </a:p>
          <a:p>
            <a:pPr lvl="1"/>
            <a:r>
              <a:rPr lang="en-US" altLang="ko-KR" sz="2400" dirty="0">
                <a:ea typeface="굴림" charset="-127"/>
              </a:rPr>
              <a:t>A contradiction </a:t>
            </a:r>
            <a:r>
              <a:rPr lang="en-US" altLang="ko-KR" sz="2400" dirty="0" smtClean="0">
                <a:ea typeface="굴림" charset="-127"/>
              </a:rPr>
              <a:t>exists</a:t>
            </a:r>
            <a:endParaRPr lang="en-US" altLang="ko-KR" sz="2400" dirty="0">
              <a:ea typeface="굴림" charset="-127"/>
            </a:endParaRPr>
          </a:p>
          <a:p>
            <a:pPr lvl="1"/>
            <a:r>
              <a:rPr lang="en-US" altLang="ko-KR" sz="2400" dirty="0">
                <a:ea typeface="굴림" charset="-127"/>
              </a:rPr>
              <a:t>Prove that ¬p cannot occur</a:t>
            </a:r>
          </a:p>
          <a:p>
            <a:pPr lvl="1"/>
            <a:endParaRPr lang="en-US" altLang="ko-KR" sz="2400" dirty="0">
              <a:ea typeface="굴림" charset="-127"/>
            </a:endParaRPr>
          </a:p>
          <a:p>
            <a:r>
              <a:rPr lang="en-US" altLang="ko-KR" sz="2800" dirty="0">
                <a:ea typeface="굴림" charset="-127"/>
              </a:rPr>
              <a:t>Given a statement of the form </a:t>
            </a:r>
            <a:r>
              <a:rPr lang="en-US" altLang="ko-KR" sz="2800" dirty="0" err="1">
                <a:ea typeface="굴림" charset="-127"/>
              </a:rPr>
              <a:t>p→q</a:t>
            </a:r>
            <a:endParaRPr lang="en-US" altLang="ko-KR" sz="2800" dirty="0">
              <a:ea typeface="굴림" charset="-127"/>
            </a:endParaRPr>
          </a:p>
          <a:p>
            <a:pPr lvl="1"/>
            <a:r>
              <a:rPr lang="en-US" altLang="ko-KR" sz="2400" dirty="0">
                <a:ea typeface="굴림" charset="-127"/>
              </a:rPr>
              <a:t>To assume it’s false, you only have to consider the case where p is true and q is </a:t>
            </a:r>
            <a:r>
              <a:rPr lang="en-US" altLang="ko-KR" sz="2400" dirty="0" smtClean="0">
                <a:ea typeface="굴림" charset="-127"/>
              </a:rPr>
              <a:t>false</a:t>
            </a:r>
          </a:p>
          <a:p>
            <a:pPr lvl="1"/>
            <a:r>
              <a:rPr lang="en-US" altLang="ko-KR" sz="2400" dirty="0">
                <a:ea typeface="굴림" charset="-127"/>
              </a:rPr>
              <a:t>A contradiction exists</a:t>
            </a:r>
          </a:p>
          <a:p>
            <a:pPr lvl="1"/>
            <a:endParaRPr lang="en-US" altLang="ko-KR" sz="24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8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BB1F-D0D3-40DB-A3DB-FB39A0FC26F4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Proof by contradiction example 1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31283"/>
            <a:ext cx="84582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Theorem (by Euclid): There are infinitely many prime numbers. </a:t>
            </a:r>
          </a:p>
          <a:p>
            <a:pPr>
              <a:lnSpc>
                <a:spcPct val="90000"/>
              </a:lnSpc>
            </a:pPr>
            <a:endParaRPr lang="en-US" altLang="ko-KR" sz="2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Proof. Assume there are a finite number of primes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List them as follows: p</a:t>
            </a:r>
            <a:r>
              <a:rPr lang="en-US" altLang="ko-KR" sz="2800" baseline="-25000" dirty="0">
                <a:ea typeface="굴림" charset="-127"/>
              </a:rPr>
              <a:t>1</a:t>
            </a:r>
            <a:r>
              <a:rPr lang="en-US" altLang="ko-KR" sz="2800" dirty="0">
                <a:ea typeface="굴림" charset="-127"/>
              </a:rPr>
              <a:t>, p</a:t>
            </a:r>
            <a:r>
              <a:rPr lang="en-US" altLang="ko-KR" sz="2800" baseline="-25000" dirty="0">
                <a:ea typeface="굴림" charset="-127"/>
              </a:rPr>
              <a:t>2</a:t>
            </a:r>
            <a:r>
              <a:rPr lang="en-US" altLang="ko-KR" sz="2800" dirty="0">
                <a:ea typeface="굴림" charset="-127"/>
              </a:rPr>
              <a:t> …, </a:t>
            </a:r>
            <a:r>
              <a:rPr lang="en-US" altLang="ko-KR" sz="2800" dirty="0" err="1">
                <a:ea typeface="굴림" charset="-127"/>
              </a:rPr>
              <a:t>p</a:t>
            </a:r>
            <a:r>
              <a:rPr lang="en-US" altLang="ko-KR" sz="2800" baseline="-25000" dirty="0" err="1">
                <a:ea typeface="굴림" charset="-127"/>
              </a:rPr>
              <a:t>n</a:t>
            </a:r>
            <a:r>
              <a:rPr lang="en-US" altLang="ko-KR" sz="2800" dirty="0">
                <a:ea typeface="굴림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Consider the number q = p</a:t>
            </a:r>
            <a:r>
              <a:rPr lang="en-US" altLang="ko-KR" sz="2800" baseline="-25000" dirty="0">
                <a:ea typeface="굴림" charset="-127"/>
              </a:rPr>
              <a:t>1</a:t>
            </a:r>
            <a:r>
              <a:rPr lang="en-US" altLang="ko-KR" sz="2800" dirty="0">
                <a:ea typeface="굴림" charset="-127"/>
              </a:rPr>
              <a:t>p</a:t>
            </a:r>
            <a:r>
              <a:rPr lang="en-US" altLang="ko-KR" sz="2800" baseline="-25000" dirty="0">
                <a:ea typeface="굴림" charset="-127"/>
              </a:rPr>
              <a:t>2</a:t>
            </a:r>
            <a:r>
              <a:rPr lang="en-US" altLang="ko-KR" sz="2800" dirty="0">
                <a:ea typeface="굴림" charset="-127"/>
              </a:rPr>
              <a:t> … </a:t>
            </a:r>
            <a:r>
              <a:rPr lang="en-US" altLang="ko-KR" sz="2800" dirty="0" err="1">
                <a:ea typeface="굴림" charset="-127"/>
              </a:rPr>
              <a:t>p</a:t>
            </a:r>
            <a:r>
              <a:rPr lang="en-US" altLang="ko-KR" sz="2800" baseline="-25000" dirty="0" err="1">
                <a:ea typeface="굴림" charset="-127"/>
              </a:rPr>
              <a:t>n</a:t>
            </a:r>
            <a:r>
              <a:rPr lang="en-US" altLang="ko-KR" sz="2800" dirty="0">
                <a:ea typeface="굴림" charset="-127"/>
              </a:rPr>
              <a:t> + 1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This number is not divisible by any of the listed primes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If we divided p</a:t>
            </a:r>
            <a:r>
              <a:rPr lang="en-US" altLang="ko-KR" sz="2000" baseline="-25000" dirty="0">
                <a:ea typeface="굴림" charset="-127"/>
              </a:rPr>
              <a:t>i</a:t>
            </a:r>
            <a:r>
              <a:rPr lang="en-US" altLang="ko-KR" sz="2000" dirty="0">
                <a:ea typeface="굴림" charset="-127"/>
              </a:rPr>
              <a:t> into q, there would result a remainder of 1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We must conclude that q is a prime number, not among the primes listed above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This contradicts our assumption that all primes are in the list </a:t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p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, p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…, </a:t>
            </a:r>
            <a:r>
              <a:rPr lang="en-US" altLang="ko-KR" sz="2000" dirty="0" err="1">
                <a:ea typeface="굴림" charset="-127"/>
              </a:rPr>
              <a:t>p</a:t>
            </a:r>
            <a:r>
              <a:rPr lang="en-US" altLang="ko-KR" sz="2000" baseline="-25000" dirty="0" err="1">
                <a:ea typeface="굴림" charset="-127"/>
              </a:rPr>
              <a:t>n</a:t>
            </a:r>
            <a:r>
              <a:rPr lang="en-US" altLang="ko-KR" sz="2000" dirty="0"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71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BB1F-D0D3-40DB-A3DB-FB39A0FC26F4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Proof by contradiction example 1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31283"/>
            <a:ext cx="84582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Theorem </a:t>
            </a:r>
            <a:r>
              <a:rPr lang="en-US" altLang="ko-KR" sz="2800" dirty="0" smtClean="0">
                <a:ea typeface="굴림" charset="-127"/>
              </a:rPr>
              <a:t>: There is no integer that is both even and odd. </a:t>
            </a:r>
            <a:endParaRPr lang="en-US" altLang="ko-KR" sz="2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charset="-127"/>
              </a:rPr>
              <a:t>Proof</a:t>
            </a:r>
            <a:r>
              <a:rPr lang="en-US" altLang="ko-KR" sz="2800" dirty="0">
                <a:ea typeface="굴림" charset="-127"/>
              </a:rPr>
              <a:t>. </a:t>
            </a:r>
            <a:endParaRPr lang="en-US" altLang="ko-KR" sz="28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charset="-127"/>
              </a:rPr>
              <a:t>Assume </a:t>
            </a:r>
            <a:r>
              <a:rPr lang="en-US" altLang="ko-KR" sz="2800" dirty="0">
                <a:ea typeface="굴림" charset="-127"/>
              </a:rPr>
              <a:t>there </a:t>
            </a:r>
            <a:r>
              <a:rPr lang="en-US" altLang="ko-KR" sz="2800" dirty="0" smtClean="0">
                <a:ea typeface="굴림" charset="-127"/>
              </a:rPr>
              <a:t>is at least one integer n that is both even and odd[we must deduce a contradiction]</a:t>
            </a:r>
            <a:endParaRPr lang="en-US" altLang="ko-KR" sz="28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0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D4D0-0009-49F1-A471-40468788F732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Proof by contradiction example 2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2953"/>
            <a:ext cx="82296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2000" dirty="0" smtClean="0">
                <a:ea typeface="굴림" charset="-127"/>
              </a:rPr>
              <a:t>Prove </a:t>
            </a:r>
            <a:r>
              <a:rPr lang="en-US" altLang="ko-KR" sz="2000" dirty="0">
                <a:ea typeface="굴림" charset="-127"/>
              </a:rPr>
              <a:t>that if n is an integer and n</a:t>
            </a:r>
            <a:r>
              <a:rPr lang="en-US" altLang="ko-KR" sz="2000" baseline="30000" dirty="0">
                <a:ea typeface="굴림" charset="-127"/>
              </a:rPr>
              <a:t>3</a:t>
            </a:r>
            <a:r>
              <a:rPr lang="en-US" altLang="ko-KR" sz="2000" dirty="0">
                <a:ea typeface="굴림" charset="-127"/>
              </a:rPr>
              <a:t>+5 is odd, then n is </a:t>
            </a:r>
            <a:r>
              <a:rPr lang="en-US" altLang="ko-KR" sz="2000" dirty="0" smtClean="0">
                <a:ea typeface="굴림" charset="-127"/>
              </a:rPr>
              <a:t>even</a:t>
            </a:r>
            <a:endParaRPr lang="en-US" altLang="ko-KR" sz="2000" dirty="0">
              <a:ea typeface="굴림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sz="1600" dirty="0">
                <a:ea typeface="굴림" charset="-127"/>
              </a:rPr>
              <a:t>Rephrased: If n</a:t>
            </a:r>
            <a:r>
              <a:rPr lang="en-US" altLang="ko-KR" sz="1600" baseline="30000" dirty="0">
                <a:ea typeface="굴림" charset="-127"/>
              </a:rPr>
              <a:t>3</a:t>
            </a:r>
            <a:r>
              <a:rPr lang="en-US" altLang="ko-KR" sz="1600" dirty="0">
                <a:ea typeface="굴림" charset="-127"/>
              </a:rPr>
              <a:t>+5 is odd, then n is even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>
                <a:ea typeface="굴림" charset="-127"/>
              </a:rPr>
              <a:t>Thus, p is “n</a:t>
            </a:r>
            <a:r>
              <a:rPr lang="en-US" altLang="ko-KR" sz="1400" baseline="30000" dirty="0">
                <a:ea typeface="굴림" charset="-127"/>
              </a:rPr>
              <a:t>3</a:t>
            </a:r>
            <a:r>
              <a:rPr lang="en-US" altLang="ko-KR" sz="1400" dirty="0">
                <a:ea typeface="굴림" charset="-127"/>
              </a:rPr>
              <a:t>+5” is odd, q is “n is even”</a:t>
            </a:r>
          </a:p>
          <a:p>
            <a:pPr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Assume p and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q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>
                <a:ea typeface="굴림" charset="-127"/>
              </a:rPr>
              <a:t>Assume that n</a:t>
            </a:r>
            <a:r>
              <a:rPr lang="en-US" altLang="ko-KR" sz="1600" baseline="30000" dirty="0">
                <a:ea typeface="굴림" charset="-127"/>
              </a:rPr>
              <a:t>3</a:t>
            </a:r>
            <a:r>
              <a:rPr lang="en-US" altLang="ko-KR" sz="1600" dirty="0">
                <a:ea typeface="굴림" charset="-127"/>
              </a:rPr>
              <a:t>+5 is odd, and n is odd</a:t>
            </a:r>
          </a:p>
          <a:p>
            <a:pPr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Since n is odd: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>
                <a:ea typeface="굴림" charset="-127"/>
              </a:rPr>
              <a:t>n=2k+1 for some integer k (definition of odd numbers)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>
                <a:ea typeface="굴림" charset="-127"/>
              </a:rPr>
              <a:t>n</a:t>
            </a:r>
            <a:r>
              <a:rPr lang="en-US" altLang="ko-KR" sz="1600" baseline="30000" dirty="0">
                <a:ea typeface="굴림" charset="-127"/>
              </a:rPr>
              <a:t>3</a:t>
            </a:r>
            <a:r>
              <a:rPr lang="en-US" altLang="ko-KR" sz="1600" dirty="0">
                <a:ea typeface="굴림" charset="-127"/>
              </a:rPr>
              <a:t>+5 = (2k+1)</a:t>
            </a:r>
            <a:r>
              <a:rPr lang="en-US" altLang="ko-KR" sz="1600" baseline="30000" dirty="0">
                <a:ea typeface="굴림" charset="-127"/>
              </a:rPr>
              <a:t>3</a:t>
            </a:r>
            <a:r>
              <a:rPr lang="en-US" altLang="ko-KR" sz="1600" dirty="0">
                <a:ea typeface="굴림" charset="-127"/>
              </a:rPr>
              <a:t>+5 = 8k</a:t>
            </a:r>
            <a:r>
              <a:rPr lang="en-US" altLang="ko-KR" sz="1600" baseline="30000" dirty="0">
                <a:ea typeface="굴림" charset="-127"/>
              </a:rPr>
              <a:t>3</a:t>
            </a:r>
            <a:r>
              <a:rPr lang="en-US" altLang="ko-KR" sz="1600" dirty="0">
                <a:ea typeface="굴림" charset="-127"/>
              </a:rPr>
              <a:t>+12k</a:t>
            </a:r>
            <a:r>
              <a:rPr lang="en-US" altLang="ko-KR" sz="1600" baseline="30000" dirty="0">
                <a:ea typeface="굴림" charset="-127"/>
              </a:rPr>
              <a:t>2</a:t>
            </a:r>
            <a:r>
              <a:rPr lang="en-US" altLang="ko-KR" sz="1600" dirty="0">
                <a:ea typeface="굴림" charset="-127"/>
              </a:rPr>
              <a:t>+6k+6 = 2(4k</a:t>
            </a:r>
            <a:r>
              <a:rPr lang="en-US" altLang="ko-KR" sz="1600" baseline="30000" dirty="0">
                <a:ea typeface="굴림" charset="-127"/>
              </a:rPr>
              <a:t>3</a:t>
            </a:r>
            <a:r>
              <a:rPr lang="en-US" altLang="ko-KR" sz="1600" dirty="0">
                <a:ea typeface="굴림" charset="-127"/>
              </a:rPr>
              <a:t>+6k</a:t>
            </a:r>
            <a:r>
              <a:rPr lang="en-US" altLang="ko-KR" sz="1600" baseline="30000" dirty="0">
                <a:ea typeface="굴림" charset="-127"/>
              </a:rPr>
              <a:t>2</a:t>
            </a:r>
            <a:r>
              <a:rPr lang="en-US" altLang="ko-KR" sz="1600" dirty="0">
                <a:ea typeface="굴림" charset="-127"/>
              </a:rPr>
              <a:t>+3k+3)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>
                <a:ea typeface="굴림" charset="-127"/>
              </a:rPr>
              <a:t>As </a:t>
            </a:r>
            <a:r>
              <a:rPr lang="en-US" altLang="ko-KR" sz="1600" dirty="0">
                <a:ea typeface="굴림" charset="-127"/>
              </a:rPr>
              <a:t>n</a:t>
            </a:r>
            <a:r>
              <a:rPr lang="en-US" altLang="ko-KR" sz="1600" baseline="30000" dirty="0">
                <a:ea typeface="굴림" charset="-127"/>
              </a:rPr>
              <a:t>3</a:t>
            </a:r>
            <a:r>
              <a:rPr lang="en-US" altLang="ko-KR" sz="1600" dirty="0">
                <a:ea typeface="굴림" charset="-127"/>
              </a:rPr>
              <a:t>+5 = </a:t>
            </a:r>
            <a:r>
              <a:rPr lang="en-US" altLang="ko-KR" sz="1600" dirty="0">
                <a:ea typeface="굴림" charset="-127"/>
              </a:rPr>
              <a:t>2(4k</a:t>
            </a:r>
            <a:r>
              <a:rPr lang="en-US" altLang="ko-KR" sz="1600" baseline="30000" dirty="0">
                <a:ea typeface="굴림" charset="-127"/>
              </a:rPr>
              <a:t>3</a:t>
            </a:r>
            <a:r>
              <a:rPr lang="en-US" altLang="ko-KR" sz="1600" dirty="0">
                <a:ea typeface="굴림" charset="-127"/>
              </a:rPr>
              <a:t>+6k</a:t>
            </a:r>
            <a:r>
              <a:rPr lang="en-US" altLang="ko-KR" sz="1600" baseline="30000" dirty="0">
                <a:ea typeface="굴림" charset="-127"/>
              </a:rPr>
              <a:t>2</a:t>
            </a:r>
            <a:r>
              <a:rPr lang="en-US" altLang="ko-KR" sz="1600" dirty="0">
                <a:ea typeface="굴림" charset="-127"/>
              </a:rPr>
              <a:t>+3k+3) is 2 times an integer, </a:t>
            </a:r>
            <a:r>
              <a:rPr lang="en-US" altLang="ko-KR" sz="1600" dirty="0">
                <a:ea typeface="굴림" charset="-127"/>
              </a:rPr>
              <a:t>n</a:t>
            </a:r>
            <a:r>
              <a:rPr lang="en-US" altLang="ko-KR" sz="1600" baseline="30000" dirty="0">
                <a:ea typeface="굴림" charset="-127"/>
              </a:rPr>
              <a:t>3</a:t>
            </a:r>
            <a:r>
              <a:rPr lang="en-US" altLang="ko-KR" sz="1600" dirty="0">
                <a:ea typeface="굴림" charset="-127"/>
              </a:rPr>
              <a:t>+5 </a:t>
            </a:r>
            <a:r>
              <a:rPr lang="en-US" altLang="ko-KR" sz="1600" dirty="0">
                <a:ea typeface="굴림" charset="-127"/>
              </a:rPr>
              <a:t>must be </a:t>
            </a:r>
            <a:r>
              <a:rPr lang="en-US" altLang="ko-KR" sz="1600" dirty="0" smtClean="0">
                <a:ea typeface="굴림" charset="-127"/>
              </a:rPr>
              <a:t>even</a:t>
            </a:r>
            <a:endParaRPr lang="en-US" altLang="ko-KR" sz="1600" u="sng" dirty="0">
              <a:ea typeface="굴림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u="sng" dirty="0">
                <a:ea typeface="굴림" charset="-127"/>
              </a:rPr>
              <a:t>Contradiction</a:t>
            </a:r>
            <a:r>
              <a:rPr lang="en-US" altLang="ko-KR" sz="1800" u="sng" dirty="0" smtClean="0">
                <a:ea typeface="굴림" charset="-127"/>
              </a:rPr>
              <a:t>!</a:t>
            </a:r>
            <a:endParaRPr lang="en-US" altLang="ko-KR" sz="1800" u="sng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07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모순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1BAFC0C-C4C2-4812-AD33-CED412EB171A}" type="slidenum">
              <a:rPr lang="en-US" altLang="ko-KR" b="1">
                <a:ea typeface="HY엽서L" pitchFamily="18" charset="-127"/>
              </a:rPr>
              <a:pPr/>
              <a:t>29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8678" name="Picture 3" descr="C:\Documents and Settings\Administrator\바탕 화면\이산수학 작업 그림파일\4장\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125538"/>
            <a:ext cx="4779963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sz="36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CONTENTS</a:t>
            </a:r>
            <a:endParaRPr lang="ko-KR" altLang="en-US" sz="36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3188" y="1985963"/>
            <a:ext cx="7215187" cy="4443412"/>
          </a:xfrm>
        </p:spPr>
        <p:txBody>
          <a:bodyPr>
            <a:normAutofit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4.1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증명의 방법론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4.2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여러 가지 증명 방법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19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		</a:t>
            </a:r>
            <a:r>
              <a:rPr lang="en-US" altLang="ko-KR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4.2.1 </a:t>
            </a:r>
            <a:r>
              <a:rPr lang="ko-KR" altLang="en-US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수학적 귀납법</a:t>
            </a:r>
            <a:endParaRPr lang="en-US" altLang="ko-KR" sz="2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		4.2.2 </a:t>
            </a:r>
            <a:r>
              <a:rPr lang="ko-KR" altLang="en-US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모순 증명법</a:t>
            </a:r>
            <a:endParaRPr lang="en-US" altLang="ko-KR" sz="2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		4.2.3 </a:t>
            </a:r>
            <a:r>
              <a:rPr lang="ko-KR" altLang="en-US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직접 증명법</a:t>
            </a:r>
            <a:endParaRPr lang="en-US" altLang="ko-KR" sz="2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		4.2.4 </a:t>
            </a:r>
            <a:r>
              <a:rPr lang="ko-KR" altLang="en-US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대우 증명법</a:t>
            </a:r>
            <a:endParaRPr lang="en-US" altLang="ko-KR" sz="2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		4.2.5 </a:t>
            </a:r>
            <a:r>
              <a:rPr lang="ko-KR" altLang="en-US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존재 증명법</a:t>
            </a:r>
            <a:endParaRPr lang="en-US" altLang="ko-KR" sz="2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		4.2.6 </a:t>
            </a:r>
            <a:r>
              <a:rPr lang="ko-KR" altLang="en-US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반례 증명법</a:t>
            </a:r>
            <a:endParaRPr lang="en-US" altLang="ko-KR" sz="2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		4.2.7 </a:t>
            </a:r>
            <a:r>
              <a:rPr lang="ko-KR" altLang="en-US" sz="20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필요충분조건 증명법</a:t>
            </a:r>
            <a:endParaRPr lang="en-US" altLang="ko-KR" sz="2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4.3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프로그램의 입증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5DC"/>
            </a:gs>
            <a:gs pos="39999">
              <a:srgbClr val="FF81B4"/>
            </a:gs>
            <a:gs pos="70000">
              <a:srgbClr val="FF81B4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모순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1BAFC0C-C4C2-4812-AD33-CED412EB171A}" type="slidenum">
              <a:rPr lang="en-US" altLang="ko-KR" b="1">
                <a:ea typeface="HY엽서L" pitchFamily="18" charset="-127"/>
              </a:rPr>
              <a:pPr/>
              <a:t>30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16496" y="1700808"/>
            <a:ext cx="7820284" cy="3600400"/>
            <a:chOff x="1116496" y="1196752"/>
            <a:chExt cx="7820284" cy="3600400"/>
          </a:xfrm>
        </p:grpSpPr>
        <p:pic>
          <p:nvPicPr>
            <p:cNvPr id="1085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496" y="1196752"/>
              <a:ext cx="7154444" cy="2016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5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062" y="3068960"/>
              <a:ext cx="5672718" cy="172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20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모순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04C1580-D30C-4474-ACD3-741BA8E64B2B}" type="slidenum">
              <a:rPr lang="en-US" altLang="ko-KR" b="1">
                <a:ea typeface="HY엽서L" pitchFamily="18" charset="-127"/>
              </a:rPr>
              <a:pPr/>
              <a:t>31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22350" y="810122"/>
            <a:ext cx="7917583" cy="5715222"/>
            <a:chOff x="1022350" y="836712"/>
            <a:chExt cx="7917583" cy="5715222"/>
          </a:xfrm>
        </p:grpSpPr>
        <p:pic>
          <p:nvPicPr>
            <p:cNvPr id="7" name="Picture 2" descr="C:\Documents and Settings\Administrator\바탕 화면\이산수학 작업 그림파일\4장\2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258" y="5524822"/>
              <a:ext cx="6924675" cy="1027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2" descr="C:\Documents and Settings\Administrator\바탕 화면\이산수학 작업 그림파일\4장\1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350" y="836712"/>
              <a:ext cx="7897813" cy="467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모순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6D3E48C-4EE8-41E4-A890-4354922C502A}" type="slidenum">
              <a:rPr lang="en-US" altLang="ko-KR" b="1">
                <a:ea typeface="HY엽서L" pitchFamily="18" charset="-127"/>
              </a:rPr>
              <a:pPr/>
              <a:t>32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727" name="Picture 3" descr="C:\Documents and Settings\Administrator\바탕 화면\이산수학 작업 그림파일\4장\2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2856"/>
            <a:ext cx="7716838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5DC"/>
            </a:gs>
            <a:gs pos="66250">
              <a:srgbClr val="FF81B4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모순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6D3E48C-4EE8-41E4-A890-4354922C502A}" type="slidenum">
              <a:rPr lang="en-US" altLang="ko-KR" b="1">
                <a:ea typeface="HY엽서L" pitchFamily="18" charset="-127"/>
              </a:rPr>
              <a:pPr/>
              <a:t>33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30221"/>
            <a:ext cx="7222009" cy="520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4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직접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5547F52-E44A-4B54-AE11-EAA93ED28B44}" type="slidenum">
              <a:rPr lang="en-US" altLang="ko-KR" b="1">
                <a:ea typeface="HY엽서L" pitchFamily="18" charset="-127"/>
              </a:rPr>
              <a:pPr/>
              <a:t>34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5" name="TextBox 9"/>
          <p:cNvSpPr txBox="1">
            <a:spLocks noChangeArrowheads="1"/>
          </p:cNvSpPr>
          <p:nvPr/>
        </p:nvSpPr>
        <p:spPr bwMode="auto">
          <a:xfrm>
            <a:off x="1331913" y="1197040"/>
            <a:ext cx="7561262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25"/>
              </a:lnSpc>
            </a:pPr>
            <a:r>
              <a:rPr kumimoji="0" lang="ko-KR" altLang="en-US" sz="20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직접 증명법</a:t>
            </a:r>
            <a:r>
              <a:rPr kumimoji="0" lang="en-US" altLang="ko-KR" sz="20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(Direct Proof)</a:t>
            </a:r>
          </a:p>
          <a:p>
            <a:pPr marL="1085850" lvl="1" indent="-34290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통상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주어진 유용한 정보로부터 추론을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통하여 목적하는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결론에 도달할 수 있도록 유도하는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증명법임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085850" lvl="1" indent="-34290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명제 </a:t>
            </a:r>
            <a:r>
              <a:rPr kumimoji="0" lang="en-US" altLang="ko-KR" i="1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kumimoji="0" lang="en-US" altLang="ko-KR" i="1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의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직접 증명은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논리적으로 </a:t>
            </a:r>
            <a:r>
              <a:rPr kumimoji="0" lang="en-US" altLang="ko-KR" i="1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의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진리 값이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참일 때 </a:t>
            </a:r>
            <a:r>
              <a:rPr kumimoji="0" lang="en-US" altLang="ko-KR" i="1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도 참임을 보이는 증명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방법임</a:t>
            </a:r>
            <a:endParaRPr kumimoji="0" lang="en-US" altLang="ko-KR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64" y="3307916"/>
            <a:ext cx="7560000" cy="249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5DC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직접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5547F52-E44A-4B54-AE11-EAA93ED28B44}" type="slidenum">
              <a:rPr lang="en-US" altLang="ko-KR" b="1">
                <a:ea typeface="HY엽서L" pitchFamily="18" charset="-127"/>
              </a:rPr>
              <a:pPr/>
              <a:t>35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64" y="1478399"/>
            <a:ext cx="7560000" cy="288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3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Documents and Settings\Administrator\바탕 화면\이산수학 작업 그림파일\4장\2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91" y="2621073"/>
            <a:ext cx="3987800" cy="38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대우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F84E082-33A3-4639-B251-1E1B0E8A157C}" type="slidenum">
              <a:rPr lang="en-US" altLang="ko-KR" b="1">
                <a:ea typeface="HY엽서L" pitchFamily="18" charset="-127"/>
              </a:rPr>
              <a:pPr/>
              <a:t>36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1331913" y="1196752"/>
            <a:ext cx="756126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25"/>
              </a:lnSpc>
            </a:pPr>
            <a:r>
              <a:rPr kumimoji="0" lang="ko-KR" altLang="en-US" sz="20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대우 증명법</a:t>
            </a:r>
            <a:r>
              <a:rPr kumimoji="0" lang="en-US" altLang="ko-KR" sz="20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(Contrapositive Proof)</a:t>
            </a:r>
          </a:p>
          <a:p>
            <a:pPr marL="1028700" lvl="1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en-US" altLang="ko-KR" sz="1600" i="1" dirty="0" smtClean="0">
                <a:latin typeface="HY중고딕" pitchFamily="18" charset="-127"/>
                <a:ea typeface="HY중고딕" pitchFamily="18" charset="-127"/>
              </a:rPr>
              <a:t>p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와</a:t>
            </a:r>
            <a:r>
              <a:rPr kumimoji="0" lang="ko-KR" altLang="en-US" sz="1600" i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~q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→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~</a:t>
            </a:r>
            <a:r>
              <a:rPr kumimoji="0" lang="en-US" altLang="ko-KR" sz="1600" i="1" dirty="0" smtClean="0"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가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대우 관계로서 논리적 동치가 됨을 이용하여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, ~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→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~p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가 참인 것을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증명임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(How?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대부분 직접증명 방법으로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kumimoji="0" lang="ko-KR" altLang="en-US" sz="1600" dirty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en-US" altLang="ko-KR" sz="1600" i="1" dirty="0" smtClean="0"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가 참이 되는 것을 보여주는 증명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방법임</a:t>
            </a: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5DC"/>
            </a:gs>
            <a:gs pos="65830">
              <a:srgbClr val="FF81B4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대우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F84E082-33A3-4639-B251-1E1B0E8A157C}" type="slidenum">
              <a:rPr lang="en-US" altLang="ko-KR" b="1">
                <a:ea typeface="HY엽서L" pitchFamily="18" charset="-127"/>
              </a:rPr>
              <a:pPr/>
              <a:t>37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64" y="1196752"/>
            <a:ext cx="7560000" cy="22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8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대우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34A4243-153F-43F7-B576-2D13CA3BA8EA}" type="slidenum">
              <a:rPr lang="en-US" altLang="ko-KR" b="1">
                <a:ea typeface="HY엽서L" pitchFamily="18" charset="-127"/>
              </a:rPr>
              <a:pPr/>
              <a:t>38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584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5846" name="Picture 2" descr="C:\Documents and Settings\Administrator\바탕 화면\이산수학 작업 그림파일\4장\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219200"/>
            <a:ext cx="77247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" descr="C:\Documents and Settings\Administrator\바탕 화면\이산수학 작업 그림파일\4장\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036888"/>
            <a:ext cx="766445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5DC"/>
            </a:gs>
            <a:gs pos="39999">
              <a:srgbClr val="FF81B4"/>
            </a:gs>
            <a:gs pos="70000">
              <a:srgbClr val="FF81B4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대우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90790BD-B9CE-4576-BD2E-3F8B7D0ED000}" type="slidenum">
              <a:rPr lang="en-US" altLang="ko-KR" b="1">
                <a:ea typeface="HY엽서L" pitchFamily="18" charset="-127"/>
              </a:rPr>
              <a:pPr/>
              <a:t>39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686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60472" y="1700808"/>
            <a:ext cx="7560000" cy="3506786"/>
            <a:chOff x="1260472" y="1700808"/>
            <a:chExt cx="7560000" cy="3506786"/>
          </a:xfrm>
        </p:grpSpPr>
        <p:pic>
          <p:nvPicPr>
            <p:cNvPr id="11264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472" y="1700808"/>
              <a:ext cx="7560000" cy="1358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4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424" y="3029606"/>
              <a:ext cx="4958553" cy="2177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83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Documents and Settings\Administrator\바탕 화면\이산수학 작업 그림파일\4장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4751387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260E991-2727-448F-87D6-4F0BAE447282}" type="slidenum">
              <a:rPr lang="en-US" altLang="ko-KR" b="1">
                <a:ea typeface="HY엽서L" pitchFamily="18" charset="-127"/>
              </a:rPr>
              <a:pPr/>
              <a:t>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536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7" name="TextBox 10"/>
          <p:cNvSpPr txBox="1">
            <a:spLocks noChangeArrowheads="1"/>
          </p:cNvSpPr>
          <p:nvPr/>
        </p:nvSpPr>
        <p:spPr bwMode="auto">
          <a:xfrm>
            <a:off x="1403350" y="1268413"/>
            <a:ext cx="756126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추론을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통한 수학적 증명은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어렵게 느껴짐</a:t>
            </a:r>
            <a:endParaRPr kumimoji="0" lang="ko-KR" altLang="en-US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공학이나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수학을 비롯한 여러 분야에서 논리적 바탕에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기반을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둔 학문적 탐구가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가능함</a:t>
            </a: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C:\Documents and Settings\Administrator\바탕 화면\이산수학 작업 그림파일\4장\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918" y="2996952"/>
            <a:ext cx="2515720" cy="362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존재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3F283FC-9491-4303-9DB5-A1055B5B930A}" type="slidenum">
              <a:rPr lang="en-US" altLang="ko-KR" b="1">
                <a:ea typeface="HY엽서L" pitchFamily="18" charset="-127"/>
              </a:rPr>
              <a:pPr/>
              <a:t>40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5" name="TextBox 9"/>
          <p:cNvSpPr txBox="1">
            <a:spLocks noChangeArrowheads="1"/>
          </p:cNvSpPr>
          <p:nvPr/>
        </p:nvSpPr>
        <p:spPr bwMode="auto">
          <a:xfrm>
            <a:off x="1331913" y="1052736"/>
            <a:ext cx="7561262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25"/>
              </a:lnSpc>
            </a:pPr>
            <a:r>
              <a:rPr kumimoji="0" lang="ko-KR" altLang="en-US" sz="20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존재 증명법</a:t>
            </a:r>
            <a:r>
              <a:rPr kumimoji="0" lang="en-US" altLang="ko-KR" sz="20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(Existence Proof)</a:t>
            </a:r>
          </a:p>
          <a:p>
            <a:pPr marL="1028700" lvl="1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en-US" altLang="ko-KR" i="1" dirty="0" smtClean="0"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en-US" altLang="ko-KR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kumimoji="0" lang="en-US" altLang="ko-KR" i="1" dirty="0" smtClean="0"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를</a:t>
            </a:r>
            <a:r>
              <a:rPr kumimoji="0" lang="ko-KR" altLang="en-US" i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i="1" dirty="0"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라는 변수를 가지는 명제라고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한다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면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en-US" altLang="ko-KR" i="1" dirty="0" smtClean="0"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en-US" altLang="ko-KR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kumimoji="0" lang="en-US" altLang="ko-KR" i="1" dirty="0" smtClean="0"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가 참인 </a:t>
            </a:r>
            <a:r>
              <a:rPr kumimoji="0" lang="en-US" altLang="ko-KR" i="1" dirty="0"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가 적어도 하나가 존재한다는 것을 보이는 증명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방법임</a:t>
            </a:r>
            <a:endParaRPr kumimoji="0"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en-US" altLang="ko-KR" dirty="0" smtClean="0">
                <a:latin typeface="HY중고딕" pitchFamily="18" charset="-127"/>
                <a:ea typeface="HY중고딕" pitchFamily="18" charset="-127"/>
              </a:rPr>
              <a:t>‘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∃</a:t>
            </a:r>
            <a:r>
              <a:rPr kumimoji="0" lang="en-US" altLang="ko-KR" i="1" dirty="0">
                <a:latin typeface="HY중고딕" pitchFamily="18" charset="-127"/>
                <a:ea typeface="HY중고딕" pitchFamily="18" charset="-127"/>
              </a:rPr>
              <a:t>x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such that </a:t>
            </a:r>
            <a:r>
              <a:rPr kumimoji="0" lang="en-US" altLang="ko-KR" i="1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kumimoji="0" lang="en-US" altLang="ko-KR" i="1" dirty="0"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)’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를 보이는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것임</a:t>
            </a:r>
            <a:endParaRPr kumimoji="0" lang="en-US" altLang="ko-KR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존재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6417699-33A6-4AEA-B01A-C4D6F2672914}" type="slidenum">
              <a:rPr lang="en-US" altLang="ko-KR" b="1">
                <a:ea typeface="HY엽서L" pitchFamily="18" charset="-127"/>
              </a:rPr>
              <a:pPr/>
              <a:t>41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8918" name="Picture 2" descr="C:\Documents and Settings\Administrator\바탕 화면\이산수학 작업 그림파일\4장\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969963"/>
            <a:ext cx="7623175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2" descr="C:\Documents and Settings\Administrator\바탕 화면\이산수학 작업 그림파일\4장\3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3549650"/>
            <a:ext cx="75850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반례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F9AE2CC-8A6C-4127-BECA-B71343AAFED9}" type="slidenum">
              <a:rPr lang="en-US" altLang="ko-KR" b="1">
                <a:ea typeface="HY엽서L" pitchFamily="18" charset="-127"/>
              </a:rPr>
              <a:pPr/>
              <a:t>42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2" name="TextBox 7"/>
          <p:cNvSpPr txBox="1">
            <a:spLocks noChangeArrowheads="1"/>
          </p:cNvSpPr>
          <p:nvPr/>
        </p:nvSpPr>
        <p:spPr bwMode="auto">
          <a:xfrm>
            <a:off x="1331913" y="1341438"/>
            <a:ext cx="7561262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25"/>
              </a:lnSpc>
            </a:pPr>
            <a:r>
              <a:rPr kumimoji="0" lang="ko-KR" altLang="en-US" sz="20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반례 증명법</a:t>
            </a:r>
            <a:r>
              <a:rPr kumimoji="0" lang="en-US" altLang="ko-KR" sz="20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(Proof </a:t>
            </a:r>
            <a:r>
              <a:rPr kumimoji="0" lang="en-US" altLang="ko-KR" sz="20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by </a:t>
            </a:r>
            <a:r>
              <a:rPr kumimoji="0" lang="en-US" altLang="ko-KR" sz="20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Counter-example)</a:t>
            </a:r>
          </a:p>
          <a:p>
            <a:pPr latinLnBrk="0">
              <a:lnSpc>
                <a:spcPts val="3025"/>
              </a:lnSpc>
            </a:pPr>
            <a:endParaRPr kumimoji="0" lang="en-US" altLang="ko-KR" b="1" dirty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어떤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명제가 참 또는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거짓임을 입증하기가 어려운 경우임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명제에서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모순이 되는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간단한 하나의 예를 보임으로써 비교적 쉽게 증명할 수 있는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방법임</a:t>
            </a:r>
            <a:endParaRPr kumimoji="0"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buFont typeface="Wingdings" pitchFamily="2" charset="2"/>
              <a:buChar char="§"/>
            </a:pPr>
            <a:endParaRPr kumimoji="0"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1314450" lvl="1" latinLnBrk="0">
              <a:lnSpc>
                <a:spcPts val="3025"/>
              </a:lnSpc>
              <a:buFont typeface="Wingdings" pitchFamily="2" charset="2"/>
              <a:buChar char="ü"/>
            </a:pPr>
            <a:r>
              <a:rPr kumimoji="0" lang="en-US" altLang="ko-KR" sz="1600" dirty="0" smtClean="0">
                <a:latin typeface="맑은 고딕" pitchFamily="50" charset="-127"/>
                <a:ea typeface="맑은 고딕" pitchFamily="50" charset="-127"/>
              </a:rPr>
              <a:t>∀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x p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이 거짓임을 보이기 위해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~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∀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x p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와 동치인 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∃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x ~p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)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를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만족하지 않는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가 적어도 하나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존재함</a:t>
            </a: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1314450" lvl="1" latinLnBrk="0">
              <a:lnSpc>
                <a:spcPts val="3025"/>
              </a:lnSpc>
              <a:buFont typeface="Wingdings" pitchFamily="2" charset="2"/>
              <a:buChar char="ü"/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이 경우 </a:t>
            </a:r>
            <a:r>
              <a:rPr kumimoji="0" lang="en-US" altLang="ko-KR" sz="1600" i="1" dirty="0" smtClean="0"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를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반례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counter-example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)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라고 함</a:t>
            </a: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반례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F1EB04D-A5DA-4CD0-B907-79FC3CA90C91}" type="slidenum">
              <a:rPr lang="en-US" altLang="ko-KR" b="1">
                <a:ea typeface="HY엽서L" pitchFamily="18" charset="-127"/>
              </a:rPr>
              <a:pPr/>
              <a:t>43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8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1990" name="Picture 3" descr="C:\Documents and Settings\Administrator\바탕 화면\이산수학 작업 그림파일\4장\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960438"/>
            <a:ext cx="75850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2" descr="C:\Documents and Settings\Administrator\바탕 화면\이산수학 작업 그림파일\4장\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3789363"/>
            <a:ext cx="7694612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5DC"/>
            </a:gs>
            <a:gs pos="39999">
              <a:srgbClr val="FFC5DC"/>
            </a:gs>
            <a:gs pos="70000">
              <a:srgbClr val="FF81B4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반례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F1EB04D-A5DA-4CD0-B907-79FC3CA90C91}" type="slidenum">
              <a:rPr lang="en-US" altLang="ko-KR" b="1">
                <a:ea typeface="HY엽서L" pitchFamily="18" charset="-127"/>
              </a:rPr>
              <a:pPr/>
              <a:t>44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8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1255203"/>
            <a:ext cx="7560000" cy="483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9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필요충분조건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DF93B1B-B8CA-4F61-9B4C-0A0138275450}" type="slidenum">
              <a:rPr lang="en-US" altLang="ko-KR" b="1">
                <a:ea typeface="HY엽서L" pitchFamily="18" charset="-127"/>
              </a:rPr>
              <a:pPr/>
              <a:t>45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301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403648" y="1628800"/>
                <a:ext cx="7344816" cy="4508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필요충분조건 증명법</a:t>
                </a:r>
                <a:r>
                  <a:rPr lang="en-US" altLang="ko-KR" sz="2000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(if and only if proof</a:t>
                </a:r>
                <a:r>
                  <a:rPr lang="en-US" altLang="ko-KR" sz="2000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</a:p>
              <a:p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주어진 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명제의 동치를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통하여 증명함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‘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p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if and only if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q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’를 증명하기 위해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‘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만약 </a:t>
                </a:r>
                <a:r>
                  <a:rPr lang="en-US" altLang="ko-KR" i="1" dirty="0" smtClean="0">
                    <a:latin typeface="HY중고딕" pitchFamily="18" charset="-127"/>
                    <a:ea typeface="HY중고딕" pitchFamily="18" charset="-127"/>
                  </a:rPr>
                  <a:t>p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이면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q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이다’와‘만약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q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이면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p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이다’를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증명함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endParaRPr lang="en-US" altLang="ko-KR" sz="1600" dirty="0">
                  <a:latin typeface="HY중고딕" pitchFamily="18" charset="-127"/>
                  <a:ea typeface="HY중고딕" pitchFamily="18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600" dirty="0" err="1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Biconditional</a:t>
                </a:r>
                <a:r>
                  <a:rPr lang="en-US" altLang="ko-KR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명제 </a:t>
                </a:r>
                <a:r>
                  <a:rPr lang="en-US" altLang="ko-KR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1600" i="1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⟷</m:t>
                    </m:r>
                  </m:oMath>
                </a14:m>
                <a:r>
                  <a:rPr lang="en-US" altLang="ko-KR" sz="1600" i="1" dirty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q</a:t>
                </a:r>
                <a:r>
                  <a:rPr lang="en-US" altLang="ko-KR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가 참이 됨을 </a:t>
                </a:r>
                <a:r>
                  <a:rPr lang="ko-KR" altLang="en-US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보이기 위해</a:t>
                </a:r>
                <a:endParaRPr lang="ko-KR" altLang="en-US" sz="1600" dirty="0">
                  <a:solidFill>
                    <a:srgbClr val="006600"/>
                  </a:solidFill>
                  <a:latin typeface="HY중고딕" pitchFamily="18" charset="-127"/>
                  <a:ea typeface="HY중고딕" pitchFamily="18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fr-FR" altLang="ko-KR" sz="1600" i="1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p</a:t>
                </a:r>
                <a:r>
                  <a:rPr lang="en-US" altLang="ko-KR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⟷ </m:t>
                    </m:r>
                  </m:oMath>
                </a14:m>
                <a:r>
                  <a:rPr lang="fr-FR" altLang="ko-KR" sz="1600" i="1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q </a:t>
                </a:r>
                <a14:m>
                  <m:oMath xmlns:m="http://schemas.openxmlformats.org/officeDocument/2006/math">
                    <m:r>
                      <a:rPr lang="fr-FR" altLang="ko-KR" sz="160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fr-FR" altLang="ko-KR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fr-FR" altLang="ko-KR" sz="1600" dirty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fr-FR" altLang="ko-KR" sz="1600" i="1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p</a:t>
                </a:r>
                <a14:m>
                  <m:oMath xmlns:m="http://schemas.openxmlformats.org/officeDocument/2006/math">
                    <m:r>
                      <a:rPr lang="fr-FR" altLang="ko-KR" sz="160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fr-FR" altLang="ko-KR" sz="1600" i="1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q</a:t>
                </a:r>
                <a:r>
                  <a:rPr lang="fr-FR" altLang="ko-KR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  <a14:m>
                  <m:oMath xmlns:m="http://schemas.openxmlformats.org/officeDocument/2006/math">
                    <m:r>
                      <a:rPr lang="fr-FR" altLang="ko-KR" sz="160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fr-FR" altLang="ko-KR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fr-FR" altLang="ko-KR" sz="1600" i="1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q</a:t>
                </a:r>
                <a14:m>
                  <m:oMath xmlns:m="http://schemas.openxmlformats.org/officeDocument/2006/math">
                    <m:r>
                      <a:rPr lang="fr-FR" altLang="ko-KR" sz="160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fr-FR" altLang="ko-KR" sz="1600" i="1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p</a:t>
                </a:r>
                <a:r>
                  <a:rPr lang="fr-FR" altLang="ko-KR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) </a:t>
                </a:r>
                <a:r>
                  <a:rPr lang="ko-KR" altLang="en-US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이므로</a:t>
                </a:r>
                <a:endParaRPr lang="ko-KR" altLang="en-US" sz="1600" dirty="0">
                  <a:solidFill>
                    <a:srgbClr val="006600"/>
                  </a:solidFill>
                  <a:latin typeface="HY중고딕" pitchFamily="18" charset="-127"/>
                  <a:ea typeface="HY중고딕" pitchFamily="18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600" i="1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p</a:t>
                </a:r>
                <a:r>
                  <a:rPr lang="fr-FR" altLang="ko-KR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ko-KR" sz="160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⟶ </m:t>
                    </m:r>
                  </m:oMath>
                </a14:m>
                <a:r>
                  <a:rPr lang="en-US" altLang="ko-KR" sz="1600" i="1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q</a:t>
                </a:r>
                <a:r>
                  <a:rPr lang="ko-KR" altLang="en-US" sz="1600" dirty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와 </a:t>
                </a:r>
                <a:r>
                  <a:rPr lang="en-US" altLang="ko-KR" sz="1600" i="1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q</a:t>
                </a:r>
                <a:r>
                  <a:rPr lang="fr-FR" altLang="ko-KR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ko-KR" sz="160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⟶ </m:t>
                    </m:r>
                  </m:oMath>
                </a14:m>
                <a:r>
                  <a:rPr lang="en-US" altLang="ko-KR" sz="1600" i="1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p</a:t>
                </a:r>
                <a:r>
                  <a:rPr lang="ko-KR" altLang="en-US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를 통해 </a:t>
                </a:r>
                <a:r>
                  <a:rPr lang="ko-KR" altLang="en-US" sz="1600" dirty="0" smtClean="0">
                    <a:solidFill>
                      <a:srgbClr val="006600"/>
                    </a:solidFill>
                    <a:latin typeface="HY중고딕" pitchFamily="18" charset="-127"/>
                    <a:ea typeface="HY중고딕" pitchFamily="18" charset="-127"/>
                  </a:rPr>
                  <a:t>증명</a:t>
                </a:r>
                <a:endParaRPr lang="en-US" altLang="ko-KR" sz="1600" dirty="0" smtClean="0">
                  <a:solidFill>
                    <a:srgbClr val="006600"/>
                  </a:solidFill>
                  <a:latin typeface="HY중고딕" pitchFamily="18" charset="-127"/>
                  <a:ea typeface="HY중고딕" pitchFamily="18" charset="-127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sz="1600" dirty="0">
                  <a:solidFill>
                    <a:srgbClr val="006600"/>
                  </a:solidFill>
                  <a:latin typeface="HY중고딕" pitchFamily="18" charset="-127"/>
                  <a:ea typeface="HY중고딕" pitchFamily="18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600" dirty="0">
                    <a:ea typeface="굴림" charset="-127"/>
                  </a:rPr>
                  <a:t>쌍방조건</a:t>
                </a:r>
                <a:r>
                  <a:rPr lang="en-US" altLang="ko-KR" sz="1600" dirty="0">
                    <a:ea typeface="굴림" charset="-127"/>
                  </a:rPr>
                  <a:t>(</a:t>
                </a:r>
                <a:r>
                  <a:rPr lang="en-US" altLang="ko-KR" sz="1600" dirty="0" err="1">
                    <a:ea typeface="굴림" charset="-127"/>
                  </a:rPr>
                  <a:t>biconditional</a:t>
                </a:r>
                <a:r>
                  <a:rPr lang="en-US" altLang="ko-KR" sz="1600" dirty="0">
                    <a:ea typeface="굴림" charset="-127"/>
                  </a:rPr>
                  <a:t>)</a:t>
                </a:r>
                <a:r>
                  <a:rPr lang="ko-KR" altLang="en-US" sz="1600" dirty="0">
                    <a:ea typeface="굴림" charset="-127"/>
                  </a:rPr>
                  <a:t>명제가 참임을 보이기 위하여 쌍방조건명제의 동치를 이용한다</a:t>
                </a:r>
                <a:r>
                  <a:rPr lang="en-US" altLang="ko-KR" sz="1600" dirty="0" smtClean="0">
                    <a:ea typeface="굴림" charset="-127"/>
                  </a:rPr>
                  <a:t>.</a:t>
                </a:r>
                <a:endParaRPr lang="en-US" altLang="ko-KR" sz="1600" dirty="0">
                  <a:ea typeface="굴림" charset="-127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628800"/>
                <a:ext cx="7344816" cy="4508927"/>
              </a:xfrm>
              <a:prstGeom prst="rect">
                <a:avLst/>
              </a:prstGeom>
              <a:blipFill rotWithShape="0">
                <a:blip r:embed="rId3"/>
                <a:stretch>
                  <a:fillRect l="-830" t="-676" r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92B7-5135-46A1-824B-FE0E8C1AA2DF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Proofs of equivalences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This is showing the definition of </a:t>
            </a:r>
            <a:endParaRPr lang="en-US" altLang="ko-KR" dirty="0" smtClean="0">
              <a:ea typeface="굴림" charset="-127"/>
            </a:endParaRPr>
          </a:p>
          <a:p>
            <a:pPr marL="82550" indent="0">
              <a:buNone/>
            </a:pP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  </a:t>
            </a:r>
            <a:r>
              <a:rPr lang="en-US" altLang="ko-KR" dirty="0" smtClean="0">
                <a:ea typeface="굴림" charset="-127"/>
              </a:rPr>
              <a:t>a </a:t>
            </a:r>
            <a:r>
              <a:rPr lang="en-US" altLang="ko-KR" dirty="0">
                <a:ea typeface="굴림" charset="-127"/>
              </a:rPr>
              <a:t>bi-conditional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Given a statement of the form “p if and only if q”</a:t>
            </a:r>
          </a:p>
          <a:p>
            <a:pPr lvl="1"/>
            <a:r>
              <a:rPr lang="en-US" altLang="ko-KR" dirty="0">
                <a:ea typeface="굴림" charset="-127"/>
              </a:rPr>
              <a:t>Show it is true by showing (</a:t>
            </a:r>
            <a:r>
              <a:rPr lang="en-US" altLang="ko-KR" dirty="0" err="1">
                <a:ea typeface="굴림" charset="-127"/>
              </a:rPr>
              <a:t>p→q</a:t>
            </a:r>
            <a:r>
              <a:rPr lang="en-US" altLang="ko-KR" dirty="0">
                <a:ea typeface="굴림" charset="-127"/>
              </a:rPr>
              <a:t>)</a:t>
            </a:r>
            <a:r>
              <a:rPr lang="en-US" altLang="ko-KR" dirty="0">
                <a:ea typeface="굴림" charset="-127"/>
                <a:sym typeface="Symbol" pitchFamily="18" charset="2"/>
              </a:rPr>
              <a:t>(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q</a:t>
            </a:r>
            <a:r>
              <a:rPr lang="en-US" altLang="ko-KR" dirty="0" err="1">
                <a:ea typeface="굴림" charset="-127"/>
              </a:rPr>
              <a:t>→p</a:t>
            </a:r>
            <a:r>
              <a:rPr lang="en-US" altLang="ko-KR" dirty="0">
                <a:ea typeface="굴림" charset="-127"/>
              </a:rPr>
              <a:t>) is </a:t>
            </a:r>
            <a:r>
              <a:rPr lang="en-US" altLang="ko-KR" dirty="0" smtClean="0">
                <a:ea typeface="굴림" charset="-127"/>
              </a:rPr>
              <a:t>true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4B8A-AC87-4B21-95E1-6BFACBBAD753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Proofs of equivalence example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340768"/>
            <a:ext cx="7931224" cy="528863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Show </a:t>
            </a:r>
            <a:r>
              <a:rPr lang="en-US" altLang="ko-KR" dirty="0">
                <a:ea typeface="굴림" charset="-127"/>
              </a:rPr>
              <a:t>that m</a:t>
            </a:r>
            <a:r>
              <a:rPr lang="en-US" altLang="ko-KR" baseline="30000" dirty="0">
                <a:ea typeface="굴림" charset="-127"/>
              </a:rPr>
              <a:t>2</a:t>
            </a:r>
            <a:r>
              <a:rPr lang="en-US" altLang="ko-KR" dirty="0">
                <a:ea typeface="굴림" charset="-127"/>
              </a:rPr>
              <a:t>=n</a:t>
            </a:r>
            <a:r>
              <a:rPr lang="en-US" altLang="ko-KR" baseline="30000" dirty="0">
                <a:ea typeface="굴림" charset="-127"/>
              </a:rPr>
              <a:t>2</a:t>
            </a:r>
            <a:r>
              <a:rPr lang="en-US" altLang="ko-KR" dirty="0">
                <a:ea typeface="굴림" charset="-127"/>
              </a:rPr>
              <a:t> if and only if m=n or m=-</a:t>
            </a:r>
            <a:r>
              <a:rPr lang="en-US" altLang="ko-KR" dirty="0" smtClean="0">
                <a:ea typeface="굴림" charset="-127"/>
              </a:rPr>
              <a:t>n 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Rephrased: (m</a:t>
            </a:r>
            <a:r>
              <a:rPr lang="en-US" altLang="ko-KR" sz="2400" baseline="30000" dirty="0">
                <a:ea typeface="굴림" charset="-127"/>
              </a:rPr>
              <a:t>2</a:t>
            </a:r>
            <a:r>
              <a:rPr lang="en-US" altLang="ko-KR" sz="2400" dirty="0">
                <a:ea typeface="굴림" charset="-127"/>
              </a:rPr>
              <a:t>=n</a:t>
            </a:r>
            <a:r>
              <a:rPr lang="en-US" altLang="ko-KR" sz="2400" baseline="30000" dirty="0">
                <a:ea typeface="굴림" charset="-127"/>
              </a:rPr>
              <a:t>2</a:t>
            </a:r>
            <a:r>
              <a:rPr lang="en-US" altLang="ko-KR" sz="2400" dirty="0">
                <a:ea typeface="굴림" charset="-127"/>
              </a:rPr>
              <a:t>) ↔ [(m=n)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(m=-n)]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ea typeface="굴림" charset="-127"/>
              </a:rPr>
              <a:t>Need to prove two parts: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[(m=n)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(m=-n)] </a:t>
            </a:r>
            <a:r>
              <a:rPr lang="en-US" altLang="ko-KR" sz="2400" dirty="0">
                <a:ea typeface="굴림" charset="-127"/>
              </a:rPr>
              <a:t>→ (m</a:t>
            </a:r>
            <a:r>
              <a:rPr lang="en-US" altLang="ko-KR" sz="2400" baseline="30000" dirty="0">
                <a:ea typeface="굴림" charset="-127"/>
              </a:rPr>
              <a:t>2</a:t>
            </a:r>
            <a:r>
              <a:rPr lang="en-US" altLang="ko-KR" sz="2400" dirty="0">
                <a:ea typeface="굴림" charset="-127"/>
              </a:rPr>
              <a:t>=n</a:t>
            </a:r>
            <a:r>
              <a:rPr lang="en-US" altLang="ko-KR" sz="2400" baseline="30000" dirty="0">
                <a:ea typeface="굴림" charset="-127"/>
              </a:rPr>
              <a:t>2</a:t>
            </a:r>
            <a:r>
              <a:rPr lang="en-US" altLang="ko-KR" sz="2400" dirty="0">
                <a:ea typeface="굴림" charset="-127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Proof by cases!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Case 1: (m=n)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</a:rPr>
              <a:t>→ (m</a:t>
            </a:r>
            <a:r>
              <a:rPr lang="en-US" altLang="ko-KR" sz="2000" baseline="30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=n</a:t>
            </a:r>
            <a:r>
              <a:rPr lang="en-US" altLang="ko-KR" sz="2000" baseline="30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)</a:t>
            </a:r>
          </a:p>
          <a:p>
            <a:pPr lvl="3">
              <a:lnSpc>
                <a:spcPct val="80000"/>
              </a:lnSpc>
            </a:pPr>
            <a:r>
              <a:rPr lang="en-US" altLang="ko-KR" sz="1800" dirty="0">
                <a:ea typeface="굴림" charset="-127"/>
              </a:rPr>
              <a:t>(m)</a:t>
            </a:r>
            <a:r>
              <a:rPr lang="en-US" altLang="ko-KR" sz="1800" baseline="30000" dirty="0">
                <a:ea typeface="굴림" charset="-127"/>
              </a:rPr>
              <a:t>2</a:t>
            </a:r>
            <a:r>
              <a:rPr lang="en-US" altLang="ko-KR" sz="1800" dirty="0">
                <a:ea typeface="굴림" charset="-127"/>
              </a:rPr>
              <a:t> = m</a:t>
            </a:r>
            <a:r>
              <a:rPr lang="en-US" altLang="ko-KR" sz="1800" baseline="30000" dirty="0">
                <a:ea typeface="굴림" charset="-127"/>
              </a:rPr>
              <a:t>2</a:t>
            </a:r>
            <a:r>
              <a:rPr lang="en-US" altLang="ko-KR" sz="1800" dirty="0">
                <a:ea typeface="굴림" charset="-127"/>
              </a:rPr>
              <a:t>, and (n)</a:t>
            </a:r>
            <a:r>
              <a:rPr lang="en-US" altLang="ko-KR" sz="1800" baseline="30000" dirty="0">
                <a:ea typeface="굴림" charset="-127"/>
              </a:rPr>
              <a:t>2</a:t>
            </a:r>
            <a:r>
              <a:rPr lang="en-US" altLang="ko-KR" sz="1800" dirty="0">
                <a:ea typeface="굴림" charset="-127"/>
              </a:rPr>
              <a:t> = n</a:t>
            </a:r>
            <a:r>
              <a:rPr lang="en-US" altLang="ko-KR" sz="1800" baseline="30000" dirty="0">
                <a:ea typeface="굴림" charset="-127"/>
              </a:rPr>
              <a:t>2</a:t>
            </a:r>
            <a:r>
              <a:rPr lang="en-US" altLang="ko-KR" sz="1800" dirty="0">
                <a:ea typeface="굴림" charset="-127"/>
              </a:rPr>
              <a:t>, so this case is proven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Case 2: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(m=-n) </a:t>
            </a:r>
            <a:r>
              <a:rPr lang="en-US" altLang="ko-KR" sz="2000" dirty="0">
                <a:ea typeface="굴림" charset="-127"/>
              </a:rPr>
              <a:t>→ (m</a:t>
            </a:r>
            <a:r>
              <a:rPr lang="en-US" altLang="ko-KR" sz="2000" baseline="30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=n</a:t>
            </a:r>
            <a:r>
              <a:rPr lang="en-US" altLang="ko-KR" sz="2000" baseline="30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)</a:t>
            </a:r>
          </a:p>
          <a:p>
            <a:pPr lvl="3">
              <a:lnSpc>
                <a:spcPct val="80000"/>
              </a:lnSpc>
            </a:pPr>
            <a:r>
              <a:rPr lang="en-US" altLang="ko-KR" sz="1800" dirty="0">
                <a:ea typeface="굴림" charset="-127"/>
              </a:rPr>
              <a:t>(m)</a:t>
            </a:r>
            <a:r>
              <a:rPr lang="en-US" altLang="ko-KR" sz="1800" baseline="30000" dirty="0">
                <a:ea typeface="굴림" charset="-127"/>
              </a:rPr>
              <a:t>2</a:t>
            </a:r>
            <a:r>
              <a:rPr lang="en-US" altLang="ko-KR" sz="1800" dirty="0">
                <a:ea typeface="굴림" charset="-127"/>
              </a:rPr>
              <a:t> = m</a:t>
            </a:r>
            <a:r>
              <a:rPr lang="en-US" altLang="ko-KR" sz="1800" baseline="30000" dirty="0">
                <a:ea typeface="굴림" charset="-127"/>
              </a:rPr>
              <a:t>2</a:t>
            </a:r>
            <a:r>
              <a:rPr lang="en-US" altLang="ko-KR" sz="1800" dirty="0">
                <a:ea typeface="굴림" charset="-127"/>
              </a:rPr>
              <a:t>, and (-n)</a:t>
            </a:r>
            <a:r>
              <a:rPr lang="en-US" altLang="ko-KR" sz="1800" baseline="30000" dirty="0">
                <a:ea typeface="굴림" charset="-127"/>
              </a:rPr>
              <a:t>2</a:t>
            </a:r>
            <a:r>
              <a:rPr lang="en-US" altLang="ko-KR" sz="1800" dirty="0">
                <a:ea typeface="굴림" charset="-127"/>
              </a:rPr>
              <a:t> = n</a:t>
            </a:r>
            <a:r>
              <a:rPr lang="en-US" altLang="ko-KR" sz="1800" baseline="30000" dirty="0">
                <a:ea typeface="굴림" charset="-127"/>
              </a:rPr>
              <a:t>2</a:t>
            </a:r>
            <a:r>
              <a:rPr lang="en-US" altLang="ko-KR" sz="1800" dirty="0">
                <a:ea typeface="굴림" charset="-127"/>
              </a:rPr>
              <a:t>, so this case is proven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(m</a:t>
            </a:r>
            <a:r>
              <a:rPr lang="en-US" altLang="ko-KR" sz="2400" baseline="30000" dirty="0">
                <a:ea typeface="굴림" charset="-127"/>
              </a:rPr>
              <a:t>2</a:t>
            </a:r>
            <a:r>
              <a:rPr lang="en-US" altLang="ko-KR" sz="2400" dirty="0">
                <a:ea typeface="굴림" charset="-127"/>
              </a:rPr>
              <a:t>=n</a:t>
            </a:r>
            <a:r>
              <a:rPr lang="en-US" altLang="ko-KR" sz="2400" baseline="30000" dirty="0">
                <a:ea typeface="굴림" charset="-127"/>
              </a:rPr>
              <a:t>2</a:t>
            </a:r>
            <a:r>
              <a:rPr lang="en-US" altLang="ko-KR" sz="2400" dirty="0">
                <a:ea typeface="굴림" charset="-127"/>
              </a:rPr>
              <a:t>) → [(m=n)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(m=-n)]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Subtract </a:t>
            </a:r>
            <a:r>
              <a:rPr lang="en-US" altLang="ko-KR" sz="2000" dirty="0">
                <a:ea typeface="굴림" charset="-127"/>
              </a:rPr>
              <a:t>n</a:t>
            </a:r>
            <a:r>
              <a:rPr lang="en-US" altLang="ko-KR" sz="2000" baseline="30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from both sides to get </a:t>
            </a:r>
            <a:r>
              <a:rPr lang="en-US" altLang="ko-KR" sz="2000" dirty="0">
                <a:ea typeface="굴림" charset="-127"/>
              </a:rPr>
              <a:t>m</a:t>
            </a:r>
            <a:r>
              <a:rPr lang="en-US" altLang="ko-KR" sz="2000" baseline="30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-n</a:t>
            </a:r>
            <a:r>
              <a:rPr lang="en-US" altLang="ko-KR" sz="2000" baseline="30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=0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Factor to get (</a:t>
            </a:r>
            <a:r>
              <a:rPr lang="en-US" altLang="ko-KR" sz="2000" dirty="0" err="1">
                <a:ea typeface="굴림" charset="-127"/>
                <a:sym typeface="Symbol" pitchFamily="18" charset="2"/>
              </a:rPr>
              <a:t>m+n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)(m-n) = 0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Since that equals zero, one of the factors must be zero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Thus, either </a:t>
            </a:r>
            <a:r>
              <a:rPr lang="en-US" altLang="ko-KR" sz="2000" dirty="0" err="1">
                <a:ea typeface="굴림" charset="-127"/>
                <a:sym typeface="Symbol" pitchFamily="18" charset="2"/>
              </a:rPr>
              <a:t>m+n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=0 (which means m=n) or m-n=0 (which means m=-n)</a:t>
            </a:r>
            <a:endParaRPr lang="en-US" altLang="ko-KR" sz="20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3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필요충분조건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B0EF3E3-920F-47DF-BFEF-4730FB98C172}" type="slidenum">
              <a:rPr lang="en-US" altLang="ko-KR" b="1">
                <a:ea typeface="HY엽서L" pitchFamily="18" charset="-127"/>
              </a:rPr>
              <a:pPr/>
              <a:t>48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4038" name="Picture 2" descr="C:\Documents and Settings\Administrator\바탕 화면\이산수학 작업 그림파일\4장\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112838"/>
            <a:ext cx="4637087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 descr="C:\Documents and Settings\Administrator\바탕 화면\이산수학 작업 그림파일\4장\4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7303"/>
            <a:ext cx="7519987" cy="554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필요충분조건 증명법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3AC068F-E201-4781-AF45-4D5BC5DB6D52}" type="slidenum">
              <a:rPr lang="en-US" altLang="ko-KR" b="1">
                <a:ea typeface="HY엽서L" pitchFamily="18" charset="-127"/>
              </a:rPr>
              <a:pPr/>
              <a:t>49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증명의 방법론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B1A8F2C-BEFF-418B-8B13-10984F0A9215}" type="slidenum">
              <a:rPr lang="en-US" altLang="ko-KR" b="1">
                <a:ea typeface="HY엽서L" pitchFamily="18" charset="-127"/>
              </a:rPr>
              <a:pPr/>
              <a:t>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6390" name="Picture 2" descr="C:\Documents and Settings\Administrator\바탕 화면\이산수학 작업 그림파일\4장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1360488"/>
            <a:ext cx="7762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1403350" y="2503488"/>
            <a:ext cx="756126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공학이나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컴퓨터 관련 학문에 있어서 주어진 문제를 해결하기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위해서는 증명의 단계적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접근 방식이 매우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효과적임</a:t>
            </a: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증명 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~~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추론</a:t>
            </a: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Proofs have many practical applications: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verification that computer programs are correct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establishing that operating systems are secure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enabling programs to make inferences in artificial intelligence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showing that system specifications are consistent</a:t>
            </a:r>
          </a:p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프로그램의 입증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6DB109D-D8B9-4794-A6B5-832917B34A0D}" type="slidenum">
              <a:rPr lang="en-US" altLang="ko-KR" b="1">
                <a:ea typeface="HY엽서L" pitchFamily="18" charset="-127"/>
              </a:rPr>
              <a:pPr/>
              <a:t>50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1187624" y="1341438"/>
            <a:ext cx="7705551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수학적인 식이나 명제는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다양한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방법으로 증명할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수 있음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증명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못지않게 엄밀한 정확성이 요구되는 컴퓨터 프로그램을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입증하는 것 또한 매우 중요함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 latinLnBrk="0">
              <a:buFont typeface="Arial" pitchFamily="34" charset="0"/>
              <a:buChar char="•"/>
            </a:pP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정확한 프로그램이 되기 위해서는 구문 오류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(syntax error)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를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포함하지 않아야 함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예상치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못하게 끝나서도 안 되며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주어진 입력에 대해 정확한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결과를 도출해야 함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프로그램의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정확성에 대한 입증이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필요함</a:t>
            </a:r>
            <a:endParaRPr kumimoji="0" lang="en-US" altLang="ko-KR" dirty="0">
              <a:latin typeface="HY중고딕" pitchFamily="18" charset="-127"/>
              <a:ea typeface="HY중고딕" pitchFamily="18" charset="-127"/>
            </a:endParaRPr>
          </a:p>
          <a:p>
            <a:pPr latinLnBrk="0"/>
            <a:endParaRPr kumimoji="0" lang="en-US" altLang="ko-KR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프로그램의 입증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1EC40E5-4D5A-4C1C-AA1D-3B6CD9585FCA}" type="slidenum">
              <a:rPr lang="en-US" altLang="ko-KR" b="1">
                <a:ea typeface="HY엽서L" pitchFamily="18" charset="-127"/>
              </a:rPr>
              <a:pPr/>
              <a:t>51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813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4" name="TextBox 7"/>
          <p:cNvSpPr txBox="1">
            <a:spLocks noChangeArrowheads="1"/>
          </p:cNvSpPr>
          <p:nvPr/>
        </p:nvSpPr>
        <p:spPr bwMode="auto">
          <a:xfrm>
            <a:off x="1331913" y="1530350"/>
            <a:ext cx="7561262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25"/>
              </a:lnSpc>
            </a:pPr>
            <a:r>
              <a:rPr kumimoji="0" lang="ko-KR" altLang="en-US" b="1" dirty="0">
                <a:latin typeface="HY중고딕" pitchFamily="18" charset="-127"/>
                <a:ea typeface="HY중고딕" pitchFamily="18" charset="-127"/>
              </a:rPr>
              <a:t>프로그램의 입증은 주로 제어 구조</a:t>
            </a:r>
            <a:r>
              <a:rPr kumimoji="0" lang="en-US" altLang="ko-KR" b="1" dirty="0">
                <a:latin typeface="HY중고딕" pitchFamily="18" charset="-127"/>
                <a:ea typeface="HY중고딕" pitchFamily="18" charset="-127"/>
              </a:rPr>
              <a:t>(control structure)</a:t>
            </a:r>
            <a:r>
              <a:rPr kumimoji="0" lang="ko-KR" altLang="en-US" b="1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kumimoji="0" lang="en-US" altLang="ko-KR" b="1" dirty="0" smtClean="0">
                <a:latin typeface="HY중고딕" pitchFamily="18" charset="-127"/>
                <a:ea typeface="HY중고딕" pitchFamily="18" charset="-127"/>
              </a:rPr>
              <a:t>4</a:t>
            </a:r>
            <a:r>
              <a:rPr kumimoji="0" lang="ko-KR" altLang="en-US" b="1" dirty="0">
                <a:latin typeface="HY중고딕" pitchFamily="18" charset="-127"/>
                <a:ea typeface="HY중고딕" pitchFamily="18" charset="-127"/>
              </a:rPr>
              <a:t>가지의 문장 </a:t>
            </a:r>
            <a:r>
              <a:rPr kumimoji="0" lang="ko-KR" altLang="en-US" b="1" dirty="0" smtClean="0">
                <a:latin typeface="HY중고딕" pitchFamily="18" charset="-127"/>
                <a:ea typeface="HY중고딕" pitchFamily="18" charset="-127"/>
              </a:rPr>
              <a:t>구조를 입증함</a:t>
            </a:r>
            <a:endParaRPr kumimoji="0" lang="en-US" altLang="ko-KR" b="1" dirty="0">
              <a:latin typeface="HY중고딕" pitchFamily="18" charset="-127"/>
              <a:ea typeface="HY중고딕" pitchFamily="18" charset="-127"/>
            </a:endParaRPr>
          </a:p>
          <a:p>
            <a:pPr latinLnBrk="0">
              <a:lnSpc>
                <a:spcPts val="3025"/>
              </a:lnSpc>
            </a:pP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lvl="1" latinLnBrk="0">
              <a:lnSpc>
                <a:spcPts val="3025"/>
              </a:lnSpc>
            </a:pPr>
            <a:r>
              <a:rPr kumimoji="0"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1. </a:t>
            </a:r>
            <a:r>
              <a:rPr kumimoji="0" lang="ko-KR" altLang="en-US" sz="1600" dirty="0" err="1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순서문</a:t>
            </a:r>
            <a:r>
              <a:rPr kumimoji="0"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(Sequential statements)</a:t>
            </a:r>
          </a:p>
          <a:p>
            <a:pPr lvl="1" latinLnBrk="0">
              <a:lnSpc>
                <a:spcPts val="3025"/>
              </a:lnSpc>
            </a:pPr>
            <a:r>
              <a:rPr kumimoji="0"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kumimoji="0" lang="ko-KR" altLang="en-US" sz="1600" dirty="0" err="1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조건문</a:t>
            </a:r>
            <a:r>
              <a:rPr kumimoji="0"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(Conditional statements)</a:t>
            </a:r>
          </a:p>
          <a:p>
            <a:pPr lvl="1" latinLnBrk="0">
              <a:lnSpc>
                <a:spcPts val="3025"/>
              </a:lnSpc>
            </a:pPr>
            <a:r>
              <a:rPr kumimoji="0"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3. </a:t>
            </a:r>
            <a:r>
              <a:rPr kumimoji="0" lang="ko-KR" altLang="en-US" sz="1600" dirty="0" err="1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반복문</a:t>
            </a:r>
            <a:r>
              <a:rPr kumimoji="0"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(Repeated statements)</a:t>
            </a:r>
          </a:p>
          <a:p>
            <a:pPr lvl="1" latinLnBrk="0">
              <a:lnSpc>
                <a:spcPts val="3025"/>
              </a:lnSpc>
            </a:pPr>
            <a:r>
              <a:rPr kumimoji="0"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kumimoji="0"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무조건적 </a:t>
            </a:r>
            <a:r>
              <a:rPr kumimoji="0" lang="ko-KR" altLang="en-US" sz="1600" dirty="0" err="1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이동문</a:t>
            </a:r>
            <a:r>
              <a:rPr kumimoji="0"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(Unconditional transfer statements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프로그램의 입증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D452C1B-23CD-4E62-B50C-A310EA0585B1}" type="slidenum">
              <a:rPr lang="en-US" altLang="ko-KR" b="1">
                <a:ea typeface="HY엽서L" pitchFamily="18" charset="-127"/>
              </a:rPr>
              <a:pPr/>
              <a:t>52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915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9158" name="Picture 2" descr="C:\Documents and Settings\Administrator\바탕 화면\이산수학 작업 그림파일\4장\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196975"/>
            <a:ext cx="59229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프로그램의 입증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DE0DF0A-BA45-42FB-AF1E-144EC0E11346}" type="slidenum">
              <a:rPr lang="en-US" altLang="ko-KR" b="1">
                <a:ea typeface="HY엽서L" pitchFamily="18" charset="-127"/>
              </a:rPr>
              <a:pPr/>
              <a:t>53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018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65213" y="1490663"/>
            <a:ext cx="7515225" cy="3594100"/>
            <a:chOff x="1065213" y="1490663"/>
            <a:chExt cx="7515225" cy="3594100"/>
          </a:xfrm>
        </p:grpSpPr>
        <p:pic>
          <p:nvPicPr>
            <p:cNvPr id="50182" name="Picture 2" descr="C:\Documents and Settings\Administrator\바탕 화면\이산수학 작업 그림파일\4장\47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213" y="1490663"/>
              <a:ext cx="7515225" cy="359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4149188" y="3733624"/>
              <a:ext cx="1069280" cy="288032"/>
            </a:xfrm>
            <a:prstGeom prst="rect">
              <a:avLst/>
            </a:prstGeom>
            <a:solidFill>
              <a:srgbClr val="B1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i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&lt;=n; i++)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프로그램의 입증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245B162-4C38-4594-AA79-30D8472F874B}" type="slidenum">
              <a:rPr lang="en-US" altLang="ko-KR" b="1">
                <a:ea typeface="HY엽서L" pitchFamily="18" charset="-127"/>
              </a:rPr>
              <a:pPr/>
              <a:t>54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120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1206" name="Picture 2" descr="C:\Documents and Settings\Administrator\바탕 화면\이산수학 작업 그림파일\4장\47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2133600"/>
            <a:ext cx="7056437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C:\Documents and Settings\Administrator\바탕 화면\이산수학 작업 그림파일\4장\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947738"/>
            <a:ext cx="762317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프로그램의 입증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9C94A9F-BC76-4053-8365-BA49FE9B9B65}" type="slidenum">
              <a:rPr lang="en-US" altLang="ko-KR" b="1">
                <a:ea typeface="HY엽서L" pitchFamily="18" charset="-127"/>
              </a:rPr>
              <a:pPr/>
              <a:t>55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223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:\Documents and Settings\Administrator\바탕 화면\이산수학 작업 그림파일\4장\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127125"/>
            <a:ext cx="5716588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프로그램의 입증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A9084FE-8043-4281-8054-AC9C60A70C1C}" type="slidenum">
              <a:rPr lang="en-US" altLang="ko-KR" b="1">
                <a:ea typeface="HY엽서L" pitchFamily="18" charset="-127"/>
              </a:rPr>
              <a:pPr/>
              <a:t>56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325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5DC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 smtClean="0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응용</a:t>
            </a:r>
            <a:endParaRPr lang="ko-KR" altLang="en-US" sz="2400" dirty="0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A9084FE-8043-4281-8054-AC9C60A70C1C}" type="slidenum">
              <a:rPr lang="en-US" altLang="ko-KR" b="1">
                <a:ea typeface="HY엽서L" pitchFamily="18" charset="-127"/>
              </a:rPr>
              <a:pPr/>
              <a:t>57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325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143287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ko-KR" altLang="en-US" sz="16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증명법의</a:t>
            </a:r>
            <a:r>
              <a:rPr lang="en-US" altLang="ko-KR" sz="16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응용</a:t>
            </a:r>
            <a:endParaRPr lang="en-US" altLang="ko-KR" sz="1600" b="1" smtClean="0">
              <a:solidFill>
                <a:srgbClr val="C0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endParaRPr lang="en-US" altLang="ko-KR" sz="1600" b="1" dirty="0" smtClean="0">
              <a:solidFill>
                <a:srgbClr val="C0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수학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자연과학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여러 가지 공학 등에 폭넓게 활용되며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   학문적 기반을 이루는 기초가 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8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137" y="0"/>
            <a:ext cx="7499350" cy="6926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956376" cy="547260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명제가 참인 것을 바탕으로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명제가 참인 것을 유도해 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유효추론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</a:p>
          <a:p>
            <a:pPr>
              <a:buNone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∧ </a:t>
            </a:r>
            <a:r>
              <a:rPr lang="en-US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∧ … ∧ </a:t>
            </a:r>
            <a:r>
              <a:rPr lang="en-US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i="1" baseline="-25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 →</a:t>
            </a:r>
            <a:r>
              <a:rPr lang="en-US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q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항진명제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tautology)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주어진 명제가 참인 상태에서 결론도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참일때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q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조건명제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None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1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증명 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FDF0712-6E63-4884-ADF2-98511A7FB663}" type="slidenum">
              <a:rPr lang="en-US" altLang="ko-KR" b="1">
                <a:ea typeface="HY엽서L" pitchFamily="18" charset="-127"/>
              </a:rPr>
              <a:pPr/>
              <a:t>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8" name="TextBox 9"/>
          <p:cNvSpPr txBox="1">
            <a:spLocks noChangeArrowheads="1"/>
          </p:cNvSpPr>
          <p:nvPr/>
        </p:nvSpPr>
        <p:spPr bwMode="auto">
          <a:xfrm>
            <a:off x="1403350" y="1544638"/>
            <a:ext cx="756126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25"/>
              </a:lnSpc>
            </a:pP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latinLnBrk="0">
              <a:lnSpc>
                <a:spcPts val="3025"/>
              </a:lnSpc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수학이나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공학에서의 증명 문제는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p → q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와 같은 논리 함축을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증명함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latinLnBrk="0">
              <a:lnSpc>
                <a:spcPts val="3025"/>
              </a:lnSpc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논리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함축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p → q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가 참이 되기 위해서는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p, q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가 모두 참이거나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에 관계없이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가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거짓임</a:t>
            </a:r>
            <a:endParaRPr kumimoji="0"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 latinLnBrk="0">
              <a:lnSpc>
                <a:spcPts val="3025"/>
              </a:lnSpc>
              <a:buFont typeface="Arial" pitchFamily="34" charset="0"/>
              <a:buChar char="•"/>
            </a:pP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latinLnBrk="0">
              <a:lnSpc>
                <a:spcPct val="150000"/>
              </a:lnSpc>
              <a:buFont typeface="Wingdings" pitchFamily="2" charset="2"/>
              <a:buChar char="ü"/>
            </a:pPr>
            <a:r>
              <a:rPr kumimoji="0" lang="ko-KR" altLang="en-US" sz="1600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증명 방법은 직접 증명법과 간접 증명법 그리고 기타 증명법으로 </a:t>
            </a:r>
            <a:r>
              <a:rPr kumimoji="0" lang="ko-KR" altLang="en-US" sz="1600" dirty="0" smtClean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구분함</a:t>
            </a:r>
            <a:endParaRPr kumimoji="0" lang="en-US" altLang="ko-KR" sz="1600" dirty="0" smtClean="0">
              <a:solidFill>
                <a:srgbClr val="006600"/>
              </a:solidFill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ko-KR" altLang="en-US" sz="1600" dirty="0" smtClean="0">
                <a:solidFill>
                  <a:srgbClr val="0066CC"/>
                </a:solidFill>
                <a:latin typeface="HY중고딕" pitchFamily="18" charset="-127"/>
                <a:ea typeface="HY중고딕" pitchFamily="18" charset="-127"/>
              </a:rPr>
              <a:t>직접 </a:t>
            </a:r>
            <a:r>
              <a:rPr kumimoji="0" lang="ko-KR" altLang="en-US" sz="1600" dirty="0">
                <a:solidFill>
                  <a:srgbClr val="0066CC"/>
                </a:solidFill>
                <a:latin typeface="HY중고딕" pitchFamily="18" charset="-127"/>
                <a:ea typeface="HY중고딕" pitchFamily="18" charset="-127"/>
              </a:rPr>
              <a:t>증명법은 </a:t>
            </a:r>
            <a:r>
              <a:rPr kumimoji="0" lang="en-US" altLang="ko-KR" sz="1600" dirty="0">
                <a:solidFill>
                  <a:srgbClr val="0066CC"/>
                </a:solidFill>
                <a:latin typeface="HY중고딕" pitchFamily="18" charset="-127"/>
                <a:ea typeface="HY중고딕" pitchFamily="18" charset="-127"/>
              </a:rPr>
              <a:t>p → q</a:t>
            </a:r>
            <a:r>
              <a:rPr kumimoji="0" lang="ko-KR" altLang="en-US" sz="1600" dirty="0">
                <a:solidFill>
                  <a:srgbClr val="0066CC"/>
                </a:solidFill>
                <a:latin typeface="HY중고딕" pitchFamily="18" charset="-127"/>
                <a:ea typeface="HY중고딕" pitchFamily="18" charset="-127"/>
              </a:rPr>
              <a:t>를 직접 증명하는 </a:t>
            </a:r>
            <a:r>
              <a:rPr kumimoji="0" lang="ko-KR" altLang="en-US" sz="1600" dirty="0" smtClean="0">
                <a:solidFill>
                  <a:srgbClr val="0066CC"/>
                </a:solidFill>
                <a:latin typeface="HY중고딕" pitchFamily="18" charset="-127"/>
                <a:ea typeface="HY중고딕" pitchFamily="18" charset="-127"/>
              </a:rPr>
              <a:t>것임</a:t>
            </a:r>
            <a:endParaRPr kumimoji="0" lang="en-US" altLang="ko-KR" sz="1600" dirty="0" smtClean="0">
              <a:solidFill>
                <a:srgbClr val="0066CC"/>
              </a:solidFill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ko-KR" altLang="en-US" sz="1600" dirty="0" smtClean="0">
                <a:solidFill>
                  <a:srgbClr val="0066CC"/>
                </a:solidFill>
                <a:latin typeface="HY중고딕" pitchFamily="18" charset="-127"/>
                <a:ea typeface="HY중고딕" pitchFamily="18" charset="-127"/>
              </a:rPr>
              <a:t>간접 </a:t>
            </a:r>
            <a:r>
              <a:rPr kumimoji="0" lang="ko-KR" altLang="en-US" sz="1600" dirty="0">
                <a:solidFill>
                  <a:srgbClr val="0066CC"/>
                </a:solidFill>
                <a:latin typeface="HY중고딕" pitchFamily="18" charset="-127"/>
                <a:ea typeface="HY중고딕" pitchFamily="18" charset="-127"/>
              </a:rPr>
              <a:t>증명법은 논리적 동치를 이용하거나 다른 특수한 방법으로 </a:t>
            </a:r>
            <a:r>
              <a:rPr kumimoji="0" lang="ko-KR" altLang="en-US" sz="1600" dirty="0" smtClean="0">
                <a:solidFill>
                  <a:srgbClr val="0066CC"/>
                </a:solidFill>
                <a:latin typeface="HY중고딕" pitchFamily="18" charset="-127"/>
                <a:ea typeface="HY중고딕" pitchFamily="18" charset="-127"/>
              </a:rPr>
              <a:t>증명함</a:t>
            </a:r>
            <a:endParaRPr kumimoji="0" lang="en-US" altLang="ko-KR" sz="1600" dirty="0" smtClean="0">
              <a:solidFill>
                <a:srgbClr val="0066CC"/>
              </a:solidFill>
              <a:latin typeface="HY중고딕" pitchFamily="18" charset="-127"/>
              <a:ea typeface="HY중고딕" pitchFamily="18" charset="-127"/>
            </a:endParaRPr>
          </a:p>
          <a:p>
            <a:pPr marL="285750" latinLnBrk="0">
              <a:lnSpc>
                <a:spcPts val="3025"/>
              </a:lnSpc>
              <a:buFont typeface="Wingdings" pitchFamily="2" charset="2"/>
              <a:buChar char="ü"/>
            </a:pPr>
            <a:r>
              <a:rPr kumimoji="0" lang="ko-KR" altLang="en-US" sz="1600" dirty="0" smtClean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kumimoji="0" lang="ko-KR" altLang="en-US" sz="1600" dirty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문제 유형에 따라 다양한 방법으로 접근하는 것이 </a:t>
            </a:r>
            <a:r>
              <a:rPr kumimoji="0" lang="ko-KR" altLang="en-US" sz="1600" dirty="0" smtClean="0">
                <a:solidFill>
                  <a:srgbClr val="006600"/>
                </a:solidFill>
                <a:latin typeface="HY중고딕" pitchFamily="18" charset="-127"/>
                <a:ea typeface="HY중고딕" pitchFamily="18" charset="-127"/>
              </a:rPr>
              <a:t>효율적임</a:t>
            </a:r>
            <a:endParaRPr kumimoji="0" lang="en-US" altLang="ko-KR" sz="1600" dirty="0">
              <a:solidFill>
                <a:srgbClr val="006600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7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여러 가지 증명 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17A1A14-39DE-4B81-BAE6-D7A7B0BBEFC4}" type="slidenum">
              <a:rPr lang="en-US" altLang="ko-KR" b="1">
                <a:ea typeface="HY엽서L" pitchFamily="18" charset="-127"/>
              </a:rPr>
              <a:pPr/>
              <a:t>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9462" name="Picture 2" descr="C:\Documents and Settings\Administrator\바탕 화면\이산수학 작업 그림파일\4장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954088"/>
            <a:ext cx="6103937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4.2.1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수학적 귀납법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697547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증명법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4F8BD15-5B9C-4DB8-B163-76CBED5083D1}" type="slidenum">
              <a:rPr lang="en-US" altLang="ko-KR" b="1">
                <a:ea typeface="HY엽서L" pitchFamily="18" charset="-127"/>
              </a:rPr>
              <a:pPr/>
              <a:t>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048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7" name="TextBox 9"/>
          <p:cNvSpPr txBox="1">
            <a:spLocks noChangeArrowheads="1"/>
          </p:cNvSpPr>
          <p:nvPr/>
        </p:nvSpPr>
        <p:spPr bwMode="auto">
          <a:xfrm>
            <a:off x="1403350" y="1124744"/>
            <a:ext cx="7561263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25"/>
              </a:lnSpc>
            </a:pPr>
            <a:r>
              <a:rPr kumimoji="0" lang="ko-KR" altLang="en-US" sz="20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수학이나 공학에서 새로운 결과를 얻는 </a:t>
            </a:r>
            <a:r>
              <a:rPr kumimoji="0" lang="en-US" altLang="ko-KR" sz="20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2</a:t>
            </a:r>
            <a:r>
              <a:rPr kumimoji="0" lang="ko-KR" altLang="en-US" sz="20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가지 중요한 </a:t>
            </a:r>
            <a:r>
              <a:rPr kumimoji="0" lang="ko-KR" altLang="en-US" sz="2000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방법론</a:t>
            </a:r>
            <a:endParaRPr kumimoji="0" lang="en-US" altLang="ko-KR" sz="2000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latinLnBrk="0">
              <a:lnSpc>
                <a:spcPts val="3025"/>
              </a:lnSpc>
            </a:pP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연역법</a:t>
            </a:r>
            <a:r>
              <a:rPr kumimoji="0" lang="en-US" altLang="ko-KR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(deduction</a:t>
            </a:r>
            <a:r>
              <a:rPr kumimoji="0" lang="en-US" altLang="ko-KR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1" latinLnBrk="0">
              <a:lnSpc>
                <a:spcPts val="3025"/>
              </a:lnSpc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사실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(facts)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들과 공리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(axioms)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들에 입각하여 추론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(inference)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을 통하여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새로운 사실을 도출하는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것임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일반적인 원리에서 특수한 사실을 증명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귀납법</a:t>
            </a:r>
            <a:r>
              <a:rPr kumimoji="0" lang="en-US" altLang="ko-KR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(induction)</a:t>
            </a:r>
          </a:p>
          <a:p>
            <a:pPr lvl="1" latinLnBrk="0">
              <a:lnSpc>
                <a:spcPts val="3025"/>
              </a:lnSpc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관찰과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실험에 기반한 가설을 귀납 추론을 통하여 일반적인 규칙을 입증하는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것임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구체적 사실에서 일반적인 원리를 이끌어내는 증명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486916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귀납법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개개의 </a:t>
            </a:r>
            <a:r>
              <a:rPr lang="ko-KR" altLang="en-US" dirty="0"/>
              <a:t>사실이나 명제에서 일반적 결론을 이끌어내는 </a:t>
            </a:r>
            <a:r>
              <a:rPr lang="ko-KR" altLang="en-US" dirty="0" err="1" smtClean="0"/>
              <a:t>추론법</a:t>
            </a:r>
            <a:endParaRPr lang="en-US" altLang="ko-KR" dirty="0" smtClean="0"/>
          </a:p>
          <a:p>
            <a:r>
              <a:rPr lang="ko-KR" altLang="en-US" dirty="0" smtClean="0"/>
              <a:t>연역법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보편 명제에서 특수 명제를 이끌어내는 </a:t>
            </a:r>
            <a:r>
              <a:rPr lang="ko-KR" altLang="en-US" dirty="0" err="1" smtClean="0"/>
              <a:t>추론법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=  \frac{k(k + 1) + 2(k + 1)}{2}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=  \frac{(k + 1) (k + 2)}{2}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1 + 2 + \ldots + k + (k + 1)  =  \frac{k(k + 1)}{2} + (k + 1)$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4210</TotalTime>
  <Words>2896</Words>
  <Application>Microsoft Office PowerPoint</Application>
  <PresentationFormat>화면 슬라이드 쇼(4:3)</PresentationFormat>
  <Paragraphs>474</Paragraphs>
  <Slides>57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72" baseType="lpstr">
      <vt:lpstr>HY엽서L</vt:lpstr>
      <vt:lpstr>HY중고딕</vt:lpstr>
      <vt:lpstr>굴림</vt:lpstr>
      <vt:lpstr>맑은 고딕</vt:lpstr>
      <vt:lpstr>휴먼둥근헤드라인</vt:lpstr>
      <vt:lpstr>휴먼매직체</vt:lpstr>
      <vt:lpstr>휴먼모음T</vt:lpstr>
      <vt:lpstr>Arial</vt:lpstr>
      <vt:lpstr>Cambria Math</vt:lpstr>
      <vt:lpstr>Gill Sans MT</vt:lpstr>
      <vt:lpstr>Symbol</vt:lpstr>
      <vt:lpstr>Verdana</vt:lpstr>
      <vt:lpstr>Wingdings</vt:lpstr>
      <vt:lpstr>Wingdings 2</vt:lpstr>
      <vt:lpstr>태양</vt:lpstr>
      <vt:lpstr>PowerPoint 프레젠테이션</vt:lpstr>
      <vt:lpstr>PowerPoint 프레젠테이션</vt:lpstr>
      <vt:lpstr>CONTENTS</vt:lpstr>
      <vt:lpstr>4. 증명법</vt:lpstr>
      <vt:lpstr>4.1 증명의 방법론</vt:lpstr>
      <vt:lpstr>추론</vt:lpstr>
      <vt:lpstr>4.2 여러 가지 증명 방법</vt:lpstr>
      <vt:lpstr>4.2 여러 가지 증명 방법</vt:lpstr>
      <vt:lpstr>4.2.1 수학적 귀납법</vt:lpstr>
      <vt:lpstr>4.2.1 수학적 귀납법</vt:lpstr>
      <vt:lpstr>Important Points About Using Mathematical  Induction</vt:lpstr>
      <vt:lpstr>4.2.1 수학적 귀납법</vt:lpstr>
      <vt:lpstr>4.2.1 수학적 귀납법</vt:lpstr>
      <vt:lpstr>Proving a Summation Formula by Mathematical Induction</vt:lpstr>
      <vt:lpstr>Conjecturing and Proving Correct a Summation Formula</vt:lpstr>
      <vt:lpstr>Conjecturing and Proving Correct a Summation Formula</vt:lpstr>
      <vt:lpstr>Proving Inequalities</vt:lpstr>
      <vt:lpstr>Proving Inequalities</vt:lpstr>
      <vt:lpstr>Number of Subsets of a Finite Set</vt:lpstr>
      <vt:lpstr>Number of Subsets of a Finite Set</vt:lpstr>
      <vt:lpstr>4.2.1 수학적 귀납법</vt:lpstr>
      <vt:lpstr>4.2.1 수학적 귀납법</vt:lpstr>
      <vt:lpstr>4.2.1 수학적 귀납법</vt:lpstr>
      <vt:lpstr>4.2.2 모순 증명법</vt:lpstr>
      <vt:lpstr>Proof by contradiction</vt:lpstr>
      <vt:lpstr>Proof by contradiction example 1</vt:lpstr>
      <vt:lpstr>Proof by contradiction example 1</vt:lpstr>
      <vt:lpstr>Proof by contradiction example 2</vt:lpstr>
      <vt:lpstr>4.2.2 모순 증명법</vt:lpstr>
      <vt:lpstr>4.2.2 모순 증명법</vt:lpstr>
      <vt:lpstr>4.2.2 모순 증명법</vt:lpstr>
      <vt:lpstr>4.2.2 모순 증명법</vt:lpstr>
      <vt:lpstr>4.2.2 모순 증명법</vt:lpstr>
      <vt:lpstr>4.2.3 직접 증명법</vt:lpstr>
      <vt:lpstr>4.2.3 직접 증명법</vt:lpstr>
      <vt:lpstr>4.2.4 대우 증명법</vt:lpstr>
      <vt:lpstr>4.2.4 대우 증명법</vt:lpstr>
      <vt:lpstr>4.2.4 대우 증명법</vt:lpstr>
      <vt:lpstr>4.2.4 대우 증명법</vt:lpstr>
      <vt:lpstr>4.2.5 존재 증명법</vt:lpstr>
      <vt:lpstr>4.2.5 존재 증명법</vt:lpstr>
      <vt:lpstr>4.2.6 반례 증명법</vt:lpstr>
      <vt:lpstr>4.2.6 반례 증명법</vt:lpstr>
      <vt:lpstr>4.2.6 반례 증명법</vt:lpstr>
      <vt:lpstr>4.2.7 필요충분조건 증명법</vt:lpstr>
      <vt:lpstr>Proofs of equivalences</vt:lpstr>
      <vt:lpstr>Proofs of equivalence example</vt:lpstr>
      <vt:lpstr>4.2.7 필요충분조건 증명법</vt:lpstr>
      <vt:lpstr>4.2.7 필요충분조건 증명법</vt:lpstr>
      <vt:lpstr>4.3 프로그램의 입증</vt:lpstr>
      <vt:lpstr>4.3 프로그램의 입증</vt:lpstr>
      <vt:lpstr>4.3 프로그램의 입증</vt:lpstr>
      <vt:lpstr>4.3 프로그램의 입증</vt:lpstr>
      <vt:lpstr>4.3 프로그램의 입증</vt:lpstr>
      <vt:lpstr>4.3 프로그램의 입증</vt:lpstr>
      <vt:lpstr>4.3 프로그램의 입증</vt:lpstr>
      <vt:lpstr>응용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선형대수와 선형방정식</dc:title>
  <dc:creator>Dae Su Kim</dc:creator>
  <cp:lastModifiedBy>User</cp:lastModifiedBy>
  <cp:revision>306</cp:revision>
  <dcterms:created xsi:type="dcterms:W3CDTF">2010-07-13T17:27:52Z</dcterms:created>
  <dcterms:modified xsi:type="dcterms:W3CDTF">2015-09-23T15:49:55Z</dcterms:modified>
</cp:coreProperties>
</file>