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8"/>
  </p:notesMasterIdLst>
  <p:handoutMasterIdLst>
    <p:handoutMasterId r:id="rId109"/>
  </p:handoutMasterIdLst>
  <p:sldIdLst>
    <p:sldId id="309" r:id="rId2"/>
    <p:sldId id="377" r:id="rId3"/>
    <p:sldId id="257" r:id="rId4"/>
    <p:sldId id="401" r:id="rId5"/>
    <p:sldId id="361" r:id="rId6"/>
    <p:sldId id="402" r:id="rId7"/>
    <p:sldId id="379" r:id="rId8"/>
    <p:sldId id="313" r:id="rId9"/>
    <p:sldId id="319" r:id="rId10"/>
    <p:sldId id="403" r:id="rId11"/>
    <p:sldId id="404" r:id="rId12"/>
    <p:sldId id="405" r:id="rId13"/>
    <p:sldId id="406" r:id="rId14"/>
    <p:sldId id="362" r:id="rId15"/>
    <p:sldId id="318" r:id="rId16"/>
    <p:sldId id="363" r:id="rId17"/>
    <p:sldId id="317" r:id="rId18"/>
    <p:sldId id="316" r:id="rId19"/>
    <p:sldId id="315" r:id="rId20"/>
    <p:sldId id="321" r:id="rId21"/>
    <p:sldId id="320" r:id="rId22"/>
    <p:sldId id="322" r:id="rId23"/>
    <p:sldId id="323" r:id="rId24"/>
    <p:sldId id="364" r:id="rId25"/>
    <p:sldId id="324" r:id="rId26"/>
    <p:sldId id="325" r:id="rId27"/>
    <p:sldId id="327" r:id="rId28"/>
    <p:sldId id="407" r:id="rId29"/>
    <p:sldId id="408" r:id="rId30"/>
    <p:sldId id="409" r:id="rId31"/>
    <p:sldId id="326" r:id="rId32"/>
    <p:sldId id="365" r:id="rId33"/>
    <p:sldId id="328" r:id="rId34"/>
    <p:sldId id="329" r:id="rId35"/>
    <p:sldId id="331" r:id="rId36"/>
    <p:sldId id="332" r:id="rId37"/>
    <p:sldId id="333" r:id="rId38"/>
    <p:sldId id="334" r:id="rId39"/>
    <p:sldId id="335" r:id="rId40"/>
    <p:sldId id="336" r:id="rId41"/>
    <p:sldId id="366" r:id="rId42"/>
    <p:sldId id="337" r:id="rId43"/>
    <p:sldId id="380" r:id="rId44"/>
    <p:sldId id="338" r:id="rId45"/>
    <p:sldId id="339" r:id="rId46"/>
    <p:sldId id="426" r:id="rId47"/>
    <p:sldId id="419" r:id="rId48"/>
    <p:sldId id="340" r:id="rId49"/>
    <p:sldId id="367" r:id="rId50"/>
    <p:sldId id="341" r:id="rId51"/>
    <p:sldId id="427" r:id="rId52"/>
    <p:sldId id="418" r:id="rId53"/>
    <p:sldId id="346" r:id="rId54"/>
    <p:sldId id="391" r:id="rId55"/>
    <p:sldId id="392" r:id="rId56"/>
    <p:sldId id="368" r:id="rId57"/>
    <p:sldId id="393" r:id="rId58"/>
    <p:sldId id="394" r:id="rId59"/>
    <p:sldId id="345" r:id="rId60"/>
    <p:sldId id="342" r:id="rId61"/>
    <p:sldId id="428" r:id="rId62"/>
    <p:sldId id="416" r:id="rId63"/>
    <p:sldId id="381" r:id="rId64"/>
    <p:sldId id="382" r:id="rId65"/>
    <p:sldId id="410" r:id="rId66"/>
    <p:sldId id="384" r:id="rId67"/>
    <p:sldId id="429" r:id="rId68"/>
    <p:sldId id="420" r:id="rId69"/>
    <p:sldId id="414" r:id="rId70"/>
    <p:sldId id="415" r:id="rId71"/>
    <p:sldId id="343" r:id="rId72"/>
    <p:sldId id="385" r:id="rId73"/>
    <p:sldId id="386" r:id="rId74"/>
    <p:sldId id="369" r:id="rId75"/>
    <p:sldId id="344" r:id="rId76"/>
    <p:sldId id="347" r:id="rId77"/>
    <p:sldId id="370" r:id="rId78"/>
    <p:sldId id="421" r:id="rId79"/>
    <p:sldId id="348" r:id="rId80"/>
    <p:sldId id="350" r:id="rId81"/>
    <p:sldId id="387" r:id="rId82"/>
    <p:sldId id="388" r:id="rId83"/>
    <p:sldId id="351" r:id="rId84"/>
    <p:sldId id="389" r:id="rId85"/>
    <p:sldId id="352" r:id="rId86"/>
    <p:sldId id="353" r:id="rId87"/>
    <p:sldId id="390" r:id="rId88"/>
    <p:sldId id="371" r:id="rId89"/>
    <p:sldId id="355" r:id="rId90"/>
    <p:sldId id="354" r:id="rId91"/>
    <p:sldId id="356" r:id="rId92"/>
    <p:sldId id="395" r:id="rId93"/>
    <p:sldId id="396" r:id="rId94"/>
    <p:sldId id="372" r:id="rId95"/>
    <p:sldId id="398" r:id="rId96"/>
    <p:sldId id="357" r:id="rId97"/>
    <p:sldId id="397" r:id="rId98"/>
    <p:sldId id="400" r:id="rId99"/>
    <p:sldId id="430" r:id="rId100"/>
    <p:sldId id="358" r:id="rId101"/>
    <p:sldId id="433" r:id="rId102"/>
    <p:sldId id="373" r:id="rId103"/>
    <p:sldId id="359" r:id="rId104"/>
    <p:sldId id="431" r:id="rId105"/>
    <p:sldId id="432" r:id="rId106"/>
    <p:sldId id="360" r:id="rId107"/>
  </p:sldIdLst>
  <p:sldSz cx="9144000" cy="6858000" type="screen4x3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85A"/>
    <a:srgbClr val="99FF99"/>
    <a:srgbClr val="F640A8"/>
    <a:srgbClr val="FF3F3F"/>
    <a:srgbClr val="FF0000"/>
    <a:srgbClr val="FF0066"/>
    <a:srgbClr val="FF81B4"/>
    <a:srgbClr val="FF4B94"/>
    <a:srgbClr val="FF6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08" autoAdjust="0"/>
    <p:restoredTop sz="96667" autoAdjust="0"/>
  </p:normalViewPr>
  <p:slideViewPr>
    <p:cSldViewPr showGuides="1">
      <p:cViewPr varScale="1">
        <p:scale>
          <a:sx n="111" d="100"/>
          <a:sy n="111" d="100"/>
        </p:scale>
        <p:origin x="2172" y="114"/>
      </p:cViewPr>
      <p:guideLst>
        <p:guide orient="horz" pos="2160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534D4-EE39-49ED-8045-30CD47DAE10F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44B6D-E050-4A4B-BBB0-21EBA28F1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7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EDEC567-1154-4469-A0E6-BA95702DFD60}" type="datetimeFigureOut">
              <a:rPr lang="ko-KR" altLang="en-US"/>
              <a:pPr>
                <a:defRPr/>
              </a:pPr>
              <a:t>2015-10-02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E6301D3-677D-486E-BA37-AF2C111962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8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3CEE4E-8A5D-40DB-8543-DEC48A2BD77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584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69D3A9-3F0F-4B83-B657-37689CA93E5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60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E68DFA-CC23-46DA-91E4-AFC513D985F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3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882D38-D517-4DC1-843F-3A058D0CA3C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047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92E3BF-8F9E-4056-BB16-843856DB285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581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1187E0-B420-45E5-A241-C367C907E56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56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1187E0-B420-45E5-A241-C367C907E56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078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96A77E-B3E6-44F2-B40B-656CE8F0EE1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929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340578-E4F1-4969-87C0-76D3B3350F5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75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4CB846-8D82-480D-AFA3-3A41E6BBA40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212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229FC5-A7EE-409D-850C-F490D0E25C7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4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CED7-32CB-4060-A558-5156EDB5B13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369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229FC5-A7EE-409D-850C-F490D0E25C7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93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DA3505-F5E8-474F-8896-EE19B5FABAE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07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06871E-08E1-4E87-9DA2-9859948332C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012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579AD4-3AD4-4F98-815E-4B1C2E73C6A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710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A4947A-3442-421F-BFCA-231A96EB00C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872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5ABC69-8078-45E3-975F-4F0D22ABF2D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89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1B3D52-D0F1-4CA5-B359-FD69A2CB549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484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16F6E6-DE12-4C2E-865B-03ECD6ED40B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231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38C1E7-5DE1-49E3-957A-A1B8DF6F325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426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38C1E7-5DE1-49E3-957A-A1B8DF6F325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73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CED7-32CB-4060-A558-5156EDB5B13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72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AF4436-AD68-4F40-88EF-C56F1A2E460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04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C21FAC-89D9-4D32-962F-246EB5D189B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289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C21FAC-89D9-4D32-962F-246EB5D189B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680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A2F0AB-4553-416C-9ADC-1B1C5538D05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8313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D07F3A-5967-451B-866D-EF5B27550AC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765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D07F3A-5967-451B-866D-EF5B27550AC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81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063433-2856-4F31-B15D-28B72668F07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591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6A6848-B478-4DE9-B6BB-F665371BEF5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376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6A6848-B478-4DE9-B6BB-F665371BEF5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375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93A40C-13F1-4DEE-B564-641586FD096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69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EC6194-101A-48C3-B2E8-06FD9A4063D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801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69C4C-35C1-4A1E-9C9C-A0E27FC3903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7298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D67055-5440-4011-8EDF-F12A6590572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553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D67055-5440-4011-8EDF-F12A6590572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457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D67055-5440-4011-8EDF-F12A6590572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868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13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95BD46-776F-4B2B-9E81-51037690158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9223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AE52E0-8C8D-4DFD-AD34-13D3FC35472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76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AE52E0-8C8D-4DFD-AD34-13D3FC35472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6153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34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AAC0BF-1932-41F5-AE8C-46A34906E2E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1618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54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6AB113-82F8-4036-951E-3B9D26565E0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11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E8303C-09AB-4B86-AAF1-017B6AD4A56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5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EC6194-101A-48C3-B2E8-06FD9A4063D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923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75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BCA99B-8926-45D7-862B-ACBB003074F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467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85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BC5E19-E15D-4988-B611-213D6BF0896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2399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85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BC5E19-E15D-4988-B611-213D6BF0896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9709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95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DDDD53-B714-48F2-AA68-34864183137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7876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05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132C75-E638-4D5D-949E-EF37DC44ABB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794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D3EC4B-9122-4404-AD7D-C188DF96368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280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D3EC4B-9122-4404-AD7D-C188DF96368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0212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D3EC4B-9122-4404-AD7D-C188DF96368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0463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84A4C-B0C3-487C-B8EE-2D60CAF277F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138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84A4C-B0C3-487C-B8EE-2D60CAF277F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23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F68AEC-D91B-422F-9565-5E2B6A82D37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5002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14D52-C8AF-4E6A-8582-C8374F474B5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3244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14D52-C8AF-4E6A-8582-C8374F474B5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720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14D52-C8AF-4E6A-8582-C8374F474B5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5522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46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8C4F33-B9F6-4B5A-8EC9-FD5189AFE6C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50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57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B59C47-8DD0-442F-8F23-220F3D7B51A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56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F68AEC-D91B-422F-9565-5E2B6A82D37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1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ECE3C2-2708-46D5-BB6F-051CBA0A504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20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636EFB-BBF3-40AD-8B42-2D1C9ED7FD0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05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D0A1FB-A700-4C1F-A8F1-EA20D091FC58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C352D-24CA-4A74-B55B-2486566C96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37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6E02ED-0753-47E9-A127-3184CB478F48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D4493-D4C1-4994-8447-A4C561314F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20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C1BED-2F57-492E-AD44-C06587BDCDF4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8EC4B-9414-4E6A-A6FB-8C146D4C8F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51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D2474D-664D-49AC-9DA7-6DBFAE0CA8DF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AFA1D-A8D8-4B82-AF75-7BA2881249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65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1E9FA-8C74-4400-92DF-89915BBF53D6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3C0F2-9A81-496C-A110-C96D6E53F3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5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733E1-6209-446E-8DBB-C4699BF2DD19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B9156-D69F-4EBE-B49B-634311E7ED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220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DD5508-B3A0-487F-9B69-7C3D8FA763EE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D7A3E-0A10-4B83-A819-6BBECEBDD4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65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F1393-3AEB-4232-A64C-05EDFE98A057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E718A-70ED-479F-8AF2-C093D81419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130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00D912-FF1B-4619-9530-C3E644435FAD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F16B8-4A56-47B3-95E4-A9CCEE6967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27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22A444-DD4E-4C44-A47E-CC06821B344D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5B794-B9C5-4F63-8289-C43C5100F4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92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73FBA8-3D0A-4810-942C-EA3890A67945}" type="datetimeFigureOut">
              <a:rPr lang="en-US" altLang="ko-KR"/>
              <a:pPr/>
              <a:t>10/2/2015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21430-2D89-4AA1-A63D-29C21B986D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52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009166F9-24CD-43D1-9661-48192659407E}" type="datetimeFigureOut">
              <a:rPr lang="en-US" altLang="ko-KR"/>
              <a:pPr/>
              <a:t>10/2/2015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D0EEF760-1B0F-45AE-894E-9C53E46D20F5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411413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latin typeface="휴먼모음T" pitchFamily="18" charset="-127"/>
                <a:ea typeface="휴먼모음T" pitchFamily="18" charset="-127"/>
                <a:cs typeface="+mj-cs"/>
              </a:rPr>
              <a:t>Chapter 5. </a:t>
            </a:r>
            <a:r>
              <a:rPr kumimoji="0" lang="ko-KR" altLang="en-US" sz="4300" dirty="0">
                <a:latin typeface="휴먼모음T" pitchFamily="18" charset="-127"/>
                <a:ea typeface="휴먼모음T" pitchFamily="18" charset="-127"/>
                <a:cs typeface="+mj-cs"/>
              </a:rPr>
              <a:t>관 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385372" cy="4800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A </a:t>
            </a:r>
            <a:r>
              <a:rPr lang="en-US" i="1" dirty="0" smtClean="0"/>
              <a:t>binary relation R</a:t>
            </a:r>
            <a:r>
              <a:rPr lang="en-US" dirty="0" smtClean="0"/>
              <a:t> 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 is a subset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>
                <a:latin typeface="Cambria Math"/>
                <a:ea typeface="Cambria Math"/>
              </a:rPr>
              <a:t> B.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 Example</a:t>
            </a:r>
            <a:r>
              <a:rPr lang="en-US" dirty="0" smtClean="0">
                <a:ea typeface="Cambria Math"/>
              </a:rPr>
              <a:t>:</a:t>
            </a:r>
          </a:p>
          <a:p>
            <a:pPr lvl="1"/>
            <a:r>
              <a:rPr lang="en-US" dirty="0" smtClean="0">
                <a:ea typeface="Cambria Math"/>
              </a:rPr>
              <a:t>Let </a:t>
            </a:r>
            <a:r>
              <a:rPr lang="en-US" i="1" dirty="0" smtClean="0">
                <a:ea typeface="Cambria Math"/>
              </a:rPr>
              <a:t>A = </a:t>
            </a:r>
            <a:r>
              <a:rPr lang="en-US" dirty="0" smtClean="0">
                <a:ea typeface="Cambria Math"/>
              </a:rPr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>
                <a:ea typeface="Cambria Math"/>
              </a:rPr>
              <a:t>}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</a:t>
            </a:r>
            <a:r>
              <a:rPr lang="en-US" i="1" dirty="0" smtClean="0">
                <a:ea typeface="Cambria Math"/>
              </a:rPr>
              <a:t> B = </a:t>
            </a:r>
            <a:r>
              <a:rPr lang="en-US" dirty="0" smtClean="0">
                <a:ea typeface="Cambria Math"/>
              </a:rPr>
              <a:t>{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} </a:t>
            </a:r>
          </a:p>
          <a:p>
            <a:pPr lvl="1"/>
            <a:r>
              <a:rPr lang="en-US" dirty="0" smtClean="0">
                <a:ea typeface="Cambria Math"/>
              </a:rPr>
              <a:t>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 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)} is a relation from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. </a:t>
            </a:r>
          </a:p>
          <a:p>
            <a:pPr lvl="1"/>
            <a:r>
              <a:rPr lang="en-US" dirty="0" smtClean="0">
                <a:ea typeface="Cambria Math"/>
              </a:rPr>
              <a:t>We can represent relations from a set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a set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graphically or using a table: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5373216"/>
            <a:ext cx="2394204" cy="1338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6" y="5373216"/>
            <a:ext cx="3886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Relations are more general than functions. A function is a relation where exactly one element of </a:t>
            </a:r>
            <a:r>
              <a:rPr lang="en-US" i="1" dirty="0" smtClean="0"/>
              <a:t>B</a:t>
            </a:r>
            <a:r>
              <a:rPr lang="en-US" dirty="0" smtClean="0"/>
              <a:t> is related to each element of </a:t>
            </a:r>
            <a:r>
              <a:rPr lang="en-US" i="1" dirty="0" smtClean="0"/>
              <a:t>A.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A769468-6B15-4214-93EA-5A3681146C95}" type="slidenum">
              <a:rPr lang="en-US" altLang="ko-KR" b="1">
                <a:ea typeface="HY엽서L" pitchFamily="18" charset="-127"/>
              </a:rPr>
              <a:pPr/>
              <a:t>100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346199" y="1412776"/>
                <a:ext cx="7235825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하세 도표</a:t>
                </a:r>
                <a:r>
                  <a:rPr lang="en-US" altLang="ko-KR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2000" b="1" dirty="0" err="1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Hasse</a:t>
                </a:r>
                <a:r>
                  <a:rPr lang="en-US" altLang="ko-KR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20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Diagram</a:t>
                </a:r>
                <a:r>
                  <a:rPr lang="en-US" altLang="ko-KR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독일의 수학자 </a:t>
                </a:r>
                <a:r>
                  <a:rPr lang="ko-KR" altLang="en-US" sz="1600" dirty="0" err="1" smtClean="0">
                    <a:latin typeface="HY중고딕" pitchFamily="18" charset="-127"/>
                    <a:ea typeface="HY중고딕" pitchFamily="18" charset="-127"/>
                  </a:rPr>
                  <a:t>하세가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00C85A"/>
                    </a:solidFill>
                    <a:latin typeface="HY중고딕" pitchFamily="18" charset="-127"/>
                    <a:ea typeface="HY중고딕" pitchFamily="18" charset="-127"/>
                  </a:rPr>
                  <a:t>유한한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 부분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순서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i="1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를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그래프로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나타낼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때 고안하여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사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용함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1600" dirty="0"/>
                  <a:t>방향 그래프의 일종으로서 화살표는 표시하지 않고 모든 </a:t>
                </a:r>
                <a:r>
                  <a:rPr lang="ko-KR" altLang="en-US" sz="1600" dirty="0" smtClean="0"/>
                  <a:t>연결선</a:t>
                </a:r>
                <a:r>
                  <a:rPr lang="en-US" altLang="ko-KR" sz="1600" dirty="0"/>
                  <a:t>(edge)</a:t>
                </a:r>
                <a:r>
                  <a:rPr lang="ko-KR" altLang="en-US" sz="1600" dirty="0"/>
                  <a:t>을 트리</a:t>
                </a:r>
                <a:r>
                  <a:rPr lang="en-US" altLang="ko-KR" sz="1600" dirty="0"/>
                  <a:t>(tree)</a:t>
                </a:r>
                <a:r>
                  <a:rPr lang="ko-KR" altLang="en-US" sz="1600" dirty="0"/>
                  <a:t>와 같이 모두 아래 방향을 향하도록 </a:t>
                </a:r>
                <a:r>
                  <a:rPr lang="ko-KR" altLang="en-US" sz="1600" dirty="0" smtClean="0"/>
                  <a:t>그림</a:t>
                </a:r>
                <a:endParaRPr lang="en-US" altLang="ko-KR" sz="1600" dirty="0" smtClean="0"/>
              </a:p>
              <a:p>
                <a:pPr marL="742950" lvl="1" indent="-285750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모든 순환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(loop)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은 표시하지 않고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x, y, z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에서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이고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z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를 만족하는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가 존재하지 않을 경우에만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에서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z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로의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연결을 그려줌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199" y="1412776"/>
                <a:ext cx="7235825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A769468-6B15-4214-93EA-5A3681146C95}" type="slidenum">
              <a:rPr lang="en-US" altLang="ko-KR" b="1">
                <a:ea typeface="HY엽서L" pitchFamily="18" charset="-127"/>
              </a:rPr>
              <a:pPr/>
              <a:t>101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9" y="1412776"/>
            <a:ext cx="7898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2400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To obtain a </a:t>
            </a:r>
            <a:r>
              <a:rPr lang="en-US" altLang="ko-KR" sz="2400" dirty="0" err="1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Hasse</a:t>
            </a:r>
            <a:r>
              <a:rPr lang="en-US" altLang="ko-KR" sz="2400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diagram, proceed as follows: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Start with a diagraph of the relation, placing vertices on the page so that all arrows point upward. Then eliminate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the loops at all the vertices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All arrows whose existence is implied by the transitive property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The direction indicators on the arrows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0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A769468-6B15-4214-93EA-5A3681146C95}" type="slidenum">
              <a:rPr lang="en-US" altLang="ko-KR" b="1">
                <a:ea typeface="HY엽서L" pitchFamily="18" charset="-127"/>
              </a:rPr>
              <a:pPr/>
              <a:t>102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1913542"/>
            <a:ext cx="7560000" cy="302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2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483768" y="1268760"/>
            <a:ext cx="6199857" cy="2308324"/>
            <a:chOff x="2483768" y="1556792"/>
            <a:chExt cx="6199857" cy="2308324"/>
          </a:xfrm>
        </p:grpSpPr>
        <p:sp>
          <p:nvSpPr>
            <p:cNvPr id="3" name="TextBox 2"/>
            <p:cNvSpPr txBox="1"/>
            <p:nvPr/>
          </p:nvSpPr>
          <p:spPr>
            <a:xfrm>
              <a:off x="2483768" y="1556792"/>
              <a:ext cx="61998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        그래프에서 원소가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1, 2, 3, 4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일 때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,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원소들 사이의 관계가 반사 관계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, </a:t>
              </a:r>
              <a:r>
                <a:rPr lang="ko-KR" altLang="en-US" sz="1600" dirty="0" err="1" smtClean="0">
                  <a:latin typeface="HY중고딕" pitchFamily="18" charset="-127"/>
                  <a:ea typeface="HY중고딕" pitchFamily="18" charset="-127"/>
                </a:rPr>
                <a:t>반대칭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 관계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,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추이 관계가 성립하므로 부분 순서 관계이다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.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이것을 하세 도표로 만들 경우 먼저 반사 관계를 제거하고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,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추이 관계가 있는 경우의 화살표를 제거한다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.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정점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에서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2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로 가고 정점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2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에서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4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로 갈 때 정점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에서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4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로 가는 추이가 있으므로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,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정점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에서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4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로 가는 화살표를 제거하면 다음과 같은 하세 도표가 된다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.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765" y="1610328"/>
              <a:ext cx="60007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1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3E46F7F-A513-4A7F-8F3D-F5808316C77C}" type="slidenum">
              <a:rPr lang="en-US" altLang="ko-KR" b="1">
                <a:ea typeface="HY엽서L" pitchFamily="18" charset="-127"/>
              </a:rPr>
              <a:pPr/>
              <a:t>103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297" y="3675087"/>
            <a:ext cx="28479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943A-56F4-4F4B-A1D9-862DB710AE90}" type="slidenum">
              <a:rPr lang="en-US" altLang="ko-KR"/>
              <a:pPr/>
              <a:t>104</a:t>
            </a:fld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Hasse Diagrams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ea typeface="굴림" charset="-127"/>
              </a:rPr>
              <a:t>Consider the graph for a finite </a:t>
            </a:r>
            <a:r>
              <a:rPr lang="en-US" altLang="ko-KR" sz="2400" dirty="0" err="1">
                <a:ea typeface="굴림" charset="-127"/>
              </a:rPr>
              <a:t>poset</a:t>
            </a:r>
            <a:r>
              <a:rPr lang="en-US" altLang="ko-KR" sz="2400" dirty="0">
                <a:ea typeface="굴림" charset="-127"/>
              </a:rPr>
              <a:t> ({1,2,3,4},≤)</a:t>
            </a:r>
          </a:p>
          <a:p>
            <a:r>
              <a:rPr lang="en-US" altLang="ko-KR" sz="2400" dirty="0">
                <a:ea typeface="굴림" charset="-127"/>
              </a:rPr>
              <a:t>When we KNOW it’s a </a:t>
            </a:r>
            <a:r>
              <a:rPr lang="en-US" altLang="ko-KR" sz="2400" dirty="0" err="1">
                <a:ea typeface="굴림" charset="-127"/>
              </a:rPr>
              <a:t>poset</a:t>
            </a:r>
            <a:r>
              <a:rPr lang="en-US" altLang="ko-KR" sz="2400" dirty="0">
                <a:ea typeface="굴림" charset="-127"/>
              </a:rPr>
              <a:t>, we can simplify the graph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901700" y="3276600"/>
            <a:ext cx="1054100" cy="3136900"/>
            <a:chOff x="568" y="2064"/>
            <a:chExt cx="664" cy="1976"/>
          </a:xfrm>
        </p:grpSpPr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V="1">
              <a:off x="864" y="3360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 flipV="1">
              <a:off x="864" y="283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V="1">
              <a:off x="864" y="230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712" y="2832"/>
              <a:ext cx="152" cy="1008"/>
            </a:xfrm>
            <a:custGeom>
              <a:avLst/>
              <a:gdLst/>
              <a:ahLst/>
              <a:cxnLst>
                <a:cxn ang="0">
                  <a:pos x="152" y="1008"/>
                </a:cxn>
                <a:cxn ang="0">
                  <a:pos x="8" y="480"/>
                </a:cxn>
                <a:cxn ang="0">
                  <a:pos x="104" y="0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28"/>
                    <a:pt x="16" y="648"/>
                    <a:pt x="8" y="480"/>
                  </a:cubicBezTo>
                  <a:cubicBezTo>
                    <a:pt x="0" y="312"/>
                    <a:pt x="64" y="152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712" y="2304"/>
              <a:ext cx="152" cy="1008"/>
            </a:xfrm>
            <a:custGeom>
              <a:avLst/>
              <a:gdLst/>
              <a:ahLst/>
              <a:cxnLst>
                <a:cxn ang="0">
                  <a:pos x="152" y="1008"/>
                </a:cxn>
                <a:cxn ang="0">
                  <a:pos x="8" y="528"/>
                </a:cxn>
                <a:cxn ang="0">
                  <a:pos x="104" y="0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52"/>
                    <a:pt x="16" y="696"/>
                    <a:pt x="8" y="528"/>
                  </a:cubicBezTo>
                  <a:cubicBezTo>
                    <a:pt x="0" y="360"/>
                    <a:pt x="64" y="128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568" y="2304"/>
              <a:ext cx="296" cy="1536"/>
            </a:xfrm>
            <a:custGeom>
              <a:avLst/>
              <a:gdLst/>
              <a:ahLst/>
              <a:cxnLst>
                <a:cxn ang="0">
                  <a:pos x="296" y="1536"/>
                </a:cxn>
                <a:cxn ang="0">
                  <a:pos x="8" y="720"/>
                </a:cxn>
                <a:cxn ang="0">
                  <a:pos x="248" y="0"/>
                </a:cxn>
              </a:cxnLst>
              <a:rect l="0" t="0" r="r" b="b"/>
              <a:pathLst>
                <a:path w="296" h="1536">
                  <a:moveTo>
                    <a:pt x="296" y="1536"/>
                  </a:moveTo>
                  <a:cubicBezTo>
                    <a:pt x="156" y="1256"/>
                    <a:pt x="16" y="976"/>
                    <a:pt x="8" y="720"/>
                  </a:cubicBezTo>
                  <a:cubicBezTo>
                    <a:pt x="0" y="464"/>
                    <a:pt x="192" y="144"/>
                    <a:pt x="24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 rot="10050451">
              <a:off x="864" y="3696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3" name="Freeform 53"/>
            <p:cNvSpPr>
              <a:spLocks/>
            </p:cNvSpPr>
            <p:nvPr/>
          </p:nvSpPr>
          <p:spPr bwMode="auto">
            <a:xfrm rot="10050451">
              <a:off x="864" y="3168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4" name="Freeform 54"/>
            <p:cNvSpPr>
              <a:spLocks/>
            </p:cNvSpPr>
            <p:nvPr/>
          </p:nvSpPr>
          <p:spPr bwMode="auto">
            <a:xfrm rot="10050451">
              <a:off x="864" y="2640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5" name="Freeform 55"/>
            <p:cNvSpPr>
              <a:spLocks/>
            </p:cNvSpPr>
            <p:nvPr/>
          </p:nvSpPr>
          <p:spPr bwMode="auto">
            <a:xfrm rot="10050451">
              <a:off x="864" y="2112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816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816" y="273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816" y="326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816" y="3792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806700" y="3276600"/>
            <a:ext cx="933450" cy="2981325"/>
            <a:chOff x="1680" y="2064"/>
            <a:chExt cx="588" cy="1878"/>
          </a:xfrm>
        </p:grpSpPr>
        <p:sp>
          <p:nvSpPr>
            <p:cNvPr id="25658" name="Text Box 58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25659" name="Line 59"/>
            <p:cNvSpPr>
              <a:spLocks noChangeShapeType="1"/>
            </p:cNvSpPr>
            <p:nvPr/>
          </p:nvSpPr>
          <p:spPr bwMode="auto">
            <a:xfrm flipV="1">
              <a:off x="1976" y="3360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0" name="Line 60"/>
            <p:cNvSpPr>
              <a:spLocks noChangeShapeType="1"/>
            </p:cNvSpPr>
            <p:nvPr/>
          </p:nvSpPr>
          <p:spPr bwMode="auto">
            <a:xfrm flipV="1">
              <a:off x="1976" y="283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1" name="Line 61"/>
            <p:cNvSpPr>
              <a:spLocks noChangeShapeType="1"/>
            </p:cNvSpPr>
            <p:nvPr/>
          </p:nvSpPr>
          <p:spPr bwMode="auto">
            <a:xfrm flipV="1">
              <a:off x="1976" y="230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2" name="Freeform 62"/>
            <p:cNvSpPr>
              <a:spLocks/>
            </p:cNvSpPr>
            <p:nvPr/>
          </p:nvSpPr>
          <p:spPr bwMode="auto">
            <a:xfrm>
              <a:off x="1824" y="2832"/>
              <a:ext cx="152" cy="1008"/>
            </a:xfrm>
            <a:custGeom>
              <a:avLst/>
              <a:gdLst/>
              <a:ahLst/>
              <a:cxnLst>
                <a:cxn ang="0">
                  <a:pos x="152" y="1008"/>
                </a:cxn>
                <a:cxn ang="0">
                  <a:pos x="8" y="480"/>
                </a:cxn>
                <a:cxn ang="0">
                  <a:pos x="104" y="0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28"/>
                    <a:pt x="16" y="648"/>
                    <a:pt x="8" y="480"/>
                  </a:cubicBezTo>
                  <a:cubicBezTo>
                    <a:pt x="0" y="312"/>
                    <a:pt x="64" y="152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3" name="Freeform 63"/>
            <p:cNvSpPr>
              <a:spLocks/>
            </p:cNvSpPr>
            <p:nvPr/>
          </p:nvSpPr>
          <p:spPr bwMode="auto">
            <a:xfrm>
              <a:off x="1824" y="2304"/>
              <a:ext cx="152" cy="1008"/>
            </a:xfrm>
            <a:custGeom>
              <a:avLst/>
              <a:gdLst/>
              <a:ahLst/>
              <a:cxnLst>
                <a:cxn ang="0">
                  <a:pos x="152" y="1008"/>
                </a:cxn>
                <a:cxn ang="0">
                  <a:pos x="8" y="528"/>
                </a:cxn>
                <a:cxn ang="0">
                  <a:pos x="104" y="0"/>
                </a:cxn>
              </a:cxnLst>
              <a:rect l="0" t="0" r="r" b="b"/>
              <a:pathLst>
                <a:path w="152" h="1008">
                  <a:moveTo>
                    <a:pt x="152" y="1008"/>
                  </a:moveTo>
                  <a:cubicBezTo>
                    <a:pt x="84" y="852"/>
                    <a:pt x="16" y="696"/>
                    <a:pt x="8" y="528"/>
                  </a:cubicBezTo>
                  <a:cubicBezTo>
                    <a:pt x="0" y="360"/>
                    <a:pt x="64" y="128"/>
                    <a:pt x="10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4" name="Freeform 64"/>
            <p:cNvSpPr>
              <a:spLocks/>
            </p:cNvSpPr>
            <p:nvPr/>
          </p:nvSpPr>
          <p:spPr bwMode="auto">
            <a:xfrm>
              <a:off x="1680" y="2304"/>
              <a:ext cx="296" cy="1536"/>
            </a:xfrm>
            <a:custGeom>
              <a:avLst/>
              <a:gdLst/>
              <a:ahLst/>
              <a:cxnLst>
                <a:cxn ang="0">
                  <a:pos x="296" y="1536"/>
                </a:cxn>
                <a:cxn ang="0">
                  <a:pos x="8" y="720"/>
                </a:cxn>
                <a:cxn ang="0">
                  <a:pos x="248" y="0"/>
                </a:cxn>
              </a:cxnLst>
              <a:rect l="0" t="0" r="r" b="b"/>
              <a:pathLst>
                <a:path w="296" h="1536">
                  <a:moveTo>
                    <a:pt x="296" y="1536"/>
                  </a:moveTo>
                  <a:cubicBezTo>
                    <a:pt x="156" y="1256"/>
                    <a:pt x="16" y="976"/>
                    <a:pt x="8" y="720"/>
                  </a:cubicBezTo>
                  <a:cubicBezTo>
                    <a:pt x="0" y="464"/>
                    <a:pt x="192" y="144"/>
                    <a:pt x="24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69" name="Oval 69"/>
            <p:cNvSpPr>
              <a:spLocks noChangeArrowheads="1"/>
            </p:cNvSpPr>
            <p:nvPr/>
          </p:nvSpPr>
          <p:spPr bwMode="auto">
            <a:xfrm>
              <a:off x="1928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0" name="Oval 70"/>
            <p:cNvSpPr>
              <a:spLocks noChangeArrowheads="1"/>
            </p:cNvSpPr>
            <p:nvPr/>
          </p:nvSpPr>
          <p:spPr bwMode="auto">
            <a:xfrm>
              <a:off x="1928" y="273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1" name="Oval 71"/>
            <p:cNvSpPr>
              <a:spLocks noChangeArrowheads="1"/>
            </p:cNvSpPr>
            <p:nvPr/>
          </p:nvSpPr>
          <p:spPr bwMode="auto">
            <a:xfrm>
              <a:off x="1928" y="326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2" name="Oval 72"/>
            <p:cNvSpPr>
              <a:spLocks noChangeArrowheads="1"/>
            </p:cNvSpPr>
            <p:nvPr/>
          </p:nvSpPr>
          <p:spPr bwMode="auto">
            <a:xfrm>
              <a:off x="1928" y="3792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4876800" y="3200400"/>
            <a:ext cx="539750" cy="2981325"/>
            <a:chOff x="2888" y="2016"/>
            <a:chExt cx="340" cy="1878"/>
          </a:xfrm>
        </p:grpSpPr>
        <p:sp>
          <p:nvSpPr>
            <p:cNvPr id="25676" name="Text Box 76"/>
            <p:cNvSpPr txBox="1">
              <a:spLocks noChangeArrowheads="1"/>
            </p:cNvSpPr>
            <p:nvPr/>
          </p:nvSpPr>
          <p:spPr bwMode="auto">
            <a:xfrm>
              <a:off x="3032" y="2016"/>
              <a:ext cx="196" cy="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25677" name="Line 77"/>
            <p:cNvSpPr>
              <a:spLocks noChangeShapeType="1"/>
            </p:cNvSpPr>
            <p:nvPr/>
          </p:nvSpPr>
          <p:spPr bwMode="auto">
            <a:xfrm flipV="1">
              <a:off x="2936" y="331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8" name="Line 78"/>
            <p:cNvSpPr>
              <a:spLocks noChangeShapeType="1"/>
            </p:cNvSpPr>
            <p:nvPr/>
          </p:nvSpPr>
          <p:spPr bwMode="auto">
            <a:xfrm flipV="1">
              <a:off x="2936" y="278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79" name="Line 79"/>
            <p:cNvSpPr>
              <a:spLocks noChangeShapeType="1"/>
            </p:cNvSpPr>
            <p:nvPr/>
          </p:nvSpPr>
          <p:spPr bwMode="auto">
            <a:xfrm flipV="1">
              <a:off x="2936" y="2256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3" name="Oval 83"/>
            <p:cNvSpPr>
              <a:spLocks noChangeArrowheads="1"/>
            </p:cNvSpPr>
            <p:nvPr/>
          </p:nvSpPr>
          <p:spPr bwMode="auto">
            <a:xfrm>
              <a:off x="28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4" name="Oval 84"/>
            <p:cNvSpPr>
              <a:spLocks noChangeArrowheads="1"/>
            </p:cNvSpPr>
            <p:nvPr/>
          </p:nvSpPr>
          <p:spPr bwMode="auto">
            <a:xfrm>
              <a:off x="2888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5" name="Oval 85"/>
            <p:cNvSpPr>
              <a:spLocks noChangeArrowheads="1"/>
            </p:cNvSpPr>
            <p:nvPr/>
          </p:nvSpPr>
          <p:spPr bwMode="auto">
            <a:xfrm>
              <a:off x="2888" y="321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86" name="Oval 86"/>
            <p:cNvSpPr>
              <a:spLocks noChangeArrowheads="1"/>
            </p:cNvSpPr>
            <p:nvPr/>
          </p:nvSpPr>
          <p:spPr bwMode="auto">
            <a:xfrm>
              <a:off x="2888" y="374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6248400" y="3200400"/>
            <a:ext cx="539750" cy="2981325"/>
            <a:chOff x="3744" y="2016"/>
            <a:chExt cx="340" cy="1878"/>
          </a:xfrm>
        </p:grpSpPr>
        <p:sp>
          <p:nvSpPr>
            <p:cNvPr id="25689" name="Text Box 89"/>
            <p:cNvSpPr txBox="1">
              <a:spLocks noChangeArrowheads="1"/>
            </p:cNvSpPr>
            <p:nvPr/>
          </p:nvSpPr>
          <p:spPr bwMode="auto">
            <a:xfrm>
              <a:off x="3888" y="2016"/>
              <a:ext cx="196" cy="187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50000"/>
                </a:lnSpc>
              </a:pPr>
              <a:endParaRPr lang="en-US" altLang="ko-KR">
                <a:ea typeface="굴림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25690" name="Line 90"/>
            <p:cNvSpPr>
              <a:spLocks noChangeShapeType="1"/>
            </p:cNvSpPr>
            <p:nvPr/>
          </p:nvSpPr>
          <p:spPr bwMode="auto">
            <a:xfrm flipV="1">
              <a:off x="3792" y="3312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1" name="Line 91"/>
            <p:cNvSpPr>
              <a:spLocks noChangeShapeType="1"/>
            </p:cNvSpPr>
            <p:nvPr/>
          </p:nvSpPr>
          <p:spPr bwMode="auto">
            <a:xfrm flipV="1">
              <a:off x="3792" y="2784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2" name="Line 92"/>
            <p:cNvSpPr>
              <a:spLocks noChangeShapeType="1"/>
            </p:cNvSpPr>
            <p:nvPr/>
          </p:nvSpPr>
          <p:spPr bwMode="auto">
            <a:xfrm flipV="1">
              <a:off x="3792" y="2256"/>
              <a:ext cx="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3" name="Oval 93"/>
            <p:cNvSpPr>
              <a:spLocks noChangeArrowheads="1"/>
            </p:cNvSpPr>
            <p:nvPr/>
          </p:nvSpPr>
          <p:spPr bwMode="auto">
            <a:xfrm>
              <a:off x="3744" y="216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4" name="Oval 94"/>
            <p:cNvSpPr>
              <a:spLocks noChangeArrowheads="1"/>
            </p:cNvSpPr>
            <p:nvPr/>
          </p:nvSpPr>
          <p:spPr bwMode="auto">
            <a:xfrm>
              <a:off x="374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5" name="Oval 95"/>
            <p:cNvSpPr>
              <a:spLocks noChangeArrowheads="1"/>
            </p:cNvSpPr>
            <p:nvPr/>
          </p:nvSpPr>
          <p:spPr bwMode="auto">
            <a:xfrm>
              <a:off x="3744" y="321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96" name="Oval 96"/>
            <p:cNvSpPr>
              <a:spLocks noChangeArrowheads="1"/>
            </p:cNvSpPr>
            <p:nvPr/>
          </p:nvSpPr>
          <p:spPr bwMode="auto">
            <a:xfrm>
              <a:off x="3744" y="3744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698" name="Text Box 98"/>
          <p:cNvSpPr txBox="1">
            <a:spLocks noChangeArrowheads="1"/>
          </p:cNvSpPr>
          <p:nvPr/>
        </p:nvSpPr>
        <p:spPr bwMode="auto">
          <a:xfrm>
            <a:off x="7023408" y="3581400"/>
            <a:ext cx="1709121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ea typeface="굴림" charset="-127"/>
              </a:rPr>
              <a:t>Called the </a:t>
            </a:r>
          </a:p>
          <a:p>
            <a:pPr algn="ctr"/>
            <a:r>
              <a:rPr lang="en-US" altLang="ko-KR" sz="2400" dirty="0" err="1">
                <a:ea typeface="굴림" charset="-127"/>
              </a:rPr>
              <a:t>Hasse</a:t>
            </a:r>
            <a:r>
              <a:rPr lang="en-US" altLang="ko-KR" sz="2400" dirty="0">
                <a:ea typeface="굴림" charset="-127"/>
              </a:rPr>
              <a:t> </a:t>
            </a:r>
          </a:p>
          <a:p>
            <a:pPr algn="ctr"/>
            <a:r>
              <a:rPr lang="en-US" altLang="ko-KR" sz="2400" dirty="0">
                <a:ea typeface="굴림" charset="-127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9092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9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1CF-9CEE-4036-B8DC-CB1FD2CDB308}" type="slidenum">
              <a:rPr lang="en-US" altLang="ko-KR"/>
              <a:pPr/>
              <a:t>105</a:t>
            </a:fld>
            <a:endParaRPr lang="en-US" altLang="ko-K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Hasse Diagram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For the poset ({1,2,3,4,6,8,12}, |)</a:t>
            </a:r>
          </a:p>
        </p:txBody>
      </p:sp>
      <p:pic>
        <p:nvPicPr>
          <p:cNvPr id="26629" name="Picture 5" descr="rosen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286000"/>
            <a:ext cx="2062163" cy="4368800"/>
          </a:xfrm>
          <a:prstGeom prst="rect">
            <a:avLst/>
          </a:prstGeom>
          <a:noFill/>
        </p:spPr>
      </p:pic>
      <p:pic>
        <p:nvPicPr>
          <p:cNvPr id="26630" name="Picture 6" descr="rosen-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2886075" cy="4368800"/>
          </a:xfrm>
          <a:prstGeom prst="rect">
            <a:avLst/>
          </a:prstGeom>
          <a:noFill/>
        </p:spPr>
      </p:pic>
      <p:pic>
        <p:nvPicPr>
          <p:cNvPr id="26631" name="Picture 7" descr="rosen-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286000"/>
            <a:ext cx="2786063" cy="436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04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4515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45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A624EBC-1BD4-4094-9BDC-AB3D73E54F5B}" type="slidenum">
              <a:rPr lang="en-US" altLang="ko-KR" b="1">
                <a:ea typeface="HY엽서L" pitchFamily="18" charset="-127"/>
              </a:rPr>
              <a:pPr/>
              <a:t>106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4518" name="Picture 3" descr="C:\Documents and Settings\Administrator\바탕 화면\이산수학 작업 그림파일\5장\7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122363"/>
            <a:ext cx="76993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426896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A binary relation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on a set A</a:t>
            </a:r>
            <a:r>
              <a:rPr lang="en-US" dirty="0" smtClean="0"/>
              <a:t> is a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subset of </a:t>
            </a:r>
            <a:r>
              <a:rPr lang="en-US" i="1" dirty="0" smtClean="0"/>
              <a:t>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/>
              <a:t> A </a:t>
            </a:r>
            <a:r>
              <a:rPr lang="en-US" dirty="0" smtClean="0"/>
              <a:t>or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   A = </a:t>
            </a:r>
            <a:r>
              <a:rPr lang="en-US" dirty="0" smtClean="0"/>
              <a:t>{</a:t>
            </a:r>
            <a:r>
              <a:rPr lang="en-US" i="1" dirty="0" err="1" smtClean="0"/>
              <a:t>a,b,c</a:t>
            </a:r>
            <a:r>
              <a:rPr lang="en-US" dirty="0" smtClean="0"/>
              <a:t>}. Then</a:t>
            </a:r>
            <a:r>
              <a:rPr lang="en-US" i="1" dirty="0" smtClean="0"/>
              <a:t> R = </a:t>
            </a:r>
            <a:r>
              <a:rPr lang="en-US" dirty="0" smtClean="0"/>
              <a:t>{(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dirty="0" smtClean="0"/>
              <a:t>(</a:t>
            </a:r>
            <a:r>
              <a:rPr lang="en-US" i="1" dirty="0" err="1" smtClean="0"/>
              <a:t>a,c</a:t>
            </a:r>
            <a:r>
              <a:rPr lang="en-US" dirty="0" smtClean="0"/>
              <a:t>)} is a relation on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 smtClean="0"/>
              <a:t>}. The ordered pairs in the relation                  R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divides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are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(1,1), (1, 2), (1,3), (1, 4), (2, 2), (2, 4), (3, 3), and  (4, 4).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238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    </a:t>
            </a:r>
            <a:r>
              <a:rPr lang="en-US" sz="2400" b="1" dirty="0" smtClean="0"/>
              <a:t>Question</a:t>
            </a:r>
            <a:r>
              <a:rPr lang="en-US" sz="2400" dirty="0" smtClean="0"/>
              <a:t>: How many relations are there on a set </a:t>
            </a:r>
            <a:r>
              <a:rPr lang="en-US" sz="2400" i="1" dirty="0" smtClean="0"/>
              <a:t>A</a:t>
            </a:r>
            <a:r>
              <a:rPr lang="en-US" sz="2400" dirty="0" smtClean="0"/>
              <a:t>?</a:t>
            </a:r>
            <a:r>
              <a:rPr lang="en-US" sz="2400" b="1" dirty="0" smtClean="0"/>
              <a:t> </a:t>
            </a:r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endParaRPr lang="en-US" sz="2400" b="1" dirty="0" smtClean="0"/>
          </a:p>
          <a:p>
            <a:pPr marL="274320" lvl="2" indent="0">
              <a:spcBef>
                <a:spcPts val="0"/>
              </a:spcBef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 Because a relation on </a:t>
            </a:r>
            <a:r>
              <a:rPr lang="en-US" sz="2400" i="1" dirty="0" smtClean="0"/>
              <a:t>A</a:t>
            </a:r>
            <a:r>
              <a:rPr lang="en-US" sz="2400" dirty="0" smtClean="0"/>
              <a:t> is the same thing as a subset of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⨉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, we count the subsets of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.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Since           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>
                <a:ea typeface="Cambria Math" pitchFamily="18" charset="0"/>
              </a:rPr>
              <a:t> has 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 pitchFamily="18" charset="0"/>
              </a:rPr>
              <a:t> elements when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has 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dirty="0" smtClean="0">
                <a:ea typeface="Cambria Math" pitchFamily="18" charset="0"/>
              </a:rPr>
              <a:t> elements, and a set with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elements has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subsets, there are         subsets of 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>
                <a:ea typeface="Cambria Math" pitchFamily="18" charset="0"/>
              </a:rPr>
              <a:t>. Therefore,  there are        relations on a set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683548"/>
              </p:ext>
            </p:extLst>
          </p:nvPr>
        </p:nvGraphicFramePr>
        <p:xfrm>
          <a:off x="7092280" y="3284984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284984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91639"/>
              </p:ext>
            </p:extLst>
          </p:nvPr>
        </p:nvGraphicFramePr>
        <p:xfrm>
          <a:off x="5652120" y="3660712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660712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3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 (</a:t>
            </a:r>
            <a:r>
              <a:rPr lang="en-US" i="1" dirty="0" smtClean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Consider these relations on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        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Which of these relations contain each of the pairs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           (1,1), (1, 2), (2, 1), (1, −1), and (2, 2)?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Checking the conditions that define each relation, we see that the pair </a:t>
            </a:r>
            <a:r>
              <a:rPr lang="en-US" dirty="0" smtClean="0">
                <a:latin typeface="Cambria Math"/>
                <a:ea typeface="Cambria Math"/>
              </a:rPr>
              <a:t>(1,1)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,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(2,1)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 −1)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 : (2,2)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068960"/>
            <a:ext cx="66294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that these relations are on an infinite set and each of these relations is an infinite set.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7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40000"/>
                <a:lumOff val="60000"/>
              </a:schemeClr>
            </a:gs>
            <a:gs pos="3320">
              <a:srgbClr val="00C85A"/>
            </a:gs>
            <a:gs pos="39999">
              <a:srgbClr val="00C85A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D7D7ED7-D43A-4607-8294-C09510FB96F5}" type="slidenum">
              <a:rPr lang="en-US" altLang="ko-KR" b="1">
                <a:ea typeface="HY엽서L" pitchFamily="18" charset="-127"/>
              </a:rPr>
              <a:pPr/>
              <a:t>14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00" y="908720"/>
            <a:ext cx="7478772" cy="557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3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417">
              <a:srgbClr val="00C85A">
                <a:alpha val="37000"/>
              </a:srgbClr>
            </a:gs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7C8FAE4-5F51-40C3-B865-4AF669A15AE2}" type="slidenum">
              <a:rPr lang="en-US" altLang="ko-KR" b="1">
                <a:ea typeface="HY엽서L" pitchFamily="18" charset="-127"/>
              </a:rPr>
              <a:pPr/>
              <a:t>15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9462" name="Picture 2" descr="C:\Documents and Settings\Administrator\바탕 화면\이산수학 작업 그림파일\5장\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942975"/>
            <a:ext cx="78613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2" descr="C:\Documents and Settings\Administrator\바탕 화면\이산수학 작업 그림파일\5장\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100513"/>
            <a:ext cx="78470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7C8FAE4-5F51-40C3-B865-4AF669A15AE2}" type="slidenum">
              <a:rPr lang="en-US" altLang="ko-KR" b="1">
                <a:ea typeface="HY엽서L" pitchFamily="18" charset="-127"/>
              </a:rPr>
              <a:pPr/>
              <a:t>16</a:t>
            </a:fld>
            <a:endParaRPr lang="en-US" altLang="ko-KR" b="1">
              <a:ea typeface="HY엽서L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94" y="836712"/>
            <a:ext cx="5985170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B4668BF-CF47-454A-AC3E-EBC04EB5BF1C}" type="slidenum">
              <a:rPr lang="en-US" altLang="ko-KR" b="1">
                <a:ea typeface="HY엽서L" pitchFamily="18" charset="-127"/>
              </a:rPr>
              <a:pPr/>
              <a:t>17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96" y="2007497"/>
            <a:ext cx="7920000" cy="271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027EAB9-BD86-4DBA-8CEE-EED2CFA2987E}" type="slidenum">
              <a:rPr lang="en-US" altLang="ko-KR" b="1">
                <a:ea typeface="HY엽서L" pitchFamily="18" charset="-127"/>
              </a:rPr>
              <a:pPr/>
              <a:t>18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1510" name="Picture 3" descr="C:\Documents and Settings\Administrator\바탕 화면\이산수학 작업 그림파일\5장\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922338"/>
            <a:ext cx="7974013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 descr="C:\Documents and Settings\Administrator\바탕 화면\이산수학 작업 그림파일\5장\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4292600"/>
            <a:ext cx="773112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C:\Documents and Settings\Administrator\바탕 화면\이산수학 작업 그림파일\5장\12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947738"/>
            <a:ext cx="7896225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89B73AB-54A2-48DA-AEDB-749925A8708E}" type="slidenum">
              <a:rPr lang="en-US" altLang="ko-KR" b="1">
                <a:ea typeface="HY엽서L" pitchFamily="18" charset="-127"/>
              </a:rPr>
              <a:pPr/>
              <a:t>19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2535" name="Picture 3" descr="C:\Documents and Settings\Administrator\바탕 화면\이산수학 작업 그림파일\5장\12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565400"/>
            <a:ext cx="3529013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47664" y="1556792"/>
            <a:ext cx="7056784" cy="4536504"/>
          </a:xfrm>
          <a:prstGeom prst="roundRect">
            <a:avLst>
              <a:gd name="adj" fmla="val 6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dirty="0" smtClean="0">
              <a:solidFill>
                <a:srgbClr val="FF0000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rgbClr val="FF0000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관계와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이항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관계의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기본 개념과 더불어 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카티시안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 곱과 역관계를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정의함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관계를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표현하는 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4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가지 주요 방법들인 화살표 도표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좌표 도표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방향 그래프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관계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행렬의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표현법과 관계의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합성을 다룸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관계의 성질에 있어서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반사 관계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대칭 관계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반대칭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 관계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추이 관계 등을 알아보고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동치 관계와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분할을 고찰함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부분 순서 관계의 정의와 응용 및 하세 도표에 대해서도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학습함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56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EA89ECE-8D54-4B6A-9427-FC82A4A2AC37}" type="slidenum">
              <a:rPr lang="en-US" altLang="ko-KR" b="1">
                <a:ea typeface="HY엽서L" pitchFamily="18" charset="-127"/>
              </a:rPr>
              <a:pPr/>
              <a:t>20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3558" name="Picture 3" descr="C:\Documents and Settings\Administrator\바탕 화면\이산수학 작업 그림파일\5장\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354138"/>
            <a:ext cx="778827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5" descr="C:\Documents and Settings\Administrator\바탕 화면\이산수학 작업 그림파일\5장\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629025"/>
            <a:ext cx="781526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B68DD31-F12A-4942-B21E-157DA43F08A2}" type="slidenum">
              <a:rPr lang="en-US" altLang="ko-KR" b="1">
                <a:ea typeface="HY엽서L" pitchFamily="18" charset="-127"/>
              </a:rPr>
              <a:pPr/>
              <a:t>21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87624" y="1196752"/>
                <a:ext cx="773412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집합 사이의 관계를 표현하는 </a:t>
                </a:r>
                <a:r>
                  <a:rPr lang="ko-KR" altLang="en-US" sz="20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방법</a:t>
                </a:r>
                <a:endParaRPr lang="en-US" altLang="ko-KR" sz="2000" b="1" dirty="0" smtClean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 err="1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서술식</a:t>
                </a:r>
                <a:r>
                  <a:rPr lang="ko-KR" altLang="en-US" b="1" dirty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b="1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방법</a:t>
                </a:r>
                <a:endParaRPr lang="en-US" altLang="ko-KR" b="1" dirty="0" smtClean="0">
                  <a:solidFill>
                    <a:srgbClr val="0070C0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‘집합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＝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{1, 2, 3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}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에서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원소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a, 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인 관계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R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’과 같이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표현함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나열식 </a:t>
                </a:r>
                <a:r>
                  <a:rPr lang="ko-KR" altLang="en-US" sz="1600" b="1" dirty="0" smtClean="0">
                    <a:solidFill>
                      <a:srgbClr val="0070C0"/>
                    </a:solidFill>
                    <a:latin typeface="HY중고딕" pitchFamily="18" charset="-127"/>
                    <a:ea typeface="HY중고딕" pitchFamily="18" charset="-127"/>
                  </a:rPr>
                  <a:t>방법</a:t>
                </a:r>
                <a:endParaRPr lang="en-US" altLang="ko-KR" sz="1600" b="1" dirty="0" smtClean="0">
                  <a:solidFill>
                    <a:srgbClr val="0070C0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err="1" smtClean="0">
                    <a:latin typeface="HY중고딕" pitchFamily="18" charset="-127"/>
                    <a:ea typeface="HY중고딕" pitchFamily="18" charset="-127"/>
                  </a:rPr>
                  <a:t>서술식에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따라 관계를 순서쌍들의 집합으로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표현함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순서쌍의 원소들 간의 관계를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표현하는 편리한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방법들로는 화살표 도표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(arrow diagram),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좌표 도표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coordinate diagram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),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방향 그래프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(directed graph),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관계 행렬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(relation matrix)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등이 있음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96752"/>
                <a:ext cx="7734126" cy="39703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867" r="-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34147D4-1FC3-499C-9317-E85A1030716D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5606" name="Picture 2" descr="C:\Documents and Settings\Administrator\바탕 화면\이산수학 작업 그림파일\5장\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09688"/>
            <a:ext cx="6524625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817C941-E75D-427C-B553-E021C3E9FBBA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87624" y="1340768"/>
                <a:ext cx="7734126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ko-KR" altLang="en-US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화살표 도표</a:t>
                </a:r>
                <a:r>
                  <a: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(Arrow Diagram</a:t>
                </a:r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  <a:endParaRPr lang="en-US" altLang="ko-KR" b="1" dirty="0" smtClean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endParaRPr lang="ko-KR" altLang="en-US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화살표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도표를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이용한 관계의 표현은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가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원소이고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가 집합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의 원소임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a, b)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R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일 경우 집합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에있는 원소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에서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 있는 원소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로 화살표를 그려서 관계를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표현함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340768"/>
                <a:ext cx="7734126" cy="240065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99FF99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817C941-E75D-427C-B553-E021C3E9FBBA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1616759"/>
            <a:ext cx="7560000" cy="368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1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324F125-948F-4E2E-96CF-D6CD7941BB5A}" type="slidenum">
              <a:rPr lang="en-US" altLang="ko-KR" b="1">
                <a:ea typeface="HY엽서L" pitchFamily="18" charset="-127"/>
              </a:rPr>
              <a:pPr/>
              <a:t>25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1640" y="2139821"/>
                <a:ext cx="759011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(2)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좌표 </a:t>
                </a:r>
                <a:r>
                  <a:rPr lang="ko-KR" altLang="en-US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도표</a:t>
                </a:r>
                <a:r>
                  <a: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(Coordinate Diagram)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관계를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표현하는 방법은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집합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원소를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축 위의 점으로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표시함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원소를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축 위의 점으로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생각함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ko-KR" sz="1600" i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가 관계가 있으면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를 가리키는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x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좌표축과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를 가리키는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y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좌표축이 만나는 곳에 점으로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표시함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139821"/>
                <a:ext cx="7590110" cy="240065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642" r="-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BF87AA5-DD76-44DE-80EE-E60B7A6959B9}" type="slidenum">
              <a:rPr lang="en-US" altLang="ko-KR" b="1">
                <a:ea typeface="HY엽서L" pitchFamily="18" charset="-127"/>
              </a:rPr>
              <a:pPr/>
              <a:t>26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16013" y="1196752"/>
            <a:ext cx="7620000" cy="4752528"/>
            <a:chOff x="1116013" y="1196752"/>
            <a:chExt cx="7620000" cy="4752528"/>
          </a:xfrm>
        </p:grpSpPr>
        <p:pic>
          <p:nvPicPr>
            <p:cNvPr id="28678" name="Picture 2" descr="C:\Documents and Settings\Administrator\바탕 화면\이산수학 작업 그림파일\5장\20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681" y="2932707"/>
              <a:ext cx="3216543" cy="3016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C:\Documents and Settings\Administrator\바탕 화면\이산수학 작업 그림파일\5장\2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1196752"/>
              <a:ext cx="76200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3996239-D2FA-4FF1-994F-C26BC2DDDF01}" type="slidenum">
              <a:rPr lang="en-US" altLang="ko-KR" b="1">
                <a:ea typeface="HY엽서L" pitchFamily="18" charset="-127"/>
              </a:rPr>
              <a:pPr/>
              <a:t>27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9632" y="2204864"/>
                <a:ext cx="766211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(3)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방향 </a:t>
                </a:r>
                <a:r>
                  <a:rPr lang="ko-KR" altLang="en-US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그래프</a:t>
                </a:r>
                <a:r>
                  <a: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(Directed Graph)</a:t>
                </a:r>
              </a:p>
              <a:p>
                <a:endParaRPr lang="ko-KR" altLang="en-US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관계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R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이 두 집합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와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B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사이의 관계가 아니고 하나의 집합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에 대한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관계라고 하면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각 원소를 그래프의 정점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(vertex)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으로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표시함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a, b)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R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일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경우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에서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로의 화살표가 있는 연결선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(edge)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으로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표현함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7662118" cy="258532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716" t="-1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Representing Relations Using Digraphs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directed graph</a:t>
            </a:r>
            <a:r>
              <a:rPr lang="en-US" dirty="0" smtClean="0"/>
              <a:t>, or </a:t>
            </a:r>
            <a:r>
              <a:rPr lang="en-US" i="1" dirty="0" smtClean="0"/>
              <a:t>digraph</a:t>
            </a:r>
            <a:r>
              <a:rPr lang="en-US" dirty="0" smtClean="0"/>
              <a:t>, consists of a set </a:t>
            </a:r>
            <a:r>
              <a:rPr lang="en-US" i="1" dirty="0" smtClean="0"/>
              <a:t>V</a:t>
            </a:r>
            <a:r>
              <a:rPr lang="en-US" dirty="0" smtClean="0"/>
              <a:t> of </a:t>
            </a:r>
            <a:r>
              <a:rPr lang="en-US" i="1" dirty="0" smtClean="0">
                <a:solidFill>
                  <a:srgbClr val="00C85A"/>
                </a:solidFill>
              </a:rPr>
              <a:t>vertices</a:t>
            </a:r>
            <a:r>
              <a:rPr lang="en-US" dirty="0" smtClean="0">
                <a:solidFill>
                  <a:srgbClr val="00C85A"/>
                </a:solidFill>
              </a:rPr>
              <a:t> (or </a:t>
            </a:r>
            <a:r>
              <a:rPr lang="en-US" i="1" dirty="0" smtClean="0">
                <a:solidFill>
                  <a:srgbClr val="00C85A"/>
                </a:solidFill>
              </a:rPr>
              <a:t>nodes</a:t>
            </a:r>
            <a:r>
              <a:rPr lang="en-US" dirty="0" smtClean="0">
                <a:solidFill>
                  <a:srgbClr val="00C85A"/>
                </a:solidFill>
              </a:rPr>
              <a:t>) </a:t>
            </a:r>
            <a:r>
              <a:rPr lang="en-US" dirty="0" smtClean="0"/>
              <a:t>together with a set </a:t>
            </a:r>
            <a:r>
              <a:rPr lang="en-US" i="1" dirty="0" smtClean="0"/>
              <a:t>E</a:t>
            </a:r>
            <a:r>
              <a:rPr lang="en-US" dirty="0" smtClean="0"/>
              <a:t> of ordered pairs of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elements of </a:t>
            </a:r>
            <a:r>
              <a:rPr lang="en-US" i="1" dirty="0" smtClean="0"/>
              <a:t>V</a:t>
            </a:r>
            <a:r>
              <a:rPr lang="en-US" dirty="0" smtClean="0"/>
              <a:t> called </a:t>
            </a:r>
            <a:r>
              <a:rPr lang="en-US" i="1" dirty="0" smtClean="0">
                <a:solidFill>
                  <a:srgbClr val="00C85A"/>
                </a:solidFill>
              </a:rPr>
              <a:t>edges</a:t>
            </a:r>
            <a:r>
              <a:rPr lang="en-US" dirty="0" smtClean="0">
                <a:solidFill>
                  <a:srgbClr val="00C85A"/>
                </a:solidFill>
              </a:rPr>
              <a:t> (or </a:t>
            </a:r>
            <a:r>
              <a:rPr lang="en-US" i="1" dirty="0" smtClean="0">
                <a:solidFill>
                  <a:srgbClr val="00C85A"/>
                </a:solidFill>
              </a:rPr>
              <a:t>arcs</a:t>
            </a:r>
            <a:r>
              <a:rPr lang="en-US" dirty="0" smtClean="0">
                <a:solidFill>
                  <a:srgbClr val="00C85A"/>
                </a:solidFill>
              </a:rPr>
              <a:t>)</a:t>
            </a:r>
            <a:r>
              <a:rPr lang="en-US" dirty="0" smtClean="0"/>
              <a:t>. The vertex </a:t>
            </a:r>
            <a:r>
              <a:rPr lang="en-US" i="1" dirty="0" smtClean="0"/>
              <a:t>a</a:t>
            </a:r>
            <a:r>
              <a:rPr lang="en-US" dirty="0" smtClean="0"/>
              <a:t> is called the </a:t>
            </a:r>
            <a:r>
              <a:rPr lang="en-US" i="1" dirty="0" smtClean="0"/>
              <a:t>initial 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smtClean="0"/>
              <a:t>   vertex</a:t>
            </a:r>
            <a:r>
              <a:rPr lang="en-US" dirty="0" smtClean="0"/>
              <a:t> of the edge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), and the vertex </a:t>
            </a:r>
            <a:r>
              <a:rPr lang="en-US" i="1" dirty="0" smtClean="0"/>
              <a:t>b</a:t>
            </a:r>
            <a:r>
              <a:rPr lang="en-US" dirty="0" smtClean="0"/>
              <a:t> is called the 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smtClean="0"/>
              <a:t>   terminal vertex </a:t>
            </a:r>
            <a:r>
              <a:rPr lang="en-US" dirty="0" smtClean="0"/>
              <a:t>of this edge.</a:t>
            </a:r>
          </a:p>
          <a:p>
            <a:pPr lvl="1"/>
            <a:r>
              <a:rPr lang="en-US" dirty="0" smtClean="0"/>
              <a:t>An edge of the form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is called a </a:t>
            </a:r>
            <a:r>
              <a:rPr lang="en-US" i="1" dirty="0" smtClean="0"/>
              <a:t>loop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:  A drawing of the directed graph with vertices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d</a:t>
            </a:r>
            <a:r>
              <a:rPr lang="en-US" dirty="0" smtClean="0"/>
              <a:t>, and edges  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c</a:t>
            </a:r>
            <a:r>
              <a:rPr lang="en-US" dirty="0" smtClean="0"/>
              <a:t>, a), (</a:t>
            </a:r>
            <a:r>
              <a:rPr lang="en-US" i="1" dirty="0" smtClean="0"/>
              <a:t>c,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), and 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is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shown here.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419600"/>
            <a:ext cx="976122" cy="11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Digraphs Representing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Example 8</a:t>
            </a:r>
            <a:r>
              <a:rPr lang="en-US" dirty="0" smtClean="0"/>
              <a:t>: What are the ordered pairs in the relation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represented by this directed graph?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The ordered pairs in the relation are</a:t>
            </a:r>
          </a:p>
          <a:p>
            <a:pPr>
              <a:buNone/>
            </a:pPr>
            <a:r>
              <a:rPr lang="en-US" sz="2800" i="1" dirty="0" smtClean="0"/>
              <a:t>  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1, 4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2, 2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3, 3</a:t>
            </a:r>
            <a:r>
              <a:rPr lang="en-US" sz="2800" dirty="0" smtClean="0"/>
              <a:t>),       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4, 1</a:t>
            </a:r>
            <a:r>
              <a:rPr lang="en-US" sz="2800" dirty="0" smtClean="0"/>
              <a:t>),  and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4, 3</a:t>
            </a:r>
            <a:r>
              <a:rPr lang="en-US" sz="28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2971800"/>
            <a:ext cx="994410" cy="10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2643188" y="1985963"/>
            <a:ext cx="7215187" cy="44434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5.3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합성 관계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5.5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동치 관계와 분할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endParaRPr lang="en-US" altLang="ko-KR" sz="10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 2" pitchFamily="18" charset="2"/>
              <a:buNone/>
            </a:pPr>
            <a:r>
              <a:rPr lang="en-US" altLang="ko-KR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50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en-US" altLang="ko-KR" sz="250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A9BB-85F6-4A95-8578-F15364377903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ea typeface="굴림" charset="-127"/>
              </a:rPr>
              <a:t>Representing relations using directed graphs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A directed graph consists of:</a:t>
            </a:r>
          </a:p>
          <a:p>
            <a:pPr lvl="1"/>
            <a:r>
              <a:rPr lang="en-US" altLang="ko-KR" sz="2000" dirty="0">
                <a:ea typeface="굴림" charset="-127"/>
              </a:rPr>
              <a:t>A set </a:t>
            </a:r>
            <a:r>
              <a:rPr lang="en-US" altLang="ko-KR" sz="2000" i="1" dirty="0">
                <a:ea typeface="굴림" charset="-127"/>
              </a:rPr>
              <a:t>V</a:t>
            </a:r>
            <a:r>
              <a:rPr lang="en-US" altLang="ko-KR" sz="2000" dirty="0">
                <a:ea typeface="굴림" charset="-127"/>
              </a:rPr>
              <a:t> of vertices (or nodes)</a:t>
            </a:r>
          </a:p>
          <a:p>
            <a:pPr lvl="1"/>
            <a:r>
              <a:rPr lang="en-US" altLang="ko-KR" sz="2000" dirty="0">
                <a:ea typeface="굴림" charset="-127"/>
              </a:rPr>
              <a:t>A set 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dirty="0">
                <a:ea typeface="굴림" charset="-127"/>
              </a:rPr>
              <a:t> of edges (or arcs)</a:t>
            </a:r>
          </a:p>
          <a:p>
            <a:pPr lvl="1"/>
            <a:r>
              <a:rPr lang="en-US" altLang="ko-KR" sz="2000" dirty="0">
                <a:ea typeface="굴림" charset="-127"/>
              </a:rPr>
              <a:t>If (</a:t>
            </a:r>
            <a:r>
              <a:rPr lang="en-US" altLang="ko-KR" sz="2000" i="1" dirty="0">
                <a:ea typeface="굴림" charset="-127"/>
              </a:rPr>
              <a:t>a, b</a:t>
            </a:r>
            <a:r>
              <a:rPr lang="en-US" altLang="ko-KR" sz="2000" dirty="0">
                <a:ea typeface="굴림" charset="-127"/>
              </a:rPr>
              <a:t>) is in the relation, then there is an arrow from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i="1" dirty="0">
                <a:ea typeface="굴림" charset="-127"/>
              </a:rPr>
              <a:t>b</a:t>
            </a:r>
          </a:p>
          <a:p>
            <a:r>
              <a:rPr lang="en-US" altLang="ko-KR" sz="2400" dirty="0">
                <a:ea typeface="굴림" charset="-127"/>
              </a:rPr>
              <a:t>Will generally use relations on a single set</a:t>
            </a:r>
          </a:p>
          <a:p>
            <a:r>
              <a:rPr lang="en-US" altLang="ko-KR" sz="2400" dirty="0">
                <a:ea typeface="굴림" charset="-127"/>
              </a:rPr>
              <a:t>Consider our relation </a:t>
            </a:r>
            <a:r>
              <a:rPr lang="en-US" altLang="ko-KR" sz="2400" i="1" dirty="0">
                <a:ea typeface="굴림" charset="-127"/>
              </a:rPr>
              <a:t>R</a:t>
            </a:r>
            <a:r>
              <a:rPr lang="en-US" altLang="ko-KR" sz="2400" dirty="0">
                <a:ea typeface="굴림" charset="-127"/>
              </a:rPr>
              <a:t> = { (</a:t>
            </a:r>
            <a:r>
              <a:rPr lang="en-US" altLang="ko-KR" sz="2400" i="1" dirty="0" err="1">
                <a:ea typeface="굴림" charset="-127"/>
              </a:rPr>
              <a:t>a,b</a:t>
            </a:r>
            <a:r>
              <a:rPr lang="en-US" altLang="ko-KR" sz="2400" dirty="0">
                <a:ea typeface="굴림" charset="-127"/>
              </a:rPr>
              <a:t>) | </a:t>
            </a:r>
            <a:r>
              <a:rPr lang="en-US" altLang="ko-KR" sz="2400" i="1" dirty="0">
                <a:ea typeface="굴림" charset="-127"/>
              </a:rPr>
              <a:t>a</a:t>
            </a:r>
            <a:r>
              <a:rPr lang="en-US" altLang="ko-KR" sz="2400" dirty="0">
                <a:ea typeface="굴림" charset="-127"/>
              </a:rPr>
              <a:t> divides </a:t>
            </a:r>
            <a:r>
              <a:rPr lang="en-US" altLang="ko-KR" sz="2400" i="1" dirty="0">
                <a:ea typeface="굴림" charset="-127"/>
              </a:rPr>
              <a:t>b</a:t>
            </a:r>
            <a:r>
              <a:rPr lang="en-US" altLang="ko-KR" sz="2400" dirty="0">
                <a:ea typeface="굴림" charset="-127"/>
              </a:rPr>
              <a:t> }</a:t>
            </a: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</p:txBody>
      </p: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3491880" y="4293096"/>
            <a:ext cx="2641600" cy="2095500"/>
            <a:chOff x="3216" y="2400"/>
            <a:chExt cx="1664" cy="1320"/>
          </a:xfrm>
        </p:grpSpPr>
        <p:sp>
          <p:nvSpPr>
            <p:cNvPr id="24659" name="Text Box 83"/>
            <p:cNvSpPr txBox="1">
              <a:spLocks noChangeArrowheads="1"/>
            </p:cNvSpPr>
            <p:nvPr/>
          </p:nvSpPr>
          <p:spPr bwMode="auto">
            <a:xfrm>
              <a:off x="3312" y="2416"/>
              <a:ext cx="196" cy="3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</p:txBody>
        </p:sp>
        <p:sp>
          <p:nvSpPr>
            <p:cNvPr id="24664" name="Text Box 88"/>
            <p:cNvSpPr txBox="1">
              <a:spLocks noChangeArrowheads="1"/>
            </p:cNvSpPr>
            <p:nvPr/>
          </p:nvSpPr>
          <p:spPr bwMode="auto">
            <a:xfrm>
              <a:off x="4560" y="2416"/>
              <a:ext cx="196" cy="3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</p:txBody>
        </p:sp>
        <p:sp>
          <p:nvSpPr>
            <p:cNvPr id="24666" name="Text Box 90"/>
            <p:cNvSpPr txBox="1">
              <a:spLocks noChangeArrowheads="1"/>
            </p:cNvSpPr>
            <p:nvPr/>
          </p:nvSpPr>
          <p:spPr bwMode="auto">
            <a:xfrm>
              <a:off x="3312" y="3376"/>
              <a:ext cx="196" cy="3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</p:txBody>
        </p:sp>
        <p:sp>
          <p:nvSpPr>
            <p:cNvPr id="24668" name="Text Box 92"/>
            <p:cNvSpPr txBox="1">
              <a:spLocks noChangeArrowheads="1"/>
            </p:cNvSpPr>
            <p:nvPr/>
          </p:nvSpPr>
          <p:spPr bwMode="auto">
            <a:xfrm>
              <a:off x="4560" y="3376"/>
              <a:ext cx="196" cy="3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</p:txBody>
        </p:sp>
        <p:sp>
          <p:nvSpPr>
            <p:cNvPr id="24671" name="Freeform 95"/>
            <p:cNvSpPr>
              <a:spLocks/>
            </p:cNvSpPr>
            <p:nvPr/>
          </p:nvSpPr>
          <p:spPr bwMode="auto">
            <a:xfrm>
              <a:off x="3232" y="2400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3" name="Freeform 97"/>
            <p:cNvSpPr>
              <a:spLocks/>
            </p:cNvSpPr>
            <p:nvPr/>
          </p:nvSpPr>
          <p:spPr bwMode="auto">
            <a:xfrm>
              <a:off x="3216" y="3376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4" name="Freeform 98"/>
            <p:cNvSpPr>
              <a:spLocks/>
            </p:cNvSpPr>
            <p:nvPr/>
          </p:nvSpPr>
          <p:spPr bwMode="auto">
            <a:xfrm rot="9503113">
              <a:off x="4512" y="2416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5" name="Freeform 99"/>
            <p:cNvSpPr>
              <a:spLocks/>
            </p:cNvSpPr>
            <p:nvPr/>
          </p:nvSpPr>
          <p:spPr bwMode="auto">
            <a:xfrm rot="9503113">
              <a:off x="4512" y="3376"/>
              <a:ext cx="368" cy="344"/>
            </a:xfrm>
            <a:custGeom>
              <a:avLst/>
              <a:gdLst/>
              <a:ahLst/>
              <a:cxnLst>
                <a:cxn ang="0">
                  <a:pos x="368" y="208"/>
                </a:cxn>
                <a:cxn ang="0">
                  <a:pos x="128" y="16"/>
                </a:cxn>
                <a:cxn ang="0">
                  <a:pos x="32" y="304"/>
                </a:cxn>
                <a:cxn ang="0">
                  <a:pos x="320" y="256"/>
                </a:cxn>
              </a:cxnLst>
              <a:rect l="0" t="0" r="r" b="b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6" name="Line 100"/>
            <p:cNvSpPr>
              <a:spLocks noChangeShapeType="1"/>
            </p:cNvSpPr>
            <p:nvPr/>
          </p:nvSpPr>
          <p:spPr bwMode="auto">
            <a:xfrm>
              <a:off x="3600" y="2608"/>
              <a:ext cx="86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8" name="Line 102"/>
            <p:cNvSpPr>
              <a:spLocks noChangeShapeType="1"/>
            </p:cNvSpPr>
            <p:nvPr/>
          </p:nvSpPr>
          <p:spPr bwMode="auto">
            <a:xfrm>
              <a:off x="3600" y="2608"/>
              <a:ext cx="864" cy="9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9" name="Line 103"/>
            <p:cNvSpPr>
              <a:spLocks noChangeShapeType="1"/>
            </p:cNvSpPr>
            <p:nvPr/>
          </p:nvSpPr>
          <p:spPr bwMode="auto">
            <a:xfrm>
              <a:off x="4512" y="2608"/>
              <a:ext cx="0" cy="9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61" name="Oval 85"/>
            <p:cNvSpPr>
              <a:spLocks noChangeArrowheads="1"/>
            </p:cNvSpPr>
            <p:nvPr/>
          </p:nvSpPr>
          <p:spPr bwMode="auto">
            <a:xfrm>
              <a:off x="3552" y="352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62" name="Oval 86"/>
            <p:cNvSpPr>
              <a:spLocks noChangeArrowheads="1"/>
            </p:cNvSpPr>
            <p:nvPr/>
          </p:nvSpPr>
          <p:spPr bwMode="auto">
            <a:xfrm>
              <a:off x="4464" y="256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63" name="Oval 87"/>
            <p:cNvSpPr>
              <a:spLocks noChangeArrowheads="1"/>
            </p:cNvSpPr>
            <p:nvPr/>
          </p:nvSpPr>
          <p:spPr bwMode="auto">
            <a:xfrm>
              <a:off x="4464" y="352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77" name="Line 101"/>
            <p:cNvSpPr>
              <a:spLocks noChangeShapeType="1"/>
            </p:cNvSpPr>
            <p:nvPr/>
          </p:nvSpPr>
          <p:spPr bwMode="auto">
            <a:xfrm>
              <a:off x="3600" y="2608"/>
              <a:ext cx="0" cy="9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60" name="Oval 84"/>
            <p:cNvSpPr>
              <a:spLocks noChangeArrowheads="1"/>
            </p:cNvSpPr>
            <p:nvPr/>
          </p:nvSpPr>
          <p:spPr bwMode="auto">
            <a:xfrm>
              <a:off x="3552" y="256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41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ED248CB-DC51-498E-94FC-EF1D6C14A0D1}" type="slidenum">
              <a:rPr lang="en-US" altLang="ko-KR" b="1">
                <a:ea typeface="HY엽서L" pitchFamily="18" charset="-127"/>
              </a:rPr>
              <a:pPr/>
              <a:t>31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99455" y="1484784"/>
            <a:ext cx="7693025" cy="4485853"/>
            <a:chOff x="1104900" y="1751459"/>
            <a:chExt cx="7693025" cy="4485853"/>
          </a:xfrm>
        </p:grpSpPr>
        <p:pic>
          <p:nvPicPr>
            <p:cNvPr id="30726" name="Picture 2" descr="C:\Documents and Settings\Administrator\바탕 화면\이산수학 작업 그림파일\5장\22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267296"/>
              <a:ext cx="3023592" cy="297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C:\Documents and Settings\Administrator\바탕 화면\이산수학 작업 그림파일\5장\22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00" y="1751459"/>
              <a:ext cx="7693025" cy="153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ED248CB-DC51-498E-94FC-EF1D6C14A0D1}" type="slidenum">
              <a:rPr lang="en-US" altLang="ko-KR" b="1">
                <a:ea typeface="HY엽서L" pitchFamily="18" charset="-127"/>
              </a:rPr>
              <a:pPr/>
              <a:t>32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35876"/>
            <a:ext cx="7560000" cy="393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3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9BA776E-342E-4FBF-A24E-68ABAF2DC045}" type="slidenum">
              <a:rPr lang="en-US" altLang="ko-KR" b="1">
                <a:ea typeface="HY엽서L" pitchFamily="18" charset="-127"/>
              </a:rPr>
              <a:pPr/>
              <a:t>33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4100" y="908720"/>
                <a:ext cx="7982396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(4) </a:t>
                </a:r>
                <a:r>
                  <a:rPr lang="ko-KR" altLang="en-US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관계 </a:t>
                </a:r>
                <a:r>
                  <a:rPr lang="ko-KR" altLang="en-US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행렬</a:t>
                </a:r>
                <a:r>
                  <a: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(Relation Matrix)</a:t>
                </a:r>
              </a:p>
              <a:p>
                <a:endParaRPr lang="ko-KR" altLang="en-US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관계를 표현하는 또 다른 방법으로서 </a:t>
                </a:r>
                <a:r>
                  <a:rPr lang="ko-KR" altLang="en-US" sz="1600" dirty="0" err="1">
                    <a:latin typeface="HY중고딕" pitchFamily="18" charset="-127"/>
                    <a:ea typeface="HY중고딕" pitchFamily="18" charset="-127"/>
                  </a:rPr>
                  <a:t>부울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(Boolean)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행렬을 이용하는 관계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행렬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(Relation Matrix)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방법이 있음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 err="1" smtClean="0">
                    <a:latin typeface="HY중고딕" pitchFamily="18" charset="-127"/>
                    <a:ea typeface="HY중고딕" pitchFamily="18" charset="-127"/>
                  </a:rPr>
                  <a:t>부울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행렬은 행렬 안에 있는 모든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원소들이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0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또는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1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로 표시되는 행렬을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의미함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관계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행렬의 행에는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의 원소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열에는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원소를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표시함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행렬의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각 요소의 값은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와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의 관계가 있으면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1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관계가 없으면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0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으로 표현하는 방법임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908720"/>
                <a:ext cx="7982396" cy="32316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688"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74" y="4333836"/>
            <a:ext cx="5335094" cy="190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186D9FE-F715-4166-A6F3-65AF1011A3D9}" type="slidenum">
              <a:rPr lang="en-US" altLang="ko-KR" b="1">
                <a:ea typeface="HY엽서L" pitchFamily="18" charset="-127"/>
              </a:rPr>
              <a:pPr/>
              <a:t>34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03648" y="1611255"/>
            <a:ext cx="7344816" cy="4482041"/>
            <a:chOff x="1619672" y="1412776"/>
            <a:chExt cx="7128792" cy="3977985"/>
          </a:xfrm>
        </p:grpSpPr>
        <p:sp>
          <p:nvSpPr>
            <p:cNvPr id="3" name="직사각형 2"/>
            <p:cNvSpPr/>
            <p:nvPr/>
          </p:nvSpPr>
          <p:spPr>
            <a:xfrm>
              <a:off x="1619672" y="1412776"/>
              <a:ext cx="712879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집합 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A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는 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n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개의 원소를 가지고 있고 집합 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B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는 </a:t>
              </a:r>
              <a:r>
                <a:rPr lang="en-US" altLang="ko-KR" dirty="0" smtClean="0">
                  <a:latin typeface="HY중고딕" pitchFamily="18" charset="-127"/>
                  <a:ea typeface="HY중고딕" pitchFamily="18" charset="-127"/>
                </a:rPr>
                <a:t>m</a:t>
              </a:r>
              <a:r>
                <a:rPr lang="ko-KR" altLang="en-US" dirty="0" smtClean="0">
                  <a:latin typeface="HY중고딕" pitchFamily="18" charset="-127"/>
                  <a:ea typeface="HY중고딕" pitchFamily="18" charset="-127"/>
                </a:rPr>
                <a:t>개의 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원소를 가지고 있다고 </a:t>
              </a:r>
              <a:r>
                <a:rPr lang="ko-KR" altLang="en-US" dirty="0" smtClean="0">
                  <a:latin typeface="HY중고딕" pitchFamily="18" charset="-127"/>
                  <a:ea typeface="HY중고딕" pitchFamily="18" charset="-127"/>
                </a:rPr>
                <a:t>가정하면</a:t>
              </a:r>
              <a:endParaRPr lang="ko-KR" altLang="en-US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674" y="2318403"/>
              <a:ext cx="2367163" cy="91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619672" y="3391832"/>
              <a:ext cx="7128792" cy="1188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R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이 집합 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A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와 집합 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B 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사이의 관계라고 하면 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R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의 관계 행렬은 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n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개의 행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(row)</a:t>
              </a:r>
              <a:r>
                <a:rPr lang="ko-KR" altLang="en-US" dirty="0" smtClean="0">
                  <a:latin typeface="HY중고딕" pitchFamily="18" charset="-127"/>
                  <a:ea typeface="HY중고딕" pitchFamily="18" charset="-127"/>
                </a:rPr>
                <a:t>과 </a:t>
              </a:r>
              <a:r>
                <a:rPr lang="en-US" altLang="ko-KR" dirty="0" smtClean="0">
                  <a:latin typeface="HY중고딕" pitchFamily="18" charset="-127"/>
                  <a:ea typeface="HY중고딕" pitchFamily="18" charset="-127"/>
                </a:rPr>
                <a:t>m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개의 열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(column)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을 가지는 </a:t>
              </a:r>
              <a:r>
                <a:rPr lang="en-US" altLang="ko-KR" dirty="0" err="1">
                  <a:latin typeface="HY중고딕" pitchFamily="18" charset="-127"/>
                  <a:ea typeface="HY중고딕" pitchFamily="18" charset="-127"/>
                </a:rPr>
                <a:t>n×m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 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행렬 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M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이고 </a:t>
              </a:r>
              <a:r>
                <a:rPr lang="en-US" altLang="ko-KR" dirty="0">
                  <a:latin typeface="HY중고딕" pitchFamily="18" charset="-127"/>
                  <a:ea typeface="HY중고딕" pitchFamily="18" charset="-127"/>
                </a:rPr>
                <a:t>M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의 각 원소들은 </a:t>
              </a:r>
              <a:r>
                <a:rPr lang="ko-KR" altLang="en-US" dirty="0" smtClean="0">
                  <a:latin typeface="HY중고딕" pitchFamily="18" charset="-127"/>
                  <a:ea typeface="HY중고딕" pitchFamily="18" charset="-127"/>
                </a:rPr>
                <a:t>아래</a:t>
              </a:r>
              <a:r>
                <a:rPr lang="ko-KR" altLang="en-US" dirty="0">
                  <a:latin typeface="HY중고딕" pitchFamily="18" charset="-127"/>
                  <a:ea typeface="HY중고딕" pitchFamily="18" charset="-127"/>
                </a:rPr>
                <a:t>와 </a:t>
              </a:r>
              <a:r>
                <a:rPr lang="ko-KR" altLang="en-US" dirty="0" smtClean="0">
                  <a:latin typeface="HY중고딕" pitchFamily="18" charset="-127"/>
                  <a:ea typeface="HY중고딕" pitchFamily="18" charset="-127"/>
                </a:rPr>
                <a:t>같이 정의됨</a:t>
              </a:r>
              <a:endParaRPr lang="ko-KR" altLang="en-US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990" y="4581128"/>
              <a:ext cx="6123434" cy="80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C1354E8-186B-470E-B896-8A3A66684621}" type="slidenum">
              <a:rPr lang="en-US" altLang="ko-KR" b="1">
                <a:ea typeface="HY엽서L" pitchFamily="18" charset="-127"/>
              </a:rPr>
              <a:pPr/>
              <a:t>35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4822" name="Picture 6" descr="C:\Documents and Settings\Administrator\바탕 화면\이산수학 작업 그림파일\5장\26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222375"/>
            <a:ext cx="79121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7F97018-1999-40F7-A861-D19021539F31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5846" name="Picture 2" descr="C:\Documents and Settings\Administrator\바탕 화면\이산수학 작업 그림파일\5장\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960438"/>
            <a:ext cx="79136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합성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5518874-7EEA-4BF6-9D29-AB94109E5549}" type="slidenum">
              <a:rPr lang="en-US" altLang="ko-KR" b="1">
                <a:ea typeface="HY엽서L" pitchFamily="18" charset="-127"/>
              </a:rPr>
              <a:pPr/>
              <a:t>37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6870" name="Picture 3" descr="C:\Documents and Settings\Administrator\바탕 화면\이산수학 작업 그림파일\5장\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350963"/>
            <a:ext cx="77390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98563" y="3299500"/>
            <a:ext cx="77390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합성 관계는 주어진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두 관계로부터 새로운 관계를 이끌어내는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이미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존재하고 있는 관계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로부터 새로운 관계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·R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만들어냄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합성 관계에서 관계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는 연관성이 있어야 하는데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R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dirty="0" err="1">
                <a:latin typeface="HY중고딕" pitchFamily="18" charset="-127"/>
                <a:ea typeface="HY중고딕" pitchFamily="18" charset="-127"/>
              </a:rPr>
              <a:t>치역이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en-US" altLang="ko-KR" baseline="-250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dirty="0" err="1">
                <a:latin typeface="HY중고딕" pitchFamily="18" charset="-127"/>
                <a:ea typeface="HY중고딕" pitchFamily="18" charset="-127"/>
              </a:rPr>
              <a:t>정의역이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 될 경우에만 합성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관계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·R</a:t>
            </a:r>
            <a:r>
              <a:rPr lang="en-US" altLang="ko-KR" baseline="-250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를 만들 수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573325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예제</a:t>
            </a:r>
            <a:r>
              <a:rPr lang="en-US" altLang="ko-KR" dirty="0" smtClean="0">
                <a:solidFill>
                  <a:srgbClr val="00B050"/>
                </a:solidFill>
              </a:rPr>
              <a:t>5-16</a:t>
            </a:r>
            <a:r>
              <a:rPr lang="ko-KR" altLang="en-US" dirty="0" smtClean="0">
                <a:solidFill>
                  <a:srgbClr val="00B050"/>
                </a:solidFill>
              </a:rPr>
              <a:t>후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돌아옴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합성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EDDDD4D-EF78-4273-A969-862EE6AC573D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7894" name="Picture 3" descr="C:\Documents and Settings\Administrator\바탕 화면\이산수학 작업 그림파일\5장\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184275"/>
            <a:ext cx="7770812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합성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B473ADB-7DDE-4F29-A759-430BCF597CD5}" type="slidenum">
              <a:rPr lang="en-US" altLang="ko-KR" b="1">
                <a:ea typeface="HY엽서L" pitchFamily="18" charset="-127"/>
              </a:rPr>
              <a:pPr/>
              <a:t>39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55776" y="1412776"/>
            <a:ext cx="5768231" cy="4078341"/>
            <a:chOff x="2555776" y="1412776"/>
            <a:chExt cx="5768231" cy="4078341"/>
          </a:xfrm>
        </p:grpSpPr>
        <p:sp>
          <p:nvSpPr>
            <p:cNvPr id="3" name="직사각형 2"/>
            <p:cNvSpPr/>
            <p:nvPr/>
          </p:nvSpPr>
          <p:spPr>
            <a:xfrm>
              <a:off x="2555776" y="1412776"/>
              <a:ext cx="57682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에서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a, b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로 가고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, a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와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b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는 다시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x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와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y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감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결과적으로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에서 </a:t>
              </a: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x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와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y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로 가는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셈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 smtClean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에서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x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와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y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로의 화살표를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만들어줌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628" y="2972722"/>
              <a:ext cx="3510743" cy="2518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130-2AE2-44AB-A4C2-CB1A0541486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is a relation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smtClean="0">
                <a:ea typeface="굴림" charset="-127"/>
              </a:rPr>
              <a:t>Related by blood</a:t>
            </a:r>
          </a:p>
          <a:p>
            <a:r>
              <a:rPr lang="en-US" altLang="ko-KR" sz="2400" dirty="0" smtClean="0">
                <a:ea typeface="굴림" charset="-127"/>
              </a:rPr>
              <a:t>Related by marriage</a:t>
            </a:r>
          </a:p>
          <a:p>
            <a:r>
              <a:rPr lang="en-US" altLang="ko-KR" sz="2400" dirty="0" smtClean="0">
                <a:ea typeface="굴림" charset="-127"/>
              </a:rPr>
              <a:t>Teacher &amp; student</a:t>
            </a:r>
          </a:p>
          <a:p>
            <a:r>
              <a:rPr lang="en-US" altLang="ko-KR" sz="2400" dirty="0" smtClean="0">
                <a:ea typeface="굴림" charset="-127"/>
              </a:rPr>
              <a:t>Between employees under same employer</a:t>
            </a:r>
          </a:p>
          <a:p>
            <a:endParaRPr lang="en-US" altLang="ko-KR" sz="24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Another relation example: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Let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be the cities in the US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Let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be the states in the US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define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dirty="0">
                <a:ea typeface="굴림" charset="-127"/>
              </a:rPr>
              <a:t> to mean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is a city in state </a:t>
            </a:r>
            <a:r>
              <a:rPr lang="en-US" altLang="ko-KR" sz="2000" i="1" dirty="0">
                <a:ea typeface="굴림" charset="-127"/>
              </a:rPr>
              <a:t>b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Thus, the following are in our relation: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(</a:t>
            </a:r>
            <a:r>
              <a:rPr lang="en-US" altLang="ko-KR" sz="1800" dirty="0" err="1">
                <a:ea typeface="굴림" charset="-127"/>
              </a:rPr>
              <a:t>C’ville</a:t>
            </a:r>
            <a:r>
              <a:rPr lang="en-US" altLang="ko-KR" sz="1800" dirty="0">
                <a:ea typeface="굴림" charset="-127"/>
              </a:rPr>
              <a:t>, VA)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(Palo Alto, CA)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(Amherst, MA)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(Portland, OR)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 err="1">
                <a:ea typeface="굴림" charset="-127"/>
              </a:rPr>
              <a:t>etc</a:t>
            </a:r>
            <a:r>
              <a:rPr lang="en-US" altLang="ko-KR" sz="1800" dirty="0" smtClean="0">
                <a:ea typeface="굴림" charset="-127"/>
              </a:rPr>
              <a:t>…</a:t>
            </a:r>
            <a:r>
              <a:rPr lang="en-US" altLang="ko-KR" sz="2400" dirty="0">
                <a:ea typeface="굴림" charset="-127"/>
              </a:rPr>
              <a:t/>
            </a:r>
            <a:br>
              <a:rPr lang="en-US" altLang="ko-KR" sz="2400" dirty="0">
                <a:ea typeface="굴림" charset="-127"/>
              </a:rPr>
            </a:br>
            <a:endParaRPr lang="en-US" altLang="ko-KR" sz="2000" i="1" dirty="0">
              <a:ea typeface="굴림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210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합성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D6878D3-C504-4898-ACC6-CF581F6B721A}" type="slidenum">
              <a:rPr lang="en-US" altLang="ko-KR" b="1">
                <a:ea typeface="HY엽서L" pitchFamily="18" charset="-127"/>
              </a:rPr>
              <a:pPr/>
              <a:t>40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9942" name="Picture 3" descr="C:\Documents and Settings\Administrator\바탕 화면\이산수학 작업 그림파일\5장\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906463"/>
            <a:ext cx="7773988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99FF99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합성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D6878D3-C504-4898-ACC6-CF581F6B721A}" type="slidenum">
              <a:rPr lang="en-US" altLang="ko-KR" b="1">
                <a:ea typeface="HY엽서L" pitchFamily="18" charset="-127"/>
              </a:rPr>
              <a:pPr/>
              <a:t>41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30" y="980728"/>
            <a:ext cx="5949398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Documents and Settings\Administrator\바탕 화면\이산수학 작업 그림파일\5장\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501008"/>
            <a:ext cx="777557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합성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B3AB5D4-6CE5-4D09-9B00-98E7B9693E89}" type="slidenum">
              <a:rPr lang="en-US" altLang="ko-KR" b="1">
                <a:ea typeface="HY엽서L" pitchFamily="18" charset="-127"/>
              </a:rPr>
              <a:pPr/>
              <a:t>42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7" name="Picture 3" descr="C:\Documents and Settings\Administrator\바탕 화면\이산수학 작업 그림파일\5장\3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24744"/>
            <a:ext cx="78152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267744" y="2316693"/>
            <a:ext cx="6541293" cy="903526"/>
            <a:chOff x="2267744" y="2316693"/>
            <a:chExt cx="6541293" cy="903526"/>
          </a:xfrm>
        </p:grpSpPr>
        <p:sp>
          <p:nvSpPr>
            <p:cNvPr id="3" name="직사각형 2"/>
            <p:cNvSpPr/>
            <p:nvPr/>
          </p:nvSpPr>
          <p:spPr>
            <a:xfrm>
              <a:off x="2267744" y="2316693"/>
              <a:ext cx="6541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 smtClean="0">
                  <a:latin typeface="HY중고딕" pitchFamily="18" charset="-127"/>
                  <a:ea typeface="HY중고딕" pitchFamily="18" charset="-127"/>
                </a:rPr>
                <a:t>항등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관계를 이용한 합성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관계는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원래의 관계와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같음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387" y="2924944"/>
              <a:ext cx="1166557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4499992" y="6106703"/>
            <a:ext cx="525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I</a:t>
            </a:r>
            <a:r>
              <a:rPr lang="en-US" altLang="ko-KR" sz="1400" baseline="-25000" dirty="0" smtClean="0">
                <a:solidFill>
                  <a:srgbClr val="00B050"/>
                </a:solidFill>
              </a:rPr>
              <a:t>A</a:t>
            </a:r>
            <a:r>
              <a:rPr lang="ko-KR" altLang="en-US" sz="1400" dirty="0" smtClean="0">
                <a:solidFill>
                  <a:srgbClr val="00B050"/>
                </a:solidFill>
              </a:rPr>
              <a:t>를 행렬로 표시</a:t>
            </a:r>
            <a:r>
              <a:rPr lang="en-US" altLang="ko-KR" sz="1400" dirty="0" smtClean="0">
                <a:solidFill>
                  <a:srgbClr val="00B050"/>
                </a:solidFill>
              </a:rPr>
              <a:t>, I</a:t>
            </a:r>
            <a:r>
              <a:rPr lang="en-US" altLang="ko-KR" sz="1400" baseline="-25000" dirty="0" smtClean="0">
                <a:solidFill>
                  <a:srgbClr val="00B050"/>
                </a:solidFill>
              </a:rPr>
              <a:t>A</a:t>
            </a:r>
            <a:r>
              <a:rPr lang="en-US" altLang="ko-KR" sz="1400" dirty="0" smtClean="0">
                <a:solidFill>
                  <a:srgbClr val="00B050"/>
                </a:solidFill>
              </a:rPr>
              <a:t>R, RI</a:t>
            </a:r>
            <a:r>
              <a:rPr lang="en-US" altLang="ko-KR" sz="1400" baseline="-25000" dirty="0" smtClean="0">
                <a:solidFill>
                  <a:srgbClr val="00B050"/>
                </a:solidFill>
              </a:rPr>
              <a:t>B</a:t>
            </a:r>
            <a:r>
              <a:rPr lang="ko-KR" altLang="en-US" sz="1400" dirty="0" smtClean="0">
                <a:solidFill>
                  <a:srgbClr val="00B050"/>
                </a:solidFill>
              </a:rPr>
              <a:t>을 화살표도표로</a:t>
            </a:r>
            <a:r>
              <a:rPr lang="en-US" altLang="ko-KR" sz="1400" dirty="0" smtClean="0">
                <a:solidFill>
                  <a:srgbClr val="00B050"/>
                </a:solidFill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</a:rPr>
              <a:t>표시</a:t>
            </a:r>
            <a:r>
              <a:rPr lang="en-US" altLang="ko-KR" sz="1400" dirty="0" smtClean="0">
                <a:solidFill>
                  <a:srgbClr val="00B050"/>
                </a:solidFill>
              </a:rPr>
              <a:t>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41C212F-269F-4ADA-87E7-16B1880C4727}" type="slidenum">
              <a:rPr lang="en-US" altLang="ko-KR" b="1">
                <a:ea typeface="HY엽서L" pitchFamily="18" charset="-127"/>
              </a:rPr>
              <a:pPr/>
              <a:t>43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1323925"/>
            <a:ext cx="7734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A x A</a:t>
            </a:r>
            <a:r>
              <a:rPr lang="ko-KR" altLang="en-US" sz="20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에서의 관계</a:t>
            </a:r>
            <a:endParaRPr lang="en-US" altLang="ko-KR" sz="2000" b="1" dirty="0" smtClean="0">
              <a:solidFill>
                <a:srgbClr val="FF0000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2000" b="1" dirty="0" smtClean="0">
              <a:solidFill>
                <a:srgbClr val="FF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반사 관계</a:t>
            </a: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대칭 관계</a:t>
            </a: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HY중고딕" pitchFamily="18" charset="-127"/>
                <a:ea typeface="HY중고딕" pitchFamily="18" charset="-127"/>
              </a:rPr>
              <a:t>반대칭</a:t>
            </a: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 관계</a:t>
            </a:r>
            <a:endParaRPr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추이</a:t>
            </a: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전이</a:t>
            </a: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 관계</a:t>
            </a: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/>
              <a:t>Reflexive </a:t>
            </a:r>
            <a:r>
              <a:rPr lang="en-US" altLang="ko-KR" sz="2000" dirty="0" smtClean="0"/>
              <a:t>Relation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/>
              <a:t>Symmetric 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Antisymmetric Relation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/>
              <a:t>Transitive </a:t>
            </a:r>
            <a:r>
              <a:rPr lang="en-US" altLang="ko-KR" sz="2000" dirty="0" smtClean="0"/>
              <a:t>Relation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5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41C212F-269F-4ADA-87E7-16B1880C4727}" type="slidenum">
              <a:rPr lang="en-US" altLang="ko-KR" b="1">
                <a:ea typeface="HY엽서L" pitchFamily="18" charset="-127"/>
              </a:rPr>
              <a:pPr/>
              <a:t>44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1991" name="Picture 2" descr="C:\Documents and Settings\Administrator\바탕 화면\이산수학 작업 그림파일\5장\36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357563"/>
            <a:ext cx="65024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87624" y="1323925"/>
            <a:ext cx="773412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0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 반사 관계</a:t>
            </a:r>
            <a:r>
              <a:rPr lang="en-US" altLang="ko-KR" sz="20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(Reflexive Relation)</a:t>
            </a:r>
          </a:p>
          <a:p>
            <a:pPr marL="342900" indent="-342900">
              <a:buAutoNum type="arabicParenBoth"/>
            </a:pP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관계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에 대한 방향 그래프를 그렸을 때 그래프의 모든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정점 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(for all element)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자기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자신을 가리키는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화살표가 있어야 반사 관계가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성립함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7F3EB05-80CB-4FF3-AED5-24F815E0B517}" type="slidenum">
              <a:rPr lang="en-US" altLang="ko-KR" b="1">
                <a:ea typeface="HY엽서L" pitchFamily="18" charset="-127"/>
              </a:rPr>
              <a:pPr/>
              <a:t>45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3014" name="Picture 3" descr="C:\Documents and Settings\Administrator\바탕 화면\이산수학 작업 그림파일\5장\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2060848"/>
            <a:ext cx="784225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Consider these relations 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</a:t>
            </a: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altLang="ko-KR" i="1" dirty="0"/>
              <a:t>R</a:t>
            </a:r>
            <a:r>
              <a:rPr lang="en-US" altLang="ko-KR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altLang="ko-KR" dirty="0"/>
              <a:t>= {(</a:t>
            </a:r>
            <a:r>
              <a:rPr lang="en-US" altLang="ko-KR" i="1" dirty="0" err="1"/>
              <a:t>a</a:t>
            </a:r>
            <a:r>
              <a:rPr lang="en-US" altLang="ko-KR" dirty="0" err="1"/>
              <a:t>,</a:t>
            </a:r>
            <a:r>
              <a:rPr lang="en-US" altLang="ko-KR" i="1" dirty="0" err="1"/>
              <a:t>b</a:t>
            </a:r>
            <a:r>
              <a:rPr lang="en-US" altLang="ko-KR" dirty="0"/>
              <a:t>) | </a:t>
            </a:r>
            <a:r>
              <a:rPr lang="en-US" altLang="ko-KR" i="1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= </a:t>
            </a:r>
            <a:r>
              <a:rPr lang="en-US" altLang="ko-KR" i="1" dirty="0">
                <a:latin typeface="Cambria Math"/>
                <a:ea typeface="Cambria Math"/>
              </a:rPr>
              <a:t>b  </a:t>
            </a:r>
            <a:r>
              <a:rPr lang="en-US" altLang="ko-KR" dirty="0">
                <a:latin typeface="Cambria Math"/>
                <a:ea typeface="Cambria Math"/>
              </a:rPr>
              <a:t>or</a:t>
            </a:r>
            <a:r>
              <a:rPr lang="en-US" altLang="ko-KR" i="1" dirty="0">
                <a:latin typeface="Cambria Math"/>
                <a:ea typeface="Cambria Math"/>
              </a:rPr>
              <a:t> a </a:t>
            </a:r>
            <a:r>
              <a:rPr lang="en-US" altLang="ko-KR" dirty="0">
                <a:latin typeface="Cambria Math"/>
                <a:ea typeface="Cambria Math"/>
              </a:rPr>
              <a:t>=</a:t>
            </a:r>
            <a:r>
              <a:rPr lang="en-US" altLang="ko-KR" i="1" dirty="0">
                <a:latin typeface="Cambria Math"/>
                <a:ea typeface="Cambria Math"/>
              </a:rPr>
              <a:t> −b</a:t>
            </a:r>
            <a:r>
              <a:rPr lang="en-US" altLang="ko-KR" dirty="0">
                <a:latin typeface="Cambria Math"/>
                <a:ea typeface="Cambria Math"/>
              </a:rPr>
              <a:t>},</a:t>
            </a:r>
            <a:r>
              <a:rPr lang="en-US" i="1" dirty="0" smtClean="0"/>
              <a:t> </a:t>
            </a:r>
          </a:p>
          <a:p>
            <a:pPr lvl="1">
              <a:buNone/>
            </a:pPr>
            <a:r>
              <a:rPr lang="en-US" altLang="ko-KR" i="1" dirty="0"/>
              <a:t>R</a:t>
            </a:r>
            <a:r>
              <a:rPr lang="en-US" altLang="ko-KR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altLang="ko-KR" dirty="0"/>
              <a:t>= {(</a:t>
            </a:r>
            <a:r>
              <a:rPr lang="en-US" altLang="ko-KR" i="1" dirty="0" err="1"/>
              <a:t>a</a:t>
            </a:r>
            <a:r>
              <a:rPr lang="en-US" altLang="ko-KR" dirty="0" err="1"/>
              <a:t>,</a:t>
            </a:r>
            <a:r>
              <a:rPr lang="en-US" altLang="ko-KR" i="1" dirty="0" err="1"/>
              <a:t>b</a:t>
            </a:r>
            <a:r>
              <a:rPr lang="en-US" altLang="ko-KR" dirty="0"/>
              <a:t>) | </a:t>
            </a:r>
            <a:r>
              <a:rPr lang="en-US" altLang="ko-KR" i="1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= </a:t>
            </a:r>
            <a:r>
              <a:rPr lang="en-US" altLang="ko-KR" i="1" dirty="0">
                <a:latin typeface="Cambria Math"/>
                <a:ea typeface="Cambria Math"/>
              </a:rPr>
              <a:t>b</a:t>
            </a:r>
            <a:r>
              <a:rPr lang="en-US" altLang="ko-KR" dirty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       </a:t>
            </a:r>
            <a:r>
              <a:rPr lang="en-US" i="1" dirty="0" smtClean="0"/>
              <a:t> 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3706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Reflexive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241356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 3 ≯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 3 ≠3 + 1),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 (note that 4  + 4 ≰ 3).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814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B0C404F-A301-4FEB-BD83-7155D6B57322}" type="slidenum">
              <a:rPr lang="en-US" altLang="ko-KR" b="1">
                <a:ea typeface="HY엽서L" pitchFamily="18" charset="-127"/>
              </a:rPr>
              <a:pPr/>
              <a:t>48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65113" y="908720"/>
            <a:ext cx="7699375" cy="4656138"/>
            <a:chOff x="1265113" y="1289174"/>
            <a:chExt cx="7699375" cy="4656138"/>
          </a:xfrm>
        </p:grpSpPr>
        <p:pic>
          <p:nvPicPr>
            <p:cNvPr id="44038" name="Picture 3" descr="C:\Documents and Settings\Administrator\바탕 화면\이산수학 작업 그림파일\5장\38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142" y="3645024"/>
              <a:ext cx="7399338" cy="2300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C:\Documents and Settings\Administrator\바탕 화면\이산수학 작업 그림파일\5장\38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5113" y="1289174"/>
              <a:ext cx="7699375" cy="235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99FF99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B0C404F-A301-4FEB-BD83-7155D6B57322}" type="slidenum">
              <a:rPr lang="en-US" altLang="ko-KR" b="1">
                <a:ea typeface="HY엽서L" pitchFamily="18" charset="-127"/>
              </a:rPr>
              <a:pPr/>
              <a:t>49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63" y="2564904"/>
            <a:ext cx="78581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0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D48BEA1-E85D-45C3-A2D4-86DCFAF351B7}" type="slidenum">
              <a:rPr lang="en-US" altLang="ko-KR" b="1">
                <a:ea typeface="HY엽서L" pitchFamily="18" charset="-127"/>
              </a:rPr>
              <a:pPr/>
              <a:t>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6" name="TextBox 9"/>
          <p:cNvSpPr txBox="1">
            <a:spLocks noChangeArrowheads="1"/>
          </p:cNvSpPr>
          <p:nvPr/>
        </p:nvSpPr>
        <p:spPr bwMode="auto">
          <a:xfrm>
            <a:off x="1115616" y="836712"/>
            <a:ext cx="7777559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25"/>
              </a:lnSpc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관계</a:t>
            </a:r>
            <a:endParaRPr kumimoji="0" lang="en-US" altLang="ko-KR" sz="2000" b="1" dirty="0" smtClean="0">
              <a:solidFill>
                <a:srgbClr val="FF0000"/>
              </a:solidFill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객체들 </a:t>
            </a:r>
            <a:r>
              <a:rPr kumimoji="0"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간의 연관성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을</a:t>
            </a:r>
            <a:r>
              <a:rPr kumimoji="0" lang="ko-KR" altLang="en-US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표현하는 구조로서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수학이나 공학 분야뿐만 아니라 여러 다른 분야에서도 기본적이고 중요한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개념임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수학이나 컴퓨터 관련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학문에서의 객체들도 이와 같이 여러 가지의 관계를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가짐</a:t>
            </a:r>
            <a:endParaRPr kumimoji="0" lang="en-US" altLang="ko-KR" dirty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와 집합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가 있을 때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가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의 부분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집합임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028700" lvl="1" latinLnBrk="0">
              <a:lnSpc>
                <a:spcPts val="3025"/>
              </a:lnSpc>
              <a:buFont typeface="Wingdings" pitchFamily="2" charset="2"/>
              <a:buChar char="§"/>
            </a:pP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컴퓨터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프로그램에서 두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변수가 프로그램 </a:t>
            </a:r>
            <a:r>
              <a:rPr kumimoji="0" lang="ko-KR" altLang="en-US" dirty="0">
                <a:latin typeface="HY중고딕" pitchFamily="18" charset="-127"/>
                <a:ea typeface="HY중고딕" pitchFamily="18" charset="-127"/>
              </a:rPr>
              <a:t>실행 시 같은 저장 장소를 </a:t>
            </a:r>
            <a:r>
              <a:rPr kumimoji="0" lang="ko-KR" altLang="en-US" dirty="0" smtClean="0">
                <a:latin typeface="HY중고딕" pitchFamily="18" charset="-127"/>
                <a:ea typeface="HY중고딕" pitchFamily="18" charset="-127"/>
              </a:rPr>
              <a:t>사용하면 관계가 있다고 함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0" latinLnBrk="0">
              <a:lnSpc>
                <a:spcPts val="3025"/>
              </a:lnSpc>
            </a:pPr>
            <a:r>
              <a:rPr kumimoji="0" lang="en-US" altLang="ko-KR" dirty="0" err="1" smtClean="0">
                <a:latin typeface="HY중고딕" pitchFamily="18" charset="-127"/>
                <a:ea typeface="HY중고딕" pitchFamily="18" charset="-127"/>
              </a:rPr>
              <a:t>int</a:t>
            </a:r>
            <a:r>
              <a:rPr kumimoji="0" lang="en-US" altLang="ko-KR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dirty="0" err="1">
                <a:latin typeface="HY중고딕" pitchFamily="18" charset="-127"/>
                <a:ea typeface="HY중고딕" pitchFamily="18" charset="-127"/>
              </a:rPr>
              <a:t>i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 = 50; </a:t>
            </a:r>
            <a:endParaRPr kumimoji="0"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0" latinLnBrk="0">
              <a:lnSpc>
                <a:spcPts val="3025"/>
              </a:lnSpc>
            </a:pPr>
            <a:r>
              <a:rPr kumimoji="0" lang="en-US" altLang="ko-KR" dirty="0" err="1" smtClean="0">
                <a:latin typeface="HY중고딕" pitchFamily="18" charset="-127"/>
                <a:ea typeface="HY중고딕" pitchFamily="18" charset="-127"/>
              </a:rPr>
              <a:t>int</a:t>
            </a:r>
            <a:r>
              <a:rPr kumimoji="0" lang="en-US" altLang="ko-KR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kumimoji="0" lang="en-US" altLang="ko-KR" dirty="0">
                <a:latin typeface="HY중고딕" pitchFamily="18" charset="-127"/>
                <a:ea typeface="HY중고딕" pitchFamily="18" charset="-127"/>
              </a:rPr>
              <a:t>&amp; j =  </a:t>
            </a:r>
            <a:r>
              <a:rPr kumimoji="0" lang="en-US" altLang="ko-KR" dirty="0" err="1">
                <a:latin typeface="HY중고딕" pitchFamily="18" charset="-127"/>
                <a:ea typeface="HY중고딕" pitchFamily="18" charset="-127"/>
              </a:rPr>
              <a:t>i</a:t>
            </a:r>
            <a:r>
              <a:rPr kumimoji="0" lang="en-US" altLang="ko-KR" dirty="0" smtClean="0">
                <a:latin typeface="HY중고딕" pitchFamily="18" charset="-127"/>
                <a:ea typeface="HY중고딕" pitchFamily="18" charset="-127"/>
              </a:rPr>
              <a:t>; </a:t>
            </a:r>
            <a:endParaRPr kumimoji="0"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5D3D7DB-09A1-40F8-AA5D-471DD53C2E3E}" type="slidenum">
              <a:rPr lang="en-US" altLang="ko-KR" b="1">
                <a:ea typeface="HY엽서L" pitchFamily="18" charset="-127"/>
              </a:rPr>
              <a:pPr/>
              <a:t>50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8" name="Picture 4" descr="C:\Documents and Settings\Administrator\바탕 화면\이산수학 작업 그림파일\5장\4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908720"/>
            <a:ext cx="782955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59632" y="2132856"/>
            <a:ext cx="76621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20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대칭 </a:t>
            </a:r>
            <a:r>
              <a:rPr lang="ko-KR" altLang="en-US" sz="20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관계</a:t>
            </a:r>
            <a:r>
              <a:rPr lang="en-US" altLang="ko-KR" sz="20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(Symmetric Relation)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이 대칭 관계일 때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원소 중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(a, b)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ko-KR" altLang="en-US" b="1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존재하면</a:t>
            </a:r>
            <a:r>
              <a:rPr lang="en-US" altLang="ko-KR" b="1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(b, a)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또한 반드시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존재함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대칭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관계인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을 방향 그래프로 나타내면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하나의 정점에서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다른 정점으로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화살표가 나가면 반대로 다른 정점에서 그 정점으로의 화살표도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반드시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있어야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함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Consider these relations 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</a:t>
            </a: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altLang="ko-KR" i="1" dirty="0"/>
              <a:t>R</a:t>
            </a:r>
            <a:r>
              <a:rPr lang="en-US" altLang="ko-KR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altLang="ko-KR" dirty="0"/>
              <a:t>= {(</a:t>
            </a:r>
            <a:r>
              <a:rPr lang="en-US" altLang="ko-KR" i="1" dirty="0" err="1"/>
              <a:t>a</a:t>
            </a:r>
            <a:r>
              <a:rPr lang="en-US" altLang="ko-KR" dirty="0" err="1"/>
              <a:t>,</a:t>
            </a:r>
            <a:r>
              <a:rPr lang="en-US" altLang="ko-KR" i="1" dirty="0" err="1"/>
              <a:t>b</a:t>
            </a:r>
            <a:r>
              <a:rPr lang="en-US" altLang="ko-KR" dirty="0"/>
              <a:t>) | </a:t>
            </a:r>
            <a:r>
              <a:rPr lang="en-US" altLang="ko-KR" i="1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= </a:t>
            </a:r>
            <a:r>
              <a:rPr lang="en-US" altLang="ko-KR" i="1" dirty="0">
                <a:latin typeface="Cambria Math"/>
                <a:ea typeface="Cambria Math"/>
              </a:rPr>
              <a:t>b  </a:t>
            </a:r>
            <a:r>
              <a:rPr lang="en-US" altLang="ko-KR" dirty="0">
                <a:latin typeface="Cambria Math"/>
                <a:ea typeface="Cambria Math"/>
              </a:rPr>
              <a:t>or</a:t>
            </a:r>
            <a:r>
              <a:rPr lang="en-US" altLang="ko-KR" i="1" dirty="0">
                <a:latin typeface="Cambria Math"/>
                <a:ea typeface="Cambria Math"/>
              </a:rPr>
              <a:t> a </a:t>
            </a:r>
            <a:r>
              <a:rPr lang="en-US" altLang="ko-KR" dirty="0">
                <a:latin typeface="Cambria Math"/>
                <a:ea typeface="Cambria Math"/>
              </a:rPr>
              <a:t>=</a:t>
            </a:r>
            <a:r>
              <a:rPr lang="en-US" altLang="ko-KR" i="1" dirty="0">
                <a:latin typeface="Cambria Math"/>
                <a:ea typeface="Cambria Math"/>
              </a:rPr>
              <a:t> −b</a:t>
            </a:r>
            <a:r>
              <a:rPr lang="en-US" altLang="ko-KR" dirty="0">
                <a:latin typeface="Cambria Math"/>
                <a:ea typeface="Cambria Math"/>
              </a:rPr>
              <a:t>},</a:t>
            </a:r>
            <a:r>
              <a:rPr lang="en-US" i="1" dirty="0" smtClean="0"/>
              <a:t> </a:t>
            </a:r>
          </a:p>
          <a:p>
            <a:pPr lvl="1">
              <a:buNone/>
            </a:pPr>
            <a:r>
              <a:rPr lang="en-US" altLang="ko-KR" i="1" dirty="0"/>
              <a:t>R</a:t>
            </a:r>
            <a:r>
              <a:rPr lang="en-US" altLang="ko-KR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altLang="ko-KR" dirty="0"/>
              <a:t>= {(</a:t>
            </a:r>
            <a:r>
              <a:rPr lang="en-US" altLang="ko-KR" i="1" dirty="0" err="1"/>
              <a:t>a</a:t>
            </a:r>
            <a:r>
              <a:rPr lang="en-US" altLang="ko-KR" dirty="0" err="1"/>
              <a:t>,</a:t>
            </a:r>
            <a:r>
              <a:rPr lang="en-US" altLang="ko-KR" i="1" dirty="0" err="1"/>
              <a:t>b</a:t>
            </a:r>
            <a:r>
              <a:rPr lang="en-US" altLang="ko-KR" dirty="0"/>
              <a:t>) | </a:t>
            </a:r>
            <a:r>
              <a:rPr lang="en-US" altLang="ko-KR" i="1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= </a:t>
            </a:r>
            <a:r>
              <a:rPr lang="en-US" altLang="ko-KR" i="1" dirty="0">
                <a:latin typeface="Cambria Math"/>
                <a:ea typeface="Cambria Math"/>
              </a:rPr>
              <a:t>b</a:t>
            </a:r>
            <a:r>
              <a:rPr lang="en-US" altLang="ko-KR" dirty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       </a:t>
            </a:r>
            <a:r>
              <a:rPr lang="en-US" i="1" dirty="0" smtClean="0"/>
              <a:t> 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3763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(note that 3 ≤ 4, but 4 ≰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4 &gt; 3, but 3 ≯ 4),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4 = 3 + 1, but 3 ≠4 + 1).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0EADCBE-4365-4753-8038-ED0732389454}" type="slidenum">
              <a:rPr lang="en-US" altLang="ko-KR" b="1">
                <a:ea typeface="HY엽서L" pitchFamily="18" charset="-127"/>
              </a:rPr>
              <a:pPr/>
              <a:t>53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08" y="1844824"/>
            <a:ext cx="638526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5E3-CFAE-4E82-B40F-B7F2B2DF9C2F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견고딕" charset="-127"/>
                <a:ea typeface="견고딕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00200"/>
            <a:ext cx="8878888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sz="2600" b="1" dirty="0" smtClean="0">
                <a:ea typeface="중고딕" charset="-127"/>
              </a:rPr>
              <a:t>다음의 </a:t>
            </a:r>
            <a:r>
              <a:rPr lang="ko-KR" altLang="en-US" sz="2600" b="1" dirty="0">
                <a:ea typeface="중고딕" charset="-127"/>
              </a:rPr>
              <a:t>관계들은 집합 </a:t>
            </a:r>
            <a:r>
              <a:rPr lang="en-US" altLang="ko-KR" sz="2600" b="1" dirty="0">
                <a:ea typeface="중고딕" charset="-127"/>
              </a:rPr>
              <a:t>{1, 2, 3, 4}</a:t>
            </a:r>
            <a:r>
              <a:rPr lang="ko-KR" altLang="en-US" sz="2600" b="1" dirty="0">
                <a:ea typeface="중고딕" charset="-127"/>
              </a:rPr>
              <a:t>에 대해 </a:t>
            </a:r>
            <a:r>
              <a:rPr lang="ko-KR" altLang="en-US" sz="2600" b="1" dirty="0" smtClean="0">
                <a:ea typeface="중고딕" charset="-127"/>
              </a:rPr>
              <a:t>대칭적인가</a:t>
            </a:r>
            <a:r>
              <a:rPr lang="en-US" altLang="ko-KR" sz="2600" b="1" dirty="0">
                <a:ea typeface="중고딕" charset="-127"/>
              </a:rPr>
              <a:t>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1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{(1, 1), (1, 2), (2, 3), (2, 4), (3, 3), (3, 4), (4, 1),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2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{(1, 1), (1, 4), (2, 2), (2, 4), (3, 3), (3, 4),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3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{(1, 2), (2, 1), (3, 4), (4, 3), (1, 1), (2, 2), (3, 3)}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4</a:t>
            </a:r>
            <a:r>
              <a:rPr lang="ko-KR" altLang="en-US" sz="2400" dirty="0">
                <a:ea typeface="신명조" charset="-127"/>
              </a:rPr>
              <a:t>＝ </a:t>
            </a:r>
            <a:r>
              <a:rPr lang="en-US" altLang="ko-KR" sz="2500" dirty="0">
                <a:ea typeface="신명조" charset="-127"/>
              </a:rPr>
              <a:t>ø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5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{(1, 1), (2, 2), (3, 3),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6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{(3, 2), (4, 4), (2, 1), (1, 1), (4, 2), (3, 3), (3, 1), (2, 2)}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600" dirty="0">
                <a:ea typeface="신명조" charset="-127"/>
              </a:rPr>
              <a:t>  </a:t>
            </a:r>
            <a:endParaRPr lang="en-US" altLang="ko-KR" sz="2200" dirty="0">
              <a:ea typeface="중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57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65E3-CFAE-4E82-B40F-B7F2B2DF9C2F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견고딕" charset="-127"/>
                <a:ea typeface="견고딕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331" y="1700808"/>
            <a:ext cx="8878888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sz="2600" b="1" dirty="0" smtClean="0">
                <a:ea typeface="중고딕" charset="-127"/>
              </a:rPr>
              <a:t>다음의 </a:t>
            </a:r>
            <a:r>
              <a:rPr lang="ko-KR" altLang="en-US" sz="2600" b="1" dirty="0">
                <a:ea typeface="중고딕" charset="-127"/>
              </a:rPr>
              <a:t>관계들은 집합 </a:t>
            </a:r>
            <a:r>
              <a:rPr lang="en-US" altLang="ko-KR" sz="2600" b="1" dirty="0">
                <a:ea typeface="중고딕" charset="-127"/>
              </a:rPr>
              <a:t>{1, 2, 3, 4}</a:t>
            </a:r>
            <a:r>
              <a:rPr lang="ko-KR" altLang="en-US" sz="2600" b="1" dirty="0">
                <a:ea typeface="중고딕" charset="-127"/>
              </a:rPr>
              <a:t>에 대해 </a:t>
            </a:r>
            <a:r>
              <a:rPr lang="ko-KR" altLang="en-US" sz="2600" b="1" dirty="0" smtClean="0">
                <a:ea typeface="중고딕" charset="-127"/>
              </a:rPr>
              <a:t>대칭적인가</a:t>
            </a:r>
            <a:r>
              <a:rPr lang="en-US" altLang="ko-KR" sz="2600" b="1" dirty="0">
                <a:ea typeface="중고딕" charset="-127"/>
              </a:rPr>
              <a:t>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1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{(1, 1), (1, 2), (2, 3), (2, 4), (3, 3), (3, 4), (4, 1),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2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{(1, 1), (1, 4), (2, 2), (2, 4), (3, 3), (3, 4),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3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{(1, 2), (2, 1), (3, 4), (4, 3), (1, 1), (2, 2), (3, 3)}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4</a:t>
            </a:r>
            <a:r>
              <a:rPr lang="ko-KR" altLang="en-US" sz="2400" dirty="0">
                <a:ea typeface="신명조" charset="-127"/>
              </a:rPr>
              <a:t>＝ </a:t>
            </a:r>
            <a:r>
              <a:rPr lang="en-US" altLang="ko-KR" sz="2500" dirty="0">
                <a:ea typeface="신명조" charset="-127"/>
              </a:rPr>
              <a:t>ø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5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{(1, 1), (2, 2), (3, 3),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dirty="0">
                <a:ea typeface="신명조" charset="-127"/>
              </a:rPr>
              <a:t>R</a:t>
            </a:r>
            <a:r>
              <a:rPr lang="en-US" altLang="ko-KR" sz="2400" baseline="-25000" dirty="0">
                <a:ea typeface="신명조" charset="-127"/>
              </a:rPr>
              <a:t>6</a:t>
            </a:r>
            <a:r>
              <a:rPr lang="ko-KR" altLang="en-US" sz="2400" dirty="0">
                <a:ea typeface="신명조" charset="-127"/>
              </a:rPr>
              <a:t>＝</a:t>
            </a:r>
            <a:r>
              <a:rPr lang="en-US" altLang="ko-KR" sz="2400" dirty="0">
                <a:ea typeface="신명조" charset="-127"/>
              </a:rPr>
              <a:t>{(3, 2), (4, 4), (2, 1), (1, 1), (4, 2), (3, 3), (3, 1), (2, 2)}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600" dirty="0">
                <a:ea typeface="신명조" charset="-127"/>
              </a:rPr>
              <a:t>  </a:t>
            </a:r>
            <a:r>
              <a:rPr lang="en-US" altLang="ko-KR" sz="2600" b="1" dirty="0">
                <a:ea typeface="신명조" charset="-127"/>
              </a:rPr>
              <a:t>[</a:t>
            </a:r>
            <a:r>
              <a:rPr lang="ko-KR" altLang="en-US" sz="2600" b="1" dirty="0">
                <a:ea typeface="중고딕" charset="-127"/>
              </a:rPr>
              <a:t>풀이</a:t>
            </a:r>
            <a:r>
              <a:rPr lang="en-US" altLang="ko-KR" sz="2600" b="1" dirty="0">
                <a:ea typeface="중고딕" charset="-127"/>
              </a:rPr>
              <a:t>]</a:t>
            </a:r>
            <a:r>
              <a:rPr lang="en-US" altLang="ko-KR" sz="2600" dirty="0">
                <a:ea typeface="중고딕" charset="-127"/>
              </a:rPr>
              <a:t> 	</a:t>
            </a:r>
            <a:r>
              <a:rPr lang="en-US" altLang="ko-KR" sz="2600" dirty="0" smtClean="0">
                <a:ea typeface="중고딕" charset="-127"/>
              </a:rPr>
              <a:t>R</a:t>
            </a:r>
            <a:r>
              <a:rPr lang="en-US" altLang="ko-KR" sz="2600" baseline="-25000" dirty="0" smtClean="0">
                <a:ea typeface="중고딕" charset="-127"/>
              </a:rPr>
              <a:t>3</a:t>
            </a:r>
            <a:r>
              <a:rPr lang="en-US" altLang="ko-KR" sz="2600" dirty="0" smtClean="0">
                <a:ea typeface="중고딕" charset="-127"/>
              </a:rPr>
              <a:t>, R</a:t>
            </a:r>
            <a:r>
              <a:rPr lang="en-US" altLang="ko-KR" sz="2600" baseline="-25000" dirty="0" smtClean="0">
                <a:ea typeface="중고딕" charset="-127"/>
              </a:rPr>
              <a:t>4</a:t>
            </a:r>
            <a:r>
              <a:rPr lang="en-US" altLang="ko-KR" sz="2600" dirty="0" smtClean="0">
                <a:ea typeface="중고딕" charset="-127"/>
              </a:rPr>
              <a:t>, R</a:t>
            </a:r>
            <a:r>
              <a:rPr lang="en-US" altLang="ko-KR" sz="2600" baseline="-25000" dirty="0" smtClean="0">
                <a:ea typeface="중고딕" charset="-127"/>
              </a:rPr>
              <a:t>5</a:t>
            </a:r>
            <a:r>
              <a:rPr lang="en-US" altLang="ko-KR" sz="2600" dirty="0" smtClean="0">
                <a:ea typeface="중고딕" charset="-127"/>
              </a:rPr>
              <a:t> </a:t>
            </a:r>
            <a:r>
              <a:rPr lang="en-US" altLang="ko-KR" sz="2600" dirty="0">
                <a:ea typeface="중고딕" charset="-127"/>
              </a:rPr>
              <a:t>: </a:t>
            </a:r>
            <a:r>
              <a:rPr lang="ko-KR" altLang="en-US" sz="2600" dirty="0" smtClean="0">
                <a:ea typeface="중고딕" charset="-127"/>
              </a:rPr>
              <a:t>대칭적</a:t>
            </a:r>
            <a:r>
              <a:rPr lang="en-US" altLang="ko-KR" sz="2600" dirty="0">
                <a:ea typeface="중고딕" charset="-127"/>
              </a:rPr>
              <a:t>, 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ea typeface="중고딕" charset="-127"/>
              </a:rPr>
              <a:t> 			R</a:t>
            </a:r>
            <a:r>
              <a:rPr lang="en-US" altLang="ko-KR" sz="2400" baseline="-25000" dirty="0">
                <a:ea typeface="중고딕" charset="-127"/>
              </a:rPr>
              <a:t>1</a:t>
            </a:r>
            <a:r>
              <a:rPr lang="en-US" altLang="ko-KR" sz="2400" dirty="0">
                <a:ea typeface="중고딕" charset="-127"/>
              </a:rPr>
              <a:t>, </a:t>
            </a:r>
            <a:r>
              <a:rPr lang="en-US" altLang="ko-KR" sz="2400" dirty="0" smtClean="0">
                <a:ea typeface="중고딕" charset="-127"/>
              </a:rPr>
              <a:t>R</a:t>
            </a:r>
            <a:r>
              <a:rPr lang="en-US" altLang="ko-KR" sz="2400" baseline="-25000" dirty="0" smtClean="0">
                <a:ea typeface="중고딕" charset="-127"/>
              </a:rPr>
              <a:t>2</a:t>
            </a:r>
            <a:r>
              <a:rPr lang="en-US" altLang="ko-KR" sz="2400" dirty="0" smtClean="0">
                <a:ea typeface="중고딕" charset="-127"/>
              </a:rPr>
              <a:t>, R</a:t>
            </a:r>
            <a:r>
              <a:rPr lang="en-US" altLang="ko-KR" sz="2400" baseline="-25000" dirty="0" smtClean="0">
                <a:ea typeface="중고딕" charset="-127"/>
              </a:rPr>
              <a:t>6</a:t>
            </a:r>
            <a:r>
              <a:rPr lang="en-US" altLang="ko-KR" sz="2400" dirty="0" smtClean="0">
                <a:ea typeface="중고딕" charset="-127"/>
              </a:rPr>
              <a:t> </a:t>
            </a:r>
            <a:r>
              <a:rPr lang="en-US" altLang="ko-KR" sz="2400" dirty="0">
                <a:ea typeface="중고딕" charset="-127"/>
              </a:rPr>
              <a:t>: </a:t>
            </a:r>
            <a:r>
              <a:rPr lang="ko-KR" altLang="en-US" sz="2400" dirty="0" smtClean="0">
                <a:ea typeface="중고딕" charset="-127"/>
              </a:rPr>
              <a:t>대칭적 </a:t>
            </a:r>
            <a:r>
              <a:rPr lang="ko-KR" altLang="en-US" sz="2400" dirty="0">
                <a:ea typeface="중고딕" charset="-127"/>
              </a:rPr>
              <a:t>아니다</a:t>
            </a:r>
          </a:p>
          <a:p>
            <a:pPr lvl="2"/>
            <a:endParaRPr lang="en-US" altLang="ko-KR" sz="2200" dirty="0">
              <a:ea typeface="중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993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0EADCBE-4365-4753-8038-ED0732389454}" type="slidenum">
              <a:rPr lang="en-US" altLang="ko-KR" b="1">
                <a:ea typeface="HY엽서L" pitchFamily="18" charset="-127"/>
              </a:rPr>
              <a:pPr/>
              <a:t>56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6087" name="Picture 5" descr="C:\Documents and Settings\Administrator\바탕 화면\이산수학 작업 그림파일\5장\43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844824"/>
            <a:ext cx="762635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0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BE3B-89B7-45B0-A220-D3EFC3D24CE9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견고딕" charset="-127"/>
                <a:ea typeface="견고딕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431" y="1463676"/>
            <a:ext cx="8802688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600" b="1" dirty="0">
                <a:ea typeface="중고딕" charset="-127"/>
              </a:rPr>
              <a:t>	</a:t>
            </a:r>
            <a:r>
              <a:rPr lang="ko-KR" altLang="en-US" sz="2600" b="1" dirty="0">
                <a:ea typeface="중고딕" charset="-127"/>
              </a:rPr>
              <a:t>다음의 관계들은 대칭적인가</a:t>
            </a:r>
            <a:r>
              <a:rPr lang="en-US" altLang="ko-KR" sz="2600" b="1" dirty="0">
                <a:ea typeface="중고딕" charset="-127"/>
              </a:rPr>
              <a:t>? </a:t>
            </a:r>
            <a:r>
              <a:rPr lang="ko-KR" altLang="en-US" sz="2600" b="1" dirty="0">
                <a:ea typeface="중고딕" charset="-127"/>
              </a:rPr>
              <a:t>단</a:t>
            </a:r>
            <a:r>
              <a:rPr lang="en-US" altLang="ko-KR" sz="2600" b="1" dirty="0">
                <a:ea typeface="중고딕" charset="-127"/>
              </a:rPr>
              <a:t>, Z</a:t>
            </a:r>
            <a:r>
              <a:rPr lang="ko-KR" altLang="en-US" sz="2600" b="1" dirty="0">
                <a:ea typeface="중고딕" charset="-127"/>
              </a:rPr>
              <a:t>는 정수의 집합이다</a:t>
            </a:r>
            <a:r>
              <a:rPr lang="en-US" altLang="ko-KR" sz="2600" b="1" dirty="0">
                <a:ea typeface="중고딕" charset="-127"/>
              </a:rPr>
              <a:t>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(1) R</a:t>
            </a:r>
            <a:r>
              <a:rPr lang="en-US" altLang="ko-KR" sz="2200" b="1" baseline="-25000" dirty="0">
                <a:ea typeface="신명조" charset="-127"/>
              </a:rPr>
              <a:t>1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n}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(2) R</a:t>
            </a:r>
            <a:r>
              <a:rPr lang="en-US" altLang="ko-KR" sz="2200" b="1" baseline="-25000" dirty="0">
                <a:ea typeface="신명조" charset="-127"/>
              </a:rPr>
              <a:t>2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 ≥ n}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(3) R</a:t>
            </a:r>
            <a:r>
              <a:rPr lang="en-US" altLang="ko-KR" sz="2200" b="1" baseline="-25000" dirty="0">
                <a:ea typeface="신명조" charset="-127"/>
              </a:rPr>
              <a:t>3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n </a:t>
            </a:r>
            <a:r>
              <a:rPr lang="ko-KR" altLang="en-US" sz="2200" b="1" dirty="0">
                <a:ea typeface="중고딕" charset="-127"/>
              </a:rPr>
              <a:t>또는 </a:t>
            </a:r>
            <a:r>
              <a:rPr lang="en-US" altLang="ko-KR" sz="2200" b="1" dirty="0">
                <a:ea typeface="중고딕" charset="-127"/>
              </a:rPr>
              <a:t>m</a:t>
            </a:r>
            <a:r>
              <a:rPr lang="ko-KR" altLang="en-US" sz="2200" b="1" dirty="0">
                <a:ea typeface="중고딕" charset="-127"/>
              </a:rPr>
              <a:t>＝－</a:t>
            </a:r>
            <a:r>
              <a:rPr lang="en-US" altLang="ko-KR" sz="2200" b="1" dirty="0">
                <a:ea typeface="중고딕" charset="-127"/>
              </a:rPr>
              <a:t>n}</a:t>
            </a:r>
            <a:endParaRPr lang="en-US" altLang="ko-KR" sz="2200" b="1" dirty="0">
              <a:ea typeface="신명조" charset="-127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(4) R</a:t>
            </a:r>
            <a:r>
              <a:rPr lang="en-US" altLang="ko-KR" sz="2200" b="1" baseline="-25000" dirty="0">
                <a:ea typeface="신명조" charset="-127"/>
              </a:rPr>
              <a:t>4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n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m</a:t>
            </a:r>
            <a:r>
              <a:rPr lang="ko-KR" altLang="en-US" sz="2200" b="1" dirty="0">
                <a:ea typeface="신명조" charset="-127"/>
              </a:rPr>
              <a:t>＋</a:t>
            </a:r>
            <a:r>
              <a:rPr lang="en-US" altLang="ko-KR" sz="2200" b="1" dirty="0">
                <a:ea typeface="신명조" charset="-127"/>
              </a:rPr>
              <a:t>1}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(5) R</a:t>
            </a:r>
            <a:r>
              <a:rPr lang="en-US" altLang="ko-KR" sz="2200" b="1" baseline="-25000" dirty="0">
                <a:ea typeface="신명조" charset="-127"/>
              </a:rPr>
              <a:t>5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 &lt; n}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(6) R</a:t>
            </a:r>
            <a:r>
              <a:rPr lang="en-US" altLang="ko-KR" sz="2200" b="1" baseline="-25000" dirty="0">
                <a:ea typeface="신명조" charset="-127"/>
              </a:rPr>
              <a:t>6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</a:t>
            </a:r>
            <a:r>
              <a:rPr lang="ko-KR" altLang="en-US" sz="2200" b="1" dirty="0">
                <a:ea typeface="신명조" charset="-127"/>
              </a:rPr>
              <a:t>＋</a:t>
            </a:r>
            <a:r>
              <a:rPr lang="en-US" altLang="ko-KR" sz="2200" b="1" dirty="0">
                <a:ea typeface="신명조" charset="-127"/>
              </a:rPr>
              <a:t>n ≤ 0}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2600" b="1" dirty="0">
                <a:ea typeface="신명조" charset="-127"/>
              </a:rPr>
              <a:t>  </a:t>
            </a:r>
            <a:endParaRPr lang="en-US" altLang="ko-KR" sz="2400" dirty="0">
              <a:ea typeface="중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376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9BE3B-89B7-45B0-A220-D3EFC3D24CE9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견고딕" charset="-127"/>
                <a:ea typeface="견고딕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431" y="1463676"/>
            <a:ext cx="8802688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600" b="1" dirty="0">
                <a:ea typeface="중고딕" charset="-127"/>
              </a:rPr>
              <a:t>	</a:t>
            </a:r>
            <a:r>
              <a:rPr lang="ko-KR" altLang="en-US" sz="2600" b="1" dirty="0">
                <a:ea typeface="중고딕" charset="-127"/>
              </a:rPr>
              <a:t>다음의 관계들은 대칭적인가</a:t>
            </a:r>
            <a:r>
              <a:rPr lang="en-US" altLang="ko-KR" sz="2600" b="1" dirty="0">
                <a:ea typeface="중고딕" charset="-127"/>
              </a:rPr>
              <a:t>? </a:t>
            </a:r>
            <a:r>
              <a:rPr lang="ko-KR" altLang="en-US" sz="2600" b="1" dirty="0">
                <a:ea typeface="중고딕" charset="-127"/>
              </a:rPr>
              <a:t>단</a:t>
            </a:r>
            <a:r>
              <a:rPr lang="en-US" altLang="ko-KR" sz="2600" b="1" dirty="0">
                <a:ea typeface="중고딕" charset="-127"/>
              </a:rPr>
              <a:t>, Z</a:t>
            </a:r>
            <a:r>
              <a:rPr lang="ko-KR" altLang="en-US" sz="2600" b="1" dirty="0">
                <a:ea typeface="중고딕" charset="-127"/>
              </a:rPr>
              <a:t>는 정수의 집합이다</a:t>
            </a:r>
            <a:r>
              <a:rPr lang="en-US" altLang="ko-KR" sz="2600" b="1" dirty="0">
                <a:ea typeface="중고딕" charset="-127"/>
              </a:rPr>
              <a:t>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(1) R</a:t>
            </a:r>
            <a:r>
              <a:rPr lang="en-US" altLang="ko-KR" sz="2200" b="1" baseline="-25000" dirty="0">
                <a:ea typeface="신명조" charset="-127"/>
              </a:rPr>
              <a:t>1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n}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(2) R</a:t>
            </a:r>
            <a:r>
              <a:rPr lang="en-US" altLang="ko-KR" sz="2200" b="1" baseline="-25000" dirty="0">
                <a:ea typeface="신명조" charset="-127"/>
              </a:rPr>
              <a:t>2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 ≥ n}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(3) R</a:t>
            </a:r>
            <a:r>
              <a:rPr lang="en-US" altLang="ko-KR" sz="2200" b="1" baseline="-25000" dirty="0">
                <a:ea typeface="신명조" charset="-127"/>
              </a:rPr>
              <a:t>3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n </a:t>
            </a:r>
            <a:r>
              <a:rPr lang="ko-KR" altLang="en-US" sz="2200" b="1" dirty="0">
                <a:ea typeface="중고딕" charset="-127"/>
              </a:rPr>
              <a:t>또는 </a:t>
            </a:r>
            <a:r>
              <a:rPr lang="en-US" altLang="ko-KR" sz="2200" b="1" dirty="0">
                <a:ea typeface="중고딕" charset="-127"/>
              </a:rPr>
              <a:t>m</a:t>
            </a:r>
            <a:r>
              <a:rPr lang="ko-KR" altLang="en-US" sz="2200" b="1" dirty="0">
                <a:ea typeface="중고딕" charset="-127"/>
              </a:rPr>
              <a:t>＝－</a:t>
            </a:r>
            <a:r>
              <a:rPr lang="en-US" altLang="ko-KR" sz="2200" b="1" dirty="0">
                <a:ea typeface="중고딕" charset="-127"/>
              </a:rPr>
              <a:t>n}</a:t>
            </a:r>
            <a:endParaRPr lang="en-US" altLang="ko-KR" sz="2200" b="1" dirty="0">
              <a:ea typeface="신명조" charset="-127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(4) R</a:t>
            </a:r>
            <a:r>
              <a:rPr lang="en-US" altLang="ko-KR" sz="2200" b="1" baseline="-25000" dirty="0">
                <a:ea typeface="신명조" charset="-127"/>
              </a:rPr>
              <a:t>4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n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m</a:t>
            </a:r>
            <a:r>
              <a:rPr lang="ko-KR" altLang="en-US" sz="2200" b="1" dirty="0">
                <a:ea typeface="신명조" charset="-127"/>
              </a:rPr>
              <a:t>＋</a:t>
            </a:r>
            <a:r>
              <a:rPr lang="en-US" altLang="ko-KR" sz="2200" b="1" dirty="0">
                <a:ea typeface="신명조" charset="-127"/>
              </a:rPr>
              <a:t>1}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(5) R</a:t>
            </a:r>
            <a:r>
              <a:rPr lang="en-US" altLang="ko-KR" sz="2200" b="1" baseline="-25000" dirty="0">
                <a:ea typeface="신명조" charset="-127"/>
              </a:rPr>
              <a:t>5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 &lt; n}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신명조" charset="-127"/>
              </a:rPr>
              <a:t>(6) R</a:t>
            </a:r>
            <a:r>
              <a:rPr lang="en-US" altLang="ko-KR" sz="2200" b="1" baseline="-25000" dirty="0">
                <a:ea typeface="신명조" charset="-127"/>
              </a:rPr>
              <a:t>6</a:t>
            </a:r>
            <a:r>
              <a:rPr lang="ko-KR" altLang="en-US" sz="2200" b="1" dirty="0">
                <a:ea typeface="신명조" charset="-127"/>
              </a:rPr>
              <a:t>＝</a:t>
            </a:r>
            <a:r>
              <a:rPr lang="en-US" altLang="ko-KR" sz="2200" b="1" dirty="0">
                <a:ea typeface="신명조" charset="-127"/>
              </a:rPr>
              <a:t>{(m, n)∈Z×Z : m</a:t>
            </a:r>
            <a:r>
              <a:rPr lang="ko-KR" altLang="en-US" sz="2200" b="1" dirty="0">
                <a:ea typeface="신명조" charset="-127"/>
              </a:rPr>
              <a:t>＋</a:t>
            </a:r>
            <a:r>
              <a:rPr lang="en-US" altLang="ko-KR" sz="2200" b="1" dirty="0">
                <a:ea typeface="신명조" charset="-127"/>
              </a:rPr>
              <a:t>n ≤ 0}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2600" b="1" dirty="0">
                <a:ea typeface="신명조" charset="-127"/>
              </a:rPr>
              <a:t>  [</a:t>
            </a:r>
            <a:r>
              <a:rPr lang="ko-KR" altLang="en-US" sz="2600" b="1" dirty="0">
                <a:ea typeface="중고딕" charset="-127"/>
              </a:rPr>
              <a:t>풀이</a:t>
            </a:r>
            <a:r>
              <a:rPr lang="en-US" altLang="ko-KR" sz="2600" b="1" dirty="0">
                <a:ea typeface="중고딕" charset="-127"/>
              </a:rPr>
              <a:t>]</a:t>
            </a:r>
            <a:r>
              <a:rPr lang="en-US" altLang="ko-KR" sz="2600" dirty="0">
                <a:ea typeface="중고딕" charset="-127"/>
              </a:rPr>
              <a:t>   R</a:t>
            </a:r>
            <a:r>
              <a:rPr lang="en-US" altLang="ko-KR" sz="2600" baseline="-25000" dirty="0">
                <a:ea typeface="중고딕" charset="-127"/>
              </a:rPr>
              <a:t>1</a:t>
            </a:r>
            <a:r>
              <a:rPr lang="en-US" altLang="ko-KR" sz="2600" dirty="0">
                <a:ea typeface="중고딕" charset="-127"/>
              </a:rPr>
              <a:t>, R</a:t>
            </a:r>
            <a:r>
              <a:rPr lang="en-US" altLang="ko-KR" sz="2600" baseline="-25000" dirty="0">
                <a:ea typeface="중고딕" charset="-127"/>
              </a:rPr>
              <a:t>3</a:t>
            </a:r>
            <a:r>
              <a:rPr lang="en-US" altLang="ko-KR" sz="2600" dirty="0">
                <a:ea typeface="중고딕" charset="-127"/>
              </a:rPr>
              <a:t>, R</a:t>
            </a:r>
            <a:r>
              <a:rPr lang="en-US" altLang="ko-KR" sz="2600" baseline="-25000" dirty="0">
                <a:ea typeface="중고딕" charset="-127"/>
              </a:rPr>
              <a:t>6</a:t>
            </a:r>
            <a:r>
              <a:rPr lang="en-US" altLang="ko-KR" sz="2600" dirty="0">
                <a:ea typeface="중고딕" charset="-127"/>
              </a:rPr>
              <a:t> : </a:t>
            </a:r>
            <a:r>
              <a:rPr lang="ko-KR" altLang="en-US" sz="2600" dirty="0">
                <a:ea typeface="중고딕" charset="-127"/>
              </a:rPr>
              <a:t>대칭적 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ko-KR" altLang="en-US" sz="2400" dirty="0">
                <a:ea typeface="중고딕" charset="-127"/>
              </a:rPr>
              <a:t>          </a:t>
            </a:r>
            <a:r>
              <a:rPr lang="en-US" altLang="ko-KR" sz="2400" dirty="0">
                <a:ea typeface="중고딕" charset="-127"/>
              </a:rPr>
              <a:t>R</a:t>
            </a:r>
            <a:r>
              <a:rPr lang="en-US" altLang="ko-KR" sz="2400" baseline="-25000" dirty="0">
                <a:ea typeface="중고딕" charset="-127"/>
              </a:rPr>
              <a:t>2</a:t>
            </a:r>
            <a:r>
              <a:rPr lang="en-US" altLang="ko-KR" sz="2400" dirty="0">
                <a:ea typeface="중고딕" charset="-127"/>
              </a:rPr>
              <a:t>, R</a:t>
            </a:r>
            <a:r>
              <a:rPr lang="en-US" altLang="ko-KR" sz="2400" baseline="-25000" dirty="0">
                <a:ea typeface="중고딕" charset="-127"/>
              </a:rPr>
              <a:t>4</a:t>
            </a:r>
            <a:r>
              <a:rPr lang="en-US" altLang="ko-KR" sz="2400" dirty="0">
                <a:ea typeface="중고딕" charset="-127"/>
              </a:rPr>
              <a:t>, R</a:t>
            </a:r>
            <a:r>
              <a:rPr lang="en-US" altLang="ko-KR" sz="2400" baseline="-25000" dirty="0">
                <a:ea typeface="중고딕" charset="-127"/>
              </a:rPr>
              <a:t>5 </a:t>
            </a:r>
            <a:r>
              <a:rPr lang="en-US" altLang="ko-KR" sz="2400" dirty="0">
                <a:ea typeface="중고딕" charset="-127"/>
              </a:rPr>
              <a:t>: </a:t>
            </a:r>
            <a:r>
              <a:rPr lang="ko-KR" altLang="en-US" sz="2400" dirty="0">
                <a:ea typeface="중고딕" charset="-127"/>
              </a:rPr>
              <a:t>대칭이 아니다</a:t>
            </a:r>
            <a:r>
              <a:rPr lang="en-US" altLang="ko-KR" sz="2400" dirty="0">
                <a:ea typeface="중고딕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052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71DA0E8-6DD9-4C2B-A9A2-4198972D6222}" type="slidenum">
              <a:rPr lang="en-US" altLang="ko-KR" b="1">
                <a:ea typeface="HY엽서L" pitchFamily="18" charset="-127"/>
              </a:rPr>
              <a:pPr/>
              <a:t>59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7111" name="Picture 6" descr="C:\Documents and Settings\Administrator\바탕 화면\이산수학 작업 그림파일\5장\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353866"/>
            <a:ext cx="7769225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3" descr="C:\Documents and Settings\Administrator\바탕 화면\이산수학 작업 그림파일\5장\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81525"/>
            <a:ext cx="7837487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234948" y="1292567"/>
                <a:ext cx="7686801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(3) </a:t>
                </a:r>
                <a:r>
                  <a:rPr lang="ko-KR" altLang="en-US" sz="2000" b="1" dirty="0" err="1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반대칭</a:t>
                </a:r>
                <a:r>
                  <a:rPr lang="ko-KR" altLang="en-US" sz="2000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sz="20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관계</a:t>
                </a:r>
                <a:r>
                  <a:rPr lang="en-US" altLang="ko-KR" sz="2000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(Anti-symmetric Relations)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R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이 </a:t>
                </a:r>
                <a:r>
                  <a:rPr lang="ko-KR" altLang="en-US" dirty="0" err="1">
                    <a:latin typeface="HY중고딕" pitchFamily="18" charset="-127"/>
                    <a:ea typeface="HY중고딕" pitchFamily="18" charset="-127"/>
                  </a:rPr>
                  <a:t>반대칭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 관계일 때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x </a:t>
                </a:r>
                <a14:m>
                  <m:oMath xmlns:m="http://schemas.openxmlformats.org/officeDocument/2006/math">
                    <m:r>
                      <a:rPr lang="en-US" altLang="ko-KR" i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이고 </a:t>
                </a:r>
                <a:r>
                  <a:rPr lang="en-US" altLang="ko-KR" b="1" dirty="0" smtClean="0">
                    <a:solidFill>
                      <a:srgbClr val="00B050"/>
                    </a:solidFill>
                    <a:latin typeface="HY중고딕" pitchFamily="18" charset="-127"/>
                    <a:ea typeface="HY중고딕" pitchFamily="18" charset="-127"/>
                  </a:rPr>
                  <a:t>(x, y)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b="1" dirty="0" smtClean="0">
                    <a:solidFill>
                      <a:srgbClr val="00B05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b="1" dirty="0">
                    <a:solidFill>
                      <a:srgbClr val="00B050"/>
                    </a:solidFill>
                    <a:latin typeface="HY중고딕" pitchFamily="18" charset="-127"/>
                    <a:ea typeface="HY중고딕" pitchFamily="18" charset="-127"/>
                  </a:rPr>
                  <a:t>R</a:t>
                </a:r>
                <a:r>
                  <a:rPr lang="ko-KR" altLang="en-US" b="1" dirty="0">
                    <a:solidFill>
                      <a:srgbClr val="00B050"/>
                    </a:solidFill>
                    <a:latin typeface="HY중고딕" pitchFamily="18" charset="-127"/>
                    <a:ea typeface="HY중고딕" pitchFamily="18" charset="-127"/>
                  </a:rPr>
                  <a:t>이면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(y, x) </a:t>
                </a:r>
                <a14:m>
                  <m:oMath xmlns:m="http://schemas.openxmlformats.org/officeDocument/2006/math">
                    <m:r>
                      <a:rPr lang="en-US" altLang="ko-KR" i="0" smtClean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 R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48" y="1292567"/>
                <a:ext cx="7686801" cy="1338828"/>
              </a:xfrm>
              <a:prstGeom prst="rect">
                <a:avLst/>
              </a:prstGeom>
              <a:blipFill rotWithShape="0">
                <a:blip r:embed="rId5"/>
                <a:stretch>
                  <a:fillRect l="-872" b="-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130-2AE2-44AB-A4C2-CB1A0541486A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is a relation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Let </a:t>
            </a:r>
            <a:r>
              <a:rPr lang="en-US" altLang="ko-KR" sz="2400" i="1" dirty="0">
                <a:ea typeface="굴림" charset="-127"/>
              </a:rPr>
              <a:t>A</a:t>
            </a:r>
            <a:r>
              <a:rPr lang="en-US" altLang="ko-KR" sz="2400" dirty="0">
                <a:ea typeface="굴림" charset="-127"/>
              </a:rPr>
              <a:t> and </a:t>
            </a:r>
            <a:r>
              <a:rPr lang="en-US" altLang="ko-KR" sz="2400" i="1" dirty="0">
                <a:ea typeface="굴림" charset="-127"/>
              </a:rPr>
              <a:t>B</a:t>
            </a:r>
            <a:r>
              <a:rPr lang="en-US" altLang="ko-KR" sz="2400" dirty="0">
                <a:ea typeface="굴림" charset="-127"/>
              </a:rPr>
              <a:t> be sets.  A binary relation </a:t>
            </a:r>
            <a:r>
              <a:rPr lang="en-US" altLang="ko-KR" sz="2400" i="1" dirty="0">
                <a:ea typeface="굴림" charset="-127"/>
              </a:rPr>
              <a:t>R</a:t>
            </a:r>
            <a:r>
              <a:rPr lang="en-US" altLang="ko-KR" sz="2400" dirty="0">
                <a:ea typeface="굴림" charset="-127"/>
              </a:rPr>
              <a:t> is a subset of 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i="1" dirty="0">
                <a:ea typeface="굴림" charset="-127"/>
              </a:rPr>
              <a:t>A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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i="1" dirty="0">
                <a:ea typeface="굴림" charset="-127"/>
              </a:rPr>
              <a:t>B</a:t>
            </a:r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Example</a:t>
            </a:r>
          </a:p>
          <a:p>
            <a:pPr lvl="1"/>
            <a:r>
              <a:rPr lang="en-US" altLang="ko-KR" sz="2000" dirty="0">
                <a:ea typeface="굴림" charset="-127"/>
              </a:rPr>
              <a:t>Let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be the students in a the CS major</a:t>
            </a:r>
          </a:p>
          <a:p>
            <a:pPr lvl="2"/>
            <a:r>
              <a:rPr lang="en-US" altLang="ko-KR" sz="1800" i="1" dirty="0">
                <a:ea typeface="굴림" charset="-127"/>
              </a:rPr>
              <a:t>A</a:t>
            </a:r>
            <a:r>
              <a:rPr lang="en-US" altLang="ko-KR" sz="1800" dirty="0">
                <a:ea typeface="굴림" charset="-127"/>
              </a:rPr>
              <a:t> = {Alice, Bob, Claire, Dan}</a:t>
            </a:r>
          </a:p>
          <a:p>
            <a:pPr lvl="1"/>
            <a:r>
              <a:rPr lang="en-US" altLang="ko-KR" sz="2000" dirty="0">
                <a:ea typeface="굴림" charset="-127"/>
              </a:rPr>
              <a:t>Let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be the courses the department offers</a:t>
            </a:r>
          </a:p>
          <a:p>
            <a:pPr lvl="2"/>
            <a:r>
              <a:rPr lang="en-US" altLang="ko-KR" sz="1800" i="1" dirty="0">
                <a:ea typeface="굴림" charset="-127"/>
              </a:rPr>
              <a:t>B</a:t>
            </a:r>
            <a:r>
              <a:rPr lang="en-US" altLang="ko-KR" sz="1800" dirty="0">
                <a:ea typeface="굴림" charset="-127"/>
              </a:rPr>
              <a:t> = {CS101, CS201, CS202}</a:t>
            </a:r>
          </a:p>
          <a:p>
            <a:pPr lvl="1"/>
            <a:r>
              <a:rPr lang="en-US" altLang="ko-KR" sz="2000" dirty="0">
                <a:ea typeface="굴림" charset="-127"/>
              </a:rPr>
              <a:t>We specify relation </a:t>
            </a:r>
            <a:r>
              <a:rPr lang="en-US" altLang="ko-KR" sz="2000" i="1" dirty="0">
                <a:ea typeface="굴림" charset="-127"/>
              </a:rPr>
              <a:t>R</a:t>
            </a:r>
            <a:r>
              <a:rPr lang="en-US" altLang="ko-KR" sz="2000" dirty="0">
                <a:ea typeface="굴림" charset="-127"/>
              </a:rPr>
              <a:t> =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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as the set that lists all students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 </a:t>
            </a:r>
            <a:r>
              <a:rPr lang="en-US" altLang="ko-KR" sz="2000" i="1" dirty="0"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enrolled in class </a:t>
            </a:r>
            <a:r>
              <a:rPr lang="en-US" altLang="ko-KR" sz="2000" i="1" dirty="0">
                <a:ea typeface="굴림" charset="-127"/>
                <a:sym typeface="Symbol" pitchFamily="18" charset="2"/>
              </a:rPr>
              <a:t>b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 </a:t>
            </a:r>
            <a:r>
              <a:rPr lang="en-US" altLang="ko-KR" sz="2000" i="1" dirty="0">
                <a:ea typeface="굴림" charset="-127"/>
                <a:sym typeface="Symbol" pitchFamily="18" charset="2"/>
              </a:rPr>
              <a:t>B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 lvl="1" algn="l"/>
            <a:r>
              <a:rPr lang="en-US" altLang="ko-KR" sz="2000" dirty="0">
                <a:ea typeface="굴림" charset="-127"/>
                <a:sym typeface="Symbol" pitchFamily="18" charset="2"/>
              </a:rPr>
              <a:t>R = { (Alice, CS101), (Bob, CS201), (Bob, CS202),</a:t>
            </a:r>
            <a:br>
              <a:rPr lang="en-US" altLang="ko-KR" sz="2000" dirty="0">
                <a:ea typeface="굴림" charset="-127"/>
                <a:sym typeface="Symbol" pitchFamily="18" charset="2"/>
              </a:rPr>
            </a:br>
            <a:r>
              <a:rPr lang="en-US" altLang="ko-KR" sz="2000" dirty="0">
                <a:ea typeface="굴림" charset="-127"/>
                <a:sym typeface="Symbol" pitchFamily="18" charset="2"/>
              </a:rPr>
              <a:t>	         (Dan, CS201), (Dan, CS202) </a:t>
            </a:r>
            <a:r>
              <a:rPr lang="en-US" altLang="ko-KR" sz="2000" dirty="0" smtClean="0">
                <a:ea typeface="굴림" charset="-127"/>
                <a:sym typeface="Symbol" pitchFamily="18" charset="2"/>
              </a:rPr>
              <a:t>}</a:t>
            </a:r>
          </a:p>
          <a:p>
            <a:r>
              <a:rPr lang="en-US" altLang="ko-KR" sz="2400" dirty="0">
                <a:ea typeface="굴림" charset="-127"/>
              </a:rPr>
              <a:t>Most relations we will see deal with ordered pairs of </a:t>
            </a:r>
            <a:r>
              <a:rPr lang="en-US" altLang="ko-KR" sz="2400" dirty="0" smtClean="0">
                <a:ea typeface="굴림" charset="-127"/>
              </a:rPr>
              <a:t>integers</a:t>
            </a:r>
            <a:endParaRPr lang="en-US" altLang="ko-KR" sz="24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8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B248D34-F135-4CA5-81C8-1ADD881F6695}" type="slidenum">
              <a:rPr lang="en-US" altLang="ko-KR" b="1">
                <a:ea typeface="HY엽서L" pitchFamily="18" charset="-127"/>
              </a:rPr>
              <a:pPr/>
              <a:t>60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8134" name="Picture 3" descr="C:\Documents and Settings\Administrator\바탕 화면\이산수학 작업 그림파일\5장\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951335"/>
            <a:ext cx="7856537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Consider these relations 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</a:t>
            </a: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altLang="ko-KR" i="1" dirty="0"/>
              <a:t>R</a:t>
            </a:r>
            <a:r>
              <a:rPr lang="en-US" altLang="ko-KR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altLang="ko-KR" dirty="0"/>
              <a:t>= {(</a:t>
            </a:r>
            <a:r>
              <a:rPr lang="en-US" altLang="ko-KR" i="1" dirty="0" err="1"/>
              <a:t>a</a:t>
            </a:r>
            <a:r>
              <a:rPr lang="en-US" altLang="ko-KR" dirty="0" err="1"/>
              <a:t>,</a:t>
            </a:r>
            <a:r>
              <a:rPr lang="en-US" altLang="ko-KR" i="1" dirty="0" err="1"/>
              <a:t>b</a:t>
            </a:r>
            <a:r>
              <a:rPr lang="en-US" altLang="ko-KR" dirty="0"/>
              <a:t>) | </a:t>
            </a:r>
            <a:r>
              <a:rPr lang="en-US" altLang="ko-KR" i="1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= </a:t>
            </a:r>
            <a:r>
              <a:rPr lang="en-US" altLang="ko-KR" i="1" dirty="0">
                <a:latin typeface="Cambria Math"/>
                <a:ea typeface="Cambria Math"/>
              </a:rPr>
              <a:t>b  </a:t>
            </a:r>
            <a:r>
              <a:rPr lang="en-US" altLang="ko-KR" dirty="0">
                <a:latin typeface="Cambria Math"/>
                <a:ea typeface="Cambria Math"/>
              </a:rPr>
              <a:t>or</a:t>
            </a:r>
            <a:r>
              <a:rPr lang="en-US" altLang="ko-KR" i="1" dirty="0">
                <a:latin typeface="Cambria Math"/>
                <a:ea typeface="Cambria Math"/>
              </a:rPr>
              <a:t> a </a:t>
            </a:r>
            <a:r>
              <a:rPr lang="en-US" altLang="ko-KR" dirty="0">
                <a:latin typeface="Cambria Math"/>
                <a:ea typeface="Cambria Math"/>
              </a:rPr>
              <a:t>=</a:t>
            </a:r>
            <a:r>
              <a:rPr lang="en-US" altLang="ko-KR" i="1" dirty="0">
                <a:latin typeface="Cambria Math"/>
                <a:ea typeface="Cambria Math"/>
              </a:rPr>
              <a:t> −b</a:t>
            </a:r>
            <a:r>
              <a:rPr lang="en-US" altLang="ko-KR" dirty="0">
                <a:latin typeface="Cambria Math"/>
                <a:ea typeface="Cambria Math"/>
              </a:rPr>
              <a:t>},</a:t>
            </a:r>
            <a:r>
              <a:rPr lang="en-US" i="1" dirty="0" smtClean="0"/>
              <a:t> </a:t>
            </a:r>
          </a:p>
          <a:p>
            <a:pPr lvl="1">
              <a:buNone/>
            </a:pPr>
            <a:r>
              <a:rPr lang="en-US" altLang="ko-KR" i="1" dirty="0"/>
              <a:t>R</a:t>
            </a:r>
            <a:r>
              <a:rPr lang="en-US" altLang="ko-KR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altLang="ko-KR" dirty="0"/>
              <a:t>= {(</a:t>
            </a:r>
            <a:r>
              <a:rPr lang="en-US" altLang="ko-KR" i="1" dirty="0" err="1"/>
              <a:t>a</a:t>
            </a:r>
            <a:r>
              <a:rPr lang="en-US" altLang="ko-KR" dirty="0" err="1"/>
              <a:t>,</a:t>
            </a:r>
            <a:r>
              <a:rPr lang="en-US" altLang="ko-KR" i="1" dirty="0" err="1"/>
              <a:t>b</a:t>
            </a:r>
            <a:r>
              <a:rPr lang="en-US" altLang="ko-KR" dirty="0"/>
              <a:t>) | </a:t>
            </a:r>
            <a:r>
              <a:rPr lang="en-US" altLang="ko-KR" i="1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= </a:t>
            </a:r>
            <a:r>
              <a:rPr lang="en-US" altLang="ko-KR" i="1" dirty="0">
                <a:latin typeface="Cambria Math"/>
                <a:ea typeface="Cambria Math"/>
              </a:rPr>
              <a:t>b</a:t>
            </a:r>
            <a:r>
              <a:rPr lang="en-US" altLang="ko-KR" dirty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       </a:t>
            </a:r>
            <a:r>
              <a:rPr lang="en-US" i="1" dirty="0" smtClean="0"/>
              <a:t> 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6036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antisymmetric: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</a:t>
            </a:r>
            <a:r>
              <a:rPr lang="en-US" dirty="0" err="1" smtClean="0">
                <a:latin typeface="Cambria Math"/>
                <a:ea typeface="Cambria Math"/>
              </a:rPr>
              <a:t>antisymmetric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(note that both (1,−1) and (−1,1)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),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(note that both (1,2) and (2,1)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5752" y="2097722"/>
            <a:ext cx="34007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any integer, if a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i="1" dirty="0" smtClean="0">
                <a:latin typeface="Cambria Math"/>
                <a:ea typeface="Cambria Math"/>
              </a:rPr>
              <a:t> , </a:t>
            </a:r>
            <a:r>
              <a:rPr lang="en-US" dirty="0" smtClean="0">
                <a:latin typeface="Cambria Math"/>
                <a:ea typeface="Cambria Math"/>
              </a:rPr>
              <a:t>then</a:t>
            </a:r>
            <a:r>
              <a:rPr lang="en-US" i="1" dirty="0" smtClean="0">
                <a:latin typeface="Cambria Math"/>
                <a:ea typeface="Cambria Math"/>
              </a:rPr>
              <a:t> a = b.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27984" y="2420888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9E06-065C-4A7B-BC3C-E859BBB79B10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견고딕" charset="-127"/>
                <a:ea typeface="견고딕" charset="-127"/>
              </a:rPr>
              <a:t>문제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02688" cy="51816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 dirty="0">
                <a:ea typeface="신명조" charset="-127"/>
              </a:rPr>
              <a:t>	</a:t>
            </a:r>
            <a:r>
              <a:rPr lang="ko-KR" altLang="en-US" sz="2600" b="1" dirty="0">
                <a:ea typeface="신명조" charset="-127"/>
              </a:rPr>
              <a:t>다음의 관계들은 집합 </a:t>
            </a:r>
            <a:r>
              <a:rPr lang="en-US" altLang="ko-KR" sz="2600" b="1" dirty="0">
                <a:ea typeface="신명조" charset="-127"/>
              </a:rPr>
              <a:t>1, 2, 3, 4</a:t>
            </a:r>
            <a:r>
              <a:rPr lang="ko-KR" altLang="en-US" sz="2600" b="1" dirty="0">
                <a:ea typeface="중고딕" charset="-127"/>
              </a:rPr>
              <a:t>에 대해 반대칭적인가</a:t>
            </a:r>
            <a:r>
              <a:rPr lang="en-US" altLang="ko-KR" sz="2600" b="1" dirty="0">
                <a:ea typeface="중고딕" charset="-127"/>
              </a:rPr>
              <a:t>?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중고딕" charset="-127"/>
              </a:rPr>
              <a:t>R</a:t>
            </a:r>
            <a:r>
              <a:rPr lang="en-US" altLang="ko-KR" sz="2200" b="1" baseline="-25000" dirty="0">
                <a:ea typeface="중고딕" charset="-127"/>
              </a:rPr>
              <a:t>1</a:t>
            </a:r>
            <a:r>
              <a:rPr lang="ko-KR" altLang="en-US" sz="2200" b="1" dirty="0">
                <a:ea typeface="중고딕" charset="-127"/>
              </a:rPr>
              <a:t>＝</a:t>
            </a:r>
            <a:r>
              <a:rPr lang="en-US" altLang="ko-KR" sz="2200" b="1" dirty="0">
                <a:ea typeface="중고딕" charset="-127"/>
              </a:rPr>
              <a:t>{(1, 1), (1, 2), (2, 1), (2, 2), (3, 4), (4, 3), (4, 4)}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중고딕" charset="-127"/>
              </a:rPr>
              <a:t>R</a:t>
            </a:r>
            <a:r>
              <a:rPr lang="en-US" altLang="ko-KR" sz="2200" b="1" baseline="-25000" dirty="0">
                <a:ea typeface="중고딕" charset="-127"/>
              </a:rPr>
              <a:t>2</a:t>
            </a:r>
            <a:r>
              <a:rPr lang="ko-KR" altLang="en-US" sz="2200" b="1" dirty="0">
                <a:ea typeface="중고딕" charset="-127"/>
              </a:rPr>
              <a:t>＝</a:t>
            </a:r>
            <a:r>
              <a:rPr lang="en-US" altLang="ko-KR" sz="2200" b="1" dirty="0">
                <a:ea typeface="중고딕" charset="-127"/>
              </a:rPr>
              <a:t>{(1, 1), (2, 2), (3, 3), (4, 4)}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중고딕" charset="-127"/>
              </a:rPr>
              <a:t>R</a:t>
            </a:r>
            <a:r>
              <a:rPr lang="en-US" altLang="ko-KR" sz="2200" b="1" baseline="-25000" dirty="0">
                <a:ea typeface="중고딕" charset="-127"/>
              </a:rPr>
              <a:t>3</a:t>
            </a:r>
            <a:r>
              <a:rPr lang="ko-KR" altLang="en-US" sz="2200" b="1" dirty="0">
                <a:ea typeface="중고딕" charset="-127"/>
              </a:rPr>
              <a:t>＝</a:t>
            </a:r>
            <a:r>
              <a:rPr lang="en-US" altLang="ko-KR" sz="2200" b="1" dirty="0">
                <a:ea typeface="중고딕" charset="-127"/>
              </a:rPr>
              <a:t>{(1, 1), (1, 2), (1, 4), (2, 1), (2, 2), (3, 3), (4, 1), (4, 4)}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중고딕" charset="-127"/>
              </a:rPr>
              <a:t>R</a:t>
            </a:r>
            <a:r>
              <a:rPr lang="en-US" altLang="ko-KR" sz="2200" b="1" baseline="-25000" dirty="0">
                <a:ea typeface="중고딕" charset="-127"/>
              </a:rPr>
              <a:t>4</a:t>
            </a:r>
            <a:r>
              <a:rPr lang="ko-KR" altLang="en-US" sz="2200" b="1" dirty="0">
                <a:ea typeface="중고딕" charset="-127"/>
              </a:rPr>
              <a:t>＝</a:t>
            </a:r>
            <a:r>
              <a:rPr lang="en-US" altLang="ko-KR" sz="2200" b="1" dirty="0">
                <a:ea typeface="중고딕" charset="-127"/>
              </a:rPr>
              <a:t>{(2, 1), (3, 1), (3, 2), (4, 1), (4, 2), (4, 3)}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중고딕" charset="-127"/>
              </a:rPr>
              <a:t>R</a:t>
            </a:r>
            <a:r>
              <a:rPr lang="en-US" altLang="ko-KR" sz="2200" b="1" baseline="-25000" dirty="0">
                <a:ea typeface="중고딕" charset="-127"/>
              </a:rPr>
              <a:t>5</a:t>
            </a:r>
            <a:r>
              <a:rPr lang="ko-KR" altLang="en-US" sz="2200" b="1" dirty="0">
                <a:ea typeface="중고딕" charset="-127"/>
              </a:rPr>
              <a:t>＝</a:t>
            </a:r>
            <a:r>
              <a:rPr lang="en-US" altLang="ko-KR" sz="2200" b="1" dirty="0">
                <a:ea typeface="중고딕" charset="-127"/>
              </a:rPr>
              <a:t>{(1, 1), (1, 2), (1, 3), (1, 4), (2, 2), (2, 3), (2, 4),(3, 3), (3, 4), (4, 4)}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200" b="1" dirty="0">
                <a:ea typeface="중고딕" charset="-127"/>
              </a:rPr>
              <a:t>R</a:t>
            </a:r>
            <a:r>
              <a:rPr lang="en-US" altLang="ko-KR" sz="2200" b="1" baseline="-25000" dirty="0">
                <a:ea typeface="중고딕" charset="-127"/>
              </a:rPr>
              <a:t>6</a:t>
            </a:r>
            <a:r>
              <a:rPr lang="ko-KR" altLang="en-US" sz="2200" b="1" dirty="0">
                <a:ea typeface="중고딕" charset="-127"/>
              </a:rPr>
              <a:t>＝</a:t>
            </a:r>
            <a:r>
              <a:rPr lang="en-US" altLang="ko-KR" sz="2200" b="1" dirty="0">
                <a:ea typeface="중고딕" charset="-127"/>
              </a:rPr>
              <a:t>{(3, 4)}</a:t>
            </a:r>
          </a:p>
        </p:txBody>
      </p:sp>
    </p:spTree>
    <p:extLst>
      <p:ext uri="{BB962C8B-B14F-4D97-AF65-F5344CB8AC3E}">
        <p14:creationId xmlns:p14="http://schemas.microsoft.com/office/powerpoint/2010/main" val="39936301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F3AD-FF00-4F4C-9250-A69BF1DDA371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░▀░φ╡±" charset="0"/>
                <a:ea typeface="신명조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en-US" altLang="ko-KR">
              <a:ea typeface="신명조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신명조" charset="-127"/>
              </a:rPr>
              <a:t>  </a:t>
            </a:r>
            <a:r>
              <a:rPr lang="en-US" altLang="ko-KR" b="1">
                <a:ea typeface="신명조" charset="-127"/>
              </a:rPr>
              <a:t>[</a:t>
            </a:r>
            <a:r>
              <a:rPr lang="ko-KR" altLang="en-US" b="1">
                <a:ea typeface="중고딕" charset="-127"/>
              </a:rPr>
              <a:t>풀이</a:t>
            </a:r>
            <a:r>
              <a:rPr lang="en-US" altLang="ko-KR" b="1">
                <a:ea typeface="중고딕" charset="-127"/>
              </a:rPr>
              <a:t>]</a:t>
            </a:r>
            <a:r>
              <a:rPr lang="en-US" altLang="ko-KR">
                <a:ea typeface="중고딕" charset="-127"/>
              </a:rPr>
              <a:t> </a:t>
            </a:r>
          </a:p>
          <a:p>
            <a:pPr lvl="4"/>
            <a:endParaRPr lang="en-US" altLang="ko-KR">
              <a:ea typeface="중고딕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중고딕" charset="-127"/>
              </a:rPr>
              <a:t>R</a:t>
            </a:r>
            <a:r>
              <a:rPr lang="en-US" altLang="ko-KR" baseline="-25000">
                <a:ea typeface="중고딕" charset="-127"/>
              </a:rPr>
              <a:t>4</a:t>
            </a:r>
            <a:r>
              <a:rPr lang="en-US" altLang="ko-KR">
                <a:ea typeface="중고딕" charset="-127"/>
              </a:rPr>
              <a:t>, R</a:t>
            </a:r>
            <a:r>
              <a:rPr lang="en-US" altLang="ko-KR" baseline="-25000">
                <a:ea typeface="중고딕" charset="-127"/>
              </a:rPr>
              <a:t>5</a:t>
            </a:r>
            <a:r>
              <a:rPr lang="en-US" altLang="ko-KR">
                <a:ea typeface="중고딕" charset="-127"/>
              </a:rPr>
              <a:t>, R</a:t>
            </a:r>
            <a:r>
              <a:rPr lang="en-US" altLang="ko-KR" baseline="-25000">
                <a:ea typeface="중고딕" charset="-127"/>
              </a:rPr>
              <a:t>6 </a:t>
            </a:r>
            <a:r>
              <a:rPr lang="en-US" altLang="ko-KR">
                <a:ea typeface="중고딕" charset="-127"/>
              </a:rPr>
              <a:t>: </a:t>
            </a:r>
            <a:r>
              <a:rPr lang="ko-KR" altLang="en-US">
                <a:ea typeface="중고딕" charset="-127"/>
              </a:rPr>
              <a:t>반대칭적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중고딕" charset="-127"/>
              </a:rPr>
              <a:t>R</a:t>
            </a:r>
            <a:r>
              <a:rPr lang="en-US" altLang="ko-KR" baseline="-25000">
                <a:ea typeface="중고딕" charset="-127"/>
              </a:rPr>
              <a:t>2</a:t>
            </a:r>
            <a:r>
              <a:rPr lang="en-US" altLang="ko-KR">
                <a:ea typeface="중고딕" charset="-127"/>
              </a:rPr>
              <a:t> : </a:t>
            </a:r>
            <a:r>
              <a:rPr lang="ko-KR" altLang="en-US">
                <a:ea typeface="중고딕" charset="-127"/>
              </a:rPr>
              <a:t>반대칭적이며</a:t>
            </a:r>
            <a:r>
              <a:rPr lang="en-US" altLang="ko-KR">
                <a:ea typeface="중고딕" charset="-127"/>
              </a:rPr>
              <a:t>, </a:t>
            </a:r>
            <a:r>
              <a:rPr lang="ko-KR" altLang="en-US">
                <a:ea typeface="중고딕" charset="-127"/>
              </a:rPr>
              <a:t>동시에 대칭적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중고딕" charset="-127"/>
              </a:rPr>
              <a:t>( </a:t>
            </a:r>
            <a:r>
              <a:rPr lang="ko-KR" altLang="en-US">
                <a:ea typeface="중고딕" charset="-127"/>
              </a:rPr>
              <a:t>대칭적과 반대칭적은 서로 반대가 아님</a:t>
            </a:r>
            <a:r>
              <a:rPr lang="en-US" altLang="ko-KR">
                <a:ea typeface="중고딕" charset="-127"/>
              </a:rPr>
              <a:t>)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중고딕" charset="-127"/>
              </a:rPr>
              <a:t>R</a:t>
            </a:r>
            <a:r>
              <a:rPr lang="en-US" altLang="ko-KR" baseline="-25000">
                <a:ea typeface="중고딕" charset="-127"/>
              </a:rPr>
              <a:t>1</a:t>
            </a:r>
            <a:r>
              <a:rPr lang="en-US" altLang="ko-KR">
                <a:ea typeface="중고딕" charset="-127"/>
              </a:rPr>
              <a:t>, R</a:t>
            </a:r>
            <a:r>
              <a:rPr lang="en-US" altLang="ko-KR" baseline="-25000">
                <a:ea typeface="중고딕" charset="-127"/>
              </a:rPr>
              <a:t>3 </a:t>
            </a:r>
            <a:r>
              <a:rPr lang="en-US" altLang="ko-KR">
                <a:ea typeface="중고딕" charset="-127"/>
              </a:rPr>
              <a:t>: </a:t>
            </a:r>
            <a:r>
              <a:rPr lang="ko-KR" altLang="en-US">
                <a:ea typeface="중고딕" charset="-127"/>
              </a:rPr>
              <a:t>반대칭적이 아니다</a:t>
            </a:r>
          </a:p>
        </p:txBody>
      </p:sp>
    </p:spTree>
    <p:extLst>
      <p:ext uri="{BB962C8B-B14F-4D97-AF65-F5344CB8AC3E}">
        <p14:creationId xmlns:p14="http://schemas.microsoft.com/office/powerpoint/2010/main" val="2837523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197C-152C-4031-A062-36F447AEF7D6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Notes on *symmetric relations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R </a:t>
            </a:r>
            <a:r>
              <a:rPr lang="en-US" altLang="ko-KR" dirty="0">
                <a:ea typeface="굴림" charset="-127"/>
              </a:rPr>
              <a:t>= { (</a:t>
            </a:r>
            <a:r>
              <a:rPr lang="en-US" altLang="ko-KR" dirty="0" err="1">
                <a:ea typeface="굴림" charset="-127"/>
              </a:rPr>
              <a:t>a,b</a:t>
            </a:r>
            <a:r>
              <a:rPr lang="en-US" altLang="ko-KR" dirty="0">
                <a:ea typeface="굴림" charset="-127"/>
              </a:rPr>
              <a:t>) | a=|b| }</a:t>
            </a:r>
          </a:p>
          <a:p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This </a:t>
            </a:r>
            <a:r>
              <a:rPr lang="en-US" altLang="ko-KR" dirty="0">
                <a:ea typeface="굴림" charset="-127"/>
              </a:rPr>
              <a:t>is not symmetric</a:t>
            </a:r>
          </a:p>
          <a:p>
            <a:pPr lvl="1"/>
            <a:r>
              <a:rPr lang="en-US" altLang="ko-KR" dirty="0" smtClean="0">
                <a:ea typeface="굴림" charset="-127"/>
              </a:rPr>
              <a:t>4 = |-4|, but -4≠|4|</a:t>
            </a:r>
            <a:endParaRPr lang="en-US" altLang="ko-KR" dirty="0">
              <a:ea typeface="굴림" charset="-127"/>
            </a:endParaRPr>
          </a:p>
          <a:p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It </a:t>
            </a:r>
            <a:r>
              <a:rPr lang="en-US" altLang="ko-KR" dirty="0">
                <a:ea typeface="굴림" charset="-127"/>
              </a:rPr>
              <a:t>is antisymmetric</a:t>
            </a:r>
          </a:p>
        </p:txBody>
      </p:sp>
    </p:spTree>
    <p:extLst>
      <p:ext uri="{BB962C8B-B14F-4D97-AF65-F5344CB8AC3E}">
        <p14:creationId xmlns:p14="http://schemas.microsoft.com/office/powerpoint/2010/main" val="11605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3A2349E-82D0-4CA9-A12A-2A087C3CE585}" type="slidenum">
              <a:rPr lang="en-US" altLang="ko-KR" b="1">
                <a:ea typeface="HY엽서L" pitchFamily="18" charset="-127"/>
              </a:rPr>
              <a:pPr/>
              <a:t>66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4287" y="1052736"/>
            <a:ext cx="7800975" cy="559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(4) </a:t>
            </a:r>
            <a:r>
              <a:rPr lang="ko-KR" altLang="en-US" sz="20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추이 </a:t>
            </a:r>
            <a:r>
              <a:rPr lang="ko-KR" altLang="en-US" sz="20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관계</a:t>
            </a:r>
            <a:r>
              <a:rPr lang="en-US" altLang="ko-KR" sz="20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(Transitive Relation)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3000" b="1" dirty="0">
                <a:latin typeface="Times New Roman" panose="02020603050405020304" pitchFamily="18" charset="0"/>
                <a:ea typeface="견고딕" charset="-127"/>
              </a:rPr>
              <a:t>이행 관계</a:t>
            </a:r>
            <a:endParaRPr lang="ko-KR" altLang="en-US" sz="2600" b="1" dirty="0">
              <a:latin typeface="Times New Roman" panose="02020603050405020304" pitchFamily="18" charset="0"/>
              <a:ea typeface="견고딕" charset="-127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R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은 집합 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A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에 대한 관계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,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모든 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a, b, </a:t>
            </a:r>
            <a:r>
              <a:rPr lang="en-US" altLang="ko-KR" sz="2600" b="1" dirty="0" err="1">
                <a:latin typeface="Times New Roman" panose="02020603050405020304" pitchFamily="18" charset="0"/>
                <a:ea typeface="중고딕" charset="-127"/>
              </a:rPr>
              <a:t>c∈A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에 대해 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(a, b)∈R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이고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, </a:t>
            </a:r>
            <a:endParaRPr lang="en-US" altLang="ko-KR" sz="2600" b="1" dirty="0" smtClean="0">
              <a:latin typeface="Times New Roman" panose="02020603050405020304" pitchFamily="18" charset="0"/>
              <a:ea typeface="중고딕" charset="-127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(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b, c)∈R</a:t>
            </a:r>
            <a:r>
              <a:rPr lang="ko-KR" altLang="en-US" sz="2600" b="1" dirty="0" smtClean="0">
                <a:latin typeface="Times New Roman" panose="02020603050405020304" pitchFamily="18" charset="0"/>
                <a:ea typeface="중고딕" charset="-127"/>
              </a:rPr>
              <a:t>이면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(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a, c)∈R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일 때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,  </a:t>
            </a:r>
            <a:endParaRPr lang="en-US" altLang="ko-KR" sz="2600" b="1" dirty="0" smtClean="0">
              <a:latin typeface="Times New Roman" panose="02020603050405020304" pitchFamily="18" charset="0"/>
              <a:ea typeface="중고딕" charset="-127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R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을 </a:t>
            </a:r>
            <a:r>
              <a:rPr lang="ko-KR" altLang="en-US" sz="2600" b="1" dirty="0" smtClean="0">
                <a:latin typeface="Times New Roman" panose="02020603050405020304" pitchFamily="18" charset="0"/>
                <a:ea typeface="중고딕" charset="-127"/>
              </a:rPr>
              <a:t>이행 관계 또는 추이관계</a:t>
            </a:r>
            <a:endParaRPr lang="en-US" altLang="ko-KR" sz="2600" b="1" dirty="0" smtClean="0">
              <a:latin typeface="Times New Roman" panose="02020603050405020304" pitchFamily="18" charset="0"/>
              <a:ea typeface="중고딕" charset="-127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ko-KR" sz="2600" b="1" dirty="0">
              <a:latin typeface="Times New Roman" panose="02020603050405020304" pitchFamily="18" charset="0"/>
              <a:ea typeface="중고딕" charset="-127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b="1" dirty="0" smtClean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(</a:t>
            </a:r>
            <a:r>
              <a:rPr lang="en-US" altLang="ko-KR" b="1" dirty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a, b)∈</a:t>
            </a:r>
            <a:r>
              <a:rPr lang="en-US" altLang="ko-KR" b="1" dirty="0" smtClean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R </a:t>
            </a:r>
            <a:r>
              <a:rPr lang="ko-KR" altLang="en-US" b="1" dirty="0" smtClean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만 있을 때</a:t>
            </a:r>
            <a:r>
              <a:rPr lang="en-US" altLang="ko-KR" b="1" dirty="0" smtClean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.  (</a:t>
            </a:r>
            <a:r>
              <a:rPr lang="en-US" altLang="ko-KR" b="1" dirty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b, c)∈</a:t>
            </a:r>
            <a:r>
              <a:rPr lang="en-US" altLang="ko-KR" b="1" dirty="0" smtClean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R</a:t>
            </a:r>
            <a:r>
              <a:rPr lang="ko-KR" altLang="en-US" b="1" dirty="0" smtClean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인 순서쌍이 존재하지 않으므로 </a:t>
            </a:r>
            <a:r>
              <a:rPr lang="en-US" altLang="ko-KR" b="1" dirty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R</a:t>
            </a:r>
            <a:r>
              <a:rPr lang="ko-KR" altLang="en-US" b="1" dirty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은 </a:t>
            </a:r>
            <a:r>
              <a:rPr lang="ko-KR" altLang="en-US" b="1" dirty="0" smtClean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이행관계</a:t>
            </a:r>
            <a:endParaRPr lang="ko-KR" altLang="en-US" b="1" dirty="0">
              <a:solidFill>
                <a:srgbClr val="00C85A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FF0000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9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Consider these relations 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</a:t>
            </a: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altLang="ko-KR" i="1" dirty="0"/>
              <a:t>R</a:t>
            </a:r>
            <a:r>
              <a:rPr lang="en-US" altLang="ko-KR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altLang="ko-KR" dirty="0"/>
              <a:t>= {(</a:t>
            </a:r>
            <a:r>
              <a:rPr lang="en-US" altLang="ko-KR" i="1" dirty="0" err="1"/>
              <a:t>a</a:t>
            </a:r>
            <a:r>
              <a:rPr lang="en-US" altLang="ko-KR" dirty="0" err="1"/>
              <a:t>,</a:t>
            </a:r>
            <a:r>
              <a:rPr lang="en-US" altLang="ko-KR" i="1" dirty="0" err="1"/>
              <a:t>b</a:t>
            </a:r>
            <a:r>
              <a:rPr lang="en-US" altLang="ko-KR" dirty="0"/>
              <a:t>) | </a:t>
            </a:r>
            <a:r>
              <a:rPr lang="en-US" altLang="ko-KR" i="1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= </a:t>
            </a:r>
            <a:r>
              <a:rPr lang="en-US" altLang="ko-KR" i="1" dirty="0">
                <a:latin typeface="Cambria Math"/>
                <a:ea typeface="Cambria Math"/>
              </a:rPr>
              <a:t>b  </a:t>
            </a:r>
            <a:r>
              <a:rPr lang="en-US" altLang="ko-KR" dirty="0">
                <a:latin typeface="Cambria Math"/>
                <a:ea typeface="Cambria Math"/>
              </a:rPr>
              <a:t>or</a:t>
            </a:r>
            <a:r>
              <a:rPr lang="en-US" altLang="ko-KR" i="1" dirty="0">
                <a:latin typeface="Cambria Math"/>
                <a:ea typeface="Cambria Math"/>
              </a:rPr>
              <a:t> a </a:t>
            </a:r>
            <a:r>
              <a:rPr lang="en-US" altLang="ko-KR" dirty="0">
                <a:latin typeface="Cambria Math"/>
                <a:ea typeface="Cambria Math"/>
              </a:rPr>
              <a:t>=</a:t>
            </a:r>
            <a:r>
              <a:rPr lang="en-US" altLang="ko-KR" i="1" dirty="0">
                <a:latin typeface="Cambria Math"/>
                <a:ea typeface="Cambria Math"/>
              </a:rPr>
              <a:t> −b</a:t>
            </a:r>
            <a:r>
              <a:rPr lang="en-US" altLang="ko-KR" dirty="0">
                <a:latin typeface="Cambria Math"/>
                <a:ea typeface="Cambria Math"/>
              </a:rPr>
              <a:t>},</a:t>
            </a:r>
            <a:r>
              <a:rPr lang="en-US" i="1" dirty="0" smtClean="0"/>
              <a:t> </a:t>
            </a:r>
          </a:p>
          <a:p>
            <a:pPr lvl="1">
              <a:buNone/>
            </a:pPr>
            <a:r>
              <a:rPr lang="en-US" altLang="ko-KR" i="1" dirty="0"/>
              <a:t>R</a:t>
            </a:r>
            <a:r>
              <a:rPr lang="en-US" altLang="ko-KR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altLang="ko-KR" dirty="0"/>
              <a:t>= {(</a:t>
            </a:r>
            <a:r>
              <a:rPr lang="en-US" altLang="ko-KR" i="1" dirty="0" err="1"/>
              <a:t>a</a:t>
            </a:r>
            <a:r>
              <a:rPr lang="en-US" altLang="ko-KR" dirty="0" err="1"/>
              <a:t>,</a:t>
            </a:r>
            <a:r>
              <a:rPr lang="en-US" altLang="ko-KR" i="1" dirty="0" err="1"/>
              <a:t>b</a:t>
            </a:r>
            <a:r>
              <a:rPr lang="en-US" altLang="ko-KR" dirty="0"/>
              <a:t>) | </a:t>
            </a:r>
            <a:r>
              <a:rPr lang="en-US" altLang="ko-KR" i="1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</a:rPr>
              <a:t>= </a:t>
            </a:r>
            <a:r>
              <a:rPr lang="en-US" altLang="ko-KR" i="1" dirty="0">
                <a:latin typeface="Cambria Math"/>
                <a:ea typeface="Cambria Math"/>
              </a:rPr>
              <a:t>b</a:t>
            </a:r>
            <a:r>
              <a:rPr lang="en-US" altLang="ko-KR" dirty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       </a:t>
            </a:r>
            <a:r>
              <a:rPr lang="en-US" i="1" dirty="0" smtClean="0"/>
              <a:t> 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711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transitive: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transitive: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both (3,2) and (4,3)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 but not (4,2)),</a:t>
            </a:r>
          </a:p>
          <a:p>
            <a:pPr lvl="1">
              <a:buNone/>
            </a:pP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(2,1) and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(1,2)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, but not (2,2)).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>
              <a:ea typeface="Cambria Math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25044" y="2564904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46247" y="2241738"/>
            <a:ext cx="3429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integer,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</a:p>
          <a:p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and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</a:t>
            </a:r>
            <a:r>
              <a:rPr lang="en-US" i="1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latin typeface="Cambria Math"/>
                <a:ea typeface="Cambria Math"/>
              </a:rPr>
              <a:t>then </a:t>
            </a:r>
            <a:r>
              <a:rPr lang="en-US" i="1" dirty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c. 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7E59-2FD4-4BBF-8C0D-0ABEC65F4932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Transitivity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relation is transitive if, for every (</a:t>
            </a:r>
            <a:r>
              <a:rPr lang="en-US" altLang="ko-KR" i="1">
                <a:ea typeface="굴림" charset="-127"/>
              </a:rPr>
              <a:t>a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i="1">
                <a:ea typeface="굴림" charset="-127"/>
              </a:rPr>
              <a:t>b</a:t>
            </a:r>
            <a:r>
              <a:rPr lang="en-US" altLang="ko-KR">
                <a:ea typeface="굴림" charset="-127"/>
              </a:rPr>
              <a:t>)</a:t>
            </a:r>
            <a:r>
              <a:rPr lang="en-US" altLang="ko-KR">
                <a:ea typeface="굴림" charset="-127"/>
                <a:sym typeface="Symbol" pitchFamily="18" charset="2"/>
              </a:rPr>
              <a:t></a:t>
            </a:r>
            <a:r>
              <a:rPr lang="en-US" altLang="ko-KR" i="1">
                <a:ea typeface="굴림" charset="-127"/>
                <a:sym typeface="Symbol" pitchFamily="18" charset="2"/>
              </a:rPr>
              <a:t>R</a:t>
            </a:r>
            <a:r>
              <a:rPr lang="en-US" altLang="ko-KR">
                <a:ea typeface="굴림" charset="-127"/>
                <a:sym typeface="Symbol" pitchFamily="18" charset="2"/>
              </a:rPr>
              <a:t> and 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b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i="1">
                <a:ea typeface="굴림" charset="-127"/>
              </a:rPr>
              <a:t>c</a:t>
            </a:r>
            <a:r>
              <a:rPr lang="en-US" altLang="ko-KR">
                <a:ea typeface="굴림" charset="-127"/>
              </a:rPr>
              <a:t>)</a:t>
            </a:r>
            <a:r>
              <a:rPr lang="en-US" altLang="ko-KR">
                <a:ea typeface="굴림" charset="-127"/>
                <a:sym typeface="Symbol" pitchFamily="18" charset="2"/>
              </a:rPr>
              <a:t></a:t>
            </a:r>
            <a:r>
              <a:rPr lang="en-US" altLang="ko-KR" i="1">
                <a:ea typeface="굴림" charset="-127"/>
                <a:sym typeface="Symbol" pitchFamily="18" charset="2"/>
              </a:rPr>
              <a:t>R</a:t>
            </a:r>
            <a:r>
              <a:rPr lang="en-US" altLang="ko-KR">
                <a:ea typeface="굴림" charset="-127"/>
                <a:sym typeface="Symbol" pitchFamily="18" charset="2"/>
              </a:rPr>
              <a:t>, then </a:t>
            </a:r>
            <a:r>
              <a:rPr lang="en-US" altLang="ko-KR">
                <a:ea typeface="굴림" charset="-127"/>
              </a:rPr>
              <a:t>(</a:t>
            </a:r>
            <a:r>
              <a:rPr lang="en-US" altLang="ko-KR" i="1">
                <a:ea typeface="굴림" charset="-127"/>
              </a:rPr>
              <a:t>a</a:t>
            </a:r>
            <a:r>
              <a:rPr lang="en-US" altLang="ko-KR">
                <a:ea typeface="굴림" charset="-127"/>
              </a:rPr>
              <a:t>,</a:t>
            </a:r>
            <a:r>
              <a:rPr lang="en-US" altLang="ko-KR" i="1">
                <a:ea typeface="굴림" charset="-127"/>
              </a:rPr>
              <a:t>c</a:t>
            </a:r>
            <a:r>
              <a:rPr lang="en-US" altLang="ko-KR">
                <a:ea typeface="굴림" charset="-127"/>
              </a:rPr>
              <a:t>)</a:t>
            </a:r>
            <a:r>
              <a:rPr lang="en-US" altLang="ko-KR">
                <a:ea typeface="굴림" charset="-127"/>
                <a:sym typeface="Symbol" pitchFamily="18" charset="2"/>
              </a:rPr>
              <a:t></a:t>
            </a:r>
            <a:r>
              <a:rPr lang="en-US" altLang="ko-KR" i="1">
                <a:ea typeface="굴림" charset="-127"/>
                <a:sym typeface="Symbol" pitchFamily="18" charset="2"/>
              </a:rPr>
              <a:t>R</a:t>
            </a:r>
            <a:endParaRPr lang="en-US" altLang="ko-KR">
              <a:ea typeface="굴림" charset="-127"/>
              <a:sym typeface="Symbol" pitchFamily="18" charset="2"/>
            </a:endParaRPr>
          </a:p>
          <a:p>
            <a:endParaRPr lang="en-US" altLang="ko-KR">
              <a:ea typeface="굴림" charset="-127"/>
              <a:sym typeface="Symbol" pitchFamily="18" charset="2"/>
            </a:endParaRPr>
          </a:p>
          <a:p>
            <a:r>
              <a:rPr lang="en-US" altLang="ko-KR">
                <a:ea typeface="굴림" charset="-127"/>
                <a:sym typeface="Symbol" pitchFamily="18" charset="2"/>
              </a:rPr>
              <a:t>If </a:t>
            </a:r>
            <a:r>
              <a:rPr lang="en-US" altLang="ko-KR" i="1">
                <a:ea typeface="굴림" charset="-127"/>
                <a:sym typeface="Symbol" pitchFamily="18" charset="2"/>
              </a:rPr>
              <a:t>a</a:t>
            </a:r>
            <a:r>
              <a:rPr lang="en-US" altLang="ko-KR">
                <a:ea typeface="굴림" charset="-127"/>
                <a:sym typeface="Symbol" pitchFamily="18" charset="2"/>
              </a:rPr>
              <a:t> &lt; </a:t>
            </a:r>
            <a:r>
              <a:rPr lang="en-US" altLang="ko-KR" i="1">
                <a:ea typeface="굴림" charset="-127"/>
                <a:sym typeface="Symbol" pitchFamily="18" charset="2"/>
              </a:rPr>
              <a:t>b</a:t>
            </a:r>
            <a:r>
              <a:rPr lang="en-US" altLang="ko-KR">
                <a:ea typeface="굴림" charset="-127"/>
                <a:sym typeface="Symbol" pitchFamily="18" charset="2"/>
              </a:rPr>
              <a:t> and </a:t>
            </a:r>
            <a:r>
              <a:rPr lang="en-US" altLang="ko-KR" i="1">
                <a:ea typeface="굴림" charset="-127"/>
                <a:sym typeface="Symbol" pitchFamily="18" charset="2"/>
              </a:rPr>
              <a:t>b</a:t>
            </a:r>
            <a:r>
              <a:rPr lang="en-US" altLang="ko-KR">
                <a:ea typeface="굴림" charset="-127"/>
                <a:sym typeface="Symbol" pitchFamily="18" charset="2"/>
              </a:rPr>
              <a:t> &lt; </a:t>
            </a:r>
            <a:r>
              <a:rPr lang="en-US" altLang="ko-KR" i="1">
                <a:ea typeface="굴림" charset="-127"/>
                <a:sym typeface="Symbol" pitchFamily="18" charset="2"/>
              </a:rPr>
              <a:t>c</a:t>
            </a:r>
            <a:r>
              <a:rPr lang="en-US" altLang="ko-KR">
                <a:ea typeface="굴림" charset="-127"/>
                <a:sym typeface="Symbol" pitchFamily="18" charset="2"/>
              </a:rPr>
              <a:t>, then </a:t>
            </a:r>
            <a:r>
              <a:rPr lang="en-US" altLang="ko-KR" i="1">
                <a:ea typeface="굴림" charset="-127"/>
                <a:sym typeface="Symbol" pitchFamily="18" charset="2"/>
              </a:rPr>
              <a:t>a</a:t>
            </a:r>
            <a:r>
              <a:rPr lang="en-US" altLang="ko-KR">
                <a:ea typeface="굴림" charset="-127"/>
                <a:sym typeface="Symbol" pitchFamily="18" charset="2"/>
              </a:rPr>
              <a:t> &lt; </a:t>
            </a:r>
            <a:r>
              <a:rPr lang="en-US" altLang="ko-KR" i="1">
                <a:ea typeface="굴림" charset="-127"/>
                <a:sym typeface="Symbol" pitchFamily="18" charset="2"/>
              </a:rPr>
              <a:t>c</a:t>
            </a:r>
            <a:endParaRPr lang="en-US" altLang="ko-KR">
              <a:ea typeface="굴림" charset="-127"/>
              <a:sym typeface="Symbol" pitchFamily="18" charset="2"/>
            </a:endParaRP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Thus, &lt; is transitive</a:t>
            </a:r>
          </a:p>
          <a:p>
            <a:endParaRPr lang="en-US" altLang="ko-KR">
              <a:ea typeface="굴림" charset="-127"/>
              <a:sym typeface="Symbol" pitchFamily="18" charset="2"/>
            </a:endParaRPr>
          </a:p>
          <a:p>
            <a:r>
              <a:rPr lang="en-US" altLang="ko-KR">
                <a:ea typeface="굴림" charset="-127"/>
                <a:sym typeface="Symbol" pitchFamily="18" charset="2"/>
              </a:rPr>
              <a:t>If </a:t>
            </a:r>
            <a:r>
              <a:rPr lang="en-US" altLang="ko-KR" i="1">
                <a:ea typeface="굴림" charset="-127"/>
                <a:sym typeface="Symbol" pitchFamily="18" charset="2"/>
              </a:rPr>
              <a:t>a</a:t>
            </a:r>
            <a:r>
              <a:rPr lang="en-US" altLang="ko-KR">
                <a:ea typeface="굴림" charset="-127"/>
                <a:sym typeface="Symbol" pitchFamily="18" charset="2"/>
              </a:rPr>
              <a:t> = </a:t>
            </a:r>
            <a:r>
              <a:rPr lang="en-US" altLang="ko-KR" i="1">
                <a:ea typeface="굴림" charset="-127"/>
                <a:sym typeface="Symbol" pitchFamily="18" charset="2"/>
              </a:rPr>
              <a:t>b</a:t>
            </a:r>
            <a:r>
              <a:rPr lang="en-US" altLang="ko-KR">
                <a:ea typeface="굴림" charset="-127"/>
                <a:sym typeface="Symbol" pitchFamily="18" charset="2"/>
              </a:rPr>
              <a:t> and </a:t>
            </a:r>
            <a:r>
              <a:rPr lang="en-US" altLang="ko-KR" i="1">
                <a:ea typeface="굴림" charset="-127"/>
                <a:sym typeface="Symbol" pitchFamily="18" charset="2"/>
              </a:rPr>
              <a:t>b</a:t>
            </a:r>
            <a:r>
              <a:rPr lang="en-US" altLang="ko-KR">
                <a:ea typeface="굴림" charset="-127"/>
                <a:sym typeface="Symbol" pitchFamily="18" charset="2"/>
              </a:rPr>
              <a:t> = </a:t>
            </a:r>
            <a:r>
              <a:rPr lang="en-US" altLang="ko-KR" i="1">
                <a:ea typeface="굴림" charset="-127"/>
                <a:sym typeface="Symbol" pitchFamily="18" charset="2"/>
              </a:rPr>
              <a:t>c</a:t>
            </a:r>
            <a:r>
              <a:rPr lang="en-US" altLang="ko-KR">
                <a:ea typeface="굴림" charset="-127"/>
                <a:sym typeface="Symbol" pitchFamily="18" charset="2"/>
              </a:rPr>
              <a:t>, then </a:t>
            </a:r>
            <a:r>
              <a:rPr lang="en-US" altLang="ko-KR" i="1">
                <a:ea typeface="굴림" charset="-127"/>
                <a:sym typeface="Symbol" pitchFamily="18" charset="2"/>
              </a:rPr>
              <a:t>a</a:t>
            </a:r>
            <a:r>
              <a:rPr lang="en-US" altLang="ko-KR">
                <a:ea typeface="굴림" charset="-127"/>
                <a:sym typeface="Symbol" pitchFamily="18" charset="2"/>
              </a:rPr>
              <a:t> = </a:t>
            </a:r>
            <a:r>
              <a:rPr lang="en-US" altLang="ko-KR" i="1">
                <a:ea typeface="굴림" charset="-127"/>
                <a:sym typeface="Symbol" pitchFamily="18" charset="2"/>
              </a:rPr>
              <a:t>c</a:t>
            </a:r>
            <a:endParaRPr lang="en-US" altLang="ko-KR">
              <a:ea typeface="굴림" charset="-127"/>
              <a:sym typeface="Symbol" pitchFamily="18" charset="2"/>
            </a:endParaRPr>
          </a:p>
          <a:p>
            <a:pPr lvl="1"/>
            <a:r>
              <a:rPr lang="en-US" altLang="ko-KR">
                <a:ea typeface="굴림" charset="-127"/>
                <a:sym typeface="Symbol" pitchFamily="18" charset="2"/>
              </a:rPr>
              <a:t>Thus, = is transitive</a:t>
            </a:r>
          </a:p>
        </p:txBody>
      </p:sp>
    </p:spTree>
    <p:extLst>
      <p:ext uri="{BB962C8B-B14F-4D97-AF65-F5344CB8AC3E}">
        <p14:creationId xmlns:p14="http://schemas.microsoft.com/office/powerpoint/2010/main" val="15385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AB031B7-41D1-43BE-957C-40008CA6CF0E}" type="slidenum">
              <a:rPr lang="en-US" altLang="ko-KR" b="1">
                <a:ea typeface="HY엽서L" pitchFamily="18" charset="-127"/>
              </a:rPr>
              <a:pPr/>
              <a:t>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408708"/>
            <a:ext cx="76843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smtClean="0">
                <a:latin typeface="HY중고딕" pitchFamily="18" charset="-127"/>
                <a:ea typeface="HY중고딕" pitchFamily="18" charset="-127"/>
              </a:rPr>
              <a:t>관계도  집합임</a:t>
            </a: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집합에서 요소의 순서는 의미 없음</a:t>
            </a: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{e1, e2, e3, ….}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관계의 요소는 순서쌍</a:t>
            </a: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e1 = (</a:t>
            </a:r>
            <a:r>
              <a:rPr lang="en-US" altLang="ko-KR" sz="2000" dirty="0" err="1" smtClean="0">
                <a:latin typeface="HY중고딕" pitchFamily="18" charset="-127"/>
                <a:ea typeface="HY중고딕" pitchFamily="18" charset="-127"/>
              </a:rPr>
              <a:t>a,b</a:t>
            </a:r>
            <a:r>
              <a:rPr lang="en-US" altLang="ko-KR" sz="200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err="1" smtClean="0">
                <a:latin typeface="HY중고딕" pitchFamily="18" charset="-127"/>
                <a:ea typeface="HY중고딕" pitchFamily="18" charset="-127"/>
              </a:rPr>
              <a:t>순서쌍내에서는</a:t>
            </a:r>
            <a:r>
              <a:rPr lang="ko-KR" altLang="en-US" sz="2000" dirty="0" smtClean="0">
                <a:latin typeface="HY중고딕" pitchFamily="18" charset="-127"/>
                <a:ea typeface="HY중고딕" pitchFamily="18" charset="-127"/>
              </a:rPr>
              <a:t> 순서가</a:t>
            </a:r>
            <a:r>
              <a:rPr lang="en-US" altLang="ko-KR" sz="20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000" dirty="0" err="1" smtClean="0">
                <a:latin typeface="HY중고딕" pitchFamily="18" charset="-127"/>
                <a:ea typeface="HY중고딕" pitchFamily="18" charset="-127"/>
              </a:rPr>
              <a:t>의미있음</a:t>
            </a: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2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CE44-4200-44B9-AE36-19FB33DC8C7B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Transitivity 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Consider isAncestorOf()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Let Alice be Bob’s parent, and Bob be Claire’s parent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Thus, Alice is an ancestor of Bob, and Bob is an ancestor of Claire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Thus, Alice is an ancestor of Claire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Thus, isAncestorOf() is a transitive relation</a:t>
            </a:r>
          </a:p>
          <a:p>
            <a:pPr>
              <a:lnSpc>
                <a:spcPct val="80000"/>
              </a:lnSpc>
            </a:pPr>
            <a:endParaRPr lang="en-US" altLang="ko-KR" sz="2400">
              <a:ea typeface="굴림" charset="-127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Consider isParentOf()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Let Alice be Bob’s parent, and Bob be Claire’s parent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Thus, Alice is a parent of Bob, and Bob is a parent of Claire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However, Alice is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not </a:t>
            </a:r>
            <a:r>
              <a:rPr lang="en-US" altLang="ko-KR" sz="2000">
                <a:ea typeface="굴림" charset="-127"/>
                <a:sym typeface="Symbol" pitchFamily="18" charset="2"/>
              </a:rPr>
              <a:t>a parent of Claire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Thus, isParentOf() is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not </a:t>
            </a:r>
            <a:r>
              <a:rPr lang="en-US" altLang="ko-KR" sz="2000">
                <a:ea typeface="굴림" charset="-127"/>
                <a:sym typeface="Symbol" pitchFamily="18" charset="2"/>
              </a:rPr>
              <a:t>a transitive relation</a:t>
            </a:r>
          </a:p>
        </p:txBody>
      </p:sp>
    </p:spTree>
    <p:extLst>
      <p:ext uri="{BB962C8B-B14F-4D97-AF65-F5344CB8AC3E}">
        <p14:creationId xmlns:p14="http://schemas.microsoft.com/office/powerpoint/2010/main" val="22569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3A2349E-82D0-4CA9-A12A-2A087C3CE585}" type="slidenum">
              <a:rPr lang="en-US" altLang="ko-KR" b="1">
                <a:ea typeface="HY엽서L" pitchFamily="18" charset="-127"/>
              </a:rPr>
              <a:pPr/>
              <a:t>71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9159" name="Picture 3" descr="C:\Documents and Settings\Administrator\바탕 화면\이산수학 작업 그림파일\5장\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34024"/>
            <a:ext cx="7800975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87450" y="2858160"/>
            <a:ext cx="7800975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집합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＝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{1, 2, 3}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이고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＝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{(1, 2)}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이면 관계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순서쌍은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(1, 2)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뿐이고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로 시작하는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순서쌍이 존재하지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않음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dirty="0" smtClean="0">
                <a:solidFill>
                  <a:srgbClr val="00C85A"/>
                </a:solidFill>
                <a:latin typeface="HY중고딕" pitchFamily="18" charset="-127"/>
                <a:ea typeface="HY중고딕" pitchFamily="18" charset="-127"/>
              </a:rPr>
              <a:t>추이관계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＝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{(1, 3), (2, 2), (3, 2)}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이면 관계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순서쌍에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(1, 3)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(3, 2)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존재하나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(1, 2)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가 존재하지 않으므로 관계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는 추이 관계가 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아님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8342-F4F2-4316-9644-B2FF5DAB35CE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견고딕" charset="-127"/>
                <a:ea typeface="견고딕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7638"/>
            <a:ext cx="8802688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600" b="1" dirty="0">
                <a:ea typeface="신명조" charset="-127"/>
              </a:rPr>
              <a:t> </a:t>
            </a:r>
            <a:r>
              <a:rPr lang="ko-KR" altLang="en-US" sz="2600" b="1" dirty="0" smtClean="0">
                <a:ea typeface="신명조" charset="-127"/>
              </a:rPr>
              <a:t>다음의 </a:t>
            </a:r>
            <a:r>
              <a:rPr lang="ko-KR" altLang="en-US" sz="2600" b="1" dirty="0">
                <a:ea typeface="신명조" charset="-127"/>
              </a:rPr>
              <a:t>관계들은 </a:t>
            </a:r>
            <a:r>
              <a:rPr lang="ko-KR" altLang="en-US" sz="2600" b="1" dirty="0">
                <a:ea typeface="중고딕" charset="-127"/>
              </a:rPr>
              <a:t>이행적인가</a:t>
            </a:r>
            <a:r>
              <a:rPr lang="en-US" altLang="ko-KR" sz="2600" b="1" dirty="0">
                <a:ea typeface="중고딕" charset="-127"/>
              </a:rPr>
              <a:t>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1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2), (3, 1), (3, 2), (4, 1), (4, 2), (4, 3)}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2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3), (1, 4), (2, 2), (3, 1), (3, 3), (4, 1),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3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3), (2, 2), (3, 1), (3, 4), (4, 1),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4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3), (2, 2), (3, 1), (3, 3), (3, 4), (4, 1),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5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2), (1, 3), (1, 4), (2, 2), (2, 3), (2, 4), (3, 3), </a:t>
            </a:r>
            <a:endParaRPr lang="en-US" altLang="ko-KR" sz="2400" b="1" dirty="0" smtClean="0">
              <a:ea typeface="신명조" charset="-127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 </a:t>
            </a:r>
            <a:r>
              <a:rPr lang="en-US" altLang="ko-KR" sz="2400" b="1" dirty="0" smtClean="0">
                <a:ea typeface="신명조" charset="-127"/>
              </a:rPr>
              <a:t>        (</a:t>
            </a:r>
            <a:r>
              <a:rPr lang="en-US" altLang="ko-KR" sz="2400" b="1" dirty="0">
                <a:ea typeface="신명조" charset="-127"/>
              </a:rPr>
              <a:t>3, </a:t>
            </a:r>
            <a:r>
              <a:rPr lang="en-US" altLang="ko-KR" sz="2400" b="1" dirty="0" smtClean="0">
                <a:ea typeface="신명조" charset="-127"/>
              </a:rPr>
              <a:t>4</a:t>
            </a:r>
            <a:r>
              <a:rPr lang="en-US" altLang="ko-KR" sz="2400" b="1" dirty="0">
                <a:ea typeface="신명조" charset="-127"/>
              </a:rPr>
              <a:t>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6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3), (3, 1), (3, 4)}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7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2)}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600" b="1" dirty="0">
                <a:ea typeface="신명조" charset="-127"/>
              </a:rPr>
              <a:t>  </a:t>
            </a:r>
            <a:endParaRPr lang="ko-KR" altLang="en-US" sz="2400" dirty="0">
              <a:ea typeface="중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951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8342-F4F2-4316-9644-B2FF5DAB35CE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-128810"/>
            <a:ext cx="7499350" cy="1143000"/>
          </a:xfrm>
        </p:spPr>
        <p:txBody>
          <a:bodyPr/>
          <a:lstStyle/>
          <a:p>
            <a:r>
              <a:rPr lang="ko-KR" altLang="en-US" dirty="0" smtClean="0">
                <a:latin typeface="견고딕" charset="-127"/>
                <a:ea typeface="견고딕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692696"/>
            <a:ext cx="8802688" cy="5906542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 smtClean="0">
                <a:ea typeface="신명조" charset="-127"/>
              </a:rPr>
              <a:t>R</a:t>
            </a:r>
            <a:r>
              <a:rPr lang="en-US" altLang="ko-KR" sz="2400" b="1" baseline="-25000" dirty="0" smtClean="0">
                <a:ea typeface="신명조" charset="-127"/>
              </a:rPr>
              <a:t>1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2), (3, 1), (3, 2), (4, 1), (4, 2), (4, 3)}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2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3), (1, 4), (2, 2), (3, 1), (3, 3), (4, 1),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3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3), (2, 2), (3, 1), (3, 4), (4, 1),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4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3), (2, 2), (3, 1), (3, 3), (3, 4), (4, 1), (4, 4)}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5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2), (1, 3), (1, 4), (2, 2), (2, 3), (2, 4), (3, 3), </a:t>
            </a:r>
            <a:endParaRPr lang="en-US" altLang="ko-KR" sz="2400" b="1" dirty="0" smtClean="0">
              <a:ea typeface="신명조" charset="-127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 </a:t>
            </a:r>
            <a:r>
              <a:rPr lang="en-US" altLang="ko-KR" sz="2400" b="1" dirty="0" smtClean="0">
                <a:ea typeface="신명조" charset="-127"/>
              </a:rPr>
              <a:t>        (</a:t>
            </a:r>
            <a:r>
              <a:rPr lang="en-US" altLang="ko-KR" sz="2400" b="1" dirty="0">
                <a:ea typeface="신명조" charset="-127"/>
              </a:rPr>
              <a:t>3, </a:t>
            </a:r>
            <a:r>
              <a:rPr lang="en-US" altLang="ko-KR" sz="2400" b="1" dirty="0" smtClean="0">
                <a:ea typeface="신명조" charset="-127"/>
              </a:rPr>
              <a:t>4</a:t>
            </a:r>
            <a:r>
              <a:rPr lang="en-US" altLang="ko-KR" sz="2400" b="1" dirty="0">
                <a:ea typeface="신명조" charset="-127"/>
              </a:rPr>
              <a:t>)}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6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1), (1, 3), (3, 1), (3, 4)}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b="1" dirty="0">
                <a:ea typeface="신명조" charset="-127"/>
              </a:rPr>
              <a:t>R</a:t>
            </a:r>
            <a:r>
              <a:rPr lang="en-US" altLang="ko-KR" sz="2400" b="1" baseline="-25000" dirty="0">
                <a:ea typeface="신명조" charset="-127"/>
              </a:rPr>
              <a:t>7</a:t>
            </a:r>
            <a:r>
              <a:rPr lang="ko-KR" altLang="en-US" sz="2400" b="1" dirty="0">
                <a:ea typeface="신명조" charset="-127"/>
              </a:rPr>
              <a:t>＝</a:t>
            </a:r>
            <a:r>
              <a:rPr lang="en-US" altLang="ko-KR" sz="2400" b="1" dirty="0">
                <a:ea typeface="신명조" charset="-127"/>
              </a:rPr>
              <a:t>{(1, 2)}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600" b="1" dirty="0">
                <a:ea typeface="신명조" charset="-127"/>
              </a:rPr>
              <a:t>  [</a:t>
            </a:r>
            <a:r>
              <a:rPr lang="ko-KR" altLang="en-US" sz="2600" b="1" dirty="0">
                <a:ea typeface="중고딕" charset="-127"/>
              </a:rPr>
              <a:t>풀이</a:t>
            </a:r>
            <a:r>
              <a:rPr lang="en-US" altLang="ko-KR" sz="2600" b="1" dirty="0">
                <a:ea typeface="중고딕" charset="-127"/>
              </a:rPr>
              <a:t>]</a:t>
            </a:r>
            <a:r>
              <a:rPr lang="en-US" altLang="ko-KR" sz="2600" dirty="0">
                <a:ea typeface="중고딕" charset="-127"/>
              </a:rPr>
              <a:t>  	R</a:t>
            </a:r>
            <a:r>
              <a:rPr lang="en-US" altLang="ko-KR" sz="2600" baseline="-25000" dirty="0">
                <a:ea typeface="중고딕" charset="-127"/>
              </a:rPr>
              <a:t>1</a:t>
            </a:r>
            <a:r>
              <a:rPr lang="en-US" altLang="ko-KR" sz="2600" dirty="0">
                <a:ea typeface="중고딕" charset="-127"/>
              </a:rPr>
              <a:t>, R</a:t>
            </a:r>
            <a:r>
              <a:rPr lang="en-US" altLang="ko-KR" sz="2600" baseline="-25000" dirty="0">
                <a:ea typeface="중고딕" charset="-127"/>
              </a:rPr>
              <a:t>5,</a:t>
            </a:r>
            <a:r>
              <a:rPr lang="en-US" altLang="ko-KR" sz="2600" dirty="0">
                <a:ea typeface="중고딕" charset="-127"/>
              </a:rPr>
              <a:t> R</a:t>
            </a:r>
            <a:r>
              <a:rPr lang="en-US" altLang="ko-KR" sz="2600" baseline="-25000" dirty="0">
                <a:ea typeface="중고딕" charset="-127"/>
              </a:rPr>
              <a:t>7</a:t>
            </a:r>
            <a:r>
              <a:rPr lang="en-US" altLang="ko-KR" sz="2600" dirty="0">
                <a:ea typeface="중고딕" charset="-127"/>
              </a:rPr>
              <a:t> : </a:t>
            </a:r>
            <a:r>
              <a:rPr lang="ko-KR" altLang="en-US" sz="2600" dirty="0" smtClean="0">
                <a:ea typeface="중고딕" charset="-127"/>
              </a:rPr>
              <a:t>이행적</a:t>
            </a:r>
            <a:r>
              <a:rPr lang="en-US" altLang="ko-KR" sz="2600" dirty="0" smtClean="0">
                <a:ea typeface="중고딕" charset="-127"/>
              </a:rPr>
              <a:t>. </a:t>
            </a:r>
            <a:r>
              <a:rPr lang="en-US" altLang="ko-KR" sz="2400" dirty="0" smtClean="0">
                <a:ea typeface="중고딕" charset="-127"/>
              </a:rPr>
              <a:t>R</a:t>
            </a:r>
            <a:r>
              <a:rPr lang="en-US" altLang="ko-KR" sz="2400" baseline="-25000" dirty="0" smtClean="0">
                <a:ea typeface="중고딕" charset="-127"/>
              </a:rPr>
              <a:t>2  </a:t>
            </a:r>
            <a:r>
              <a:rPr lang="en-US" altLang="ko-KR" sz="2400" dirty="0" smtClean="0">
                <a:ea typeface="중고딕" charset="-127"/>
              </a:rPr>
              <a:t>, </a:t>
            </a:r>
            <a:r>
              <a:rPr lang="en-US" altLang="ko-KR" sz="2400" dirty="0">
                <a:ea typeface="중고딕" charset="-127"/>
              </a:rPr>
              <a:t>R</a:t>
            </a:r>
            <a:r>
              <a:rPr lang="en-US" altLang="ko-KR" sz="2400" baseline="-25000" dirty="0">
                <a:ea typeface="중고딕" charset="-127"/>
              </a:rPr>
              <a:t>3</a:t>
            </a:r>
            <a:r>
              <a:rPr lang="en-US" altLang="ko-KR" sz="2400" dirty="0">
                <a:ea typeface="중고딕" charset="-127"/>
              </a:rPr>
              <a:t>, R</a:t>
            </a:r>
            <a:r>
              <a:rPr lang="en-US" altLang="ko-KR" sz="2400" baseline="-25000" dirty="0">
                <a:ea typeface="중고딕" charset="-127"/>
              </a:rPr>
              <a:t>4</a:t>
            </a:r>
            <a:r>
              <a:rPr lang="en-US" altLang="ko-KR" sz="2400" dirty="0">
                <a:ea typeface="중고딕" charset="-127"/>
              </a:rPr>
              <a:t>, R</a:t>
            </a:r>
            <a:r>
              <a:rPr lang="en-US" altLang="ko-KR" sz="2400" baseline="-25000" dirty="0">
                <a:ea typeface="중고딕" charset="-127"/>
              </a:rPr>
              <a:t>6</a:t>
            </a:r>
            <a:r>
              <a:rPr lang="en-US" altLang="ko-KR" sz="2400" dirty="0">
                <a:ea typeface="중고딕" charset="-127"/>
              </a:rPr>
              <a:t> : </a:t>
            </a:r>
            <a:r>
              <a:rPr lang="ko-KR" altLang="en-US" sz="2400" dirty="0">
                <a:ea typeface="중고딕" charset="-127"/>
              </a:rPr>
              <a:t>이행적이지 </a:t>
            </a:r>
            <a:r>
              <a:rPr lang="ko-KR" altLang="en-US" sz="2400" dirty="0" smtClean="0">
                <a:ea typeface="중고딕" charset="-127"/>
              </a:rPr>
              <a:t>않다</a:t>
            </a:r>
            <a:endParaRPr lang="en-US" altLang="ko-KR" sz="2400" dirty="0" smtClean="0">
              <a:ea typeface="중고딕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ea typeface="중고딕" charset="-127"/>
              </a:rPr>
              <a:t> </a:t>
            </a:r>
            <a:r>
              <a:rPr lang="en-US" altLang="ko-KR" sz="2400" dirty="0" smtClean="0">
                <a:ea typeface="중고딕" charset="-127"/>
              </a:rPr>
              <a:t>  R7 : (2, *)</a:t>
            </a:r>
            <a:r>
              <a:rPr lang="ko-KR" altLang="en-US" sz="2400" dirty="0" smtClean="0">
                <a:ea typeface="중고딕" charset="-127"/>
              </a:rPr>
              <a:t>순서쌍이 존재하지 않으므로 </a:t>
            </a:r>
            <a:r>
              <a:rPr lang="ko-KR" altLang="en-US" sz="2400" dirty="0" err="1" smtClean="0">
                <a:ea typeface="중고딕" charset="-127"/>
              </a:rPr>
              <a:t>이행적관계</a:t>
            </a:r>
            <a:endParaRPr lang="en-US" altLang="ko-KR" sz="2400" dirty="0" smtClean="0">
              <a:ea typeface="중고딕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ea typeface="중고딕" charset="-127"/>
              </a:rPr>
              <a:t>	</a:t>
            </a:r>
            <a:r>
              <a:rPr lang="en-US" altLang="ko-KR" sz="2400" dirty="0" smtClean="0">
                <a:ea typeface="중고딕" charset="-127"/>
              </a:rPr>
              <a:t>R2 : (3,1) (1,4) (3,4)?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ea typeface="중고딕" charset="-127"/>
              </a:rPr>
              <a:t> </a:t>
            </a:r>
            <a:r>
              <a:rPr lang="en-US" altLang="ko-KR" sz="2400" dirty="0" smtClean="0">
                <a:ea typeface="중고딕" charset="-127"/>
              </a:rPr>
              <a:t>  R3, R6 : (3,1) (1,3) (3,3)?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ea typeface="중고딕" charset="-127"/>
              </a:rPr>
              <a:t> </a:t>
            </a:r>
            <a:r>
              <a:rPr lang="en-US" altLang="ko-KR" sz="2400" dirty="0" smtClean="0">
                <a:ea typeface="중고딕" charset="-127"/>
              </a:rPr>
              <a:t>  R4: (1,3) (3,4) (1,4)?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ea typeface="중고딕" charset="-127"/>
              </a:rPr>
              <a:t> </a:t>
            </a:r>
            <a:r>
              <a:rPr lang="en-US" altLang="ko-KR" sz="2400" dirty="0" smtClean="0">
                <a:ea typeface="중고딕" charset="-127"/>
              </a:rPr>
              <a:t>  R6: (3,1) (1,3) (3,3)?</a:t>
            </a:r>
            <a:endParaRPr lang="ko-KR" altLang="en-US" sz="2400" dirty="0">
              <a:ea typeface="중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5940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3A2349E-82D0-4CA9-A12A-2A087C3CE585}" type="slidenum">
              <a:rPr lang="en-US" altLang="ko-KR" b="1">
                <a:ea typeface="HY엽서L" pitchFamily="18" charset="-127"/>
              </a:rPr>
              <a:pPr/>
              <a:t>74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80" y="1412776"/>
            <a:ext cx="7560000" cy="173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5100" y="3789040"/>
            <a:ext cx="601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추이관계</a:t>
            </a:r>
            <a:r>
              <a:rPr lang="en-US" altLang="ko-KR" dirty="0" smtClean="0"/>
              <a:t>: yes</a:t>
            </a:r>
          </a:p>
          <a:p>
            <a:r>
              <a:rPr lang="ko-KR" altLang="en-US" dirty="0" smtClean="0"/>
              <a:t>대칭관계</a:t>
            </a:r>
            <a:r>
              <a:rPr lang="en-US" altLang="ko-KR" dirty="0" smtClean="0"/>
              <a:t>: no    “</a:t>
            </a:r>
            <a:r>
              <a:rPr lang="ko-KR" altLang="en-US" dirty="0" smtClean="0"/>
              <a:t>비대칭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용어 쓰지 말 것</a:t>
            </a:r>
            <a:r>
              <a:rPr lang="en-US" altLang="ko-KR" dirty="0" smtClean="0"/>
              <a:t>!</a:t>
            </a:r>
          </a:p>
          <a:p>
            <a:r>
              <a:rPr lang="ko-KR" altLang="en-US" dirty="0" err="1" smtClean="0"/>
              <a:t>반대칭관계</a:t>
            </a:r>
            <a:r>
              <a:rPr lang="en-US" altLang="ko-KR" dirty="0" smtClean="0"/>
              <a:t>: yes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9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1700A9E-86C5-47C4-9F11-3F6370FA1F1C}" type="slidenum">
              <a:rPr lang="en-US" altLang="ko-KR" b="1">
                <a:ea typeface="HY엽서L" pitchFamily="18" charset="-127"/>
              </a:rPr>
              <a:pPr/>
              <a:t>75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0182" name="Picture 2" descr="C:\Documents and Settings\Administrator\바탕 화면\이산수학 작업 그림파일\5장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85863"/>
            <a:ext cx="7900988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32D4455-BB14-4034-A87D-64BE48918C6A}" type="slidenum">
              <a:rPr lang="en-US" altLang="ko-KR" b="1">
                <a:ea typeface="HY엽서L" pitchFamily="18" charset="-127"/>
              </a:rPr>
              <a:pPr/>
              <a:t>76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1206" name="Picture 3" descr="C:\Documents and Settings\Administrator\바탕 화면\이산수학 작업 그림파일\5장\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198563"/>
            <a:ext cx="7915275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976" y="5013176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C85A"/>
                </a:solidFill>
              </a:rPr>
              <a:t>대칭</a:t>
            </a:r>
            <a:r>
              <a:rPr lang="en-US" altLang="ko-KR" b="1" dirty="0" smtClean="0">
                <a:solidFill>
                  <a:srgbClr val="00C85A"/>
                </a:solidFill>
              </a:rPr>
              <a:t>: yes</a:t>
            </a:r>
          </a:p>
          <a:p>
            <a:r>
              <a:rPr lang="ko-KR" altLang="en-US" b="1" dirty="0" err="1" smtClean="0">
                <a:solidFill>
                  <a:srgbClr val="00C85A"/>
                </a:solidFill>
              </a:rPr>
              <a:t>반대칭</a:t>
            </a:r>
            <a:r>
              <a:rPr lang="ko-KR" altLang="en-US" b="1" dirty="0" smtClean="0">
                <a:solidFill>
                  <a:srgbClr val="00C85A"/>
                </a:solidFill>
              </a:rPr>
              <a:t> </a:t>
            </a:r>
            <a:r>
              <a:rPr lang="en-US" altLang="ko-KR" b="1" dirty="0" smtClean="0">
                <a:solidFill>
                  <a:srgbClr val="00C85A"/>
                </a:solidFill>
              </a:rPr>
              <a:t>: no</a:t>
            </a:r>
          </a:p>
          <a:p>
            <a:r>
              <a:rPr lang="ko-KR" altLang="en-US" b="1" dirty="0" smtClean="0">
                <a:solidFill>
                  <a:srgbClr val="00C85A"/>
                </a:solidFill>
              </a:rPr>
              <a:t>추이 </a:t>
            </a:r>
            <a:r>
              <a:rPr lang="en-US" altLang="ko-KR" b="1" dirty="0" smtClean="0">
                <a:solidFill>
                  <a:srgbClr val="00C85A"/>
                </a:solidFill>
              </a:rPr>
              <a:t>:yes </a:t>
            </a:r>
          </a:p>
          <a:p>
            <a:r>
              <a:rPr lang="en-US" altLang="ko-KR" b="1" dirty="0" smtClean="0">
                <a:solidFill>
                  <a:srgbClr val="00C85A"/>
                </a:solidFill>
              </a:rPr>
              <a:t>       (1,2) (2,1), then (1,1)</a:t>
            </a:r>
          </a:p>
          <a:p>
            <a:r>
              <a:rPr lang="en-US" altLang="ko-KR" b="1" dirty="0">
                <a:solidFill>
                  <a:srgbClr val="00C85A"/>
                </a:solidFill>
              </a:rPr>
              <a:t> </a:t>
            </a:r>
            <a:r>
              <a:rPr lang="en-US" altLang="ko-KR" b="1" dirty="0" smtClean="0">
                <a:solidFill>
                  <a:srgbClr val="00C85A"/>
                </a:solidFill>
              </a:rPr>
              <a:t>       (2,1) (1,2), then (2,2)</a:t>
            </a:r>
            <a:endParaRPr lang="ko-KR" altLang="en-US" b="1" dirty="0">
              <a:solidFill>
                <a:srgbClr val="00C85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32D4455-BB14-4034-A87D-64BE48918C6A}" type="slidenum">
              <a:rPr lang="en-US" altLang="ko-KR" b="1">
                <a:ea typeface="HY엽서L" pitchFamily="18" charset="-127"/>
              </a:rPr>
              <a:pPr/>
              <a:t>77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32480" y="1484784"/>
            <a:ext cx="7560000" cy="3933365"/>
            <a:chOff x="1332480" y="1484784"/>
            <a:chExt cx="7560000" cy="393336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480" y="1484784"/>
              <a:ext cx="7560000" cy="3933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093772" y="4976232"/>
              <a:ext cx="3203416" cy="3871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1200" dirty="0" smtClean="0">
                  <a:latin typeface="바탕체" pitchFamily="17" charset="-127"/>
                  <a:ea typeface="바탕체" pitchFamily="17" charset="-127"/>
                </a:rPr>
                <a:t>추이 관계는 성립하지 않는다</a:t>
              </a:r>
              <a:r>
                <a:rPr lang="en-US" altLang="ko-KR" sz="1200" dirty="0" smtClean="0">
                  <a:latin typeface="바탕체" pitchFamily="17" charset="-127"/>
                  <a:ea typeface="바탕체" pitchFamily="17" charset="-127"/>
                </a:rPr>
                <a:t>.</a:t>
              </a:r>
              <a:endParaRPr lang="ko-KR" altLang="en-US" sz="1200" dirty="0">
                <a:latin typeface="바탕체" pitchFamily="17" charset="-127"/>
                <a:ea typeface="바탕체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2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which Properties </a:t>
            </a:r>
            <a:br>
              <a:rPr lang="en-US" dirty="0" smtClean="0"/>
            </a:br>
            <a:r>
              <a:rPr lang="en-US" dirty="0" smtClean="0"/>
              <a:t>a Relation has from its 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8388424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endParaRPr lang="en-US" i="1" dirty="0" smtClean="0"/>
          </a:p>
          <a:p>
            <a:r>
              <a:rPr lang="en-US" i="1" dirty="0" smtClean="0">
                <a:ea typeface="Cambria Math"/>
              </a:rPr>
              <a:t>Reflexivity</a:t>
            </a:r>
            <a:r>
              <a:rPr lang="en-US" dirty="0" smtClean="0">
                <a:ea typeface="Cambria Math"/>
              </a:rPr>
              <a:t>: A loop must be present at all vertices in the graph.</a:t>
            </a:r>
          </a:p>
          <a:p>
            <a:r>
              <a:rPr lang="en-US" i="1" dirty="0" smtClean="0">
                <a:ea typeface="Cambria Math"/>
              </a:rPr>
              <a:t>Symmetry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is an edge,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then so is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</a:t>
            </a:r>
          </a:p>
          <a:p>
            <a:r>
              <a:rPr lang="en-US" i="1" dirty="0" err="1" smtClean="0">
                <a:ea typeface="Cambria Math"/>
              </a:rPr>
              <a:t>Antisymmetry</a:t>
            </a:r>
            <a:r>
              <a:rPr lang="en-US" dirty="0" smtClean="0">
                <a:ea typeface="Cambria Math"/>
              </a:rPr>
              <a:t>: If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with </a:t>
            </a:r>
            <a:r>
              <a:rPr lang="en-US" i="1" dirty="0" smtClean="0"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ea typeface="Cambria Math"/>
              </a:rPr>
              <a:t> is an edge, then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 is not an edge. </a:t>
            </a:r>
          </a:p>
          <a:p>
            <a:r>
              <a:rPr lang="en-US" i="1" dirty="0" smtClean="0">
                <a:ea typeface="Cambria Math"/>
              </a:rPr>
              <a:t>Transitivity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and (</a:t>
            </a:r>
            <a:r>
              <a:rPr lang="en-US" i="1" dirty="0" err="1" smtClean="0">
                <a:ea typeface="Cambria Math"/>
              </a:rPr>
              <a:t>y,z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are edges, then so is (</a:t>
            </a:r>
            <a:r>
              <a:rPr lang="en-US" i="1" dirty="0" err="1" smtClean="0">
                <a:ea typeface="Cambria Math"/>
              </a:rPr>
              <a:t>x,z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 </a:t>
            </a:r>
            <a:endParaRPr lang="en-US" dirty="0" smtClean="0">
              <a:ea typeface="Cambria Math"/>
            </a:endParaRPr>
          </a:p>
          <a:p>
            <a:pPr lvl="1"/>
            <a:endParaRPr lang="en-US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423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5473" y="26064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관계의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073E6FF-235A-452D-A98F-27C442E70D75}" type="slidenum">
              <a:rPr lang="en-US" altLang="ko-KR" b="1">
                <a:ea typeface="HY엽서L" pitchFamily="18" charset="-127"/>
              </a:rPr>
              <a:pPr/>
              <a:t>79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2232" name="Picture 2" descr="C:\Documents and Settings\Administrator\바탕 화면\이산수학 작업 그림파일\5장\5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23" y="1628800"/>
            <a:ext cx="7721600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AB031B7-41D1-43BE-957C-40008CA6CF0E}" type="slidenum">
              <a:rPr lang="en-US" altLang="ko-KR" b="1">
                <a:ea typeface="HY엽서L" pitchFamily="18" charset="-127"/>
              </a:rPr>
              <a:pPr/>
              <a:t>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5" name="Picture 2" descr="C:\Documents and Settings\Administrator\바탕 화면\이산수학 작업 그림파일\5장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77072"/>
            <a:ext cx="77565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9632" y="1408708"/>
                <a:ext cx="768434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공학과 수학에 있어서의 관계는 집합에서의 원소들 간의 순서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(order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를 고려 한 것임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원소들간에 ‘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&lt;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’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,‘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’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,‘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’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,‘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’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,…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등의 연산자를 사용함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 err="1" smtClean="0">
                    <a:latin typeface="HY중고딕" pitchFamily="18" charset="-127"/>
                    <a:ea typeface="HY중고딕" pitchFamily="18" charset="-127"/>
                  </a:rPr>
                  <a:t>곱집합의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임의의 부분 집합이므로 관계의 집합에 대한 연산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즉 교집합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합집합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여집합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ko-KR" altLang="en-US" sz="1600" dirty="0" err="1">
                    <a:latin typeface="HY중고딕" pitchFamily="18" charset="-127"/>
                    <a:ea typeface="HY중고딕" pitchFamily="18" charset="-127"/>
                  </a:rPr>
                  <a:t>차집합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 등도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관계를 가짐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두 개의 숫자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x, y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대해서도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x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&lt; y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이거나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x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를 나눌 수 있거나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x</a:t>
                </a:r>
                <a:r>
                  <a:rPr lang="en-US" altLang="ko-KR" sz="1600" baseline="30000" dirty="0" smtClean="0">
                    <a:latin typeface="HY중고딕" pitchFamily="18" charset="-127"/>
                    <a:ea typeface="HY중고딕" pitchFamily="18" charset="-127"/>
                  </a:rPr>
                  <a:t>2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+y</a:t>
                </a:r>
                <a:r>
                  <a:rPr lang="en-US" altLang="ko-KR" sz="1600" baseline="30000" dirty="0" smtClean="0">
                    <a:latin typeface="HY중고딕" pitchFamily="18" charset="-127"/>
                    <a:ea typeface="HY중고딕" pitchFamily="18" charset="-127"/>
                  </a:rPr>
                  <a:t>2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=1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일 때 등 여러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경우에 대해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서로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관계가 있음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408708"/>
                <a:ext cx="7684343" cy="267765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Documents and Settings\Administrator\바탕 화면\이산수학 작업 그림파일\5장\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53" y="2474598"/>
            <a:ext cx="77533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동치 관계와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BFC2614-263C-4C46-B0D0-4AE5DE10C15B}" type="slidenum">
              <a:rPr lang="en-US" altLang="ko-KR" b="1">
                <a:ea typeface="HY엽서L" pitchFamily="18" charset="-127"/>
              </a:rPr>
              <a:pPr/>
              <a:t>80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427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4279" name="Picture 3" descr="C:\Documents and Settings\Administrator\바탕 화면\이산수학 작업 그림파일\5장\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7" y="1129986"/>
            <a:ext cx="77200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724142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C85A"/>
                </a:solidFill>
              </a:rPr>
              <a:t>R</a:t>
            </a:r>
            <a:r>
              <a:rPr lang="ko-KR" altLang="en-US" b="1" dirty="0" smtClean="0">
                <a:solidFill>
                  <a:srgbClr val="00C85A"/>
                </a:solidFill>
              </a:rPr>
              <a:t>은 </a:t>
            </a:r>
            <a:r>
              <a:rPr lang="en-US" altLang="ko-KR" b="1" dirty="0" smtClean="0">
                <a:solidFill>
                  <a:srgbClr val="00C85A"/>
                </a:solidFill>
              </a:rPr>
              <a:t>A</a:t>
            </a:r>
            <a:r>
              <a:rPr lang="ko-KR" altLang="en-US" b="1" dirty="0" smtClean="0">
                <a:solidFill>
                  <a:srgbClr val="00C85A"/>
                </a:solidFill>
              </a:rPr>
              <a:t>에서의 관계인데</a:t>
            </a:r>
            <a:r>
              <a:rPr lang="en-US" altLang="ko-KR" b="1" dirty="0" smtClean="0">
                <a:solidFill>
                  <a:srgbClr val="00C85A"/>
                </a:solidFill>
              </a:rPr>
              <a:t>, </a:t>
            </a:r>
            <a:r>
              <a:rPr lang="ko-KR" altLang="en-US" b="1" dirty="0" smtClean="0">
                <a:solidFill>
                  <a:srgbClr val="00C85A"/>
                </a:solidFill>
              </a:rPr>
              <a:t>반사 대칭 추이관계가 성립하면 동치관계라 한다</a:t>
            </a:r>
            <a:r>
              <a:rPr lang="en-US" altLang="ko-KR" b="1" dirty="0" smtClean="0">
                <a:solidFill>
                  <a:srgbClr val="00C85A"/>
                </a:solidFill>
              </a:rPr>
              <a:t>.</a:t>
            </a:r>
            <a:endParaRPr lang="ko-KR" altLang="en-US" b="1" dirty="0">
              <a:solidFill>
                <a:srgbClr val="00C85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020E-D6C1-4F1F-8C59-916214DDFA06}" type="slidenum">
              <a:rPr lang="en-US" altLang="ko-KR"/>
              <a:pPr/>
              <a:t>81</a:t>
            </a:fld>
            <a:endParaRPr lang="en-US" altLang="ko-KR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견고딕" charset="-127"/>
                <a:ea typeface="견고딕" charset="-127"/>
              </a:rPr>
              <a:t>동치류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146175" y="1556792"/>
            <a:ext cx="7696200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3000" b="1" dirty="0" smtClean="0">
                <a:latin typeface="Times New Roman" panose="02020603050405020304" pitchFamily="18" charset="0"/>
                <a:ea typeface="견고딕" charset="-127"/>
              </a:rPr>
              <a:t>   </a:t>
            </a:r>
            <a:r>
              <a:rPr lang="ko-KR" altLang="en-US" sz="3000" b="1" dirty="0" err="1" smtClean="0">
                <a:latin typeface="Times New Roman" panose="02020603050405020304" pitchFamily="18" charset="0"/>
                <a:ea typeface="견고딕" charset="-127"/>
              </a:rPr>
              <a:t>동치류</a:t>
            </a:r>
            <a:r>
              <a:rPr lang="en-US" altLang="ko-KR" sz="3000" b="1" dirty="0">
                <a:latin typeface="Times New Roman" panose="02020603050405020304" pitchFamily="18" charset="0"/>
                <a:ea typeface="견고딕" charset="-127"/>
              </a:rPr>
              <a:t>(equivalence class)</a:t>
            </a:r>
          </a:p>
          <a:p>
            <a:pPr lvl="1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 R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은 집합 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A</a:t>
            </a:r>
            <a:r>
              <a:rPr lang="ko-KR" altLang="en-US" sz="2600" b="1" dirty="0" smtClean="0">
                <a:latin typeface="Times New Roman" panose="02020603050405020304" pitchFamily="18" charset="0"/>
                <a:ea typeface="중고딕" charset="-127"/>
              </a:rPr>
              <a:t>에서 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동치 </a:t>
            </a:r>
            <a:r>
              <a:rPr lang="ko-KR" altLang="en-US" sz="2600" b="1" dirty="0" smtClean="0">
                <a:latin typeface="Times New Roman" panose="02020603050405020304" pitchFamily="18" charset="0"/>
                <a:ea typeface="중고딕" charset="-127"/>
              </a:rPr>
              <a:t>관계이다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.</a:t>
            </a:r>
            <a:endParaRPr lang="ko-KR" altLang="en-US" sz="2600" b="1" dirty="0">
              <a:latin typeface="Times New Roman" panose="02020603050405020304" pitchFamily="18" charset="0"/>
              <a:ea typeface="중고딕" charset="-127"/>
            </a:endParaRPr>
          </a:p>
          <a:p>
            <a:pPr lvl="1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ko-KR" altLang="en-US" sz="2600" b="1" dirty="0">
                <a:latin typeface="Times New Roman" panose="02020603050405020304" pitchFamily="18" charset="0"/>
                <a:ea typeface="신명조" charset="-127"/>
              </a:rPr>
              <a:t>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신명조" charset="-127"/>
              </a:rPr>
              <a:t>A</a:t>
            </a:r>
            <a:r>
              <a:rPr lang="ko-KR" altLang="en-US" sz="2600" b="1" dirty="0" smtClean="0">
                <a:latin typeface="Times New Roman" panose="02020603050405020304" pitchFamily="18" charset="0"/>
                <a:ea typeface="신명조" charset="-127"/>
              </a:rPr>
              <a:t>의 각 원소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신명조" charset="-127"/>
              </a:rPr>
              <a:t>a</a:t>
            </a:r>
            <a:r>
              <a:rPr lang="ko-KR" altLang="en-US" sz="2600" b="1" dirty="0" smtClean="0">
                <a:latin typeface="Times New Roman" panose="02020603050405020304" pitchFamily="18" charset="0"/>
                <a:ea typeface="신명조" charset="-127"/>
              </a:rPr>
              <a:t>에 대하여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신명조" charset="-127"/>
              </a:rPr>
              <a:t>, </a:t>
            </a:r>
          </a:p>
          <a:p>
            <a:pPr lvl="1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ko-KR" sz="2600" b="1" dirty="0" smtClean="0">
                <a:solidFill>
                  <a:srgbClr val="00C85A"/>
                </a:solidFill>
                <a:latin typeface="Times New Roman" panose="02020603050405020304" pitchFamily="18" charset="0"/>
                <a:ea typeface="신명조" charset="-127"/>
              </a:rPr>
              <a:t>R</a:t>
            </a:r>
            <a:r>
              <a:rPr lang="ko-KR" altLang="en-US" sz="2600" b="1" dirty="0">
                <a:solidFill>
                  <a:srgbClr val="00C85A"/>
                </a:solidFill>
                <a:latin typeface="Times New Roman" panose="02020603050405020304" pitchFamily="18" charset="0"/>
                <a:ea typeface="중고딕" charset="-127"/>
              </a:rPr>
              <a:t>에 대한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x</a:t>
            </a:r>
            <a:r>
              <a:rPr lang="ko-KR" altLang="en-US" sz="2600" b="1" dirty="0" smtClean="0">
                <a:latin typeface="Times New Roman" panose="02020603050405020304" pitchFamily="18" charset="0"/>
                <a:ea typeface="중고딕" charset="-127"/>
              </a:rPr>
              <a:t>의 </a:t>
            </a:r>
            <a:r>
              <a:rPr lang="ko-KR" altLang="en-US" sz="2600" b="1" dirty="0" err="1">
                <a:latin typeface="Times New Roman" panose="02020603050405020304" pitchFamily="18" charset="0"/>
                <a:ea typeface="중고딕" charset="-127"/>
              </a:rPr>
              <a:t>동치류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: [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x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]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로 표기</a:t>
            </a:r>
          </a:p>
          <a:p>
            <a:pPr lvl="3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[x]</a:t>
            </a:r>
            <a:r>
              <a:rPr lang="ko-KR" altLang="en-US" sz="2600" b="1" dirty="0">
                <a:latin typeface="Times New Roman" panose="02020603050405020304" pitchFamily="18" charset="0"/>
                <a:ea typeface="중고딕" charset="-127"/>
              </a:rPr>
              <a:t>＝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{y 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|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중고딕" charset="-127"/>
              </a:rPr>
              <a:t>(x, y)</a:t>
            </a:r>
            <a:r>
              <a:rPr lang="en-US" altLang="ko-KR" sz="2600" b="1" dirty="0">
                <a:latin typeface="Times New Roman" panose="02020603050405020304" pitchFamily="18" charset="0"/>
                <a:ea typeface="중고딕" charset="-127"/>
              </a:rPr>
              <a:t>∈R}</a:t>
            </a:r>
            <a:endParaRPr lang="en-US" altLang="ko-KR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059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C13C-357C-4F74-841C-0B9B26A3330F}" type="slidenum">
              <a:rPr lang="en-US" altLang="ko-KR"/>
              <a:pPr/>
              <a:t>82</a:t>
            </a:fld>
            <a:endParaRPr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견고딕" charset="-127"/>
                <a:ea typeface="견고딕" charset="-127"/>
              </a:rPr>
              <a:t>동치류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447800"/>
            <a:ext cx="7499350" cy="5077544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b="1" dirty="0" smtClean="0">
                <a:ea typeface="신명조" charset="-127"/>
              </a:rPr>
              <a:t> </a:t>
            </a:r>
            <a:endParaRPr lang="en-US" altLang="ko-KR" b="1" dirty="0">
              <a:ea typeface="신명조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b="1" dirty="0">
                <a:ea typeface="신명조" charset="-127"/>
              </a:rPr>
              <a:t>	</a:t>
            </a:r>
            <a:r>
              <a:rPr lang="ko-KR" altLang="en-US" b="1" dirty="0">
                <a:ea typeface="신명조" charset="-127"/>
              </a:rPr>
              <a:t>집합 </a:t>
            </a:r>
            <a:r>
              <a:rPr lang="en-US" altLang="ko-KR" b="1" dirty="0">
                <a:ea typeface="신명조" charset="-127"/>
              </a:rPr>
              <a:t>A</a:t>
            </a:r>
            <a:r>
              <a:rPr lang="ko-KR" altLang="en-US" b="1" dirty="0">
                <a:ea typeface="신명조" charset="-127"/>
              </a:rPr>
              <a:t>＝</a:t>
            </a:r>
            <a:r>
              <a:rPr lang="en-US" altLang="ko-KR" b="1" dirty="0">
                <a:ea typeface="신명조" charset="-127"/>
              </a:rPr>
              <a:t>{1, 2, 3, 4}</a:t>
            </a:r>
            <a:r>
              <a:rPr lang="ko-KR" altLang="en-US" b="1" dirty="0">
                <a:ea typeface="중고딕" charset="-127"/>
              </a:rPr>
              <a:t>에 대한 관계 </a:t>
            </a:r>
            <a:r>
              <a:rPr lang="en-US" altLang="ko-KR" b="1" dirty="0">
                <a:ea typeface="중고딕" charset="-127"/>
              </a:rPr>
              <a:t>R</a:t>
            </a:r>
            <a:r>
              <a:rPr lang="ko-KR" altLang="en-US" b="1" dirty="0">
                <a:ea typeface="중고딕" charset="-127"/>
              </a:rPr>
              <a:t>이 다음과 같이 주어졌을 때 </a:t>
            </a:r>
            <a:r>
              <a:rPr lang="ko-KR" altLang="en-US" b="1" dirty="0" err="1">
                <a:ea typeface="중고딕" charset="-127"/>
              </a:rPr>
              <a:t>동치류를</a:t>
            </a:r>
            <a:r>
              <a:rPr lang="ko-KR" altLang="en-US" b="1" dirty="0">
                <a:ea typeface="중고딕" charset="-127"/>
              </a:rPr>
              <a:t> 구하라</a:t>
            </a:r>
            <a:r>
              <a:rPr lang="en-US" altLang="ko-KR" b="1" dirty="0" smtClean="0">
                <a:ea typeface="중고딕" charset="-127"/>
              </a:rPr>
              <a:t>.</a:t>
            </a:r>
            <a:endParaRPr lang="en-US" altLang="ko-KR" b="1" dirty="0">
              <a:ea typeface="중고딕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600" b="1" dirty="0">
                <a:ea typeface="중고딕" charset="-127"/>
              </a:rPr>
              <a:t>	R</a:t>
            </a:r>
            <a:r>
              <a:rPr lang="ko-KR" altLang="en-US" sz="2600" b="1" dirty="0">
                <a:ea typeface="중고딕" charset="-127"/>
              </a:rPr>
              <a:t>＝</a:t>
            </a:r>
            <a:r>
              <a:rPr lang="en-US" altLang="ko-KR" sz="2600" b="1" dirty="0">
                <a:ea typeface="중고딕" charset="-127"/>
              </a:rPr>
              <a:t>{(1, 1), (1, 2), (2, 1), (2, 2), (3, 3), (3, 4), (4, 3), (4, 4</a:t>
            </a:r>
            <a:r>
              <a:rPr lang="en-US" altLang="ko-KR" sz="2600" b="1" dirty="0" smtClean="0">
                <a:ea typeface="중고딕" charset="-127"/>
              </a:rPr>
              <a:t>)}</a:t>
            </a:r>
            <a:endParaRPr lang="en-US" altLang="ko-KR" sz="2400" b="1" dirty="0">
              <a:ea typeface="중고딕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b="1" dirty="0">
                <a:ea typeface="중고딕" charset="-127"/>
              </a:rPr>
              <a:t>  [</a:t>
            </a:r>
            <a:r>
              <a:rPr lang="ko-KR" altLang="en-US" b="1" dirty="0">
                <a:ea typeface="중고딕" charset="-127"/>
              </a:rPr>
              <a:t>풀이</a:t>
            </a:r>
            <a:r>
              <a:rPr lang="en-US" altLang="ko-KR" b="1" dirty="0">
                <a:ea typeface="중고딕" charset="-127"/>
              </a:rPr>
              <a:t>]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ea typeface="중고딕" charset="-127"/>
              </a:rPr>
              <a:t>	 [1]</a:t>
            </a:r>
            <a:r>
              <a:rPr lang="ko-KR" altLang="en-US" dirty="0" smtClean="0">
                <a:ea typeface="중고딕" charset="-127"/>
              </a:rPr>
              <a:t>＝</a:t>
            </a:r>
            <a:r>
              <a:rPr lang="en-US" altLang="ko-KR" dirty="0" smtClean="0">
                <a:ea typeface="중고딕" charset="-127"/>
              </a:rPr>
              <a:t>{1</a:t>
            </a:r>
            <a:r>
              <a:rPr lang="en-US" altLang="ko-KR" dirty="0">
                <a:ea typeface="중고딕" charset="-127"/>
              </a:rPr>
              <a:t>, 2}, </a:t>
            </a:r>
            <a:r>
              <a:rPr lang="en-US" altLang="ko-KR" dirty="0" smtClean="0">
                <a:ea typeface="중고딕" charset="-127"/>
              </a:rPr>
              <a:t> [2]</a:t>
            </a:r>
            <a:r>
              <a:rPr lang="ko-KR" altLang="en-US" dirty="0" smtClean="0">
                <a:ea typeface="중고딕" charset="-127"/>
              </a:rPr>
              <a:t>＝</a:t>
            </a:r>
            <a:r>
              <a:rPr lang="en-US" altLang="ko-KR" dirty="0">
                <a:ea typeface="중고딕" charset="-127"/>
              </a:rPr>
              <a:t>{1, 2}</a:t>
            </a:r>
            <a:r>
              <a:rPr lang="en-US" altLang="ko-KR" dirty="0" smtClean="0">
                <a:ea typeface="중고딕" charset="-127"/>
              </a:rPr>
              <a:t>   </a:t>
            </a:r>
          </a:p>
          <a:p>
            <a:pPr lvl="1">
              <a:buNone/>
            </a:pPr>
            <a:r>
              <a:rPr lang="en-US" altLang="ko-KR" dirty="0">
                <a:ea typeface="중고딕" charset="-127"/>
              </a:rPr>
              <a:t> </a:t>
            </a:r>
            <a:r>
              <a:rPr lang="en-US" altLang="ko-KR" dirty="0" smtClean="0">
                <a:ea typeface="중고딕" charset="-127"/>
              </a:rPr>
              <a:t>  [</a:t>
            </a:r>
            <a:r>
              <a:rPr lang="en-US" altLang="ko-KR" dirty="0">
                <a:ea typeface="중고딕" charset="-127"/>
              </a:rPr>
              <a:t>3]</a:t>
            </a:r>
            <a:r>
              <a:rPr lang="ko-KR" altLang="en-US" dirty="0" smtClean="0">
                <a:ea typeface="중고딕" charset="-127"/>
              </a:rPr>
              <a:t>＝</a:t>
            </a:r>
            <a:r>
              <a:rPr lang="en-US" altLang="ko-KR" dirty="0" smtClean="0">
                <a:ea typeface="중고딕" charset="-127"/>
              </a:rPr>
              <a:t>{</a:t>
            </a:r>
            <a:r>
              <a:rPr lang="en-US" altLang="ko-KR" dirty="0">
                <a:ea typeface="중고딕" charset="-127"/>
              </a:rPr>
              <a:t>3, 4</a:t>
            </a:r>
            <a:r>
              <a:rPr lang="en-US" altLang="ko-KR" dirty="0" smtClean="0">
                <a:ea typeface="중고딕" charset="-127"/>
              </a:rPr>
              <a:t>},   [4</a:t>
            </a:r>
            <a:r>
              <a:rPr lang="en-US" altLang="ko-KR" dirty="0">
                <a:ea typeface="중고딕" charset="-127"/>
              </a:rPr>
              <a:t>]</a:t>
            </a:r>
            <a:r>
              <a:rPr lang="ko-KR" altLang="en-US" dirty="0">
                <a:ea typeface="중고딕" charset="-127"/>
              </a:rPr>
              <a:t>＝</a:t>
            </a:r>
            <a:r>
              <a:rPr lang="en-US" altLang="ko-KR" dirty="0">
                <a:ea typeface="중고딕" charset="-127"/>
              </a:rPr>
              <a:t>{3, 4</a:t>
            </a:r>
            <a:r>
              <a:rPr lang="en-US" altLang="ko-KR" dirty="0" smtClean="0">
                <a:ea typeface="중고딕" charset="-127"/>
              </a:rPr>
              <a:t>}</a:t>
            </a:r>
          </a:p>
          <a:p>
            <a:pPr lvl="1">
              <a:buNone/>
            </a:pPr>
            <a:r>
              <a:rPr lang="ko-KR" altLang="en-US" b="1" dirty="0" err="1" smtClean="0">
                <a:solidFill>
                  <a:srgbClr val="00C85A"/>
                </a:solidFill>
                <a:ea typeface="중고딕" charset="-127"/>
              </a:rPr>
              <a:t>동치류는</a:t>
            </a:r>
            <a:r>
              <a:rPr lang="ko-KR" altLang="en-US" b="1" dirty="0" smtClean="0">
                <a:solidFill>
                  <a:srgbClr val="00C85A"/>
                </a:solidFill>
                <a:ea typeface="중고딕" charset="-127"/>
              </a:rPr>
              <a:t> </a:t>
            </a:r>
            <a:r>
              <a:rPr lang="en-US" altLang="ko-KR" b="1" dirty="0" smtClean="0">
                <a:solidFill>
                  <a:srgbClr val="00C85A"/>
                </a:solidFill>
                <a:ea typeface="중고딕" charset="-127"/>
              </a:rPr>
              <a:t>{1,2} </a:t>
            </a:r>
            <a:r>
              <a:rPr lang="ko-KR" altLang="en-US" b="1" dirty="0">
                <a:solidFill>
                  <a:srgbClr val="00C85A"/>
                </a:solidFill>
                <a:ea typeface="중고딕" charset="-127"/>
              </a:rPr>
              <a:t>와</a:t>
            </a:r>
            <a:r>
              <a:rPr lang="ko-KR" altLang="en-US" b="1" dirty="0" smtClean="0">
                <a:solidFill>
                  <a:srgbClr val="00C85A"/>
                </a:solidFill>
                <a:ea typeface="중고딕" charset="-127"/>
              </a:rPr>
              <a:t> </a:t>
            </a:r>
            <a:r>
              <a:rPr lang="en-US" altLang="ko-KR" b="1" dirty="0" smtClean="0">
                <a:solidFill>
                  <a:srgbClr val="00C85A"/>
                </a:solidFill>
                <a:ea typeface="중고딕" charset="-127"/>
              </a:rPr>
              <a:t>{3,4}</a:t>
            </a:r>
            <a:r>
              <a:rPr lang="ko-KR" altLang="en-US" b="1" dirty="0" smtClean="0">
                <a:solidFill>
                  <a:srgbClr val="00C85A"/>
                </a:solidFill>
                <a:ea typeface="중고딕" charset="-127"/>
              </a:rPr>
              <a:t>이다</a:t>
            </a:r>
            <a:r>
              <a:rPr lang="en-US" altLang="ko-KR" b="1" dirty="0" smtClean="0">
                <a:solidFill>
                  <a:srgbClr val="00C85A"/>
                </a:solidFill>
                <a:ea typeface="중고딕" charset="-127"/>
              </a:rPr>
              <a:t>.</a:t>
            </a:r>
            <a:endParaRPr lang="en-US" altLang="ko-KR" b="1" dirty="0">
              <a:solidFill>
                <a:srgbClr val="00C85A"/>
              </a:solidFill>
              <a:ea typeface="중고딕" charset="-127"/>
            </a:endParaRPr>
          </a:p>
          <a:p>
            <a:pPr lvl="1">
              <a:buNone/>
            </a:pPr>
            <a:endParaRPr lang="en-US" altLang="ko-KR" dirty="0">
              <a:ea typeface="중고딕" charset="-127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 smtClean="0">
                <a:ea typeface="중고딕" charset="-127"/>
              </a:rPr>
              <a:t> </a:t>
            </a:r>
            <a:endParaRPr lang="en-US" altLang="ko-KR" dirty="0">
              <a:ea typeface="중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9015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동치 관계와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3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431FE69-2526-4F2F-A95D-BA0D8F11C220}" type="slidenum">
              <a:rPr lang="en-US" altLang="ko-KR" b="1">
                <a:ea typeface="HY엽서L" pitchFamily="18" charset="-127"/>
              </a:rPr>
              <a:pPr/>
              <a:t>83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5303" name="Picture 2" descr="C:\Documents and Settings\Administrator\바탕 화면\이산수학 작업 그림파일\5장\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340768"/>
            <a:ext cx="77089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AF4-9A5F-456B-9459-D74EFA5E9316}" type="slidenum">
              <a:rPr lang="en-US" altLang="ko-KR"/>
              <a:pPr/>
              <a:t>84</a:t>
            </a:fld>
            <a:endParaRPr lang="en-US" altLang="ko-K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02688" cy="51816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b="1" dirty="0">
                <a:latin typeface="┴▀░φ╡±" charset="0"/>
                <a:ea typeface="신명조" charset="-127"/>
              </a:rPr>
              <a:t>	A</a:t>
            </a:r>
            <a:r>
              <a:rPr lang="ko-KR" altLang="en-US" b="1" dirty="0">
                <a:latin typeface="┴▀░φ╡±" charset="0"/>
                <a:ea typeface="신명조" charset="-127"/>
              </a:rPr>
              <a:t>＝</a:t>
            </a:r>
            <a:r>
              <a:rPr lang="en-US" altLang="ko-KR" b="1" dirty="0">
                <a:latin typeface="┴▀░φ╡±" charset="0"/>
                <a:ea typeface="신명조" charset="-127"/>
              </a:rPr>
              <a:t>{1, 2, 3, 4, 5, 6}</a:t>
            </a:r>
            <a:r>
              <a:rPr lang="ko-KR" altLang="en-US" b="1" dirty="0">
                <a:latin typeface="중고딕" charset="-127"/>
                <a:ea typeface="중고딕" charset="-127"/>
              </a:rPr>
              <a:t>이라 할 때 </a:t>
            </a:r>
            <a:r>
              <a:rPr lang="en-US" altLang="ko-KR" b="1" dirty="0">
                <a:latin typeface="┴▀░φ╡±" charset="0"/>
                <a:ea typeface="중고딕" charset="-127"/>
              </a:rPr>
              <a:t>A</a:t>
            </a:r>
            <a:r>
              <a:rPr lang="en-US" altLang="ko-KR" b="1" baseline="-25000" dirty="0">
                <a:latin typeface="┴▀░φ╡±" charset="0"/>
                <a:ea typeface="중고딕" charset="-127"/>
              </a:rPr>
              <a:t>1</a:t>
            </a:r>
            <a:r>
              <a:rPr lang="ko-KR" altLang="en-US" b="1" dirty="0">
                <a:latin typeface="┴▀░φ╡±" charset="0"/>
                <a:ea typeface="중고딕" charset="-127"/>
              </a:rPr>
              <a:t>＝</a:t>
            </a:r>
            <a:r>
              <a:rPr lang="en-US" altLang="ko-KR" b="1" dirty="0">
                <a:latin typeface="┴▀░φ╡±" charset="0"/>
                <a:ea typeface="중고딕" charset="-127"/>
              </a:rPr>
              <a:t>{1, 2},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b="1" dirty="0">
                <a:latin typeface="┴▀░φ╡±" charset="0"/>
                <a:ea typeface="중고딕" charset="-127"/>
              </a:rPr>
              <a:t>	A</a:t>
            </a:r>
            <a:r>
              <a:rPr lang="en-US" altLang="ko-KR" b="1" baseline="-25000" dirty="0">
                <a:latin typeface="┴▀░φ╡±" charset="0"/>
                <a:ea typeface="중고딕" charset="-127"/>
              </a:rPr>
              <a:t>2</a:t>
            </a:r>
            <a:r>
              <a:rPr lang="ko-KR" altLang="en-US" b="1" dirty="0">
                <a:latin typeface="┴▀░φ╡±" charset="0"/>
                <a:ea typeface="중고딕" charset="-127"/>
              </a:rPr>
              <a:t>＝</a:t>
            </a:r>
            <a:r>
              <a:rPr lang="en-US" altLang="ko-KR" b="1" dirty="0">
                <a:latin typeface="┴▀░φ╡±" charset="0"/>
                <a:ea typeface="중고딕" charset="-127"/>
              </a:rPr>
              <a:t>{3, 4, 6}, A</a:t>
            </a:r>
            <a:r>
              <a:rPr lang="en-US" altLang="ko-KR" b="1" baseline="-25000" dirty="0">
                <a:latin typeface="┴▀░φ╡±" charset="0"/>
                <a:ea typeface="중고딕" charset="-127"/>
              </a:rPr>
              <a:t>3</a:t>
            </a:r>
            <a:r>
              <a:rPr lang="ko-KR" altLang="en-US" b="1" dirty="0">
                <a:latin typeface="┴▀░φ╡±" charset="0"/>
                <a:ea typeface="중고딕" charset="-127"/>
              </a:rPr>
              <a:t>＝</a:t>
            </a:r>
            <a:r>
              <a:rPr lang="en-US" altLang="ko-KR" b="1" dirty="0">
                <a:latin typeface="┴▀░φ╡±" charset="0"/>
                <a:ea typeface="중고딕" charset="-127"/>
              </a:rPr>
              <a:t>{5}</a:t>
            </a:r>
            <a:r>
              <a:rPr lang="ko-KR" altLang="en-US" b="1" dirty="0">
                <a:latin typeface="중고딕" charset="-127"/>
                <a:ea typeface="중고딕" charset="-127"/>
              </a:rPr>
              <a:t>는 </a:t>
            </a:r>
            <a:r>
              <a:rPr lang="en-US" altLang="ko-KR" b="1" dirty="0">
                <a:latin typeface="┴▀░φ╡±" charset="0"/>
                <a:ea typeface="중고딕" charset="-127"/>
              </a:rPr>
              <a:t>A</a:t>
            </a:r>
            <a:r>
              <a:rPr lang="ko-KR" altLang="en-US" b="1" dirty="0">
                <a:latin typeface="중고딕" charset="-127"/>
                <a:ea typeface="중고딕" charset="-127"/>
              </a:rPr>
              <a:t>의 분할인가</a:t>
            </a:r>
            <a:r>
              <a:rPr lang="en-US" altLang="ko-KR" b="1" dirty="0">
                <a:latin typeface="┴▀░φ╡±" charset="0"/>
                <a:ea typeface="중고딕" charset="-127"/>
              </a:rPr>
              <a:t>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ko-KR" b="1" dirty="0">
              <a:latin typeface="┴▀░φ╡±" charset="0"/>
              <a:ea typeface="중고딕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b="1" dirty="0">
                <a:latin typeface="┴▀░φ╡±" charset="0"/>
                <a:ea typeface="신명조" charset="-127"/>
              </a:rPr>
              <a:t>  [</a:t>
            </a:r>
            <a:r>
              <a:rPr lang="ko-KR" altLang="en-US" b="1" dirty="0">
                <a:latin typeface="중고딕" charset="-127"/>
                <a:ea typeface="중고딕" charset="-127"/>
              </a:rPr>
              <a:t>풀이</a:t>
            </a:r>
            <a:r>
              <a:rPr lang="en-US" altLang="ko-KR" b="1" dirty="0">
                <a:latin typeface="┴▀░φ╡±" charset="0"/>
                <a:ea typeface="중고딕" charset="-127"/>
              </a:rPr>
              <a:t>]</a:t>
            </a:r>
            <a:r>
              <a:rPr lang="en-US" altLang="ko-KR" dirty="0">
                <a:latin typeface="┴▀░φ╡±" charset="0"/>
                <a:ea typeface="중고딕" charset="-127"/>
              </a:rPr>
              <a:t>  </a:t>
            </a:r>
            <a:r>
              <a:rPr lang="ko-KR" altLang="en-US" dirty="0">
                <a:latin typeface="중고딕" charset="-127"/>
                <a:ea typeface="중고딕" charset="-127"/>
              </a:rPr>
              <a:t>분할이다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3810000" y="3581400"/>
          <a:ext cx="41910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비트맵 이미지" r:id="rId3" imgW="3514286" imgH="2295238" progId="Paint.Picture">
                  <p:embed/>
                </p:oleObj>
              </mc:Choice>
              <mc:Fallback>
                <p:oleObj name="비트맵 이미지" r:id="rId3" imgW="3514286" imgH="22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419100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문제풀이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7929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동치 관계와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3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626DCC0-D708-4BC1-B96D-E55B9FFA535A}" type="slidenum">
              <a:rPr lang="en-US" altLang="ko-KR" b="1">
                <a:ea typeface="HY엽서L" pitchFamily="18" charset="-127"/>
              </a:rPr>
              <a:pPr/>
              <a:t>85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632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6326" name="Picture 3" descr="C:\Documents and Settings\Administrator\바탕 화면\이산수학 작업 그림파일\5장\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192213"/>
            <a:ext cx="78406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4" descr="C:\Documents and Settings\Administrator\바탕 화면\이산수학 작업 그림파일\5장\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844925"/>
            <a:ext cx="7739063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동치 관계와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6D564F1-8EC1-46EB-8BBB-124ED141903F}" type="slidenum">
              <a:rPr lang="en-US" altLang="ko-KR" b="1">
                <a:ea typeface="HY엽서L" pitchFamily="18" charset="-127"/>
              </a:rPr>
              <a:pPr/>
              <a:t>86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7350" name="Picture 2" descr="C:\Documents and Settings\Administrator\바탕 화면\이산수학 작업 그림파일\5장\6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14438"/>
            <a:ext cx="776605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3" descr="C:\Documents and Settings\Administrator\바탕 화면\이산수학 작업 그림파일\5장\6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92600"/>
            <a:ext cx="771048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70D9-22F4-4C78-925D-F0AEA808EE64}" type="slidenum">
              <a:rPr lang="en-US" altLang="ko-KR"/>
              <a:pPr/>
              <a:t>87</a:t>
            </a:fld>
            <a:endParaRPr lang="en-US" altLang="ko-KR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5.5 </a:t>
            </a:r>
            <a:r>
              <a:rPr lang="ko-KR" altLang="en-US" sz="2400" dirty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동치 관계와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분할</a:t>
            </a:r>
            <a:endParaRPr lang="ko-KR" altLang="en-US" sz="2400" dirty="0">
              <a:latin typeface="견고딕" charset="-127"/>
              <a:ea typeface="견고딕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295400"/>
            <a:ext cx="7623448" cy="5257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신명조" charset="-127"/>
              </a:rPr>
              <a:t>R</a:t>
            </a:r>
            <a:r>
              <a:rPr lang="ko-KR" altLang="en-US" sz="2400" dirty="0">
                <a:ea typeface="중고딕" charset="-127"/>
              </a:rPr>
              <a:t>이 </a:t>
            </a:r>
            <a:r>
              <a:rPr lang="en-US" altLang="ko-KR" sz="2400" dirty="0">
                <a:ea typeface="중고딕" charset="-127"/>
              </a:rPr>
              <a:t>A</a:t>
            </a:r>
            <a:r>
              <a:rPr lang="ko-KR" altLang="en-US" sz="2400" dirty="0" smtClean="0">
                <a:ea typeface="중고딕" charset="-127"/>
              </a:rPr>
              <a:t>에</a:t>
            </a:r>
            <a:r>
              <a:rPr lang="ko-KR" altLang="en-US" sz="2400" dirty="0">
                <a:ea typeface="중고딕" charset="-127"/>
              </a:rPr>
              <a:t>서</a:t>
            </a:r>
            <a:r>
              <a:rPr lang="ko-KR" altLang="en-US" sz="2400" dirty="0" smtClean="0">
                <a:ea typeface="중고딕" charset="-127"/>
              </a:rPr>
              <a:t> </a:t>
            </a:r>
            <a:r>
              <a:rPr lang="ko-KR" altLang="en-US" sz="2400" dirty="0">
                <a:ea typeface="중고딕" charset="-127"/>
              </a:rPr>
              <a:t>동치 관계일 때 </a:t>
            </a:r>
            <a:r>
              <a:rPr lang="en-US" altLang="ko-KR" sz="2400" dirty="0" smtClean="0">
                <a:ea typeface="중고딕" charset="-127"/>
              </a:rPr>
              <a:t>R</a:t>
            </a:r>
            <a:r>
              <a:rPr lang="ko-KR" altLang="en-US" sz="2400" dirty="0" smtClean="0">
                <a:ea typeface="중고딕" charset="-127"/>
              </a:rPr>
              <a:t>에 대한 </a:t>
            </a:r>
            <a:r>
              <a:rPr lang="ko-KR" altLang="en-US" sz="2400" dirty="0" err="1" smtClean="0">
                <a:ea typeface="중고딕" charset="-127"/>
              </a:rPr>
              <a:t>동치류의</a:t>
            </a:r>
            <a:r>
              <a:rPr lang="ko-KR" altLang="en-US" sz="2400" dirty="0" smtClean="0">
                <a:ea typeface="중고딕" charset="-127"/>
              </a:rPr>
              <a:t> </a:t>
            </a:r>
            <a:r>
              <a:rPr lang="ko-KR" altLang="en-US" sz="2400" dirty="0">
                <a:ea typeface="중고딕" charset="-127"/>
              </a:rPr>
              <a:t>모임은 </a:t>
            </a:r>
            <a:r>
              <a:rPr lang="en-US" altLang="ko-KR" sz="2400" dirty="0">
                <a:ea typeface="중고딕" charset="-127"/>
              </a:rPr>
              <a:t>A</a:t>
            </a:r>
            <a:r>
              <a:rPr lang="ko-KR" altLang="en-US" sz="2400" dirty="0">
                <a:ea typeface="중고딕" charset="-127"/>
              </a:rPr>
              <a:t>의 분할이다</a:t>
            </a:r>
            <a:r>
              <a:rPr lang="en-US" altLang="ko-KR" sz="2400" dirty="0" smtClean="0">
                <a:ea typeface="중고딕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>
              <a:ea typeface="중고딕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ea typeface="중고딕" charset="-127"/>
              </a:rPr>
              <a:t>집합 </a:t>
            </a:r>
            <a:r>
              <a:rPr lang="en-US" altLang="ko-KR" sz="2400" b="1" dirty="0">
                <a:ea typeface="중고딕" charset="-127"/>
              </a:rPr>
              <a:t>A</a:t>
            </a:r>
            <a:r>
              <a:rPr lang="ko-KR" altLang="en-US" sz="2400" b="1" dirty="0">
                <a:ea typeface="중고딕" charset="-127"/>
              </a:rPr>
              <a:t>의 분할이 </a:t>
            </a:r>
            <a:r>
              <a:rPr lang="en-US" altLang="ko-KR" sz="2400" b="1" dirty="0">
                <a:ea typeface="중고딕" charset="-127"/>
              </a:rPr>
              <a:t>{A</a:t>
            </a:r>
            <a:r>
              <a:rPr lang="en-US" altLang="ko-KR" sz="2400" b="1" baseline="-25000" dirty="0">
                <a:ea typeface="중고딕" charset="-127"/>
              </a:rPr>
              <a:t>1</a:t>
            </a:r>
            <a:r>
              <a:rPr lang="en-US" altLang="ko-KR" sz="2400" b="1" dirty="0">
                <a:ea typeface="중고딕" charset="-127"/>
              </a:rPr>
              <a:t>, A</a:t>
            </a:r>
            <a:r>
              <a:rPr lang="en-US" altLang="ko-KR" sz="2400" b="1" baseline="-25000" dirty="0">
                <a:ea typeface="중고딕" charset="-127"/>
              </a:rPr>
              <a:t>2</a:t>
            </a:r>
            <a:r>
              <a:rPr lang="en-US" altLang="ko-KR" sz="2400" b="1" dirty="0">
                <a:ea typeface="중고딕" charset="-127"/>
              </a:rPr>
              <a:t>, …, </a:t>
            </a:r>
            <a:r>
              <a:rPr lang="en-US" altLang="ko-KR" sz="2400" b="1" dirty="0" err="1">
                <a:ea typeface="중고딕" charset="-127"/>
              </a:rPr>
              <a:t>A</a:t>
            </a:r>
            <a:r>
              <a:rPr lang="en-US" altLang="ko-KR" sz="2400" b="1" baseline="-25000" dirty="0" err="1">
                <a:ea typeface="중고딕" charset="-127"/>
              </a:rPr>
              <a:t>k</a:t>
            </a:r>
            <a:r>
              <a:rPr lang="en-US" altLang="ko-KR" sz="2400" b="1" dirty="0">
                <a:ea typeface="중고딕" charset="-127"/>
              </a:rPr>
              <a:t>}</a:t>
            </a:r>
            <a:r>
              <a:rPr lang="ko-KR" altLang="en-US" sz="2400" b="1" dirty="0">
                <a:ea typeface="중고딕" charset="-127"/>
              </a:rPr>
              <a:t>일 때 </a:t>
            </a:r>
            <a:r>
              <a:rPr lang="en-US" altLang="ko-KR" sz="2400" b="1" dirty="0">
                <a:ea typeface="중고딕" charset="-127"/>
              </a:rPr>
              <a:t>A</a:t>
            </a:r>
            <a:r>
              <a:rPr lang="ko-KR" altLang="en-US" sz="2400" b="1" dirty="0">
                <a:ea typeface="중고딕" charset="-127"/>
              </a:rPr>
              <a:t>에 대한 동치 관계 </a:t>
            </a:r>
            <a:r>
              <a:rPr lang="en-US" altLang="ko-KR" sz="2400" b="1" dirty="0">
                <a:ea typeface="중고딕" charset="-127"/>
              </a:rPr>
              <a:t>R</a:t>
            </a:r>
            <a:r>
              <a:rPr lang="ko-KR" altLang="en-US" sz="2400" b="1" dirty="0">
                <a:ea typeface="중고딕" charset="-127"/>
              </a:rPr>
              <a:t>이 존재하고</a:t>
            </a:r>
            <a:r>
              <a:rPr lang="en-US" altLang="ko-KR" sz="2400" b="1" dirty="0">
                <a:ea typeface="중고딕" charset="-127"/>
              </a:rPr>
              <a:t>, R</a:t>
            </a:r>
            <a:r>
              <a:rPr lang="ko-KR" altLang="en-US" sz="2400" b="1" dirty="0">
                <a:ea typeface="중고딕" charset="-127"/>
              </a:rPr>
              <a:t>에 대한 각 </a:t>
            </a:r>
            <a:r>
              <a:rPr lang="ko-KR" altLang="en-US" sz="2400" b="1" dirty="0" err="1">
                <a:ea typeface="중고딕" charset="-127"/>
              </a:rPr>
              <a:t>동치류는</a:t>
            </a:r>
            <a:r>
              <a:rPr lang="ko-KR" altLang="en-US" sz="2400" b="1" dirty="0">
                <a:ea typeface="중고딕" charset="-127"/>
              </a:rPr>
              <a:t> </a:t>
            </a:r>
            <a:r>
              <a:rPr lang="en-US" altLang="ko-KR" sz="2400" b="1" dirty="0">
                <a:ea typeface="중고딕" charset="-127"/>
              </a:rPr>
              <a:t>A</a:t>
            </a:r>
            <a:r>
              <a:rPr lang="ko-KR" altLang="en-US" sz="2400" b="1" dirty="0">
                <a:ea typeface="중고딕" charset="-127"/>
              </a:rPr>
              <a:t>의 분할 원소 </a:t>
            </a:r>
            <a:r>
              <a:rPr lang="en-US" altLang="ko-KR" sz="2400" b="1" dirty="0">
                <a:ea typeface="중고딕" charset="-127"/>
              </a:rPr>
              <a:t>A</a:t>
            </a:r>
            <a:r>
              <a:rPr lang="en-US" altLang="ko-KR" sz="2400" b="1" baseline="-25000" dirty="0">
                <a:ea typeface="중고딕" charset="-127"/>
              </a:rPr>
              <a:t>i</a:t>
            </a:r>
            <a:r>
              <a:rPr lang="ko-KR" altLang="en-US" sz="2400" b="1" dirty="0">
                <a:ea typeface="중고딕" charset="-127"/>
              </a:rPr>
              <a:t>이다</a:t>
            </a:r>
            <a:r>
              <a:rPr lang="en-US" altLang="ko-KR" b="1" dirty="0">
                <a:ea typeface="중고딕" charset="-127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dirty="0">
              <a:ea typeface="중고딕" charset="-127"/>
            </a:endParaRPr>
          </a:p>
          <a:p>
            <a:pPr lvl="4"/>
            <a:endParaRPr lang="en-US" altLang="ko-KR" dirty="0">
              <a:ea typeface="중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9981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동치 관계와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6D564F1-8EC1-46EB-8BBB-124ED141903F}" type="slidenum">
              <a:rPr lang="en-US" altLang="ko-KR" b="1">
                <a:ea typeface="HY엽서L" pitchFamily="18" charset="-127"/>
              </a:rPr>
              <a:pPr/>
              <a:t>88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59" y="904875"/>
            <a:ext cx="7560000" cy="314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443711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C85A"/>
                </a:solidFill>
              </a:rPr>
              <a:t>Z+ (0</a:t>
            </a:r>
            <a:r>
              <a:rPr lang="ko-KR" altLang="en-US" b="1" dirty="0" smtClean="0">
                <a:solidFill>
                  <a:srgbClr val="00C85A"/>
                </a:solidFill>
              </a:rPr>
              <a:t>을 포함한 양의정수</a:t>
            </a:r>
            <a:r>
              <a:rPr lang="en-US" altLang="ko-KR" b="1" dirty="0" smtClean="0">
                <a:solidFill>
                  <a:srgbClr val="00C85A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00C85A"/>
                </a:solidFill>
              </a:rPr>
              <a:t>R = {(I, j) |  </a:t>
            </a:r>
            <a:r>
              <a:rPr lang="en-US" altLang="ko-KR" b="1" dirty="0" err="1" smtClean="0">
                <a:solidFill>
                  <a:srgbClr val="00C85A"/>
                </a:solidFill>
              </a:rPr>
              <a:t>i∈Z</a:t>
            </a:r>
            <a:r>
              <a:rPr lang="en-US" altLang="ko-KR" b="1" dirty="0" smtClean="0">
                <a:solidFill>
                  <a:srgbClr val="00C85A"/>
                </a:solidFill>
              </a:rPr>
              <a:t>+, j </a:t>
            </a:r>
            <a:r>
              <a:rPr lang="en-US" altLang="ko-KR" b="1" dirty="0">
                <a:solidFill>
                  <a:srgbClr val="00C85A"/>
                </a:solidFill>
              </a:rPr>
              <a:t>∈</a:t>
            </a:r>
            <a:r>
              <a:rPr lang="en-US" altLang="ko-KR" b="1" dirty="0" smtClean="0">
                <a:solidFill>
                  <a:srgbClr val="00C85A"/>
                </a:solidFill>
              </a:rPr>
              <a:t>Z+, (</a:t>
            </a:r>
            <a:r>
              <a:rPr lang="en-US" altLang="ko-KR" b="1" dirty="0" err="1" smtClean="0">
                <a:solidFill>
                  <a:srgbClr val="00C85A"/>
                </a:solidFill>
              </a:rPr>
              <a:t>i</a:t>
            </a:r>
            <a:r>
              <a:rPr lang="en-US" altLang="ko-KR" b="1" dirty="0" smtClean="0">
                <a:solidFill>
                  <a:srgbClr val="00C85A"/>
                </a:solidFill>
              </a:rPr>
              <a:t> mod m) = (j mod m)}</a:t>
            </a:r>
          </a:p>
          <a:p>
            <a:r>
              <a:rPr lang="en-US" altLang="ko-KR" b="1" dirty="0" smtClean="0">
                <a:solidFill>
                  <a:srgbClr val="00C85A"/>
                </a:solidFill>
              </a:rPr>
              <a:t>R</a:t>
            </a:r>
            <a:r>
              <a:rPr lang="ko-KR" altLang="en-US" b="1" dirty="0" smtClean="0">
                <a:solidFill>
                  <a:srgbClr val="00C85A"/>
                </a:solidFill>
              </a:rPr>
              <a:t>이 </a:t>
            </a:r>
            <a:r>
              <a:rPr lang="en-US" altLang="ko-KR" b="1" dirty="0" smtClean="0">
                <a:solidFill>
                  <a:srgbClr val="00C85A"/>
                </a:solidFill>
              </a:rPr>
              <a:t>Z+</a:t>
            </a:r>
            <a:r>
              <a:rPr lang="ko-KR" altLang="en-US" b="1" dirty="0" smtClean="0">
                <a:solidFill>
                  <a:srgbClr val="00C85A"/>
                </a:solidFill>
              </a:rPr>
              <a:t>에서 동치관계인가</a:t>
            </a:r>
            <a:r>
              <a:rPr lang="en-US" altLang="ko-KR" b="1" dirty="0" smtClean="0">
                <a:solidFill>
                  <a:srgbClr val="00C85A"/>
                </a:solidFill>
              </a:rPr>
              <a:t>?</a:t>
            </a:r>
            <a:endParaRPr lang="ko-KR" altLang="en-US" b="1" dirty="0">
              <a:solidFill>
                <a:srgbClr val="00C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C:\Documents and Settings\Administrator\바탕 화면\이산수학 작업 그림파일\5장\64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58" y="1746212"/>
            <a:ext cx="7786687" cy="53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동치 관계와 분할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7E48B35-7BF7-44A8-BADC-808DBADEC7AA}" type="slidenum">
              <a:rPr lang="en-US" altLang="ko-KR" b="1">
                <a:ea typeface="HY엽서L" pitchFamily="18" charset="-127"/>
              </a:rPr>
              <a:pPr/>
              <a:t>89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8813" y="563067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A=0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포함한 양의 정수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R={(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j) | </a:t>
            </a:r>
            <a:r>
              <a:rPr lang="en-US" altLang="ko-KR" dirty="0" err="1" smtClean="0"/>
              <a:t>i</a:t>
            </a:r>
            <a:r>
              <a:rPr lang="en-US" altLang="ko-KR" b="1" dirty="0" err="1" smtClean="0"/>
              <a:t>∈A</a:t>
            </a:r>
            <a:r>
              <a:rPr lang="en-US" altLang="ko-KR" b="1" dirty="0" smtClean="0"/>
              <a:t>, j</a:t>
            </a:r>
            <a:r>
              <a:rPr lang="en-US" altLang="ko-KR" b="1" dirty="0"/>
              <a:t> ∈</a:t>
            </a:r>
            <a:r>
              <a:rPr lang="en-US" altLang="ko-KR" b="1" dirty="0" smtClean="0"/>
              <a:t>A,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mod 3 = j mod 3 }</a:t>
            </a:r>
          </a:p>
          <a:p>
            <a:r>
              <a:rPr lang="en-US" altLang="ko-KR" dirty="0" smtClean="0"/>
              <a:t>R= {(0,0), (0,3), (0,6),..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(1,1), (1,4), (1,7)…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(2,2), (2,5), (2, 8)…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관계와 이항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D7D7ED7-D43A-4607-8294-C09510FB96F5}" type="slidenum">
              <a:rPr lang="en-US" altLang="ko-KR" b="1">
                <a:ea typeface="HY엽서L" pitchFamily="18" charset="-127"/>
              </a:rPr>
              <a:pPr/>
              <a:t>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31640" y="1268760"/>
            <a:ext cx="7590110" cy="4616648"/>
            <a:chOff x="1331640" y="1268760"/>
            <a:chExt cx="7590110" cy="4616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331640" y="1268760"/>
                  <a:ext cx="7590110" cy="46166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관계에 대한 표기를 기호로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나타내면</a:t>
                  </a:r>
                  <a:endParaRPr lang="en-US" altLang="ko-KR" sz="1600" dirty="0" smtClean="0">
                    <a:latin typeface="HY중고딕" pitchFamily="18" charset="-127"/>
                    <a:ea typeface="HY중고딕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atin typeface="HY중고딕" pitchFamily="18" charset="-127"/>
                    <a:ea typeface="HY중고딕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dirty="0" smtClean="0">
                    <a:latin typeface="HY중고딕" pitchFamily="18" charset="-127"/>
                    <a:ea typeface="HY중고딕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atin typeface="HY중고딕" pitchFamily="18" charset="-127"/>
                    <a:ea typeface="HY중고딕" pitchFamily="18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§"/>
                  </a:pP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정의에서 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사용된 이항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(binary)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이라는 용어는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2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개 집합 사이의 관계를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의미함</a:t>
                  </a:r>
                  <a:endParaRPr lang="en-US" altLang="ko-KR" sz="1600" dirty="0" smtClean="0">
                    <a:latin typeface="HY중고딕" pitchFamily="18" charset="-127"/>
                    <a:ea typeface="HY중고딕" pitchFamily="18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§"/>
                  </a:pP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두 개 이상인 원소에 대한 관계는 </a:t>
                  </a:r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n-</a:t>
                  </a:r>
                  <a:r>
                    <a:rPr lang="en-US" altLang="ko-KR" sz="1600" dirty="0" err="1" smtClean="0">
                      <a:latin typeface="HY중고딕" pitchFamily="18" charset="-127"/>
                      <a:ea typeface="HY중고딕" pitchFamily="18" charset="-127"/>
                    </a:rPr>
                    <a:t>ary</a:t>
                  </a:r>
                  <a:r>
                    <a:rPr lang="en-US" altLang="ko-KR" sz="1600" dirty="0" smtClean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관계라고 함</a:t>
                  </a:r>
                  <a:endParaRPr lang="en-US" altLang="ko-KR" sz="1600" dirty="0">
                    <a:latin typeface="HY중고딕" pitchFamily="18" charset="-127"/>
                    <a:ea typeface="HY중고딕" pitchFamily="18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§"/>
                  </a:pP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세 원소 간의 관계는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3-ary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관계임</a:t>
                  </a:r>
                  <a:endParaRPr lang="en-US" altLang="ko-KR" sz="1600" dirty="0" smtClean="0">
                    <a:latin typeface="HY중고딕" pitchFamily="18" charset="-127"/>
                    <a:ea typeface="HY중고딕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b="1" dirty="0">
                      <a:solidFill>
                        <a:srgbClr val="0000FF"/>
                      </a:solidFill>
                      <a:latin typeface="HY중고딕" pitchFamily="18" charset="-127"/>
                      <a:ea typeface="HY중고딕" pitchFamily="18" charset="-127"/>
                    </a:rPr>
                    <a:t>관계 </a:t>
                  </a:r>
                  <a:r>
                    <a:rPr lang="en-US" altLang="ko-KR" b="1" dirty="0">
                      <a:solidFill>
                        <a:srgbClr val="0000FF"/>
                      </a:solidFill>
                      <a:latin typeface="HY중고딕" pitchFamily="18" charset="-127"/>
                      <a:ea typeface="HY중고딕" pitchFamily="18" charset="-127"/>
                    </a:rPr>
                    <a:t>R</a:t>
                  </a:r>
                  <a:r>
                    <a:rPr lang="ko-KR" altLang="en-US" b="1" dirty="0">
                      <a:solidFill>
                        <a:srgbClr val="0000FF"/>
                      </a:solidFill>
                      <a:latin typeface="HY중고딕" pitchFamily="18" charset="-127"/>
                      <a:ea typeface="HY중고딕" pitchFamily="18" charset="-127"/>
                    </a:rPr>
                    <a:t>의 원소인 </a:t>
                  </a:r>
                  <a:r>
                    <a:rPr lang="ko-KR" altLang="en-US" b="1" dirty="0" smtClean="0">
                      <a:solidFill>
                        <a:srgbClr val="0000FF"/>
                      </a:solidFill>
                      <a:latin typeface="HY중고딕" pitchFamily="18" charset="-127"/>
                      <a:ea typeface="HY중고딕" pitchFamily="18" charset="-127"/>
                    </a:rPr>
                    <a:t>순서쌍</a:t>
                  </a:r>
                  <a:endPara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첫 번째 원소의 집합을 </a:t>
                  </a:r>
                  <a:r>
                    <a:rPr lang="ko-KR" altLang="en-US" sz="1600" dirty="0" err="1">
                      <a:solidFill>
                        <a:srgbClr val="FF0000"/>
                      </a:solidFill>
                      <a:latin typeface="HY중고딕" pitchFamily="18" charset="-127"/>
                      <a:ea typeface="HY중고딕" pitchFamily="18" charset="-127"/>
                    </a:rPr>
                    <a:t>정의역</a:t>
                  </a:r>
                  <a:r>
                    <a:rPr lang="en-US" altLang="ko-KR" sz="1600" dirty="0">
                      <a:solidFill>
                        <a:srgbClr val="FF0000"/>
                      </a:solidFill>
                      <a:latin typeface="HY중고딕" pitchFamily="18" charset="-127"/>
                      <a:ea typeface="HY중고딕" pitchFamily="18" charset="-127"/>
                    </a:rPr>
                    <a:t>(domain)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이라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하고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Dom(R)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로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표시함</a:t>
                  </a:r>
                  <a:endParaRPr lang="en-US" altLang="ko-KR" sz="1600" dirty="0" smtClean="0">
                    <a:latin typeface="HY중고딕" pitchFamily="18" charset="-127"/>
                    <a:ea typeface="HY중고딕" pitchFamily="18" charset="-127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두 번째 원소의 집합을 </a:t>
                  </a:r>
                  <a:r>
                    <a:rPr lang="ko-KR" altLang="en-US" sz="1600" dirty="0" err="1">
                      <a:solidFill>
                        <a:srgbClr val="FF0000"/>
                      </a:solidFill>
                      <a:latin typeface="HY중고딕" pitchFamily="18" charset="-127"/>
                      <a:ea typeface="HY중고딕" pitchFamily="18" charset="-127"/>
                    </a:rPr>
                    <a:t>치역</a:t>
                  </a:r>
                  <a:r>
                    <a:rPr lang="en-US" altLang="ko-KR" sz="1600" dirty="0">
                      <a:solidFill>
                        <a:srgbClr val="FF0000"/>
                      </a:solidFill>
                      <a:latin typeface="HY중고딕" pitchFamily="18" charset="-127"/>
                      <a:ea typeface="HY중고딕" pitchFamily="18" charset="-127"/>
                    </a:rPr>
                    <a:t>(range)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이라 하며 </a:t>
                  </a:r>
                  <a:r>
                    <a:rPr lang="en-US" altLang="ko-KR" sz="1600" dirty="0">
                      <a:latin typeface="HY중고딕" pitchFamily="18" charset="-127"/>
                      <a:ea typeface="HY중고딕" pitchFamily="18" charset="-127"/>
                    </a:rPr>
                    <a:t>Ran(R)</a:t>
                  </a:r>
                  <a:r>
                    <a:rPr lang="ko-KR" altLang="en-US" sz="1600" dirty="0">
                      <a:latin typeface="HY중고딕" pitchFamily="18" charset="-127"/>
                      <a:ea typeface="HY중고딕" pitchFamily="18" charset="-127"/>
                    </a:rPr>
                    <a:t>로 </a:t>
                  </a:r>
                  <a:r>
                    <a:rPr lang="ko-KR" altLang="en-US" sz="1600" dirty="0" smtClean="0">
                      <a:latin typeface="HY중고딕" pitchFamily="18" charset="-127"/>
                      <a:ea typeface="HY중고딕" pitchFamily="18" charset="-127"/>
                    </a:rPr>
                    <a:t>표시함</a:t>
                  </a:r>
                  <a:endParaRPr lang="en-US" altLang="ko-KR" sz="1600" dirty="0" smtClean="0">
                    <a:latin typeface="HY중고딕" pitchFamily="18" charset="-127"/>
                    <a:ea typeface="HY중고딕" pitchFamily="18" charset="-127"/>
                  </a:endParaRPr>
                </a:p>
                <a:p>
                  <a:pPr lvl="2">
                    <a:lnSpc>
                      <a:spcPct val="150000"/>
                    </a:lnSpc>
                  </a:pPr>
                  <a:r>
                    <a:rPr lang="pt-BR" altLang="ko-KR" sz="1600" dirty="0">
                      <a:latin typeface="HY중고딕" pitchFamily="18" charset="-127"/>
                      <a:ea typeface="HY중고딕" pitchFamily="18" charset="-127"/>
                    </a:rPr>
                    <a:t>Dom(R) = {</a:t>
                  </a:r>
                  <a:r>
                    <a:rPr lang="pt-BR" altLang="ko-KR" sz="1600" dirty="0" smtClean="0">
                      <a:latin typeface="HY중고딕" pitchFamily="18" charset="-127"/>
                      <a:ea typeface="HY중고딕" pitchFamily="18" charset="-127"/>
                    </a:rPr>
                    <a:t>a</a:t>
                  </a:r>
                  <a:r>
                    <a:rPr lang="pt-BR" altLang="ko-KR" sz="1600" dirty="0">
                      <a:latin typeface="HY중고딕" pitchFamily="18" charset="-127"/>
                      <a:ea typeface="HY중고딕" pitchFamily="18" charset="-127"/>
                    </a:rPr>
                    <a:t>|</a:t>
                  </a:r>
                  <a:r>
                    <a:rPr lang="pt-BR" altLang="ko-KR" sz="1600" dirty="0" smtClean="0">
                      <a:latin typeface="HY중고딕" pitchFamily="18" charset="-127"/>
                      <a:ea typeface="HY중고딕" pitchFamily="18" charset="-127"/>
                    </a:rPr>
                    <a:t>(a</a:t>
                  </a:r>
                  <a:r>
                    <a:rPr lang="pt-BR" altLang="ko-KR" sz="1600" dirty="0">
                      <a:latin typeface="HY중고딕" pitchFamily="18" charset="-127"/>
                      <a:ea typeface="HY중고딕" pitchFamily="18" charset="-127"/>
                    </a:rPr>
                    <a:t>, b) </a:t>
                  </a:r>
                  <a14:m>
                    <m:oMath xmlns:m="http://schemas.openxmlformats.org/officeDocument/2006/math">
                      <m:r>
                        <a:rPr lang="pt-BR" altLang="ko-KR" sz="1600" i="0" smtClean="0">
                          <a:latin typeface="Cambria Math"/>
                          <a:ea typeface="Cambria Math"/>
                        </a:rPr>
                        <m:t>∈</m:t>
                      </m:r>
                    </m:oMath>
                  </a14:m>
                  <a:r>
                    <a:rPr lang="pt-BR" altLang="ko-KR" sz="1600" dirty="0" smtClean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pt-BR" altLang="ko-KR" sz="1600" dirty="0">
                      <a:latin typeface="HY중고딕" pitchFamily="18" charset="-127"/>
                      <a:ea typeface="HY중고딕" pitchFamily="18" charset="-127"/>
                    </a:rPr>
                    <a:t>R} </a:t>
                  </a:r>
                  <a14:m>
                    <m:oMath xmlns:m="http://schemas.openxmlformats.org/officeDocument/2006/math">
                      <m:r>
                        <a:rPr lang="pt-BR" altLang="ko-KR" sz="1600" i="0" smtClean="0">
                          <a:latin typeface="Cambria Math"/>
                          <a:ea typeface="Cambria Math"/>
                        </a:rPr>
                        <m:t>⊆</m:t>
                      </m:r>
                    </m:oMath>
                  </a14:m>
                  <a:r>
                    <a:rPr lang="pt-BR" altLang="ko-KR" sz="1600" dirty="0" smtClean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pt-BR" altLang="ko-KR" sz="1600" dirty="0">
                      <a:latin typeface="HY중고딕" pitchFamily="18" charset="-127"/>
                      <a:ea typeface="HY중고딕" pitchFamily="18" charset="-127"/>
                    </a:rPr>
                    <a:t>A</a:t>
                  </a:r>
                </a:p>
                <a:p>
                  <a:pPr lvl="2">
                    <a:lnSpc>
                      <a:spcPct val="150000"/>
                    </a:lnSpc>
                  </a:pPr>
                  <a:r>
                    <a:rPr lang="pt-BR" altLang="ko-KR" sz="1600" dirty="0">
                      <a:latin typeface="HY중고딕" pitchFamily="18" charset="-127"/>
                      <a:ea typeface="HY중고딕" pitchFamily="18" charset="-127"/>
                    </a:rPr>
                    <a:t>Dom(R) = </a:t>
                  </a:r>
                  <a:r>
                    <a:rPr lang="pt-BR" altLang="ko-KR" sz="1600" dirty="0" smtClean="0">
                      <a:latin typeface="HY중고딕" pitchFamily="18" charset="-127"/>
                      <a:ea typeface="HY중고딕" pitchFamily="18" charset="-127"/>
                    </a:rPr>
                    <a:t>{b|(</a:t>
                  </a:r>
                  <a:r>
                    <a:rPr lang="pt-BR" altLang="ko-KR" sz="1600" dirty="0">
                      <a:latin typeface="HY중고딕" pitchFamily="18" charset="-127"/>
                      <a:ea typeface="HY중고딕" pitchFamily="18" charset="-127"/>
                    </a:rPr>
                    <a:t>a, b) </a:t>
                  </a:r>
                  <a14:m>
                    <m:oMath xmlns:m="http://schemas.openxmlformats.org/officeDocument/2006/math">
                      <m:r>
                        <a:rPr lang="pt-BR" altLang="ko-KR" sz="1600" i="0">
                          <a:latin typeface="Cambria Math"/>
                          <a:ea typeface="Cambria Math"/>
                        </a:rPr>
                        <m:t>∈</m:t>
                      </m:r>
                    </m:oMath>
                  </a14:m>
                  <a:r>
                    <a:rPr lang="pt-BR" altLang="ko-KR" sz="1600" dirty="0">
                      <a:latin typeface="HY중고딕" pitchFamily="18" charset="-127"/>
                      <a:ea typeface="HY중고딕" pitchFamily="18" charset="-127"/>
                    </a:rPr>
                    <a:t> R} </a:t>
                  </a:r>
                  <a14:m>
                    <m:oMath xmlns:m="http://schemas.openxmlformats.org/officeDocument/2006/math">
                      <m:r>
                        <a:rPr lang="pt-BR" altLang="ko-KR" sz="1600" i="0">
                          <a:latin typeface="Cambria Math"/>
                          <a:ea typeface="Cambria Math"/>
                        </a:rPr>
                        <m:t>⊆</m:t>
                      </m:r>
                    </m:oMath>
                  </a14:m>
                  <a:r>
                    <a:rPr lang="pt-BR" altLang="ko-KR" sz="1600" dirty="0">
                      <a:latin typeface="HY중고딕" pitchFamily="18" charset="-127"/>
                      <a:ea typeface="HY중고딕" pitchFamily="18" charset="-127"/>
                    </a:rPr>
                    <a:t> </a:t>
                  </a:r>
                  <a:r>
                    <a:rPr lang="pt-BR" altLang="ko-KR" sz="1600" dirty="0" smtClean="0">
                      <a:latin typeface="HY중고딕" pitchFamily="18" charset="-127"/>
                      <a:ea typeface="HY중고딕" pitchFamily="18" charset="-127"/>
                    </a:rPr>
                    <a:t>B</a:t>
                  </a:r>
                  <a:endParaRPr lang="pt-BR" altLang="ko-KR" sz="1600" dirty="0">
                    <a:latin typeface="HY중고딕" pitchFamily="18" charset="-127"/>
                    <a:ea typeface="HY중고딕" pitchFamily="18" charset="-127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1268760"/>
                  <a:ext cx="7590110" cy="4616648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6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844824"/>
              <a:ext cx="41814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2B9CE7E-B072-4995-AD64-2B72F634D1E6}" type="slidenum">
              <a:rPr lang="en-US" altLang="ko-KR" b="1">
                <a:ea typeface="HY엽서L" pitchFamily="18" charset="-127"/>
              </a:rPr>
              <a:pPr/>
              <a:t>90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9398" name="Picture 3" descr="C:\Documents and Settings\Administrator\바탕 화면\이산수학 작업 그림파일\5장\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97000"/>
            <a:ext cx="770255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547664" y="2852936"/>
                <a:ext cx="7270328" cy="3000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부분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(partial)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이라는 용어를 쓰는 이유는 집합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의 원소의 모든 쌍이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관계를 가지는 것은 아니기 때문임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부분 순서 집합을 나타낼 때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(A,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라는 기호를 사용함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는 집합을 의미하고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은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의 부분 순서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관계를 나타냄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집합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에 대한 관계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R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이 부분 순서 관계이면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, A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의 두 원소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x, </a:t>
                </a: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에 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대하여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(x, y) </a:t>
                </a:r>
                <a14:m>
                  <m:oMath xmlns:m="http://schemas.openxmlformats.org/officeDocument/2006/math">
                    <m:r>
                      <a:rPr lang="en-US" altLang="ko-KR" i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R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을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로 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표기함</a:t>
                </a:r>
                <a:endParaRPr lang="en-US" altLang="ko-KR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‘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x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가 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dirty="0">
                    <a:latin typeface="HY중고딕" pitchFamily="18" charset="-127"/>
                    <a:ea typeface="HY중고딕" pitchFamily="18" charset="-127"/>
                  </a:rPr>
                  <a:t>를 선행한다’</a:t>
                </a:r>
                <a:r>
                  <a:rPr lang="en-US" altLang="ko-KR" dirty="0">
                    <a:latin typeface="HY중고딕" pitchFamily="18" charset="-127"/>
                    <a:ea typeface="HY중고딕" pitchFamily="18" charset="-127"/>
                  </a:rPr>
                  <a:t>(x precedes y</a:t>
                </a:r>
                <a:r>
                  <a:rPr lang="en-US" altLang="ko-KR" dirty="0" smtClean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dirty="0" smtClean="0">
                    <a:latin typeface="HY중고딕" pitchFamily="18" charset="-127"/>
                    <a:ea typeface="HY중고딕" pitchFamily="18" charset="-127"/>
                  </a:rPr>
                  <a:t>라고 읽음</a:t>
                </a:r>
                <a:endParaRPr lang="ko-KR" altLang="en-US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852936"/>
                <a:ext cx="7270328" cy="300082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587" b="-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CE5313C-B70D-4621-B8FB-39C5EEAFA8E1}" type="slidenum">
              <a:rPr lang="en-US" altLang="ko-KR" b="1">
                <a:ea typeface="HY엽서L" pitchFamily="18" charset="-127"/>
              </a:rPr>
              <a:pPr/>
              <a:t>91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0422" name="Picture 4" descr="C:\Documents and Settings\Administrator\바탕 화면\이산수학 작업 그림파일\5장\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43311"/>
            <a:ext cx="77406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007-4388-45CB-81EC-94967DA74FB5}" type="slidenum">
              <a:rPr lang="en-US" altLang="ko-KR"/>
              <a:pPr/>
              <a:t>92</a:t>
            </a:fld>
            <a:endParaRPr lang="en-US" altLang="ko-K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░▀░φ╡±" charset="0"/>
                <a:ea typeface="신명조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63558"/>
            <a:ext cx="8802688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b="1" dirty="0">
                <a:ea typeface="중고딕" charset="-127"/>
              </a:rPr>
              <a:t>	</a:t>
            </a:r>
            <a:r>
              <a:rPr lang="ko-KR" altLang="en-US" b="1" dirty="0">
                <a:ea typeface="중고딕" charset="-127"/>
              </a:rPr>
              <a:t>다음의 방향 그래프</a:t>
            </a:r>
            <a:r>
              <a:rPr lang="en-US" altLang="ko-KR" b="1" dirty="0">
                <a:ea typeface="중고딕" charset="-127"/>
              </a:rPr>
              <a:t>(directed graph)</a:t>
            </a:r>
            <a:r>
              <a:rPr lang="ko-KR" altLang="en-US" b="1" dirty="0">
                <a:ea typeface="중고딕" charset="-127"/>
              </a:rPr>
              <a:t>가 부분 순서 관계인지를 판별하라</a:t>
            </a:r>
            <a:r>
              <a:rPr lang="en-US" altLang="ko-KR" b="1" dirty="0">
                <a:ea typeface="중고딕" charset="-127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219200" y="2743200"/>
          <a:ext cx="6688138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비트맵 이미지" r:id="rId3" imgW="6687483" imgH="1952898" progId="Paint.Picture">
                  <p:embed/>
                </p:oleObj>
              </mc:Choice>
              <mc:Fallback>
                <p:oleObj name="비트맵 이미지" r:id="rId3" imgW="6687483" imgH="195289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6688138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0674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9007-4388-45CB-81EC-94967DA74FB5}" type="slidenum">
              <a:rPr lang="en-US" altLang="ko-KR"/>
              <a:pPr/>
              <a:t>93</a:t>
            </a:fld>
            <a:endParaRPr lang="en-US" altLang="ko-K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░▀░φ╡±" charset="0"/>
                <a:ea typeface="신명조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63558"/>
            <a:ext cx="8802688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b="1" dirty="0">
                <a:ea typeface="중고딕" charset="-127"/>
              </a:rPr>
              <a:t>	</a:t>
            </a:r>
            <a:r>
              <a:rPr lang="ko-KR" altLang="en-US" b="1" dirty="0">
                <a:ea typeface="중고딕" charset="-127"/>
              </a:rPr>
              <a:t>다음의 방향 그래프</a:t>
            </a:r>
            <a:r>
              <a:rPr lang="en-US" altLang="ko-KR" b="1" dirty="0">
                <a:ea typeface="중고딕" charset="-127"/>
              </a:rPr>
              <a:t>(directed graph)</a:t>
            </a:r>
            <a:r>
              <a:rPr lang="ko-KR" altLang="en-US" b="1" dirty="0">
                <a:ea typeface="중고딕" charset="-127"/>
              </a:rPr>
              <a:t>가 부분 순서 관계인지를 판별하라</a:t>
            </a:r>
            <a:r>
              <a:rPr lang="en-US" altLang="ko-KR" b="1" dirty="0">
                <a:ea typeface="중고딕" charset="-127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  <a:p>
            <a:pPr lvl="1">
              <a:lnSpc>
                <a:spcPct val="90000"/>
              </a:lnSpc>
            </a:pPr>
            <a:endParaRPr lang="en-US" altLang="ko-KR" b="1" dirty="0">
              <a:ea typeface="중고딕" charset="-127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b="1" dirty="0">
                <a:ea typeface="중고딕" charset="-127"/>
              </a:rPr>
              <a:t>[</a:t>
            </a:r>
            <a:r>
              <a:rPr lang="ko-KR" altLang="en-US" b="1" dirty="0">
                <a:ea typeface="중고딕" charset="-127"/>
              </a:rPr>
              <a:t>풀이</a:t>
            </a:r>
            <a:r>
              <a:rPr lang="en-US" altLang="ko-KR" b="1" dirty="0">
                <a:ea typeface="중고딕" charset="-127"/>
              </a:rPr>
              <a:t>]</a:t>
            </a:r>
            <a:r>
              <a:rPr lang="en-US" altLang="ko-KR" dirty="0">
                <a:ea typeface="중고딕" charset="-127"/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중고딕" charset="-127"/>
              </a:rPr>
              <a:t>	(1), (2), (3) ː </a:t>
            </a:r>
            <a:r>
              <a:rPr lang="ko-KR" altLang="en-US" dirty="0">
                <a:ea typeface="중고딕" charset="-127"/>
              </a:rPr>
              <a:t>부분 순서 관계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219200" y="2743200"/>
          <a:ext cx="6688138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비트맵 이미지" r:id="rId3" imgW="6687483" imgH="1952898" progId="Paint.Picture">
                  <p:embed/>
                </p:oleObj>
              </mc:Choice>
              <mc:Fallback>
                <p:oleObj name="비트맵 이미지" r:id="rId3" imgW="6687483" imgH="195289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6688138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3729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CE5313C-B70D-4621-B8FB-39C5EEAFA8E1}" type="slidenum">
              <a:rPr lang="en-US" altLang="ko-KR" b="1">
                <a:ea typeface="HY엽서L" pitchFamily="18" charset="-127"/>
              </a:rPr>
              <a:pPr/>
              <a:t>94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1492"/>
            <a:ext cx="70770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5100" y="3356992"/>
            <a:ext cx="65212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N</a:t>
            </a:r>
          </a:p>
          <a:p>
            <a:r>
              <a:rPr lang="en-US" altLang="ko-KR" dirty="0" smtClean="0"/>
              <a:t>N = {1, 2, 3, ..}</a:t>
            </a:r>
          </a:p>
          <a:p>
            <a:r>
              <a:rPr lang="en-US" altLang="ko-KR" dirty="0" smtClean="0"/>
              <a:t>R = {(1,1), (1,2), (1,3)… (2,2), (2,3)… (3,3), (3,4)…}</a:t>
            </a:r>
          </a:p>
          <a:p>
            <a:r>
              <a:rPr lang="en-US" altLang="ko-KR" dirty="0" smtClean="0"/>
              <a:t>R = {(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 | </a:t>
            </a:r>
            <a:r>
              <a:rPr lang="en-US" altLang="ko-KR" dirty="0" err="1" smtClean="0"/>
              <a:t>a∈N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b∈N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a≤b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반대칭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추이가 성립하므로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대하여 부분순서관계</a:t>
            </a:r>
            <a:endParaRPr lang="en-US" altLang="ko-KR" dirty="0" smtClean="0"/>
          </a:p>
          <a:p>
            <a:r>
              <a:rPr lang="en-US" altLang="ko-KR" dirty="0" smtClean="0"/>
              <a:t>(A, R)</a:t>
            </a:r>
            <a:r>
              <a:rPr lang="ko-KR" altLang="en-US" dirty="0" smtClean="0"/>
              <a:t>은 부분순서 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CE5313C-B70D-4621-B8FB-39C5EEAFA8E1}" type="slidenum">
              <a:rPr lang="en-US" altLang="ko-KR" b="1">
                <a:ea typeface="HY엽서L" pitchFamily="18" charset="-127"/>
              </a:rPr>
              <a:pPr/>
              <a:t>95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0423" name="Picture 2" descr="C:\Documents and Settings\Administrator\바탕 화면\이산수학 작업 그림파일\5장\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847307"/>
            <a:ext cx="77263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35099" y="3356992"/>
            <a:ext cx="7345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 = {1, 2}</a:t>
            </a:r>
          </a:p>
          <a:p>
            <a:r>
              <a:rPr lang="en-US" altLang="ko-KR" dirty="0" smtClean="0"/>
              <a:t>A = P(S) = { Ø, {1}, {2}, {1,2}}</a:t>
            </a:r>
          </a:p>
          <a:p>
            <a:r>
              <a:rPr lang="en-US" altLang="ko-KR" dirty="0"/>
              <a:t>R = {(</a:t>
            </a:r>
            <a:r>
              <a:rPr lang="en-US" altLang="ko-KR" dirty="0" err="1"/>
              <a:t>a,b</a:t>
            </a:r>
            <a:r>
              <a:rPr lang="en-US" altLang="ko-KR" dirty="0"/>
              <a:t>) |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∈P</a:t>
            </a:r>
            <a:r>
              <a:rPr lang="en-US" altLang="ko-KR" dirty="0" smtClean="0"/>
              <a:t>(S), </a:t>
            </a:r>
            <a:r>
              <a:rPr lang="en-US" altLang="ko-KR" dirty="0" err="1"/>
              <a:t>b</a:t>
            </a:r>
            <a:r>
              <a:rPr lang="en-US" altLang="ko-KR" dirty="0" err="1" smtClean="0"/>
              <a:t>∈P</a:t>
            </a:r>
            <a:r>
              <a:rPr lang="en-US" altLang="ko-KR" dirty="0" smtClean="0"/>
              <a:t>(S), </a:t>
            </a:r>
            <a:r>
              <a:rPr lang="en-US" altLang="ko-KR" dirty="0" err="1" smtClean="0"/>
              <a:t>a⊆b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R = </a:t>
            </a:r>
            <a:r>
              <a:rPr lang="en-US" altLang="ko-KR" dirty="0"/>
              <a:t>{(Ø</a:t>
            </a:r>
            <a:r>
              <a:rPr lang="en-US" altLang="ko-KR" dirty="0" smtClean="0"/>
              <a:t>,</a:t>
            </a:r>
            <a:r>
              <a:rPr lang="en-US" altLang="ko-KR" dirty="0"/>
              <a:t> Ø</a:t>
            </a:r>
            <a:r>
              <a:rPr lang="en-US" altLang="ko-KR" dirty="0" smtClean="0"/>
              <a:t>), (Ø,{1}), </a:t>
            </a:r>
            <a:r>
              <a:rPr lang="en-US" altLang="ko-KR" dirty="0"/>
              <a:t>(Ø,{2</a:t>
            </a:r>
            <a:r>
              <a:rPr lang="en-US" altLang="ko-KR" dirty="0" smtClean="0"/>
              <a:t>}), </a:t>
            </a:r>
            <a:r>
              <a:rPr lang="en-US" altLang="ko-KR" dirty="0"/>
              <a:t>(Ø</a:t>
            </a:r>
            <a:r>
              <a:rPr lang="en-US" altLang="ko-KR" dirty="0" smtClean="0"/>
              <a:t>,{1,2}),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({1},{1}), </a:t>
            </a:r>
            <a:r>
              <a:rPr lang="en-US" altLang="ko-KR" dirty="0"/>
              <a:t>({1},{</a:t>
            </a:r>
            <a:r>
              <a:rPr lang="en-US" altLang="ko-KR" dirty="0" smtClean="0"/>
              <a:t>1,2}), ({2},{2}), ({2},{1,2}),({1,2},{1,2})}</a:t>
            </a:r>
          </a:p>
          <a:p>
            <a:r>
              <a:rPr lang="ko-KR" altLang="en-US" dirty="0" smtClean="0"/>
              <a:t>반사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반대칭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추이가 성립하므로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대하여 부분순서관계</a:t>
            </a:r>
            <a:endParaRPr lang="en-US" altLang="ko-KR" dirty="0" smtClean="0"/>
          </a:p>
          <a:p>
            <a:r>
              <a:rPr lang="en-US" altLang="ko-KR" dirty="0" smtClean="0"/>
              <a:t>(A, R)</a:t>
            </a:r>
            <a:r>
              <a:rPr lang="ko-KR" altLang="en-US" dirty="0" smtClean="0"/>
              <a:t>은 부분순서 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144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14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C43F484-0F9E-4A90-9906-5CBA713E86A9}" type="slidenum">
              <a:rPr lang="en-US" altLang="ko-KR" b="1">
                <a:ea typeface="HY엽서L" pitchFamily="18" charset="-127"/>
              </a:rPr>
              <a:pPr/>
              <a:t>96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608014" y="783522"/>
                <a:ext cx="7128792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비교 가능</a:t>
                </a:r>
                <a:r>
                  <a:rPr lang="en-US" altLang="ko-KR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(comparable</a:t>
                </a:r>
                <a:r>
                  <a:rPr lang="en-US" altLang="ko-KR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부분 순서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(A,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에서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두 원소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x, y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ko-KR" sz="1600" i="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y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또는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ko-KR" sz="1600" i="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이면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x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와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는 비교 가능이라고 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14" y="783522"/>
                <a:ext cx="7128792" cy="1246495"/>
              </a:xfrm>
              <a:prstGeom prst="rect">
                <a:avLst/>
              </a:prstGeom>
              <a:blipFill rotWithShape="0">
                <a:blip r:embed="rId3"/>
                <a:stretch>
                  <a:fillRect l="-770" r="-257"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87624" y="2030017"/>
            <a:ext cx="8136904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N</a:t>
            </a:r>
          </a:p>
          <a:p>
            <a:r>
              <a:rPr lang="en-US" altLang="ko-KR" dirty="0" smtClean="0"/>
              <a:t>N = {1, 2, 3, ..}</a:t>
            </a:r>
          </a:p>
          <a:p>
            <a:r>
              <a:rPr lang="en-US" altLang="ko-KR" dirty="0" smtClean="0"/>
              <a:t>R = {(1,1), (1,2), (1,3)… (2,2), (2,3)… (3,3), (3,4)…}</a:t>
            </a:r>
          </a:p>
          <a:p>
            <a:r>
              <a:rPr lang="en-US" altLang="ko-KR" dirty="0" smtClean="0"/>
              <a:t>R = {(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 | </a:t>
            </a:r>
            <a:r>
              <a:rPr lang="en-US" altLang="ko-KR" dirty="0" err="1" smtClean="0"/>
              <a:t>a∈N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b∈N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a≤b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대하여 부분순서관계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C85A"/>
                </a:solidFill>
              </a:rPr>
              <a:t>A</a:t>
            </a:r>
            <a:r>
              <a:rPr lang="ko-KR" altLang="en-US" dirty="0" smtClean="0">
                <a:solidFill>
                  <a:srgbClr val="00C85A"/>
                </a:solidFill>
              </a:rPr>
              <a:t>의 모든 두 원소에 대하여 </a:t>
            </a:r>
            <a:r>
              <a:rPr lang="en-US" altLang="ko-KR" dirty="0" err="1">
                <a:solidFill>
                  <a:srgbClr val="00C85A"/>
                </a:solidFill>
              </a:rPr>
              <a:t>a≤</a:t>
            </a:r>
            <a:r>
              <a:rPr lang="en-US" altLang="ko-KR" dirty="0" err="1" smtClean="0">
                <a:solidFill>
                  <a:srgbClr val="00C85A"/>
                </a:solidFill>
              </a:rPr>
              <a:t>b</a:t>
            </a:r>
            <a:r>
              <a:rPr lang="en-US" altLang="ko-KR" dirty="0" smtClean="0">
                <a:solidFill>
                  <a:srgbClr val="00C85A"/>
                </a:solidFill>
              </a:rPr>
              <a:t> </a:t>
            </a:r>
            <a:r>
              <a:rPr lang="ko-KR" altLang="en-US" dirty="0" smtClean="0">
                <a:solidFill>
                  <a:srgbClr val="00C85A"/>
                </a:solidFill>
              </a:rPr>
              <a:t>이거나 </a:t>
            </a:r>
            <a:r>
              <a:rPr lang="en-US" altLang="ko-KR" dirty="0" err="1">
                <a:solidFill>
                  <a:srgbClr val="00C85A"/>
                </a:solidFill>
              </a:rPr>
              <a:t>b</a:t>
            </a:r>
            <a:r>
              <a:rPr lang="en-US" altLang="ko-KR" dirty="0" err="1" smtClean="0">
                <a:solidFill>
                  <a:srgbClr val="00C85A"/>
                </a:solidFill>
              </a:rPr>
              <a:t>≤a</a:t>
            </a:r>
            <a:r>
              <a:rPr lang="en-US" altLang="ko-KR" dirty="0" smtClean="0">
                <a:solidFill>
                  <a:srgbClr val="00C85A"/>
                </a:solidFill>
              </a:rPr>
              <a:t> </a:t>
            </a:r>
            <a:r>
              <a:rPr lang="ko-KR" altLang="en-US" dirty="0" smtClean="0">
                <a:solidFill>
                  <a:srgbClr val="00C85A"/>
                </a:solidFill>
              </a:rPr>
              <a:t>둘 중 하나가 성립하는가</a:t>
            </a:r>
            <a:r>
              <a:rPr lang="en-US" altLang="ko-KR" dirty="0" smtClean="0">
                <a:solidFill>
                  <a:srgbClr val="00C85A"/>
                </a:solidFill>
              </a:rPr>
              <a:t>? Yes!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비교가능하다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175026"/>
            <a:ext cx="7956375" cy="23083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 = {1, 2}</a:t>
            </a:r>
          </a:p>
          <a:p>
            <a:r>
              <a:rPr lang="en-US" altLang="ko-KR" dirty="0" smtClean="0"/>
              <a:t>A = P(S) = { Ø, {1}, {2}, {1,2}}</a:t>
            </a:r>
          </a:p>
          <a:p>
            <a:r>
              <a:rPr lang="en-US" altLang="ko-KR" dirty="0"/>
              <a:t>R = {(</a:t>
            </a:r>
            <a:r>
              <a:rPr lang="en-US" altLang="ko-KR" dirty="0" err="1"/>
              <a:t>a,b</a:t>
            </a:r>
            <a:r>
              <a:rPr lang="en-US" altLang="ko-KR" dirty="0"/>
              <a:t>) |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∈P</a:t>
            </a:r>
            <a:r>
              <a:rPr lang="en-US" altLang="ko-KR" dirty="0" smtClean="0"/>
              <a:t>(S), </a:t>
            </a:r>
            <a:r>
              <a:rPr lang="en-US" altLang="ko-KR" dirty="0" err="1"/>
              <a:t>b</a:t>
            </a:r>
            <a:r>
              <a:rPr lang="en-US" altLang="ko-KR" dirty="0" err="1" smtClean="0"/>
              <a:t>∈P</a:t>
            </a:r>
            <a:r>
              <a:rPr lang="en-US" altLang="ko-KR" dirty="0" smtClean="0"/>
              <a:t>(S), </a:t>
            </a:r>
            <a:r>
              <a:rPr lang="en-US" altLang="ko-KR" dirty="0" err="1" smtClean="0"/>
              <a:t>a⊆b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R = </a:t>
            </a:r>
            <a:r>
              <a:rPr lang="en-US" altLang="ko-KR" dirty="0"/>
              <a:t>{(Ø</a:t>
            </a:r>
            <a:r>
              <a:rPr lang="en-US" altLang="ko-KR" dirty="0" smtClean="0"/>
              <a:t>,</a:t>
            </a:r>
            <a:r>
              <a:rPr lang="en-US" altLang="ko-KR" dirty="0"/>
              <a:t> Ø</a:t>
            </a:r>
            <a:r>
              <a:rPr lang="en-US" altLang="ko-KR" dirty="0" smtClean="0"/>
              <a:t>), (Ø,{1}), </a:t>
            </a:r>
            <a:r>
              <a:rPr lang="en-US" altLang="ko-KR" dirty="0"/>
              <a:t>(Ø,{2</a:t>
            </a:r>
            <a:r>
              <a:rPr lang="en-US" altLang="ko-KR" dirty="0" smtClean="0"/>
              <a:t>}), </a:t>
            </a:r>
            <a:r>
              <a:rPr lang="en-US" altLang="ko-KR" dirty="0"/>
              <a:t>(Ø</a:t>
            </a:r>
            <a:r>
              <a:rPr lang="en-US" altLang="ko-KR" dirty="0" smtClean="0"/>
              <a:t>,{1,2}),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({1},{1}), </a:t>
            </a:r>
            <a:r>
              <a:rPr lang="en-US" altLang="ko-KR" dirty="0"/>
              <a:t>({1},{</a:t>
            </a:r>
            <a:r>
              <a:rPr lang="en-US" altLang="ko-KR" dirty="0" smtClean="0"/>
              <a:t>1,2}), ({2},{2}), ({2},{1,2}),({1,2},{1,2})}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대하여 부분순서관계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의 두 요소</a:t>
            </a:r>
            <a:r>
              <a:rPr lang="en-US" altLang="ko-KR" dirty="0"/>
              <a:t> </a:t>
            </a:r>
            <a:r>
              <a:rPr lang="en-US" altLang="ko-KR" dirty="0" smtClean="0"/>
              <a:t>{1}, {2} </a:t>
            </a:r>
            <a:r>
              <a:rPr lang="ko-KR" altLang="en-US" dirty="0" smtClean="0"/>
              <a:t>에 대하여 </a:t>
            </a:r>
            <a:r>
              <a:rPr lang="en-US" altLang="ko-KR" dirty="0" smtClean="0"/>
              <a:t>{1}⊆{2} </a:t>
            </a:r>
            <a:r>
              <a:rPr lang="ko-KR" altLang="en-US" dirty="0" smtClean="0"/>
              <a:t>도 성립하지 않고</a:t>
            </a:r>
            <a:r>
              <a:rPr lang="en-US" altLang="ko-KR" dirty="0" smtClean="0"/>
              <a:t>, {2}⊆{1}</a:t>
            </a:r>
            <a:r>
              <a:rPr lang="ko-KR" altLang="en-US" dirty="0" smtClean="0"/>
              <a:t>도 성립하지 않음</a:t>
            </a:r>
            <a:r>
              <a:rPr lang="en-US" altLang="ko-KR" dirty="0" smtClean="0"/>
              <a:t>.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비교가능하지</a:t>
            </a:r>
            <a:r>
              <a:rPr lang="ko-KR" altLang="en-US" b="1" dirty="0" smtClean="0">
                <a:solidFill>
                  <a:srgbClr val="0000FF"/>
                </a:solidFill>
              </a:rPr>
              <a:t> 않다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부분 순서 관계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1443" name="TextBox 3"/>
          <p:cNvSpPr txBox="1">
            <a:spLocks noChangeArrowheads="1"/>
          </p:cNvSpPr>
          <p:nvPr/>
        </p:nvSpPr>
        <p:spPr bwMode="auto">
          <a:xfrm>
            <a:off x="7027863" y="6483350"/>
            <a:ext cx="3787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관 계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14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C43F484-0F9E-4A90-9906-5CBA713E86A9}" type="slidenum">
              <a:rPr lang="en-US" altLang="ko-KR" b="1">
                <a:ea typeface="HY엽서L" pitchFamily="18" charset="-127"/>
              </a:rPr>
              <a:pPr/>
              <a:t>97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1447" name="Picture 3" descr="C:\Documents and Settings\Administrator\바탕 화면\이산수학 작업 그림파일\5장\7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03514"/>
            <a:ext cx="7667625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619672" y="1431791"/>
                <a:ext cx="7128792" cy="2770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비교 가능</a:t>
                </a:r>
                <a:r>
                  <a:rPr lang="en-US" altLang="ko-KR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(comparable</a:t>
                </a:r>
                <a:r>
                  <a:rPr lang="en-US" altLang="ko-KR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부분 순서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(A,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에서 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두 원소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x, y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가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ko-KR" sz="1600" i="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y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또는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ko-KR" sz="1600" i="0">
                        <a:latin typeface="Cambria Math"/>
                        <a:ea typeface="Cambria Math"/>
                      </a:rPr>
                      <m:t>≲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x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이면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x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와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y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는 비교 가능이라고 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선형</a:t>
                </a:r>
                <a:r>
                  <a:rPr lang="en-US" altLang="ko-KR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ko-KR" altLang="en-US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완전</a:t>
                </a:r>
                <a:r>
                  <a:rPr lang="en-US" altLang="ko-KR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순서 집합</a:t>
                </a:r>
                <a:r>
                  <a:rPr lang="en-US" altLang="ko-KR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linearly(total)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ordered set</a:t>
                </a:r>
                <a:r>
                  <a:rPr lang="en-US" altLang="ko-KR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집합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</a:t>
                </a:r>
                <a:r>
                  <a:rPr lang="ko-KR" altLang="en-US" sz="1600" b="1" dirty="0">
                    <a:solidFill>
                      <a:srgbClr val="00C85A"/>
                    </a:solidFill>
                    <a:latin typeface="HY중고딕" pitchFamily="18" charset="-127"/>
                    <a:ea typeface="HY중고딕" pitchFamily="18" charset="-127"/>
                  </a:rPr>
                  <a:t>모든 두 원소가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비교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가능하면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를 선형 순서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집합이라 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선형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 (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완전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순서 관계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(linearly(total) ordered relation, linear order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HY중고딕" pitchFamily="18" charset="-127"/>
                    <a:ea typeface="HY중고딕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선형 순서 집합인 경우 관계 </a:t>
                </a:r>
                <a14:m>
                  <m:oMath xmlns:m="http://schemas.openxmlformats.org/officeDocument/2006/math">
                    <m:r>
                      <a:rPr lang="en-US" altLang="ko-KR" sz="1600" i="0">
                        <a:latin typeface="Cambria Math"/>
                        <a:ea typeface="Cambria Math"/>
                      </a:rPr>
                      <m:t>≲</m:t>
                    </m:r>
                    <m:r>
                      <a:rPr lang="ko-KR" altLang="en-US" sz="1600" b="0" i="0" smtClean="0">
                        <a:latin typeface="Cambria Math"/>
                        <a:ea typeface="Cambria Math"/>
                      </a:rPr>
                      <m:t>라고</m:t>
                    </m:r>
                    <m:r>
                      <a:rPr lang="en-US" altLang="ko-KR" sz="16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ko-KR" altLang="en-US" sz="1600" b="0" i="0" smtClean="0">
                        <a:latin typeface="Cambria Math"/>
                        <a:ea typeface="Cambria Math"/>
                      </a:rPr>
                      <m:t>함</m:t>
                    </m:r>
                  </m:oMath>
                </a14:m>
                <a:endParaRPr lang="en-US" altLang="ko-KR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31791"/>
                <a:ext cx="7128792" cy="2770310"/>
              </a:xfrm>
              <a:prstGeom prst="rect">
                <a:avLst/>
              </a:prstGeom>
              <a:blipFill rotWithShape="0">
                <a:blip r:embed="rId4"/>
                <a:stretch>
                  <a:fillRect l="-770" r="-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15C3-A834-4AE6-BDD7-C99C8E3AC1CB}" type="slidenum">
              <a:rPr lang="en-US" altLang="ko-KR"/>
              <a:pPr/>
              <a:t>98</a:t>
            </a:fld>
            <a:endParaRPr lang="en-US" altLang="ko-KR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견고딕" charset="-127"/>
                <a:ea typeface="견고딕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b="1" dirty="0">
                <a:ea typeface="신명조" charset="-127"/>
              </a:rPr>
              <a:t>	</a:t>
            </a:r>
            <a:r>
              <a:rPr lang="ko-KR" altLang="en-US" b="1" dirty="0">
                <a:ea typeface="신명조" charset="-127"/>
              </a:rPr>
              <a:t>부분 순서 집합 </a:t>
            </a:r>
            <a:r>
              <a:rPr lang="en-US" altLang="ko-KR" b="1" dirty="0">
                <a:ea typeface="신명조" charset="-127"/>
              </a:rPr>
              <a:t>(Z, </a:t>
            </a:r>
            <a:r>
              <a:rPr lang="en-US" altLang="ko-KR" b="1" dirty="0">
                <a:ea typeface="중고딕" charset="-127"/>
              </a:rPr>
              <a:t>≤</a:t>
            </a:r>
            <a:r>
              <a:rPr lang="en-US" altLang="ko-KR" b="1" dirty="0">
                <a:ea typeface="신명조" charset="-127"/>
              </a:rPr>
              <a:t> </a:t>
            </a:r>
            <a:r>
              <a:rPr lang="en-US" altLang="ko-KR" b="1" dirty="0" smtClean="0">
                <a:ea typeface="신명조" charset="-127"/>
              </a:rPr>
              <a:t>)</a:t>
            </a:r>
            <a:r>
              <a:rPr lang="ko-KR" altLang="en-US" b="1" dirty="0" smtClean="0">
                <a:ea typeface="중고딕" charset="-127"/>
              </a:rPr>
              <a:t>에서 정수 </a:t>
            </a:r>
            <a:r>
              <a:rPr lang="en-US" altLang="ko-KR" b="1" dirty="0" smtClean="0">
                <a:ea typeface="중고딕" charset="-127"/>
              </a:rPr>
              <a:t>3</a:t>
            </a:r>
            <a:r>
              <a:rPr lang="ko-KR" altLang="en-US" b="1" dirty="0" smtClean="0">
                <a:ea typeface="중고딕" charset="-127"/>
              </a:rPr>
              <a:t>과 </a:t>
            </a:r>
            <a:r>
              <a:rPr lang="en-US" altLang="ko-KR" b="1" dirty="0" smtClean="0">
                <a:ea typeface="중고딕" charset="-127"/>
              </a:rPr>
              <a:t>9</a:t>
            </a:r>
            <a:r>
              <a:rPr lang="ko-KR" altLang="en-US" b="1" dirty="0" smtClean="0">
                <a:ea typeface="중고딕" charset="-127"/>
              </a:rPr>
              <a:t>는 </a:t>
            </a:r>
            <a:r>
              <a:rPr lang="ko-KR" altLang="en-US" b="1" dirty="0">
                <a:ea typeface="중고딕" charset="-127"/>
              </a:rPr>
              <a:t>비교 가능한가</a:t>
            </a:r>
            <a:r>
              <a:rPr lang="en-US" altLang="ko-KR" b="1" dirty="0">
                <a:ea typeface="중고딕" charset="-127"/>
              </a:rPr>
              <a:t>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b="1" dirty="0" smtClean="0">
                <a:ea typeface="신명조" charset="-127"/>
              </a:rPr>
              <a:t>[</a:t>
            </a:r>
            <a:r>
              <a:rPr lang="ko-KR" altLang="en-US" b="1" dirty="0">
                <a:ea typeface="중고딕" charset="-127"/>
              </a:rPr>
              <a:t>풀이</a:t>
            </a:r>
            <a:r>
              <a:rPr lang="en-US" altLang="ko-KR" b="1" dirty="0">
                <a:ea typeface="중고딕" charset="-127"/>
              </a:rPr>
              <a:t>]</a:t>
            </a:r>
            <a:r>
              <a:rPr lang="en-US" altLang="ko-KR" dirty="0">
                <a:ea typeface="중고딕" charset="-127"/>
              </a:rPr>
              <a:t> 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 smtClean="0">
                <a:ea typeface="중고딕" charset="-127"/>
              </a:rPr>
              <a:t>3 </a:t>
            </a:r>
            <a:r>
              <a:rPr lang="en-US" altLang="ko-KR" dirty="0">
                <a:ea typeface="중고딕" charset="-127"/>
              </a:rPr>
              <a:t>≤ </a:t>
            </a:r>
            <a:r>
              <a:rPr lang="en-US" altLang="ko-KR" dirty="0" smtClean="0">
                <a:ea typeface="중고딕" charset="-127"/>
              </a:rPr>
              <a:t>9 </a:t>
            </a:r>
            <a:r>
              <a:rPr lang="ko-KR" altLang="en-US" dirty="0" smtClean="0">
                <a:ea typeface="중고딕" charset="-127"/>
              </a:rPr>
              <a:t>는 관계만족하고 </a:t>
            </a:r>
            <a:r>
              <a:rPr lang="en-US" altLang="ko-KR" dirty="0" smtClean="0">
                <a:ea typeface="중고딕" charset="-127"/>
              </a:rPr>
              <a:t>9 </a:t>
            </a:r>
            <a:r>
              <a:rPr lang="en-US" altLang="ko-KR" dirty="0">
                <a:ea typeface="중고딕" charset="-127"/>
              </a:rPr>
              <a:t>≤ </a:t>
            </a:r>
            <a:r>
              <a:rPr lang="en-US" altLang="ko-KR" dirty="0" smtClean="0">
                <a:ea typeface="중고딕" charset="-127"/>
              </a:rPr>
              <a:t>3</a:t>
            </a:r>
            <a:r>
              <a:rPr lang="ko-KR" altLang="en-US" dirty="0" smtClean="0">
                <a:ea typeface="중고딕" charset="-127"/>
              </a:rPr>
              <a:t>은 관계를 </a:t>
            </a:r>
            <a:r>
              <a:rPr lang="ko-KR" altLang="en-US" dirty="0" err="1" smtClean="0">
                <a:ea typeface="중고딕" charset="-127"/>
              </a:rPr>
              <a:t>마족하지</a:t>
            </a:r>
            <a:r>
              <a:rPr lang="ko-KR" altLang="en-US" dirty="0" smtClean="0">
                <a:ea typeface="중고딕" charset="-127"/>
              </a:rPr>
              <a:t> 않는다</a:t>
            </a:r>
            <a:r>
              <a:rPr lang="en-US" altLang="ko-KR" dirty="0" smtClean="0">
                <a:ea typeface="중고딕" charset="-127"/>
              </a:rPr>
              <a:t>. </a:t>
            </a:r>
            <a:r>
              <a:rPr lang="ko-KR" altLang="en-US" dirty="0" smtClean="0">
                <a:ea typeface="중고딕" charset="-127"/>
              </a:rPr>
              <a:t>즉 한 가지는 관계를 만족한다</a:t>
            </a:r>
            <a:r>
              <a:rPr lang="en-US" altLang="ko-KR" dirty="0" smtClean="0">
                <a:ea typeface="중고딕" charset="-127"/>
              </a:rPr>
              <a:t>. </a:t>
            </a:r>
            <a:r>
              <a:rPr lang="ko-KR" altLang="en-US" dirty="0" smtClean="0">
                <a:ea typeface="중고딕" charset="-127"/>
              </a:rPr>
              <a:t>따라서 비교가능</a:t>
            </a:r>
            <a:r>
              <a:rPr lang="en-US" altLang="ko-KR" dirty="0">
                <a:ea typeface="중고딕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1103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15C3-A834-4AE6-BDD7-C99C8E3AC1CB}" type="slidenum">
              <a:rPr lang="en-US" altLang="ko-KR"/>
              <a:pPr/>
              <a:t>99</a:t>
            </a:fld>
            <a:endParaRPr lang="en-US" altLang="ko-KR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견고딕" charset="-127"/>
                <a:ea typeface="견고딕" charset="-127"/>
              </a:rPr>
              <a:t>문제풀이</a:t>
            </a:r>
            <a:endParaRPr lang="ko-KR" altLang="en-US" dirty="0">
              <a:latin typeface="견고딕" charset="-127"/>
              <a:ea typeface="견고딕" charset="-127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ea typeface="신명조" charset="-127"/>
              </a:rPr>
              <a:t>부분 </a:t>
            </a:r>
            <a:r>
              <a:rPr lang="ko-KR" altLang="en-US" b="1" dirty="0">
                <a:ea typeface="신명조" charset="-127"/>
              </a:rPr>
              <a:t>순서 집합 </a:t>
            </a:r>
            <a:r>
              <a:rPr lang="en-US" altLang="ko-KR" b="1" dirty="0">
                <a:ea typeface="신명조" charset="-127"/>
              </a:rPr>
              <a:t>(Z, </a:t>
            </a:r>
            <a:r>
              <a:rPr lang="en-US" altLang="ko-KR" b="1" dirty="0">
                <a:ea typeface="중고딕" charset="-127"/>
              </a:rPr>
              <a:t>≤</a:t>
            </a:r>
            <a:r>
              <a:rPr lang="en-US" altLang="ko-KR" b="1" dirty="0">
                <a:ea typeface="신명조" charset="-127"/>
              </a:rPr>
              <a:t> </a:t>
            </a:r>
            <a:r>
              <a:rPr lang="en-US" altLang="ko-KR" b="1" dirty="0" smtClean="0">
                <a:ea typeface="신명조" charset="-127"/>
              </a:rPr>
              <a:t>)</a:t>
            </a:r>
            <a:r>
              <a:rPr lang="ko-KR" altLang="en-US" b="1" dirty="0" smtClean="0">
                <a:ea typeface="신명조" charset="-127"/>
              </a:rPr>
              <a:t>는 </a:t>
            </a:r>
            <a:r>
              <a:rPr lang="en-US" altLang="ko-KR" b="1" dirty="0" smtClean="0">
                <a:ea typeface="신명조" charset="-127"/>
              </a:rPr>
              <a:t>a</a:t>
            </a:r>
            <a:r>
              <a:rPr lang="ko-KR" altLang="en-US" b="1" dirty="0" smtClean="0">
                <a:ea typeface="신명조" charset="-127"/>
              </a:rPr>
              <a:t>와 </a:t>
            </a:r>
            <a:r>
              <a:rPr lang="en-US" altLang="ko-KR" b="1" dirty="0" smtClean="0">
                <a:ea typeface="신명조" charset="-127"/>
              </a:rPr>
              <a:t>b</a:t>
            </a:r>
            <a:r>
              <a:rPr lang="ko-KR" altLang="en-US" b="1" dirty="0" smtClean="0">
                <a:ea typeface="신명조" charset="-127"/>
              </a:rPr>
              <a:t>가 </a:t>
            </a:r>
            <a:r>
              <a:rPr lang="ko-KR" altLang="en-US" b="1" dirty="0" err="1" smtClean="0">
                <a:ea typeface="신명조" charset="-127"/>
              </a:rPr>
              <a:t>정수일때</a:t>
            </a:r>
            <a:r>
              <a:rPr lang="ko-KR" altLang="en-US" b="1" dirty="0" smtClean="0">
                <a:ea typeface="신명조" charset="-127"/>
              </a:rPr>
              <a:t> </a:t>
            </a:r>
            <a:r>
              <a:rPr lang="en-US" altLang="ko-KR" b="1" dirty="0" smtClean="0">
                <a:ea typeface="신명조" charset="-127"/>
              </a:rPr>
              <a:t>a</a:t>
            </a:r>
            <a:r>
              <a:rPr lang="en-US" altLang="ko-KR" dirty="0">
                <a:ea typeface="중고딕" charset="-127"/>
              </a:rPr>
              <a:t> ≤ </a:t>
            </a:r>
            <a:r>
              <a:rPr lang="en-US" altLang="ko-KR" dirty="0" smtClean="0">
                <a:ea typeface="중고딕" charset="-127"/>
              </a:rPr>
              <a:t>b</a:t>
            </a:r>
            <a:r>
              <a:rPr lang="ko-KR" altLang="en-US" dirty="0" smtClean="0">
                <a:ea typeface="중고딕" charset="-127"/>
              </a:rPr>
              <a:t>이거나</a:t>
            </a:r>
            <a:r>
              <a:rPr lang="en-US" altLang="ko-KR" dirty="0" smtClean="0">
                <a:ea typeface="중고딕" charset="-127"/>
              </a:rPr>
              <a:t> b</a:t>
            </a:r>
            <a:r>
              <a:rPr lang="en-US" altLang="ko-KR" dirty="0">
                <a:ea typeface="중고딕" charset="-127"/>
              </a:rPr>
              <a:t> ≤ </a:t>
            </a:r>
            <a:r>
              <a:rPr lang="en-US" altLang="ko-KR" dirty="0" smtClean="0">
                <a:ea typeface="중고딕" charset="-127"/>
              </a:rPr>
              <a:t>a </a:t>
            </a:r>
            <a:r>
              <a:rPr lang="ko-KR" altLang="en-US" dirty="0" smtClean="0">
                <a:ea typeface="중고딕" charset="-127"/>
              </a:rPr>
              <a:t>이므로 </a:t>
            </a:r>
            <a:r>
              <a:rPr lang="en-US" altLang="ko-KR" dirty="0" smtClean="0">
                <a:ea typeface="중고딕" charset="-127"/>
              </a:rPr>
              <a:t>Z</a:t>
            </a:r>
            <a:r>
              <a:rPr lang="ko-KR" altLang="en-US" dirty="0" smtClean="0">
                <a:ea typeface="중고딕" charset="-127"/>
              </a:rPr>
              <a:t>는 </a:t>
            </a:r>
            <a:endParaRPr lang="en-US" altLang="ko-KR" dirty="0" smtClean="0">
              <a:ea typeface="중고딕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중고딕" charset="-127"/>
              </a:rPr>
              <a:t> ≤ </a:t>
            </a:r>
            <a:r>
              <a:rPr lang="ko-KR" altLang="en-US" dirty="0" smtClean="0">
                <a:ea typeface="중고딕" charset="-127"/>
              </a:rPr>
              <a:t>에 대하여 전체순서이다</a:t>
            </a:r>
            <a:r>
              <a:rPr lang="en-US" altLang="ko-KR" dirty="0" smtClean="0">
                <a:ea typeface="중고딕" charset="-127"/>
              </a:rPr>
              <a:t>. </a:t>
            </a:r>
          </a:p>
          <a:p>
            <a:pPr marL="365125" lvl="1" indent="-282575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ko-KR" dirty="0" smtClean="0">
                <a:ea typeface="중고딕" charset="-127"/>
              </a:rPr>
              <a:t> </a:t>
            </a:r>
            <a:r>
              <a:rPr lang="ko-KR" altLang="en-US" b="1" dirty="0">
                <a:ea typeface="신명조" charset="-127"/>
              </a:rPr>
              <a:t>부분 순서 집합 </a:t>
            </a:r>
            <a:r>
              <a:rPr lang="en-US" altLang="ko-KR" b="1" dirty="0">
                <a:ea typeface="신명조" charset="-127"/>
              </a:rPr>
              <a:t>(</a:t>
            </a:r>
            <a:r>
              <a:rPr lang="en-US" altLang="ko-KR" b="1" dirty="0" smtClean="0">
                <a:ea typeface="신명조" charset="-127"/>
              </a:rPr>
              <a:t>Z+, | </a:t>
            </a:r>
            <a:r>
              <a:rPr lang="en-US" altLang="ko-KR" b="1" dirty="0">
                <a:ea typeface="신명조" charset="-127"/>
              </a:rPr>
              <a:t>)</a:t>
            </a:r>
            <a:r>
              <a:rPr lang="ko-KR" altLang="en-US" b="1" dirty="0" smtClean="0">
                <a:ea typeface="신명조" charset="-127"/>
              </a:rPr>
              <a:t>는 </a:t>
            </a:r>
            <a:r>
              <a:rPr lang="en-US" altLang="ko-KR" b="1" dirty="0" smtClean="0">
                <a:ea typeface="신명조" charset="-127"/>
              </a:rPr>
              <a:t>5</a:t>
            </a:r>
            <a:r>
              <a:rPr lang="ko-KR" altLang="en-US" b="1" dirty="0" smtClean="0">
                <a:ea typeface="신명조" charset="-127"/>
              </a:rPr>
              <a:t>와 </a:t>
            </a:r>
            <a:r>
              <a:rPr lang="en-US" altLang="ko-KR" b="1" dirty="0" smtClean="0">
                <a:ea typeface="신명조" charset="-127"/>
              </a:rPr>
              <a:t>7 </a:t>
            </a:r>
            <a:r>
              <a:rPr lang="ko-KR" altLang="en-US" b="1" dirty="0" smtClean="0">
                <a:ea typeface="신명조" charset="-127"/>
              </a:rPr>
              <a:t>같이 </a:t>
            </a:r>
            <a:r>
              <a:rPr lang="ko-KR" altLang="en-US" b="1" dirty="0" err="1" smtClean="0">
                <a:solidFill>
                  <a:srgbClr val="FF0000"/>
                </a:solidFill>
                <a:ea typeface="신명조" charset="-127"/>
              </a:rPr>
              <a:t>비교불가능한</a:t>
            </a:r>
            <a:r>
              <a:rPr lang="ko-KR" altLang="en-US" b="1" dirty="0" smtClean="0">
                <a:solidFill>
                  <a:srgbClr val="FF0000"/>
                </a:solidFill>
                <a:ea typeface="신명조" charset="-127"/>
              </a:rPr>
              <a:t> 두 원소</a:t>
            </a:r>
            <a:r>
              <a:rPr lang="ko-KR" altLang="en-US" b="1" dirty="0" smtClean="0">
                <a:ea typeface="신명조" charset="-127"/>
              </a:rPr>
              <a:t>를 포함하므로 전체순서가 아니다</a:t>
            </a:r>
            <a:r>
              <a:rPr lang="en-US" altLang="ko-KR" b="1" dirty="0" smtClean="0">
                <a:ea typeface="신명조" charset="-127"/>
              </a:rPr>
              <a:t>. </a:t>
            </a:r>
            <a:r>
              <a:rPr lang="en-US" altLang="ko-KR" dirty="0">
                <a:ea typeface="굴림" charset="-127"/>
                <a:sym typeface="Lucida Bright Math Italic" pitchFamily="2" charset="2"/>
              </a:rPr>
              <a:t>7 | 5 and 5 | </a:t>
            </a:r>
            <a:r>
              <a:rPr lang="en-US" altLang="ko-KR" dirty="0" smtClean="0">
                <a:ea typeface="굴림" charset="-127"/>
                <a:sym typeface="Lucida Bright Math Italic" pitchFamily="2" charset="2"/>
              </a:rPr>
              <a:t>7</a:t>
            </a:r>
            <a:endParaRPr lang="en-US" altLang="ko-KR" dirty="0">
              <a:ea typeface="굴림" charset="-127"/>
              <a:sym typeface="Lucida Bright Math Italic" pitchFamily="2" charset="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987824" y="4581128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4283968" y="4581128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7484</TotalTime>
  <Words>6236</Words>
  <Application>Microsoft Office PowerPoint</Application>
  <PresentationFormat>화면 슬라이드 쇼(4:3)</PresentationFormat>
  <Paragraphs>916</Paragraphs>
  <Slides>106</Slides>
  <Notes>64</Notes>
  <HiddenSlides>0</HiddenSlides>
  <MMClips>0</MMClips>
  <ScaleCrop>false</ScaleCrop>
  <HeadingPairs>
    <vt:vector size="8" baseType="variant">
      <vt:variant>
        <vt:lpstr>사용한 글꼴</vt:lpstr>
      </vt:variant>
      <vt:variant>
        <vt:i4>23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106</vt:i4>
      </vt:variant>
    </vt:vector>
  </HeadingPairs>
  <TitlesOfParts>
    <vt:vector size="132" baseType="lpstr">
      <vt:lpstr>┴▀░φ╡±</vt:lpstr>
      <vt:lpstr>░▀░φ╡±</vt:lpstr>
      <vt:lpstr>HY견고딕</vt:lpstr>
      <vt:lpstr>HY엽서L</vt:lpstr>
      <vt:lpstr>HY중고딕</vt:lpstr>
      <vt:lpstr>Lucida Bright Math Italic</vt:lpstr>
      <vt:lpstr>견고딕</vt:lpstr>
      <vt:lpstr>굴림</vt:lpstr>
      <vt:lpstr>맑은 고딕</vt:lpstr>
      <vt:lpstr>바탕체</vt:lpstr>
      <vt:lpstr>신명조</vt:lpstr>
      <vt:lpstr>중고딕</vt:lpstr>
      <vt:lpstr>휴먼둥근헤드라인</vt:lpstr>
      <vt:lpstr>휴먼매직체</vt:lpstr>
      <vt:lpstr>휴먼모음T</vt:lpstr>
      <vt:lpstr>Arial</vt:lpstr>
      <vt:lpstr>Cambria Math</vt:lpstr>
      <vt:lpstr>Gill Sans MT</vt:lpstr>
      <vt:lpstr>Symbol</vt:lpstr>
      <vt:lpstr>Times New Roman</vt:lpstr>
      <vt:lpstr>Verdana</vt:lpstr>
      <vt:lpstr>Wingdings</vt:lpstr>
      <vt:lpstr>Wingdings 2</vt:lpstr>
      <vt:lpstr>태양</vt:lpstr>
      <vt:lpstr>Equation</vt:lpstr>
      <vt:lpstr>비트맵 이미지</vt:lpstr>
      <vt:lpstr>PowerPoint 프레젠테이션</vt:lpstr>
      <vt:lpstr>PowerPoint 프레젠테이션</vt:lpstr>
      <vt:lpstr>CONTENTS</vt:lpstr>
      <vt:lpstr>What is a relation</vt:lpstr>
      <vt:lpstr>5. 관 계</vt:lpstr>
      <vt:lpstr>What is a relation</vt:lpstr>
      <vt:lpstr>5.1 관계와 이항 관계</vt:lpstr>
      <vt:lpstr>5.1 관계와 이항 관계</vt:lpstr>
      <vt:lpstr>5.1 관계와 이항 관계</vt:lpstr>
      <vt:lpstr>Binary Relations</vt:lpstr>
      <vt:lpstr>Binary Relation on a Set</vt:lpstr>
      <vt:lpstr>Binary Relation on a Set (cont.)</vt:lpstr>
      <vt:lpstr>Binary Relations on a Set (cont.)</vt:lpstr>
      <vt:lpstr>5.1 관계와 이항 관계</vt:lpstr>
      <vt:lpstr>5.1 관계와 이항 관계</vt:lpstr>
      <vt:lpstr>5.1 관계와 이항 관계</vt:lpstr>
      <vt:lpstr>5.1 관계와 이항 관계</vt:lpstr>
      <vt:lpstr>5.1 관계와 이항 관계</vt:lpstr>
      <vt:lpstr>5.1 관계와 이항 관계</vt:lpstr>
      <vt:lpstr>5.1 관계와 이항 관계</vt:lpstr>
      <vt:lpstr>5.2 관계의 표현</vt:lpstr>
      <vt:lpstr>5.2 관계의 표현</vt:lpstr>
      <vt:lpstr>5.2 관계의 표현</vt:lpstr>
      <vt:lpstr>5.2 관계의 표현</vt:lpstr>
      <vt:lpstr>5.2 관계의 표현</vt:lpstr>
      <vt:lpstr>5.2 관계의 표현</vt:lpstr>
      <vt:lpstr>5.2 관계의 표현</vt:lpstr>
      <vt:lpstr>Representing Relations Using Digraphs</vt:lpstr>
      <vt:lpstr>Examples of Digraphs Representing Relations</vt:lpstr>
      <vt:lpstr>Representing relations using directed graphs</vt:lpstr>
      <vt:lpstr>5.2 관계의 표현</vt:lpstr>
      <vt:lpstr>5.2 관계의 표현</vt:lpstr>
      <vt:lpstr>5.2 관계의 표현</vt:lpstr>
      <vt:lpstr>5.2 관계의 표현</vt:lpstr>
      <vt:lpstr>5.2 관계의 표현</vt:lpstr>
      <vt:lpstr>5.2 관계의 표현</vt:lpstr>
      <vt:lpstr>5.3 합성 관계</vt:lpstr>
      <vt:lpstr>5.3 합성 관계</vt:lpstr>
      <vt:lpstr>5.3 합성 관계</vt:lpstr>
      <vt:lpstr>5.3 합성 관계</vt:lpstr>
      <vt:lpstr>5.3 합성 관계</vt:lpstr>
      <vt:lpstr>5.3 합성 관계</vt:lpstr>
      <vt:lpstr>5.4 관계의 성질</vt:lpstr>
      <vt:lpstr>5.4 관계의 성질</vt:lpstr>
      <vt:lpstr>5.4 관계의 성질</vt:lpstr>
      <vt:lpstr>Binary Relations on a Set</vt:lpstr>
      <vt:lpstr>Reflexive Relations</vt:lpstr>
      <vt:lpstr>5.4 관계의 성질</vt:lpstr>
      <vt:lpstr>5.4 관계의 성질</vt:lpstr>
      <vt:lpstr>5.4 관계의 성질</vt:lpstr>
      <vt:lpstr>Binary Relations on a Set</vt:lpstr>
      <vt:lpstr>Symmetric Relations</vt:lpstr>
      <vt:lpstr>5.4 관계의 성질</vt:lpstr>
      <vt:lpstr>문제풀이</vt:lpstr>
      <vt:lpstr>문제풀이</vt:lpstr>
      <vt:lpstr>5.4 관계의 성질</vt:lpstr>
      <vt:lpstr>문제풀이</vt:lpstr>
      <vt:lpstr>문제풀이</vt:lpstr>
      <vt:lpstr>5.4 관계의 성질</vt:lpstr>
      <vt:lpstr>5.4 관계의 성질</vt:lpstr>
      <vt:lpstr>Binary Relations on a Set</vt:lpstr>
      <vt:lpstr>Antisymmetric Relations</vt:lpstr>
      <vt:lpstr>문제</vt:lpstr>
      <vt:lpstr>문제풀이</vt:lpstr>
      <vt:lpstr>Notes on *symmetric relations</vt:lpstr>
      <vt:lpstr>5.4 관계의 성질</vt:lpstr>
      <vt:lpstr>Binary Relations on a Set</vt:lpstr>
      <vt:lpstr>Transitive Relations</vt:lpstr>
      <vt:lpstr>Transitivity</vt:lpstr>
      <vt:lpstr>Transitivity examples</vt:lpstr>
      <vt:lpstr>5.4 관계의 성질</vt:lpstr>
      <vt:lpstr>문제풀이</vt:lpstr>
      <vt:lpstr>문제풀이</vt:lpstr>
      <vt:lpstr>5.4 관계의 성질</vt:lpstr>
      <vt:lpstr>5.4 관계의 성질</vt:lpstr>
      <vt:lpstr>5.4 관계의 성질</vt:lpstr>
      <vt:lpstr>5.4 관계의 성질</vt:lpstr>
      <vt:lpstr>Determining which Properties  a Relation has from its Digraph</vt:lpstr>
      <vt:lpstr>5.4 관계의 성질</vt:lpstr>
      <vt:lpstr>5.5 동치 관계와 분할</vt:lpstr>
      <vt:lpstr>동치류</vt:lpstr>
      <vt:lpstr>동치류</vt:lpstr>
      <vt:lpstr>5.5 동치 관계와 분할</vt:lpstr>
      <vt:lpstr>문제풀이</vt:lpstr>
      <vt:lpstr>5.5 동치 관계와 분할</vt:lpstr>
      <vt:lpstr>5.5 동치 관계와 분할</vt:lpstr>
      <vt:lpstr>5.5 동치 관계와 분할</vt:lpstr>
      <vt:lpstr>5.5 동치 관계와 분할</vt:lpstr>
      <vt:lpstr>5.5 동치 관계와 분할</vt:lpstr>
      <vt:lpstr>5.6 부분 순서 관계</vt:lpstr>
      <vt:lpstr>5.6 부분 순서 관계</vt:lpstr>
      <vt:lpstr>문제풀이</vt:lpstr>
      <vt:lpstr>문제풀이</vt:lpstr>
      <vt:lpstr>5.6 부분 순서 관계</vt:lpstr>
      <vt:lpstr>5.6 부분 순서 관계</vt:lpstr>
      <vt:lpstr>5.6 부분 순서 관계</vt:lpstr>
      <vt:lpstr>5.6 부분 순서 관계</vt:lpstr>
      <vt:lpstr>문제풀이</vt:lpstr>
      <vt:lpstr>문제풀이</vt:lpstr>
      <vt:lpstr>5.6 부분 순서 관계</vt:lpstr>
      <vt:lpstr>5.6 부분 순서 관계</vt:lpstr>
      <vt:lpstr>5.6 부분 순서 관계</vt:lpstr>
      <vt:lpstr>5.6 부분 순서 관계</vt:lpstr>
      <vt:lpstr>Hasse Diagrams</vt:lpstr>
      <vt:lpstr>Hasse Diagram</vt:lpstr>
      <vt:lpstr>5.6 부분 순서 관계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user</cp:lastModifiedBy>
  <cp:revision>365</cp:revision>
  <cp:lastPrinted>2015-09-30T12:11:50Z</cp:lastPrinted>
  <dcterms:created xsi:type="dcterms:W3CDTF">2010-07-13T17:27:52Z</dcterms:created>
  <dcterms:modified xsi:type="dcterms:W3CDTF">2015-10-02T04:15:33Z</dcterms:modified>
</cp:coreProperties>
</file>