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53"/>
  </p:notesMasterIdLst>
  <p:handoutMasterIdLst>
    <p:handoutMasterId r:id="rId54"/>
  </p:handoutMasterIdLst>
  <p:sldIdLst>
    <p:sldId id="308" r:id="rId2"/>
    <p:sldId id="363" r:id="rId3"/>
    <p:sldId id="257" r:id="rId4"/>
    <p:sldId id="345" r:id="rId5"/>
    <p:sldId id="309" r:id="rId6"/>
    <p:sldId id="314" r:id="rId7"/>
    <p:sldId id="313" r:id="rId8"/>
    <p:sldId id="346" r:id="rId9"/>
    <p:sldId id="312" r:id="rId10"/>
    <p:sldId id="347" r:id="rId11"/>
    <p:sldId id="311" r:id="rId12"/>
    <p:sldId id="348" r:id="rId13"/>
    <p:sldId id="349" r:id="rId14"/>
    <p:sldId id="310" r:id="rId15"/>
    <p:sldId id="316" r:id="rId16"/>
    <p:sldId id="317" r:id="rId17"/>
    <p:sldId id="318" r:id="rId18"/>
    <p:sldId id="319" r:id="rId19"/>
    <p:sldId id="320" r:id="rId20"/>
    <p:sldId id="321" r:id="rId21"/>
    <p:sldId id="364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51" r:id="rId30"/>
    <p:sldId id="352" r:id="rId31"/>
    <p:sldId id="353" r:id="rId32"/>
    <p:sldId id="354" r:id="rId33"/>
    <p:sldId id="365" r:id="rId34"/>
    <p:sldId id="331" r:id="rId35"/>
    <p:sldId id="332" r:id="rId36"/>
    <p:sldId id="355" r:id="rId37"/>
    <p:sldId id="356" r:id="rId38"/>
    <p:sldId id="333" r:id="rId39"/>
    <p:sldId id="334" r:id="rId40"/>
    <p:sldId id="335" r:id="rId41"/>
    <p:sldId id="336" r:id="rId42"/>
    <p:sldId id="357" r:id="rId43"/>
    <p:sldId id="337" r:id="rId44"/>
    <p:sldId id="338" r:id="rId45"/>
    <p:sldId id="358" r:id="rId46"/>
    <p:sldId id="339" r:id="rId47"/>
    <p:sldId id="340" r:id="rId48"/>
    <p:sldId id="341" r:id="rId49"/>
    <p:sldId id="342" r:id="rId50"/>
    <p:sldId id="343" r:id="rId51"/>
    <p:sldId id="344" r:id="rId52"/>
  </p:sldIdLst>
  <p:sldSz cx="9144000" cy="6858000" type="screen4x3"/>
  <p:notesSz cx="9926638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F3F"/>
    <a:srgbClr val="FCC69E"/>
    <a:srgbClr val="669900"/>
    <a:srgbClr val="00FF00"/>
    <a:srgbClr val="F640A8"/>
    <a:srgbClr val="6600FF"/>
    <a:srgbClr val="00C85A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96948" autoAdjust="0"/>
  </p:normalViewPr>
  <p:slideViewPr>
    <p:cSldViewPr showGuides="1">
      <p:cViewPr varScale="1">
        <p:scale>
          <a:sx n="111" d="100"/>
          <a:sy n="111" d="100"/>
        </p:scale>
        <p:origin x="199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C8175-4964-4EE4-9745-DAFBC75C682E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4933B-0E31-4B69-8AC4-A89E7615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859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3D74BDE-7184-4477-B37A-1132110652DB}" type="datetimeFigureOut">
              <a:rPr lang="ko-KR" altLang="en-US"/>
              <a:pPr>
                <a:defRPr/>
              </a:pPr>
              <a:t>2015-10-27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EFD474C-418D-4910-98D9-DD321418B02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99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CA3014-DC94-4506-AB41-62E29814EDA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45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FC0D93-EE97-457B-A3CA-C5FAD362BA2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0066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1A2CB2-945B-4C4B-AA5E-768F16F9F4C4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682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1466BC-3764-4968-B777-9818338BBA32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091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827627-2124-4E75-9690-FDA9C5287CA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356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45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CC32315-A7BB-40E0-B2DA-99C41DF9559E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9604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55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9ED8DE2-0105-4864-872C-8EB39526DA2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498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65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A98336-BE6E-42CE-AC76-0964073961D0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3247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75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E63C9E-3546-448A-AED8-56CA9666CE46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44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006F83-4BC0-46EB-83AF-A4DB786469D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207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006F83-4BC0-46EB-83AF-A4DB786469D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743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D7A532A-6D33-4262-9D5E-844754AD233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526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96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009B5D-523F-4D04-93B6-735F0054783E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574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06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5760F6-0EA3-40A6-B544-6860C1601855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315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0EB254-A0AF-48EC-A504-B58ED999F744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82346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27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E3D714-AEFB-4D4B-BEC3-6D26B03561E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608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42C56A-B1D3-4FEF-953F-7CF4D5638FF2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201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BD9F849-7AF3-4EA6-B379-C37D860E461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8825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BD9F849-7AF3-4EA6-B379-C37D860E461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5056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68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2F7A934-2425-451D-A7D2-904E6062ED0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369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68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2F7A934-2425-451D-A7D2-904E6062ED0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74610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68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2F7A934-2425-451D-A7D2-904E6062ED0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622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73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01422D1-4885-41B9-9D68-633F0B63258E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801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E1565E-B709-44B5-8064-B8FC0C46962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6875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E1565E-B709-44B5-8064-B8FC0C46962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1108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88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9C5D0F-9078-4624-A9D8-DA27E1F7F83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6175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88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9C5D0F-9078-4624-A9D8-DA27E1F7F83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3421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88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9C5D0F-9078-4624-A9D8-DA27E1F7F83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7494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98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E9D743-F570-4A00-8849-8C20F28A3804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6283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09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91E26A-6E3F-4E52-9F94-9245AE4718F2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57293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19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15CB18-6A87-45A4-B951-DD128D327ED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525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29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CDF7D07-8499-4CFF-B776-59ECED92115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4650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29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CDF7D07-8499-4CFF-B776-59ECED92115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26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83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568F83-81B2-43C1-9B1C-E00B48D55F62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52558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39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7211302-52FB-4D05-9EF4-D6310D8F13B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0336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49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599C4D-E2C6-4219-A3D5-6FDA186ABF35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4435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49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599C4D-E2C6-4219-A3D5-6FDA186ABF35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440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60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23D2FC4-C3D3-4F4A-BA59-19D2D29BC1AB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1319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70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4B87C48-9BC5-40D9-9261-1ED96BE5B940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4990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80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DDA00E-249C-47A7-86DA-D576B426E11E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8339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90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7F05693-1DB8-4BE5-922A-6749B7487B8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7080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01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C26A8D-7B6C-419F-9C2B-C4FEF8B77C8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8460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11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598178-A957-42C1-8091-78820F9FC0BB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778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83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568F83-81B2-43C1-9B1C-E00B48D55F62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5755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F07BA4-4B72-4E2D-B105-9AE0DAE1290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16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F07BA4-4B72-4E2D-B105-9AE0DAE1290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505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FC0D93-EE97-457B-A3CA-C5FAD362BA2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6728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FC0D93-EE97-457B-A3CA-C5FAD362BA2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911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6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821F3A-AC3C-45E8-987D-746E2A511D56}" type="datetimeFigureOut">
              <a:rPr lang="en-US" altLang="ko-KR"/>
              <a:pPr/>
              <a:t>10/27/2015</a:t>
            </a:fld>
            <a:endParaRPr lang="en-US" altLang="ko-KR"/>
          </a:p>
        </p:txBody>
      </p:sp>
      <p:sp>
        <p:nvSpPr>
          <p:cNvPr id="7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8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855FB-B3AD-48A5-9A9C-A897BA86557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571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EF8617-9C09-4540-95D0-8E0D30A717DA}" type="datetimeFigureOut">
              <a:rPr lang="en-US" altLang="ko-KR"/>
              <a:pPr/>
              <a:t>10/27/2015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5C10AE-F403-4BD5-A541-2EE4E6DCEE7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370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DB7D24-CED9-4AF5-8B81-D957A455BBA8}" type="datetimeFigureOut">
              <a:rPr lang="en-US" altLang="ko-KR"/>
              <a:pPr/>
              <a:t>10/27/2015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9E7AC-D081-4DCE-BFB0-904FE959184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899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13009D-CCF7-4196-8422-7522C33991BF}" type="datetimeFigureOut">
              <a:rPr lang="en-US" altLang="ko-KR"/>
              <a:pPr/>
              <a:t>10/27/2015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EFAEE7-DD79-44E1-960D-546DCF24A1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043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4CD3C6-A29A-41BB-9225-3E77BF4237F8}" type="datetimeFigureOut">
              <a:rPr lang="en-US" altLang="ko-KR"/>
              <a:pPr/>
              <a:t>10/27/2015</a:t>
            </a:fld>
            <a:endParaRPr lang="en-US" altLang="ko-KR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0B20D-E141-4433-893E-602704FB130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430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77931E-F0DF-416C-A3BF-3FEE9C741017}" type="datetimeFigureOut">
              <a:rPr lang="en-US" altLang="ko-KR"/>
              <a:pPr/>
              <a:t>10/27/2015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83F6B1-24EB-4D4D-9CF2-92D6936BAEB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868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4C2A77-5A91-4040-A3FE-42592B3AB4D9}" type="datetimeFigureOut">
              <a:rPr lang="en-US" altLang="ko-KR"/>
              <a:pPr/>
              <a:t>10/27/2015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CE236-E5A4-4B8D-8512-B2218EFFC2B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881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616716-6CCC-4AB8-B616-F0785CB7864B}" type="datetimeFigureOut">
              <a:rPr lang="en-US" altLang="ko-KR"/>
              <a:pPr/>
              <a:t>10/27/2015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01456-6D4E-4D94-9B80-731921A53B9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407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4377DD-F901-4994-9BE0-83458CB747CE}" type="datetimeFigureOut">
              <a:rPr lang="en-US" altLang="ko-KR"/>
              <a:pPr/>
              <a:t>10/27/2015</a:t>
            </a:fld>
            <a:endParaRPr lang="en-US" altLang="ko-KR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E37A6-CFA8-4127-A883-B17E219419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37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560CF0-CEF3-4B68-873B-B9871863A177}" type="datetimeFigureOut">
              <a:rPr lang="en-US" altLang="ko-KR"/>
              <a:pPr/>
              <a:t>10/27/2015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EC5B5-2B3C-4237-9022-3975BB88FEC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827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lvl1pPr indent="-282575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kumimoji="0" lang="en-US" altLang="ko-KR" sz="3200"/>
          </a:p>
        </p:txBody>
      </p:sp>
      <p:sp>
        <p:nvSpPr>
          <p:cNvPr id="6" name="순서도: 처리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BAF14-9240-4BC9-A055-8C4BCFDFB6C0}" type="datetimeFigureOut">
              <a:rPr lang="en-US" altLang="ko-KR"/>
              <a:pPr/>
              <a:t>10/27/2015</a:t>
            </a:fld>
            <a:endParaRPr lang="en-US" altLang="ko-KR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61DC8-793F-4A39-BC37-6E7A0667465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385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33" name="텍스트 개체 틀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fld id="{3C8253C9-0A42-425A-AE82-113E7A9B1551}" type="datetimeFigureOut">
              <a:rPr lang="en-US" altLang="ko-KR"/>
              <a:pPr/>
              <a:t>10/27/2015</a:t>
            </a:fld>
            <a:endParaRPr lang="en-US" altLang="ko-KR">
              <a:solidFill>
                <a:srgbClr val="AAA393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solidFill>
                  <a:srgbClr val="AAA393"/>
                </a:solidFill>
                <a:latin typeface="Gill Sans MT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latinLnBrk="0">
              <a:defRPr kumimoji="0"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fld id="{21DF83EC-74F7-4D54-AF0C-17EE983842D1}" type="slidenum">
              <a:rPr lang="en-US" altLang="ko-KR"/>
              <a:pPr/>
              <a:t>‹#›</a:t>
            </a:fld>
            <a:endParaRPr lang="en-US" altLang="ko-KR">
              <a:solidFill>
                <a:srgbClr val="AAA393"/>
              </a:solidFill>
            </a:endParaRPr>
          </a:p>
        </p:txBody>
      </p:sp>
      <p:sp>
        <p:nvSpPr>
          <p:cNvPr id="15" name="직사각형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fontAlgn="base" latinLnBrk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 latinLnBrk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 latinLnBrk="1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 latinLnBrk="1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39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398713" y="957263"/>
            <a:ext cx="7286625" cy="1471612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ko-KR" sz="4300" dirty="0">
                <a:latin typeface="휴먼모음T" pitchFamily="18" charset="-127"/>
                <a:ea typeface="휴먼모음T" pitchFamily="18" charset="-127"/>
                <a:cs typeface="+mj-cs"/>
              </a:rPr>
              <a:t>Chapter 6. </a:t>
            </a:r>
            <a:r>
              <a:rPr kumimoji="0" lang="ko-KR" altLang="en-US" sz="4300" dirty="0">
                <a:latin typeface="휴먼모음T" pitchFamily="18" charset="-127"/>
                <a:ea typeface="휴먼모음T" pitchFamily="18" charset="-127"/>
                <a:cs typeface="+mj-cs"/>
              </a:rPr>
              <a:t>함 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40000"/>
                <a:lumOff val="60000"/>
              </a:schemeClr>
            </a:gs>
            <a:gs pos="25000">
              <a:schemeClr val="accent5">
                <a:lumMod val="20000"/>
                <a:lumOff val="80000"/>
              </a:schemeClr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함수의 정의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48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E012339-B366-4385-81E7-CCE61122495C}" type="slidenum">
              <a:rPr lang="en-US" altLang="ko-KR" b="1">
                <a:ea typeface="HY엽서L" pitchFamily="18" charset="-127"/>
              </a:rPr>
              <a:pPr/>
              <a:t>10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048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2" y="1340768"/>
            <a:ext cx="7560000" cy="4185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22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함수의 정의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756C152-9026-4C63-B25A-22322630E76B}" type="slidenum">
              <a:rPr lang="en-US" altLang="ko-KR" b="1">
                <a:ea typeface="HY엽서L" pitchFamily="18" charset="-127"/>
              </a:rPr>
              <a:pPr/>
              <a:t>11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1510" name="Picture 5" descr="C:\Documents and Settings\Administrator\바탕 화면\이산수학 작업 그림파일\6장\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060450"/>
            <a:ext cx="7783512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2" descr="C:\Documents and Settings\Administrator\바탕 화면\이산수학 작업 그림파일\6장\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437063"/>
            <a:ext cx="7718425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40000"/>
                <a:lumOff val="60000"/>
              </a:schemeClr>
            </a:gs>
            <a:gs pos="24000">
              <a:schemeClr val="accent5">
                <a:lumMod val="40000"/>
                <a:lumOff val="60000"/>
              </a:schemeClr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함수의 정의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756C152-9026-4C63-B25A-22322630E76B}" type="slidenum">
              <a:rPr lang="en-US" altLang="ko-KR" b="1">
                <a:ea typeface="HY엽서L" pitchFamily="18" charset="-127"/>
              </a:rPr>
              <a:pPr/>
              <a:t>12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80" y="1174543"/>
            <a:ext cx="7560000" cy="47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40000"/>
                <a:lumOff val="60000"/>
              </a:schemeClr>
            </a:gs>
            <a:gs pos="25000">
              <a:schemeClr val="accent5">
                <a:lumMod val="20000"/>
                <a:lumOff val="80000"/>
              </a:schemeClr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함수의 정의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756C152-9026-4C63-B25A-22322630E76B}" type="slidenum">
              <a:rPr lang="en-US" altLang="ko-KR" b="1">
                <a:ea typeface="HY엽서L" pitchFamily="18" charset="-127"/>
              </a:rPr>
              <a:pPr/>
              <a:t>13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735" y="1340768"/>
            <a:ext cx="5590737" cy="4154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8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함수의 정의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4339CF2-BC60-4AE9-9E6B-5C25E63BDE7A}" type="slidenum">
              <a:rPr lang="en-US" altLang="ko-KR" b="1">
                <a:ea typeface="HY엽서L" pitchFamily="18" charset="-127"/>
              </a:rPr>
              <a:pPr/>
              <a:t>14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2534" name="Picture 6" descr="C:\Documents and Settings\Administrator\바탕 화면\이산수학 작업 그림파일\6장\1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68413"/>
            <a:ext cx="788352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함수의 정의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B77D6C3A-7C06-4DC7-BE99-9014F8A1BF72}" type="slidenum">
              <a:rPr lang="en-US" altLang="ko-KR" b="1">
                <a:ea typeface="HY엽서L" pitchFamily="18" charset="-127"/>
              </a:rPr>
              <a:pPr/>
              <a:t>15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3558" name="Picture 2" descr="C:\Documents and Settings\Administrator\바탕 화면\이산수학 작업 그림파일\6장\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206500"/>
            <a:ext cx="7966075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함수 그래프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D3FAF503-2B2C-4BDE-A217-EDB6C91408FE}" type="slidenum">
              <a:rPr lang="en-US" altLang="ko-KR" b="1">
                <a:ea typeface="HY엽서L" pitchFamily="18" charset="-127"/>
              </a:rPr>
              <a:pPr/>
              <a:t>16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458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4583" name="Picture 2" descr="C:\Documents and Settings\Administrator\바탕 화면\이산수학 작업 그림파일\6장\1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374008"/>
            <a:ext cx="775970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187450" y="1268760"/>
                <a:ext cx="77597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rgbClr val="0070C0"/>
                    </a:solidFill>
                    <a:latin typeface="HY중고딕" pitchFamily="18" charset="-127"/>
                    <a:ea typeface="HY중고딕" pitchFamily="18" charset="-127"/>
                  </a:rPr>
                  <a:t>두 집합 </a:t>
                </a:r>
                <a:r>
                  <a:rPr lang="en-US" altLang="ko-KR" dirty="0" smtClean="0">
                    <a:solidFill>
                      <a:srgbClr val="0070C0"/>
                    </a:solidFill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en-US" altLang="ko-KR" dirty="0">
                    <a:solidFill>
                      <a:srgbClr val="0070C0"/>
                    </a:solidFill>
                    <a:latin typeface="HY중고딕" pitchFamily="18" charset="-127"/>
                    <a:ea typeface="HY중고딕" pitchFamily="18" charset="-127"/>
                  </a:rPr>
                  <a:t>, B</a:t>
                </a:r>
                <a:r>
                  <a:rPr lang="ko-KR" altLang="en-US" dirty="0" smtClean="0">
                    <a:solidFill>
                      <a:srgbClr val="0070C0"/>
                    </a:solidFill>
                    <a:latin typeface="HY중고딕" pitchFamily="18" charset="-127"/>
                    <a:ea typeface="HY중고딕" pitchFamily="18" charset="-127"/>
                  </a:rPr>
                  <a:t>에 대한 모든 함수 </a:t>
                </a:r>
                <a:r>
                  <a:rPr lang="en-US" altLang="ko-KR" dirty="0">
                    <a:solidFill>
                      <a:srgbClr val="0070C0"/>
                    </a:solidFill>
                    <a:latin typeface="HY중고딕" pitchFamily="18" charset="-127"/>
                    <a:ea typeface="HY중고딕" pitchFamily="18" charset="-127"/>
                  </a:rPr>
                  <a:t>f : A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ko-KR" dirty="0" smtClean="0">
                    <a:solidFill>
                      <a:srgbClr val="0070C0"/>
                    </a:solidFill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dirty="0">
                    <a:solidFill>
                      <a:srgbClr val="0070C0"/>
                    </a:solidFill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ko-KR" altLang="en-US" dirty="0" smtClean="0">
                    <a:solidFill>
                      <a:srgbClr val="0070C0"/>
                    </a:solidFill>
                    <a:latin typeface="HY중고딕" pitchFamily="18" charset="-127"/>
                    <a:ea typeface="HY중고딕" pitchFamily="18" charset="-127"/>
                  </a:rPr>
                  <a:t>는 집합 </a:t>
                </a:r>
                <a:r>
                  <a:rPr lang="en-US" altLang="ko-KR" dirty="0" smtClean="0">
                    <a:solidFill>
                      <a:srgbClr val="0070C0"/>
                    </a:solidFill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dirty="0" smtClean="0">
                    <a:solidFill>
                      <a:srgbClr val="0070C0"/>
                    </a:solidFill>
                    <a:latin typeface="HY중고딕" pitchFamily="18" charset="-127"/>
                    <a:ea typeface="HY중고딕" pitchFamily="18" charset="-127"/>
                  </a:rPr>
                  <a:t>에서 집합 </a:t>
                </a:r>
                <a:r>
                  <a:rPr lang="en-US" altLang="ko-KR" dirty="0" smtClean="0">
                    <a:solidFill>
                      <a:srgbClr val="0070C0"/>
                    </a:solidFill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ko-KR" altLang="en-US" dirty="0" smtClean="0">
                    <a:solidFill>
                      <a:srgbClr val="0070C0"/>
                    </a:solidFill>
                    <a:latin typeface="HY중고딕" pitchFamily="18" charset="-127"/>
                    <a:ea typeface="HY중고딕" pitchFamily="18" charset="-127"/>
                  </a:rPr>
                  <a:t>로의 관계로 정의함</a:t>
                </a:r>
                <a:endParaRPr lang="en-US" altLang="ko-KR" dirty="0" smtClean="0">
                  <a:solidFill>
                    <a:srgbClr val="0070C0"/>
                  </a:solidFill>
                  <a:latin typeface="HY중고딕" pitchFamily="18" charset="-127"/>
                  <a:ea typeface="HY중고딕" pitchFamily="18" charset="-127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450" y="1268760"/>
                <a:ext cx="7759700" cy="92333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707" b="-1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1763688" y="4149080"/>
            <a:ext cx="6984776" cy="1142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함수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f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에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대한 그래프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G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원소들을 좌표 평면상에 점으로 표시하는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것을 함수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f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그래프에서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순서쌍들은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집합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모든 원소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x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 대하여 오직 하나씩만의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관계를 가짐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함수 그래프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60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9A43B61-3B71-4E2B-9030-511BE4F1C4A6}" type="slidenum">
              <a:rPr lang="en-US" altLang="ko-KR" b="1">
                <a:ea typeface="HY엽서L" pitchFamily="18" charset="-127"/>
              </a:rPr>
              <a:pPr/>
              <a:t>17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5606" name="Picture 2" descr="C:\Documents and Settings\Administrator\바탕 화면\이산수학 작업 그림파일\6장\16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052513"/>
            <a:ext cx="7815262" cy="525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Documents and Settings\Administrator\바탕 화면\이산수학 작업 그림파일\6장\16-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75" y="1074738"/>
            <a:ext cx="5561013" cy="559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함수 그래프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62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0252C21C-2983-41A6-A540-09C0B5893CC6}" type="slidenum">
              <a:rPr lang="en-US" altLang="ko-KR" b="1">
                <a:ea typeface="HY엽서L" pitchFamily="18" charset="-127"/>
              </a:rPr>
              <a:pPr/>
              <a:t>18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6630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함수 그래프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765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D027AB15-B453-4920-91B1-76D4A21871F3}" type="slidenum">
              <a:rPr lang="en-US" altLang="ko-KR" b="1">
                <a:ea typeface="HY엽서L" pitchFamily="18" charset="-127"/>
              </a:rPr>
              <a:pPr/>
              <a:t>19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765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7654" name="Picture 2" descr="C:\Documents and Settings\Administrator\바탕 화면\이산수학 작업 그림파일\6장\16-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706563"/>
            <a:ext cx="5903913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19672" y="1052736"/>
            <a:ext cx="6840760" cy="4752527"/>
          </a:xfrm>
          <a:prstGeom prst="roundRect">
            <a:avLst>
              <a:gd name="adj" fmla="val 51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휴먼둥근헤드라인" pitchFamily="18" charset="-127"/>
                <a:ea typeface="휴먼둥근헤드라인" pitchFamily="18" charset="-127"/>
              </a:rPr>
              <a:t>개요</a:t>
            </a:r>
            <a:endParaRPr lang="en-US" altLang="ko-KR" sz="2400" dirty="0" smtClean="0">
              <a:solidFill>
                <a:schemeClr val="tx1"/>
              </a:solidFill>
              <a:latin typeface="휴먼둥근헤드라인" pitchFamily="18" charset="-127"/>
              <a:ea typeface="휴먼둥근헤드라인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chemeClr val="tx1"/>
              </a:solidFill>
              <a:latin typeface="휴먼둥근헤드라인" pitchFamily="18" charset="-127"/>
              <a:ea typeface="휴먼둥근헤드라인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함수의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정의와 </a:t>
            </a:r>
            <a:r>
              <a:rPr lang="ko-KR" altLang="en-US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정의역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공변역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치역의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개념을 살펴보고 함수와 그래프와의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관계를 살펴봄</a:t>
            </a:r>
            <a:endParaRPr lang="en-US" altLang="ko-KR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중요한 의미를 가지고 있는 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가지 주요 함수인 전사 함수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단사 함수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전단사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함수의 개념을 다룸</a:t>
            </a:r>
            <a:endParaRPr lang="en-US" altLang="ko-KR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그 이외에도 합성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함수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역함수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항등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함수 및 특성 함수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올림 함수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등 개념을 정의함</a:t>
            </a:r>
            <a:endParaRPr lang="en-US" altLang="ko-KR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컴퓨터 언어에서의 함수의 역할에 대해 서브프로그램을 이용하여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학습함</a:t>
            </a:r>
            <a:endParaRPr lang="ko-KR" altLang="en-US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3403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Documents and Settings\Administrator\바탕 화면\이산수학 작업 그림파일\6장\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993775"/>
            <a:ext cx="7756525" cy="55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함수 그래프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67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8F8C356-A1D7-4372-98AB-FFD8E75564EE}" type="slidenum">
              <a:rPr lang="en-US" altLang="ko-KR" b="1">
                <a:ea typeface="HY엽서L" pitchFamily="18" charset="-127"/>
              </a:rPr>
              <a:pPr/>
              <a:t>20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단사 함수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전사 함수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전단사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함수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70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05199692-BD7C-44C0-BD63-92B698F3C44B}" type="slidenum">
              <a:rPr lang="en-US" altLang="ko-KR" b="1">
                <a:ea typeface="HY엽서L" pitchFamily="18" charset="-127"/>
              </a:rPr>
              <a:pPr/>
              <a:t>21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970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62404" y="1131143"/>
            <a:ext cx="75998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단사함수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injective function 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일대일함수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one-to-one function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전사함수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surjective function 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반영함수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onto function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전단사함수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bijective function 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일대일대응함수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one-to-one correspondence function</a:t>
            </a:r>
          </a:p>
        </p:txBody>
      </p:sp>
    </p:spTree>
    <p:extLst>
      <p:ext uri="{BB962C8B-B14F-4D97-AF65-F5344CB8AC3E}">
        <p14:creationId xmlns:p14="http://schemas.microsoft.com/office/powerpoint/2010/main" val="4447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단사 함수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전사 함수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전단사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함수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70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05199692-BD7C-44C0-BD63-92B698F3C44B}" type="slidenum">
              <a:rPr lang="en-US" altLang="ko-KR" b="1">
                <a:ea typeface="HY엽서L" pitchFamily="18" charset="-127"/>
              </a:rPr>
              <a:pPr/>
              <a:t>22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970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9702" name="Picture 3" descr="C:\Documents and Settings\Administrator\바탕 화면\이산수학 작업 그림파일\6장\1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1698625"/>
            <a:ext cx="7762875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331640" y="3284984"/>
                <a:ext cx="7609954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정의역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의 모든 원소들이 </a:t>
                </a:r>
                <a:r>
                  <a:rPr lang="ko-KR" altLang="en-US" sz="1600" dirty="0" err="1">
                    <a:latin typeface="HY중고딕" pitchFamily="18" charset="-127"/>
                    <a:ea typeface="HY중고딕" pitchFamily="18" charset="-127"/>
                  </a:rPr>
                  <a:t>공변역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의 서로 다른 원소와 대응되기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때문에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단사 함수를 일대일 함수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(one-to-one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function)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라고 함</a:t>
                </a:r>
                <a:endParaRPr lang="en-US" altLang="ko-KR" sz="1600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600" dirty="0" err="1" smtClean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en-US" altLang="ko-KR" sz="1600" baseline="-25000" dirty="0" err="1" smtClean="0">
                    <a:latin typeface="HY중고딕" pitchFamily="18" charset="-127"/>
                    <a:ea typeface="HY중고딕" pitchFamily="18" charset="-127"/>
                  </a:rPr>
                  <a:t>i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, </a:t>
                </a:r>
                <a:r>
                  <a:rPr lang="en-US" altLang="ko-KR" sz="1600" dirty="0" err="1" smtClean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en-US" altLang="ko-KR" sz="1600" baseline="-25000" dirty="0" err="1" smtClean="0">
                    <a:latin typeface="HY중고딕" pitchFamily="18" charset="-127"/>
                    <a:ea typeface="HY중고딕" pitchFamily="18" charset="-127"/>
                  </a:rPr>
                  <a:t>j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에 대하여 </a:t>
                </a:r>
                <a:r>
                  <a:rPr lang="en-US" altLang="ko-KR" sz="1600" dirty="0" err="1" smtClean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en-US" altLang="ko-KR" sz="1600" baseline="-25000" dirty="0" err="1" smtClean="0">
                    <a:latin typeface="HY중고딕" pitchFamily="18" charset="-127"/>
                    <a:ea typeface="HY중고딕" pitchFamily="18" charset="-127"/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ko-KR" sz="1600" b="0" i="0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ko-KR" sz="1600" i="1" dirty="0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en-US" altLang="ko-KR" sz="1600" baseline="-25000" dirty="0" smtClean="0">
                    <a:latin typeface="HY중고딕" pitchFamily="18" charset="-127"/>
                    <a:ea typeface="HY중고딕" pitchFamily="18" charset="-127"/>
                  </a:rPr>
                  <a:t>j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이면 </a:t>
                </a:r>
                <a:r>
                  <a:rPr lang="en-US" altLang="ko-KR" sz="1600" i="1" dirty="0" smtClean="0">
                    <a:latin typeface="HY중고딕" pitchFamily="18" charset="-127"/>
                    <a:ea typeface="HY중고딕" pitchFamily="18" charset="-127"/>
                  </a:rPr>
                  <a:t>f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(</a:t>
                </a:r>
                <a:r>
                  <a:rPr lang="en-US" altLang="ko-KR" sz="1600" dirty="0" err="1" smtClean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en-US" altLang="ko-KR" sz="1600" baseline="-25000" dirty="0" err="1" smtClean="0">
                    <a:latin typeface="HY중고딕" pitchFamily="18" charset="-127"/>
                    <a:ea typeface="HY중고딕" pitchFamily="18" charset="-127"/>
                  </a:rPr>
                  <a:t>i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sz="1600" i="1" dirty="0" smtClean="0">
                    <a:latin typeface="HY중고딕" pitchFamily="18" charset="-127"/>
                    <a:ea typeface="HY중고딕" pitchFamily="18" charset="-127"/>
                  </a:rPr>
                  <a:t>f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(a</a:t>
                </a:r>
                <a:r>
                  <a:rPr lang="en-US" altLang="ko-KR" sz="1600" baseline="-25000" dirty="0" smtClean="0">
                    <a:latin typeface="HY중고딕" pitchFamily="18" charset="-127"/>
                    <a:ea typeface="HY중고딕" pitchFamily="18" charset="-127"/>
                  </a:rPr>
                  <a:t>j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)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이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성립함</a:t>
                </a:r>
                <a:endParaRPr lang="en-US" altLang="ko-KR" sz="1600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단사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함수에서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함수의 </a:t>
                </a:r>
                <a:r>
                  <a:rPr lang="ko-KR" altLang="en-US" sz="1600" dirty="0" err="1">
                    <a:latin typeface="HY중고딕" pitchFamily="18" charset="-127"/>
                    <a:ea typeface="HY중고딕" pitchFamily="18" charset="-127"/>
                  </a:rPr>
                  <a:t>치역은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ko-KR" altLang="en-US" sz="1600" dirty="0" err="1">
                    <a:latin typeface="HY중고딕" pitchFamily="18" charset="-127"/>
                    <a:ea typeface="HY중고딕" pitchFamily="18" charset="-127"/>
                  </a:rPr>
                  <a:t>공변역의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 부분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집합이 됨</a:t>
                </a:r>
                <a:endParaRPr lang="en-US" altLang="ko-KR" sz="1600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600" i="1" dirty="0">
                    <a:latin typeface="HY중고딕" pitchFamily="18" charset="-127"/>
                    <a:ea typeface="HY중고딕" pitchFamily="18" charset="-127"/>
                  </a:rPr>
                  <a:t>f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: A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에서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Ran (</a:t>
                </a:r>
                <a:r>
                  <a:rPr lang="en-US" altLang="ko-KR" sz="1600" i="1" dirty="0">
                    <a:latin typeface="HY중고딕" pitchFamily="18" charset="-127"/>
                    <a:ea typeface="HY중고딕" pitchFamily="18" charset="-127"/>
                  </a:rPr>
                  <a:t>f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/>
                        <a:ea typeface="Cambria Math"/>
                      </a:rPr>
                      <m:t>⊆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B</a:t>
                </a:r>
                <a:endParaRPr lang="ko-KR" altLang="en-US" sz="1600" dirty="0">
                  <a:latin typeface="HY중고딕" pitchFamily="18" charset="-127"/>
                  <a:ea typeface="HY중고딕" pitchFamily="18" charset="-127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284984"/>
                <a:ext cx="7609954" cy="193899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240" r="-160" b="-3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단사 함수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전사 함수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전단사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함수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72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4C01FF43-8EC7-4261-A852-AC6B34A7F5EE}" type="slidenum">
              <a:rPr lang="en-US" altLang="ko-KR" b="1">
                <a:ea typeface="HY엽서L" pitchFamily="18" charset="-127"/>
              </a:rPr>
              <a:pPr/>
              <a:t>23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072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0726" name="Picture 2" descr="C:\Documents and Settings\Administrator\바탕 화면\이산수학 작업 그림파일\6장\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708150"/>
            <a:ext cx="78105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835696" y="3284984"/>
            <a:ext cx="71058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전사 함수의 정의에서 알 수 있는 것은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공변역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B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모든 원소가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정의역에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대응 되어야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하므로 그 자체가 바로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치역이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된다는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것임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Ran(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f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) =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B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이다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전사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함수는 모든 함수의 관계가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B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모든 원소에 반영되므로 </a:t>
            </a:r>
            <a:r>
              <a:rPr lang="ko-KR" altLang="en-US" sz="1600" b="1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반영 함수</a:t>
            </a:r>
            <a:r>
              <a:rPr lang="en-US" altLang="ko-KR" sz="1600" b="1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1600" b="1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onto function)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라고도 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단사 함수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전사 함수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전단사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함수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174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D150C22-BF29-4B70-A014-2D509F641620}" type="slidenum">
              <a:rPr lang="en-US" altLang="ko-KR" b="1">
                <a:ea typeface="HY엽서L" pitchFamily="18" charset="-127"/>
              </a:rPr>
              <a:pPr/>
              <a:t>24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174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1750" name="Picture 2" descr="C:\Documents and Settings\Administrator\바탕 화면\이산수학 작업 그림파일\6장\2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204864"/>
            <a:ext cx="779462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259632" y="3443516"/>
            <a:ext cx="76819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전단사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함수는 집합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모든 원소들이 집합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B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모든 원소와 하나씩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대응되기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때문에 </a:t>
            </a:r>
            <a:r>
              <a:rPr lang="ko-KR" altLang="en-US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일대일 대응 함수</a:t>
            </a:r>
            <a:r>
              <a:rPr lang="en-US" altLang="ko-KR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(one-to-one correspondence function</a:t>
            </a:r>
            <a:r>
              <a:rPr lang="en-US" altLang="ko-KR" sz="1600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이라고 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단사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전사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전단사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함수를 쉽게 알기 위해서는 각 원소들의 관계를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화살표로 표시하는 </a:t>
            </a:r>
            <a:r>
              <a:rPr lang="ko-KR" altLang="en-US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화살표 도표</a:t>
            </a:r>
            <a:r>
              <a:rPr lang="en-US" altLang="ko-KR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(arrow </a:t>
            </a:r>
            <a:r>
              <a:rPr lang="en-US" altLang="ko-KR" sz="1600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diagram)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를 활용함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단사 함수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전사 함수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전단사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함수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77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214DF34B-5744-47E0-8BCD-5AD381DD1BD4}" type="slidenum">
              <a:rPr lang="en-US" altLang="ko-KR" b="1">
                <a:ea typeface="HY엽서L" pitchFamily="18" charset="-127"/>
              </a:rPr>
              <a:pPr/>
              <a:t>25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277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2774" name="Picture 2" descr="C:\Documents and Settings\Administrator\바탕 화면\이산수학 작업 그림파일\6장\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069975"/>
            <a:ext cx="6567487" cy="538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Documents and Settings\Administrator\바탕 화면\이산수학 작업 그림파일\6장\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4797152"/>
            <a:ext cx="7762875" cy="138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단사 함수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전사 함수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전단사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함수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379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42481DA-5CFA-48F3-8921-78138B96C174}" type="slidenum">
              <a:rPr lang="en-US" altLang="ko-KR" b="1">
                <a:ea typeface="HY엽서L" pitchFamily="18" charset="-127"/>
              </a:rPr>
              <a:pPr/>
              <a:t>26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3798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259631" y="1052736"/>
                <a:ext cx="7660531" cy="3724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000" b="1" dirty="0" smtClean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함수 </a:t>
                </a:r>
                <a:r>
                  <a:rPr lang="en-US" altLang="ko-KR" sz="2000" b="1" dirty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f : A </a:t>
                </a:r>
                <a14:m>
                  <m:oMath xmlns:m="http://schemas.openxmlformats.org/officeDocument/2006/math">
                    <m:r>
                      <a:rPr lang="en-US" altLang="ko-KR" sz="2000" b="1" i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ko-KR" sz="2000" b="1" dirty="0" smtClean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sz="2000" b="1" dirty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ko-KR" altLang="en-US" sz="2000" b="1" dirty="0" smtClean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에서 함수</a:t>
                </a:r>
                <a:r>
                  <a:rPr lang="en-US" altLang="ko-KR" sz="2000" b="1" dirty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f</a:t>
                </a:r>
                <a:r>
                  <a:rPr lang="ko-KR" altLang="en-US" sz="2000" b="1" dirty="0" smtClean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의 특성</a:t>
                </a:r>
                <a:endParaRPr lang="en-US" altLang="ko-KR" sz="2000" b="1" dirty="0" smtClean="0">
                  <a:solidFill>
                    <a:srgbClr val="0000FF"/>
                  </a:solidFill>
                  <a:latin typeface="HY중고딕" pitchFamily="18" charset="-127"/>
                  <a:ea typeface="HY중고딕" pitchFamily="18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f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가 단사 함수일 경우에는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의 모든 원소가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의 원소와 반드시 대응하는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것은 아니므로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의 원소와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의 원소의 개수를 비교하면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|A| </a:t>
                </a:r>
                <a14:m>
                  <m:oMath xmlns:m="http://schemas.openxmlformats.org/officeDocument/2006/math">
                    <m:r>
                      <a:rPr lang="en-US" altLang="ko-KR" sz="1600" i="0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 |B|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이 성립된다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.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즉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,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의 원소의 개수는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의 원소의 개수보다 크거나 같아야 함</a:t>
                </a:r>
                <a:endParaRPr lang="en-US" altLang="ko-KR" sz="1600" dirty="0">
                  <a:latin typeface="HY중고딕" pitchFamily="18" charset="-127"/>
                  <a:ea typeface="HY중고딕" pitchFamily="18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f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가 전사 함수일 경우에는 그와 반대로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의 모든 원소가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의 원소와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대응 되어야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하므로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의 원소와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의 원소의 개수를 비교하면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|A| </a:t>
                </a:r>
                <a14:m>
                  <m:oMath xmlns:m="http://schemas.openxmlformats.org/officeDocument/2006/math">
                    <m:r>
                      <a:rPr lang="en-US" altLang="ko-KR" sz="1600" i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ko-KR" sz="1600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|B|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이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성립된다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.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즉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, A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의 원소의 개수는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의 원소의 개수보다 크거나 같아야 함</a:t>
                </a:r>
                <a:endParaRPr lang="en-US" altLang="ko-KR" sz="1600" dirty="0">
                  <a:latin typeface="HY중고딕" pitchFamily="18" charset="-127"/>
                  <a:ea typeface="HY중고딕" pitchFamily="18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f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가 </a:t>
                </a:r>
                <a:r>
                  <a:rPr lang="ko-KR" altLang="en-US" sz="1600" dirty="0" err="1">
                    <a:latin typeface="HY중고딕" pitchFamily="18" charset="-127"/>
                    <a:ea typeface="HY중고딕" pitchFamily="18" charset="-127"/>
                  </a:rPr>
                  <a:t>전단사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 함수인 경우에는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의 모든 원소가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의 모든 원소와 하나씩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일대일 대응 되므로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|A|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=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|B|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이다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.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즉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, A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의 원소의 개수는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의 원소의 개수와 같음</a:t>
                </a:r>
                <a:endParaRPr lang="ko-KR" altLang="en-US" sz="1600" dirty="0">
                  <a:latin typeface="HY중고딕" pitchFamily="18" charset="-127"/>
                  <a:ea typeface="HY중고딕" pitchFamily="18" charset="-127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1" y="1052736"/>
                <a:ext cx="7660531" cy="3724096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876" t="-1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C:\Documents and Settings\Administrator\바탕 화면\이산수학 작업 그림파일\6장\26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939800"/>
            <a:ext cx="7967663" cy="560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단사 함수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전사 함수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전단사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함수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82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DE6B4797-F0AD-4F3E-8C70-BB6F2BCB95A3}" type="slidenum">
              <a:rPr lang="en-US" altLang="ko-KR" b="1">
                <a:ea typeface="HY엽서L" pitchFamily="18" charset="-127"/>
              </a:rPr>
              <a:pPr/>
              <a:t>27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4822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4823" name="Picture 2" descr="C:\Documents and Settings\Administrator\바탕 화면\이산수학 작업 그림파일\6장\26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844675"/>
            <a:ext cx="5040312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단사 함수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전사 함수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전단사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함수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843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84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72504CB-05C8-4A23-8FC7-66FF4D00F7B4}" type="slidenum">
              <a:rPr lang="en-US" altLang="ko-KR" b="1">
                <a:ea typeface="HY엽서L" pitchFamily="18" charset="-127"/>
              </a:rPr>
              <a:pPr/>
              <a:t>28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584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5846" name="Picture 3" descr="C:\Documents and Settings\Administrator\바탕 화면\이산수학 작업 그림파일\6장\27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1341438"/>
            <a:ext cx="7759700" cy="371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40000"/>
                <a:lumOff val="60000"/>
              </a:schemeClr>
            </a:gs>
            <a:gs pos="23000">
              <a:schemeClr val="accent5">
                <a:lumMod val="20000"/>
                <a:lumOff val="80000"/>
              </a:schemeClr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단사 함수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전사 함수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전단사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함수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843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84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72504CB-05C8-4A23-8FC7-66FF4D00F7B4}" type="slidenum">
              <a:rPr lang="en-US" altLang="ko-KR" b="1">
                <a:ea typeface="HY엽서L" pitchFamily="18" charset="-127"/>
              </a:rPr>
              <a:pPr/>
              <a:t>29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584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0854"/>
            <a:ext cx="7560000" cy="4470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85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sz="36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CONTENTS</a:t>
            </a:r>
            <a:endParaRPr lang="ko-KR" altLang="en-US" sz="36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2643188" y="1985963"/>
            <a:ext cx="7215187" cy="444341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ko-KR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6.1 </a:t>
            </a:r>
            <a:r>
              <a:rPr lang="ko-KR" altLang="en-US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함수의 정의</a:t>
            </a:r>
            <a:endParaRPr lang="en-US" altLang="ko-KR" sz="250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endParaRPr lang="en-US" altLang="ko-KR" sz="100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r>
              <a:rPr lang="en-US" altLang="ko-KR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6.2 </a:t>
            </a:r>
            <a:r>
              <a:rPr lang="ko-KR" altLang="en-US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함수 그래프</a:t>
            </a:r>
            <a:endParaRPr lang="en-US" altLang="ko-KR" sz="250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endParaRPr lang="en-US" altLang="ko-KR" sz="100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r>
              <a:rPr lang="en-US" altLang="ko-KR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6.3 </a:t>
            </a:r>
            <a:r>
              <a:rPr lang="ko-KR" altLang="en-US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단사 함수</a:t>
            </a:r>
            <a:r>
              <a:rPr lang="en-US" altLang="ko-KR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전사 함수</a:t>
            </a:r>
            <a:r>
              <a:rPr lang="en-US" altLang="ko-KR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전단사 함수</a:t>
            </a:r>
            <a:endParaRPr lang="en-US" altLang="ko-KR" sz="250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endParaRPr lang="en-US" altLang="ko-KR" sz="100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r>
              <a:rPr lang="en-US" altLang="ko-KR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6.4 </a:t>
            </a:r>
            <a:r>
              <a:rPr lang="ko-KR" altLang="en-US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여러 가지 함수들</a:t>
            </a:r>
            <a:endParaRPr lang="en-US" altLang="ko-KR" sz="250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endParaRPr lang="en-US" altLang="ko-KR" sz="100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r>
              <a:rPr lang="en-US" altLang="ko-KR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6.5 </a:t>
            </a:r>
            <a:r>
              <a:rPr lang="ko-KR" altLang="en-US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컴퓨터 언어에서의 함수의 역할</a:t>
            </a:r>
            <a:endParaRPr lang="en-US" altLang="ko-KR" sz="250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endParaRPr lang="en-US" altLang="ko-KR" sz="250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40000"/>
                <a:lumOff val="60000"/>
              </a:schemeClr>
            </a:gs>
            <a:gs pos="26000">
              <a:schemeClr val="accent5">
                <a:lumMod val="20000"/>
                <a:lumOff val="80000"/>
              </a:schemeClr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단사 함수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전사 함수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전단사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함수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789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0F9AAB65-018A-4C65-B8B9-470E6DB68F9C}" type="slidenum">
              <a:rPr lang="en-US" altLang="ko-KR" b="1">
                <a:ea typeface="HY엽서L" pitchFamily="18" charset="-127"/>
              </a:rPr>
              <a:pPr/>
              <a:t>30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789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80" y="1052736"/>
            <a:ext cx="7560000" cy="512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90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40000"/>
                <a:lumOff val="60000"/>
              </a:schemeClr>
            </a:gs>
            <a:gs pos="25000">
              <a:schemeClr val="accent5">
                <a:lumMod val="20000"/>
                <a:lumOff val="80000"/>
              </a:schemeClr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단사 함수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전사 함수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전단사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함수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789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0F9AAB65-018A-4C65-B8B9-470E6DB68F9C}" type="slidenum">
              <a:rPr lang="en-US" altLang="ko-KR" b="1">
                <a:ea typeface="HY엽서L" pitchFamily="18" charset="-127"/>
              </a:rPr>
              <a:pPr/>
              <a:t>31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789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933" y="1330477"/>
            <a:ext cx="6100539" cy="419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06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40000"/>
                <a:lumOff val="60000"/>
              </a:schemeClr>
            </a:gs>
            <a:gs pos="24000">
              <a:schemeClr val="accent5">
                <a:lumMod val="20000"/>
                <a:lumOff val="80000"/>
              </a:schemeClr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단사 함수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전사 함수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전단사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함수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789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0F9AAB65-018A-4C65-B8B9-470E6DB68F9C}" type="slidenum">
              <a:rPr lang="en-US" altLang="ko-KR" b="1">
                <a:ea typeface="HY엽서L" pitchFamily="18" charset="-127"/>
              </a:rPr>
              <a:pPr/>
              <a:t>32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789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71800" y="1484784"/>
            <a:ext cx="5876925" cy="3576439"/>
            <a:chOff x="2771800" y="1484784"/>
            <a:chExt cx="5876925" cy="3576439"/>
          </a:xfrm>
        </p:grpSpPr>
        <p:pic>
          <p:nvPicPr>
            <p:cNvPr id="1116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1484784"/>
              <a:ext cx="587692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1619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9806" y="2060848"/>
              <a:ext cx="3495675" cy="300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3324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여러 가지 함수들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91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F996EC4-1580-487E-969A-0A83BEC98F41}" type="slidenum">
              <a:rPr lang="en-US" altLang="ko-KR" b="1">
                <a:ea typeface="HY엽서L" pitchFamily="18" charset="-127"/>
              </a:rPr>
              <a:pPr/>
              <a:t>33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1628800"/>
            <a:ext cx="590465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합성함수</a:t>
            </a:r>
            <a:r>
              <a:rPr lang="en-US" altLang="ko-KR" sz="2000" dirty="0" smtClean="0"/>
              <a:t>(Composition)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항등함수</a:t>
            </a:r>
            <a:r>
              <a:rPr lang="en-US" altLang="ko-KR" sz="2000" dirty="0" smtClean="0"/>
              <a:t>(Identity)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역함수</a:t>
            </a:r>
            <a:r>
              <a:rPr lang="en-US" altLang="ko-KR" sz="2000" dirty="0" smtClean="0"/>
              <a:t>(Inverse)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상수함수</a:t>
            </a:r>
            <a:r>
              <a:rPr lang="en-US" altLang="ko-KR" sz="2000" dirty="0" smtClean="0"/>
              <a:t>(Constant)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특성함수</a:t>
            </a:r>
            <a:r>
              <a:rPr lang="en-US" altLang="ko-KR" sz="2000" dirty="0" smtClean="0"/>
              <a:t>(Characteristic)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올림함수</a:t>
            </a:r>
            <a:r>
              <a:rPr lang="en-US" altLang="ko-KR" sz="2000" dirty="0" smtClean="0"/>
              <a:t>(Ceiling)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내림함수</a:t>
            </a:r>
            <a:r>
              <a:rPr lang="en-US" altLang="ko-KR" sz="2000" dirty="0" smtClean="0"/>
              <a:t>(Floor)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89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여러 가지 함수들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91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F996EC4-1580-487E-969A-0A83BEC98F41}" type="slidenum">
              <a:rPr lang="en-US" altLang="ko-KR" b="1">
                <a:ea typeface="HY엽서L" pitchFamily="18" charset="-127"/>
              </a:rPr>
              <a:pPr/>
              <a:t>34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8919" name="Picture 3" descr="C:\Documents and Settings\Administrator\바탕 화면\이산수학 작업 그림파일\6장\2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254125"/>
            <a:ext cx="7794625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907704" y="2780928"/>
            <a:ext cx="6768752" cy="3464433"/>
            <a:chOff x="1907704" y="2843644"/>
            <a:chExt cx="6768752" cy="34644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직사각형 2"/>
                <p:cNvSpPr/>
                <p:nvPr/>
              </p:nvSpPr>
              <p:spPr>
                <a:xfrm>
                  <a:off x="1907704" y="2843644"/>
                  <a:ext cx="676875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1600" dirty="0" smtClean="0">
                      <a:latin typeface="HY중고딕" pitchFamily="18" charset="-127"/>
                      <a:ea typeface="HY중고딕" pitchFamily="18" charset="-127"/>
                    </a:rPr>
                    <a:t>두 함수 </a:t>
                  </a:r>
                  <a:r>
                    <a:rPr lang="en-US" altLang="ko-KR" i="1" dirty="0" smtClean="0">
                      <a:latin typeface="HY중고딕" pitchFamily="18" charset="-127"/>
                      <a:ea typeface="HY중고딕" pitchFamily="18" charset="-127"/>
                    </a:rPr>
                    <a:t>f </a:t>
                  </a:r>
                  <a:r>
                    <a:rPr lang="ko-KR" altLang="en-US" sz="1600" dirty="0" smtClean="0">
                      <a:latin typeface="HY중고딕" pitchFamily="18" charset="-127"/>
                      <a:ea typeface="HY중고딕" pitchFamily="18" charset="-127"/>
                    </a:rPr>
                    <a:t>와 </a:t>
                  </a:r>
                  <a:r>
                    <a:rPr lang="en-US" altLang="ko-KR" sz="1600" i="1" dirty="0" smtClean="0">
                      <a:latin typeface="HY중고딕" pitchFamily="18" charset="-127"/>
                      <a:ea typeface="HY중고딕" pitchFamily="18" charset="-127"/>
                    </a:rPr>
                    <a:t>g </a:t>
                  </a:r>
                  <a:r>
                    <a:rPr lang="ko-KR" altLang="en-US" sz="1600" dirty="0" smtClean="0">
                      <a:latin typeface="HY중고딕" pitchFamily="18" charset="-127"/>
                      <a:ea typeface="HY중고딕" pitchFamily="18" charset="-127"/>
                    </a:rPr>
                    <a:t>의 합성함수 </a:t>
                  </a:r>
                  <a:r>
                    <a:rPr lang="en-US" altLang="ko-KR" sz="1600" i="1" dirty="0">
                      <a:latin typeface="HY중고딕" pitchFamily="18" charset="-127"/>
                      <a:ea typeface="HY중고딕" pitchFamily="18" charset="-127"/>
                    </a:rPr>
                    <a:t>g </a:t>
                  </a:r>
                  <a14:m>
                    <m:oMath xmlns:m="http://schemas.openxmlformats.org/officeDocument/2006/math">
                      <m:r>
                        <a:rPr lang="en-US" altLang="ko-KR" sz="1600" i="1" smtClean="0">
                          <a:latin typeface="Cambria Math"/>
                          <a:ea typeface="Cambria Math"/>
                        </a:rPr>
                        <m:t>∘</m:t>
                      </m:r>
                    </m:oMath>
                  </a14:m>
                  <a:r>
                    <a:rPr lang="en-US" altLang="ko-KR" sz="1600" dirty="0" smtClean="0">
                      <a:latin typeface="HY중고딕" pitchFamily="18" charset="-127"/>
                      <a:ea typeface="HY중고딕" pitchFamily="18" charset="-127"/>
                    </a:rPr>
                    <a:t> </a:t>
                  </a:r>
                  <a:r>
                    <a:rPr lang="en-US" altLang="ko-KR" sz="1600" i="1" dirty="0">
                      <a:latin typeface="HY중고딕" pitchFamily="18" charset="-127"/>
                      <a:ea typeface="HY중고딕" pitchFamily="18" charset="-127"/>
                    </a:rPr>
                    <a:t>f</a:t>
                  </a:r>
                  <a:r>
                    <a:rPr lang="ko-KR" altLang="en-US" sz="1600" dirty="0" smtClean="0">
                      <a:latin typeface="HY중고딕" pitchFamily="18" charset="-127"/>
                      <a:ea typeface="HY중고딕" pitchFamily="18" charset="-127"/>
                    </a:rPr>
                    <a:t>는 </a:t>
                  </a:r>
                  <a:r>
                    <a:rPr lang="en-US" altLang="ko-KR" sz="1600" i="1" dirty="0" smtClean="0">
                      <a:latin typeface="HY중고딕" pitchFamily="18" charset="-127"/>
                      <a:ea typeface="HY중고딕" pitchFamily="18" charset="-127"/>
                    </a:rPr>
                    <a:t>A</a:t>
                  </a:r>
                  <a:r>
                    <a:rPr lang="ko-KR" altLang="en-US" sz="1600" dirty="0" smtClean="0">
                      <a:latin typeface="HY중고딕" pitchFamily="18" charset="-127"/>
                      <a:ea typeface="HY중고딕" pitchFamily="18" charset="-127"/>
                    </a:rPr>
                    <a:t>의 모든 원소 </a:t>
                  </a:r>
                  <a:r>
                    <a:rPr lang="en-US" altLang="ko-KR" sz="1600" i="1" dirty="0" smtClean="0">
                      <a:latin typeface="HY중고딕" pitchFamily="18" charset="-127"/>
                      <a:ea typeface="HY중고딕" pitchFamily="18" charset="-127"/>
                    </a:rPr>
                    <a:t>a </a:t>
                  </a:r>
                  <a:r>
                    <a:rPr lang="ko-KR" altLang="en-US" sz="1600" dirty="0" smtClean="0">
                      <a:latin typeface="HY중고딕" pitchFamily="18" charset="-127"/>
                      <a:ea typeface="HY중고딕" pitchFamily="18" charset="-127"/>
                    </a:rPr>
                    <a:t>에 대하여</a:t>
                  </a:r>
                  <a:endParaRPr lang="ko-KR" altLang="en-US" sz="1600" dirty="0">
                    <a:latin typeface="HY중고딕" pitchFamily="18" charset="-127"/>
                    <a:ea typeface="HY중고딕" pitchFamily="18" charset="-127"/>
                  </a:endParaRPr>
                </a:p>
              </p:txBody>
            </p:sp>
          </mc:Choice>
          <mc:Fallback xmlns="">
            <p:sp>
              <p:nvSpPr>
                <p:cNvPr id="3" name="직사각형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704" y="2843644"/>
                  <a:ext cx="6768752" cy="369332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 l="-541" t="-9836" b="-229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8920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3140968"/>
              <a:ext cx="272415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직사각형 3"/>
                <p:cNvSpPr/>
                <p:nvPr/>
              </p:nvSpPr>
              <p:spPr>
                <a:xfrm>
                  <a:off x="1944216" y="3573016"/>
                  <a:ext cx="637220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1600" dirty="0">
                      <a:latin typeface="HY중고딕" pitchFamily="18" charset="-127"/>
                      <a:ea typeface="HY중고딕" pitchFamily="18" charset="-127"/>
                    </a:rPr>
                    <a:t>함수 </a:t>
                  </a:r>
                  <a:r>
                    <a:rPr lang="en-US" altLang="ko-KR" sz="1600" i="1" dirty="0">
                      <a:latin typeface="HY중고딕" pitchFamily="18" charset="-127"/>
                      <a:ea typeface="HY중고딕" pitchFamily="18" charset="-127"/>
                    </a:rPr>
                    <a:t>f</a:t>
                  </a:r>
                  <a:r>
                    <a:rPr lang="en-US" altLang="ko-KR" sz="1600" dirty="0">
                      <a:latin typeface="HY중고딕" pitchFamily="18" charset="-127"/>
                      <a:ea typeface="HY중고딕" pitchFamily="18" charset="-127"/>
                    </a:rPr>
                    <a:t>, </a:t>
                  </a:r>
                  <a:r>
                    <a:rPr lang="en-US" altLang="ko-KR" sz="1600" i="1" dirty="0" smtClean="0">
                      <a:latin typeface="HY중고딕" pitchFamily="18" charset="-127"/>
                      <a:ea typeface="HY중고딕" pitchFamily="18" charset="-127"/>
                    </a:rPr>
                    <a:t>g </a:t>
                  </a:r>
                  <a:r>
                    <a:rPr lang="ko-KR" altLang="en-US" sz="1600" dirty="0" smtClean="0">
                      <a:latin typeface="HY중고딕" pitchFamily="18" charset="-127"/>
                      <a:ea typeface="HY중고딕" pitchFamily="18" charset="-127"/>
                    </a:rPr>
                    <a:t>와 합성 함수 </a:t>
                  </a:r>
                  <a:r>
                    <a:rPr lang="en-US" altLang="ko-KR" sz="1600" i="1" dirty="0">
                      <a:latin typeface="HY중고딕" pitchFamily="18" charset="-127"/>
                      <a:ea typeface="HY중고딕" pitchFamily="18" charset="-127"/>
                    </a:rPr>
                    <a:t>g </a:t>
                  </a:r>
                  <a14:m>
                    <m:oMath xmlns:m="http://schemas.openxmlformats.org/officeDocument/2006/math">
                      <m:r>
                        <a:rPr lang="en-US" altLang="ko-KR" sz="1600" i="1" smtClean="0">
                          <a:latin typeface="Cambria Math"/>
                          <a:ea typeface="Cambria Math"/>
                        </a:rPr>
                        <m:t>∘</m:t>
                      </m:r>
                    </m:oMath>
                  </a14:m>
                  <a:r>
                    <a:rPr lang="en-US" altLang="ko-KR" sz="1600" dirty="0" smtClean="0">
                      <a:latin typeface="HY중고딕" pitchFamily="18" charset="-127"/>
                      <a:ea typeface="HY중고딕" pitchFamily="18" charset="-127"/>
                    </a:rPr>
                    <a:t> </a:t>
                  </a:r>
                  <a:r>
                    <a:rPr lang="en-US" altLang="ko-KR" sz="1600" i="1" dirty="0" smtClean="0">
                      <a:latin typeface="HY중고딕" pitchFamily="18" charset="-127"/>
                      <a:ea typeface="HY중고딕" pitchFamily="18" charset="-127"/>
                    </a:rPr>
                    <a:t>f </a:t>
                  </a:r>
                  <a:r>
                    <a:rPr lang="ko-KR" altLang="en-US" sz="1600" dirty="0" smtClean="0">
                      <a:latin typeface="HY중고딕" pitchFamily="18" charset="-127"/>
                      <a:ea typeface="HY중고딕" pitchFamily="18" charset="-127"/>
                    </a:rPr>
                    <a:t>에 대한 관계</a:t>
                  </a:r>
                  <a:endParaRPr lang="ko-KR" altLang="en-US" sz="1600" dirty="0">
                    <a:latin typeface="HY중고딕" pitchFamily="18" charset="-127"/>
                    <a:ea typeface="HY중고딕" pitchFamily="18" charset="-127"/>
                  </a:endParaRPr>
                </a:p>
              </p:txBody>
            </p:sp>
          </mc:Choice>
          <mc:Fallback xmlns="">
            <p:sp>
              <p:nvSpPr>
                <p:cNvPr id="4" name="직사각형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4216" y="3573016"/>
                  <a:ext cx="6372200" cy="338554"/>
                </a:xfrm>
                <a:prstGeom prst="rect">
                  <a:avLst/>
                </a:prstGeom>
                <a:blipFill rotWithShape="1">
                  <a:blip r:embed="rId6" cstate="print"/>
                  <a:stretch>
                    <a:fillRect l="-574" t="-7273" b="-218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8921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3933056"/>
              <a:ext cx="5993283" cy="2375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5" descr="C:\Documents and Settings\Administrator\바탕 화면\이산수학 작업 그림파일\6장\3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955675"/>
            <a:ext cx="7573962" cy="558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여러 가지 함수들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94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28BC886A-6646-42B5-A135-FA0445EC15FD}" type="slidenum">
              <a:rPr lang="en-US" altLang="ko-KR" b="1">
                <a:ea typeface="HY엽서L" pitchFamily="18" charset="-127"/>
              </a:rPr>
              <a:pPr/>
              <a:t>35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9942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40000"/>
                <a:lumOff val="60000"/>
              </a:schemeClr>
            </a:gs>
            <a:gs pos="25000">
              <a:schemeClr val="accent5">
                <a:lumMod val="20000"/>
                <a:lumOff val="80000"/>
              </a:schemeClr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여러 가지 함수들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94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28BC886A-6646-42B5-A135-FA0445EC15FD}" type="slidenum">
              <a:rPr lang="en-US" altLang="ko-KR" b="1">
                <a:ea typeface="HY엽서L" pitchFamily="18" charset="-127"/>
              </a:rPr>
              <a:pPr/>
              <a:t>36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9942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80" y="1533525"/>
            <a:ext cx="7560000" cy="303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56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7000">
              <a:schemeClr val="accent5">
                <a:lumMod val="20000"/>
                <a:lumOff val="80000"/>
              </a:schemeClr>
            </a:gs>
            <a:gs pos="0">
              <a:schemeClr val="accent5">
                <a:lumMod val="40000"/>
                <a:lumOff val="60000"/>
              </a:schemeClr>
            </a:gs>
            <a:gs pos="22000">
              <a:schemeClr val="accent5">
                <a:lumMod val="20000"/>
                <a:lumOff val="80000"/>
              </a:schemeClr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여러 가지 함수들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94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28BC886A-6646-42B5-A135-FA0445EC15FD}" type="slidenum">
              <a:rPr lang="en-US" altLang="ko-KR" b="1">
                <a:ea typeface="HY엽서L" pitchFamily="18" charset="-127"/>
              </a:rPr>
              <a:pPr/>
              <a:t>37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9942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86522" y="1353803"/>
            <a:ext cx="4237806" cy="4595477"/>
            <a:chOff x="2166312" y="1196753"/>
            <a:chExt cx="4237806" cy="4595477"/>
          </a:xfrm>
        </p:grpSpPr>
        <p:pic>
          <p:nvPicPr>
            <p:cNvPr id="11366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6312" y="1851680"/>
              <a:ext cx="4237806" cy="3940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66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6041" y="1196753"/>
              <a:ext cx="4096159" cy="997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223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3" descr="C:\Documents and Settings\Administrator\바탕 화면\이산수학 작업 그림파일\6장\3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3233738"/>
            <a:ext cx="766921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여러 가지 함수들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964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96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FB6E65E4-7B6C-4404-919A-D3358FA1C9B3}" type="slidenum">
              <a:rPr lang="en-US" altLang="ko-KR" b="1">
                <a:ea typeface="HY엽서L" pitchFamily="18" charset="-127"/>
              </a:rPr>
              <a:pPr/>
              <a:t>38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0966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0967" name="Picture 2" descr="C:\Documents and Settings\Administrator\바탕 화면\이산수학 작업 그림파일\6장\3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958850"/>
            <a:ext cx="7497762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2" descr="C:\Documents and Settings\Administrator\바탕 화면\이산수학 작업 그림파일\6장\3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4711700"/>
            <a:ext cx="7604125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3" descr="C:\Documents and Settings\Administrator\바탕 화면\이산수학 작업 그림파일\6장\3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4019570"/>
            <a:ext cx="7754937" cy="2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여러 가지 함수들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988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98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B2BBE020-7CF3-4D44-AA27-8A02F4A7F181}" type="slidenum">
              <a:rPr lang="en-US" altLang="ko-KR" b="1">
                <a:ea typeface="HY엽서L" pitchFamily="18" charset="-127"/>
              </a:rPr>
              <a:pPr/>
              <a:t>39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1991" name="Picture 3" descr="C:\Documents and Settings\Administrator\바탕 화면\이산수학 작업 그림파일\6장\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32" y="2348326"/>
            <a:ext cx="7715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2" descr="C:\Documents and Settings\Administrator\바탕 화면\이산수학 작업 그림파일\6장\3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942575"/>
            <a:ext cx="77755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19672" y="3437351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f(x) = x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 = I</a:t>
            </a:r>
            <a:r>
              <a:rPr lang="en-US" altLang="ko-KR" baseline="-25000" dirty="0" smtClean="0"/>
              <a:t>A</a:t>
            </a:r>
            <a:r>
              <a:rPr lang="en-US" altLang="ko-KR" dirty="0" smtClean="0"/>
              <a:t> = </a:t>
            </a:r>
            <a:r>
              <a:rPr lang="en-US" altLang="ko-KR" b="1" dirty="0" smtClean="0">
                <a:solidFill>
                  <a:srgbClr val="00B050"/>
                </a:solidFill>
              </a:rPr>
              <a:t>{(-1,-1), (0,0), (1,1)}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36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B56DF244-9016-4960-92CB-0A97A7D5B104}" type="slidenum">
              <a:rPr lang="en-US" altLang="ko-KR" b="1">
                <a:ea typeface="HY엽서L" pitchFamily="18" charset="-127"/>
              </a:rPr>
              <a:pPr/>
              <a:t>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1331913" y="980728"/>
            <a:ext cx="7416551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>
              <a:lnSpc>
                <a:spcPct val="150000"/>
              </a:lnSpc>
            </a:pPr>
            <a:r>
              <a:rPr kumimoji="0"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함수</a:t>
            </a:r>
            <a:r>
              <a:rPr kumimoji="0" lang="en-US" altLang="ko-KR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(Function)</a:t>
            </a:r>
          </a:p>
          <a:p>
            <a:pPr marL="285750" indent="-285750" latinLnBrk="0">
              <a:lnSpc>
                <a:spcPct val="150000"/>
              </a:lnSpc>
              <a:buFont typeface="Wingdings" pitchFamily="2" charset="2"/>
              <a:buChar char="§"/>
            </a:pPr>
            <a:endParaRPr kumimoji="0" lang="en-US" altLang="ko-KR" b="1" dirty="0" smtClean="0">
              <a:latin typeface="HY중고딕" pitchFamily="18" charset="-127"/>
              <a:ea typeface="HY중고딕" pitchFamily="18" charset="-127"/>
            </a:endParaRPr>
          </a:p>
          <a:p>
            <a:pPr marL="57150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관계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(relation)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의 특수한 형태로서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첫 번째 원소가 같지 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않은 순서쌍들의 집합임</a:t>
            </a:r>
            <a:endParaRPr kumimoji="0"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57150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한 집합의 원소들과 다른 집합의 원소들 간의 관계를 나타내는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순서쌍 중에서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rPr>
              <a:t>앞에 있는 집합의 모든 원소가 한 번씩만 순서쌍에 포함될 </a:t>
            </a:r>
            <a:r>
              <a:rPr lang="ko-KR" altLang="en-US" sz="1600" dirty="0" smtClean="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rPr>
              <a:t>경우를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말함</a:t>
            </a:r>
            <a:endParaRPr kumimoji="0"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57150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함수는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여러 가지 수학적 도구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(tool)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중에서 가장 중요한 개념의 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하나임</a:t>
            </a:r>
            <a:endParaRPr kumimoji="0"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57150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수학과 컴퓨터공학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그리고 다양한 공학 분야들에서 폭넓게 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활용됨</a:t>
            </a:r>
            <a:endParaRPr kumimoji="0"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57150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함수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개념의 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이해와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컴퓨터 언어에서의 응용 능력을 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배양함으로써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주어진 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문제를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해결하는 데 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많은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도움이 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됨</a:t>
            </a:r>
            <a:endParaRPr kumimoji="0"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여러 가지 함수들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01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2B26FC06-8FCD-4C9F-9E3D-C2ABF023953B}" type="slidenum">
              <a:rPr lang="en-US" altLang="ko-KR" b="1">
                <a:ea typeface="HY엽서L" pitchFamily="18" charset="-127"/>
              </a:rPr>
              <a:pPr/>
              <a:t>40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301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3014" name="Picture 3" descr="C:\Documents and Settings\Administrator\바탕 화면\이산수학 작업 그림파일\6장\3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311275"/>
            <a:ext cx="7726362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2" descr="C:\Documents and Settings\Administrator\바탕 화면\이산수학 작업 그림파일\6장\3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781300"/>
            <a:ext cx="4808537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4" descr="C:\Documents and Settings\Administrator\바탕 화면\이산수학 작업 그림파일\6장\4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4868863"/>
            <a:ext cx="7667625" cy="13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54100" y="3140968"/>
            <a:ext cx="207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ko-KR" altLang="en-US" dirty="0" smtClean="0"/>
              <a:t>가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전단사</a:t>
            </a:r>
            <a:r>
              <a:rPr lang="ko-KR" altLang="en-US" dirty="0" err="1" smtClean="0"/>
              <a:t>일때만</a:t>
            </a:r>
            <a:r>
              <a:rPr lang="ko-KR" altLang="en-US" dirty="0" smtClean="0"/>
              <a:t> </a:t>
            </a:r>
            <a:r>
              <a:rPr lang="en-US" altLang="ko-KR" dirty="0" smtClean="0"/>
              <a:t>f</a:t>
            </a:r>
            <a:r>
              <a:rPr lang="en-US" altLang="ko-KR" baseline="30000" dirty="0" smtClean="0"/>
              <a:t>-1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존재함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여러 가지 함수들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035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03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D020AF72-2174-4CA7-BCF7-8ED707322280}" type="slidenum">
              <a:rPr lang="en-US" altLang="ko-KR" b="1">
                <a:ea typeface="HY엽서L" pitchFamily="18" charset="-127"/>
              </a:rPr>
              <a:pPr/>
              <a:t>41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403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4038" name="Picture 4" descr="C:\Documents and Settings\Administrator\바탕 화면\이산수학 작업 그림파일\6장\4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314450"/>
            <a:ext cx="7669212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40000"/>
                <a:lumOff val="60000"/>
              </a:schemeClr>
            </a:gs>
            <a:gs pos="24000">
              <a:schemeClr val="accent5">
                <a:lumMod val="20000"/>
                <a:lumOff val="80000"/>
              </a:schemeClr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여러 가지 함수들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035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03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D020AF72-2174-4CA7-BCF7-8ED707322280}" type="slidenum">
              <a:rPr lang="en-US" altLang="ko-KR" b="1">
                <a:ea typeface="HY엽서L" pitchFamily="18" charset="-127"/>
              </a:rPr>
              <a:pPr/>
              <a:t>42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403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959" y="1495177"/>
            <a:ext cx="7083513" cy="2281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C:\Documents and Settings\Administrator\바탕 화면\이산수학 작업 그림파일\6장\4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733" y="3871441"/>
            <a:ext cx="7723187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1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11250" y="1772816"/>
            <a:ext cx="7651750" cy="3910012"/>
            <a:chOff x="1111250" y="1772816"/>
            <a:chExt cx="7651750" cy="3910012"/>
          </a:xfrm>
        </p:grpSpPr>
        <p:pic>
          <p:nvPicPr>
            <p:cNvPr id="45058" name="Picture 3" descr="C:\Documents and Settings\Administrator\바탕 화면\이산수학 작업 그림파일\6장\43-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250" y="1772816"/>
              <a:ext cx="7651750" cy="176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59" name="Picture 4" descr="C:\Documents and Settings\Administrator\바탕 화면\이산수학 작업 그림파일\6장\43-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375" y="3411116"/>
              <a:ext cx="3070225" cy="2271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여러 가지 함수들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061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06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27479502-7B95-43F1-91F4-B8BEC6612EA6}" type="slidenum">
              <a:rPr lang="en-US" altLang="ko-KR" b="1">
                <a:ea typeface="HY엽서L" pitchFamily="18" charset="-127"/>
              </a:rPr>
              <a:pPr/>
              <a:t>43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506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587727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단사 </a:t>
            </a:r>
            <a:r>
              <a:rPr lang="en-US" altLang="ko-KR" dirty="0" smtClean="0">
                <a:solidFill>
                  <a:srgbClr val="00B050"/>
                </a:solidFill>
              </a:rPr>
              <a:t>no, </a:t>
            </a:r>
            <a:r>
              <a:rPr lang="ko-KR" altLang="en-US" dirty="0" smtClean="0">
                <a:solidFill>
                  <a:srgbClr val="00B050"/>
                </a:solidFill>
              </a:rPr>
              <a:t>전사 </a:t>
            </a:r>
            <a:r>
              <a:rPr lang="en-US" altLang="ko-KR" dirty="0" smtClean="0">
                <a:solidFill>
                  <a:srgbClr val="00B050"/>
                </a:solidFill>
              </a:rPr>
              <a:t>no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여러 가지 함수들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08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ACD6466-AB4F-464D-BF22-AC7E2FAC4B36}" type="slidenum">
              <a:rPr lang="en-US" altLang="ko-KR" b="1">
                <a:ea typeface="HY엽서L" pitchFamily="18" charset="-127"/>
              </a:rPr>
              <a:pPr/>
              <a:t>44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608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14425" y="1085874"/>
            <a:ext cx="7810500" cy="5151438"/>
            <a:chOff x="1114425" y="1085874"/>
            <a:chExt cx="7810500" cy="5151438"/>
          </a:xfrm>
        </p:grpSpPr>
        <p:grpSp>
          <p:nvGrpSpPr>
            <p:cNvPr id="3" name="그룹 2"/>
            <p:cNvGrpSpPr/>
            <p:nvPr/>
          </p:nvGrpSpPr>
          <p:grpSpPr>
            <a:xfrm>
              <a:off x="1114425" y="1085874"/>
              <a:ext cx="7810500" cy="5151438"/>
              <a:chOff x="1114425" y="1085874"/>
              <a:chExt cx="7810500" cy="5151438"/>
            </a:xfrm>
          </p:grpSpPr>
          <p:pic>
            <p:nvPicPr>
              <p:cNvPr id="46086" name="Picture 5" descr="C:\Documents and Settings\Administrator\바탕 화면\이산수학 작업 그림파일\6장\44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2850" y="1085874"/>
                <a:ext cx="7712075" cy="1687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087" name="Picture 2" descr="C:\Documents and Settings\Administrator\바탕 화면\이산수학 작업 그림파일\6장\45-1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4425" y="2781324"/>
                <a:ext cx="7640638" cy="1035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088" name="Picture 3" descr="C:\Documents and Settings\Administrator\바탕 화면\이산수학 작업 그림파일\6장\45-2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4663" y="3546499"/>
                <a:ext cx="2663825" cy="2690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직사각형 3"/>
                <p:cNvSpPr/>
                <p:nvPr/>
              </p:nvSpPr>
              <p:spPr>
                <a:xfrm>
                  <a:off x="2915815" y="2902199"/>
                  <a:ext cx="5839247" cy="5988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ko-KR" altLang="en-US" sz="1400" b="0" i="1" smtClean="0">
                          <a:solidFill>
                            <a:schemeClr val="tx1"/>
                          </a:solidFill>
                          <a:latin typeface="Cambria Math"/>
                          <a:ea typeface="돋움체" pitchFamily="49" charset="-127"/>
                        </a:rPr>
                        <m:t>집합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ea typeface="돋움체" pitchFamily="49" charset="-127"/>
                        </a:rPr>
                        <m:t>𝑈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ea typeface="돋움체" pitchFamily="49" charset="-127"/>
                        </a:rPr>
                        <m:t>={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ea typeface="돋움체" pitchFamily="49" charset="-127"/>
                        </a:rPr>
                        <m:t>𝑥</m:t>
                      </m:r>
                      <m:r>
                        <a:rPr lang="ko-KR" altLang="en-US" sz="1400" i="1" smtClean="0">
                          <a:solidFill>
                            <a:schemeClr val="tx1"/>
                          </a:solidFill>
                          <a:latin typeface="Cambria Math"/>
                          <a:ea typeface="돋움체" pitchFamily="49" charset="-127"/>
                        </a:rPr>
                        <m:t>∈</m:t>
                      </m:r>
                    </m:oMath>
                  </a14:m>
                  <a:r>
                    <a:rPr lang="ko-KR" altLang="en-US" sz="1400" dirty="0" smtClean="0">
                      <a:solidFill>
                        <a:schemeClr val="tx1"/>
                      </a:solidFill>
                      <a:latin typeface="바탕" pitchFamily="18" charset="-127"/>
                      <a:ea typeface="바탕" pitchFamily="18" charset="-127"/>
                    </a:rPr>
                    <a:t> 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  <a:latin typeface="바탕" pitchFamily="18" charset="-127"/>
                      <a:ea typeface="바탕" pitchFamily="18" charset="-127"/>
                    </a:rPr>
                    <a:t>R| 0</a:t>
                  </a:r>
                  <a14:m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≤1}이고 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={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𝑅</m:t>
                      </m:r>
                    </m:oMath>
                  </a14:m>
                  <a:r>
                    <a:rPr lang="en-US" altLang="ko-KR" sz="1400" dirty="0" smtClean="0">
                      <a:solidFill>
                        <a:schemeClr val="tx1"/>
                      </a:solidFill>
                      <a:latin typeface="바탕" pitchFamily="18" charset="-127"/>
                      <a:ea typeface="바탕" pitchFamily="18" charset="-127"/>
                    </a:rPr>
                    <a:t>|0</a:t>
                  </a:r>
                  <a14:m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</m:oMath>
                  </a14:m>
                  <a:r>
                    <a:rPr lang="ko-KR" altLang="en-US" sz="1400" dirty="0" smtClean="0">
                      <a:solidFill>
                        <a:schemeClr val="tx1"/>
                      </a:solidFill>
                      <a:latin typeface="바탕" pitchFamily="18" charset="-127"/>
                      <a:ea typeface="바탕" pitchFamily="18" charset="-127"/>
                    </a:rPr>
                    <a:t>   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  <a:latin typeface="바탕" pitchFamily="18" charset="-127"/>
                      <a:ea typeface="바탕" pitchFamily="18" charset="-127"/>
                    </a:rPr>
                    <a:t>}</a:t>
                  </a:r>
                  <a:r>
                    <a:rPr lang="ko-KR" altLang="en-US" sz="1400" dirty="0" smtClean="0">
                      <a:solidFill>
                        <a:schemeClr val="tx1"/>
                      </a:solidFill>
                      <a:latin typeface="바탕" pitchFamily="18" charset="-127"/>
                      <a:ea typeface="바탕" pitchFamily="18" charset="-127"/>
                    </a:rPr>
                    <a:t>일 때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  <a:latin typeface="바탕" pitchFamily="18" charset="-127"/>
                      <a:ea typeface="바탕" pitchFamily="18" charset="-127"/>
                    </a:rPr>
                    <a:t>, </a:t>
                  </a:r>
                  <a:r>
                    <a:rPr lang="ko-KR" altLang="en-US" sz="1400" dirty="0" smtClean="0">
                      <a:solidFill>
                        <a:schemeClr val="tx1"/>
                      </a:solidFill>
                      <a:latin typeface="바탕" pitchFamily="18" charset="-127"/>
                      <a:ea typeface="바탕" pitchFamily="18" charset="-127"/>
                    </a:rPr>
                    <a:t>특성 함수  를 그래프로 나타내어보자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  <a:latin typeface="바탕" pitchFamily="18" charset="-127"/>
                      <a:ea typeface="바탕" pitchFamily="18" charset="-127"/>
                    </a:rPr>
                    <a:t>.</a:t>
                  </a:r>
                  <a:endParaRPr lang="ko-KR" altLang="en-US" sz="1400" dirty="0">
                    <a:solidFill>
                      <a:schemeClr val="tx1"/>
                    </a:solidFill>
                    <a:latin typeface="바탕" pitchFamily="18" charset="-127"/>
                    <a:ea typeface="바탕" pitchFamily="18" charset="-127"/>
                  </a:endParaRPr>
                </a:p>
              </p:txBody>
            </p:sp>
          </mc:Choice>
          <mc:Fallback xmlns="">
            <p:sp>
              <p:nvSpPr>
                <p:cNvPr id="4" name="직사각형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815" y="2902199"/>
                  <a:ext cx="5839247" cy="598809"/>
                </a:xfrm>
                <a:prstGeom prst="rect">
                  <a:avLst/>
                </a:prstGeom>
                <a:blipFill rotWithShape="1">
                  <a:blip r:embed="rId6" cstate="print"/>
                  <a:stretch>
                    <a:fillRect l="-209" t="-3061" r="-104" b="-1326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7432" y="2898656"/>
              <a:ext cx="148864" cy="310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6797" y="2868401"/>
              <a:ext cx="177099" cy="307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40000"/>
                <a:lumOff val="60000"/>
              </a:schemeClr>
            </a:gs>
            <a:gs pos="23000">
              <a:schemeClr val="accent5">
                <a:lumMod val="20000"/>
                <a:lumOff val="80000"/>
              </a:schemeClr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여러 가지 함수들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08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ACD6466-AB4F-464D-BF22-AC7E2FAC4B36}" type="slidenum">
              <a:rPr lang="en-US" altLang="ko-KR" b="1">
                <a:ea typeface="HY엽서L" pitchFamily="18" charset="-127"/>
              </a:rPr>
              <a:pPr/>
              <a:t>45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608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80" y="1484784"/>
            <a:ext cx="7560000" cy="3836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565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여러 가지 함수들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7107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710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4791B4D-7AE3-421E-B97D-F0CC2F0F0CCB}" type="slidenum">
              <a:rPr lang="en-US" altLang="ko-KR" b="1">
                <a:ea typeface="HY엽서L" pitchFamily="18" charset="-127"/>
              </a:rPr>
              <a:pPr/>
              <a:t>46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710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7110" name="Picture 2" descr="C:\Documents and Settings\Administrator\바탕 화면\이산수학 작업 그림파일\6장\4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984821"/>
            <a:ext cx="7785100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2981664" y="3573016"/>
            <a:ext cx="4758688" cy="814958"/>
            <a:chOff x="1547664" y="4560168"/>
            <a:chExt cx="4758688" cy="814958"/>
          </a:xfrm>
        </p:grpSpPr>
        <p:pic>
          <p:nvPicPr>
            <p:cNvPr id="47112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4560168"/>
              <a:ext cx="22098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113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952" y="5013176"/>
              <a:ext cx="2933700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114" name="Picture 1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5652" y="5022320"/>
              <a:ext cx="179070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컴퓨터 언어에서의 함수의 역할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8131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813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D3804A8A-91D2-4EEB-8F4D-E6C07C577285}" type="slidenum">
              <a:rPr lang="en-US" altLang="ko-KR" b="1">
                <a:ea typeface="HY엽서L" pitchFamily="18" charset="-127"/>
              </a:rPr>
              <a:pPr/>
              <a:t>47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813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31640" y="1052736"/>
            <a:ext cx="74888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컴퓨터 프로그램을 작성하는 데 있어서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일반적으로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복잡한 문제를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여러 개의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독립적 기능을 가지는 </a:t>
            </a:r>
            <a:r>
              <a:rPr lang="ko-KR" altLang="en-US" sz="1600" b="1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서브프로그램</a:t>
            </a:r>
            <a:r>
              <a:rPr lang="en-US" altLang="ko-KR" sz="1600" b="1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(subprogram)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으로 나누어서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해결함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서브프로그램들은 각기 논리적으로 독립된 계산을 할 때나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동일한 수행을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여러 번 해야 할 때 많이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사용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lvl="1"/>
            <a:r>
              <a:rPr lang="ko-KR" altLang="en-US" sz="1600" dirty="0">
                <a:solidFill>
                  <a:srgbClr val="6600FF"/>
                </a:solidFill>
                <a:latin typeface="HY중고딕" pitchFamily="18" charset="-127"/>
                <a:ea typeface="HY중고딕" pitchFamily="18" charset="-127"/>
              </a:rPr>
              <a:t>예를 들면</a:t>
            </a:r>
            <a:r>
              <a:rPr lang="en-US" altLang="ko-KR" sz="1600" dirty="0">
                <a:solidFill>
                  <a:srgbClr val="6600FF"/>
                </a:solidFill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solidFill>
                  <a:srgbClr val="6600FF"/>
                </a:solidFill>
                <a:latin typeface="HY중고딕" pitchFamily="18" charset="-127"/>
                <a:ea typeface="HY중고딕" pitchFamily="18" charset="-127"/>
              </a:rPr>
              <a:t>입력되는 데이터에 </a:t>
            </a:r>
            <a:r>
              <a:rPr lang="ko-KR" altLang="en-US" sz="1600" dirty="0" smtClean="0">
                <a:solidFill>
                  <a:srgbClr val="6600FF"/>
                </a:solidFill>
                <a:latin typeface="HY중고딕" pitchFamily="18" charset="-127"/>
                <a:ea typeface="HY중고딕" pitchFamily="18" charset="-127"/>
              </a:rPr>
              <a:t>대하여 </a:t>
            </a:r>
            <a:r>
              <a:rPr lang="ko-KR" altLang="en-US" sz="1600" dirty="0">
                <a:solidFill>
                  <a:srgbClr val="6600FF"/>
                </a:solidFill>
                <a:latin typeface="HY중고딕" pitchFamily="18" charset="-127"/>
                <a:ea typeface="HY중고딕" pitchFamily="18" charset="-127"/>
              </a:rPr>
              <a:t>같은 일을 계속 수행해야 하는 경우에는 데이터마다 수행해야 하는 </a:t>
            </a:r>
            <a:r>
              <a:rPr lang="ko-KR" altLang="en-US" sz="1600" dirty="0" smtClean="0">
                <a:solidFill>
                  <a:srgbClr val="6600FF"/>
                </a:solidFill>
                <a:latin typeface="HY중고딕" pitchFamily="18" charset="-127"/>
                <a:ea typeface="HY중고딕" pitchFamily="18" charset="-127"/>
              </a:rPr>
              <a:t>부분을 서브프로그램으로 </a:t>
            </a:r>
            <a:r>
              <a:rPr lang="ko-KR" altLang="en-US" sz="1600" dirty="0">
                <a:solidFill>
                  <a:srgbClr val="6600FF"/>
                </a:solidFill>
                <a:latin typeface="HY중고딕" pitchFamily="18" charset="-127"/>
                <a:ea typeface="HY중고딕" pitchFamily="18" charset="-127"/>
              </a:rPr>
              <a:t>만들어서 필요한 경우 호출하여 </a:t>
            </a:r>
            <a:r>
              <a:rPr lang="ko-KR" altLang="en-US" sz="1600" dirty="0" smtClean="0">
                <a:solidFill>
                  <a:srgbClr val="6600FF"/>
                </a:solidFill>
                <a:latin typeface="HY중고딕" pitchFamily="18" charset="-127"/>
                <a:ea typeface="HY중고딕" pitchFamily="18" charset="-127"/>
              </a:rPr>
              <a:t>사용</a:t>
            </a:r>
            <a:endParaRPr lang="en-US" altLang="ko-KR" sz="1600" dirty="0" smtClean="0">
              <a:solidFill>
                <a:srgbClr val="6600FF"/>
              </a:solidFill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서브프로그램 중 함수에 속하는 서브프로그램은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정의역에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있는 매개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변수의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값을 받아서 계산을 한 뒤 하나의 값을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되돌려 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함수 호출</a:t>
            </a:r>
            <a:r>
              <a:rPr lang="en-US" altLang="ko-KR" sz="1600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(function call)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매개 변수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(parameter)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를 가지고 함수를 부르는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것임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리턴</a:t>
            </a:r>
            <a:r>
              <a:rPr lang="en-US" altLang="ko-KR" sz="1600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(return</a:t>
            </a:r>
            <a:r>
              <a:rPr lang="en-US" altLang="ko-KR" sz="1600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함수에서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계산된 값을 되돌려 주는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것임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컴퓨터 언어에서의 함수의 역할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9155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915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CD74BF0-91FD-4953-8A7A-C74703B69AE2}" type="slidenum">
              <a:rPr lang="en-US" altLang="ko-KR" b="1">
                <a:ea typeface="HY엽서L" pitchFamily="18" charset="-127"/>
              </a:rPr>
              <a:pPr/>
              <a:t>48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915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31640" y="1124744"/>
            <a:ext cx="748883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컴퓨터 </a:t>
            </a:r>
            <a:r>
              <a:rPr lang="ko-KR" altLang="en-US" sz="2000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언어에서의 두 가지 함수</a:t>
            </a:r>
            <a:endParaRPr lang="en-US" altLang="ko-KR" sz="2000" b="1" dirty="0" smtClean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컴퓨터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언어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자체에서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미리 만들어 놓은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함수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라이브러리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(library)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라는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곳에 저장되어 있으며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자주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사용하는 작업을 위해 미리 만들어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놓은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함수들로서 수학적 계산을 하는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sin, 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cos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sqrt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등이 여기에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속함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2.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프로그래머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(programmer)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 자기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상황에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편리하게 만든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함수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프로그래머가 직접 만든 함수로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각자의 경우에 따라 여러 가지의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함수가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만들어질 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있음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03648" y="4706897"/>
            <a:ext cx="655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HY중고딕" pitchFamily="18" charset="-127"/>
                <a:ea typeface="HY중고딕" pitchFamily="18" charset="-127"/>
              </a:rPr>
              <a:t>실수의 제곱을 구하는 함수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HY중고딕" pitchFamily="18" charset="-127"/>
                <a:ea typeface="HY중고딕" pitchFamily="18" charset="-127"/>
              </a:rPr>
              <a:t>square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HY중고딕" pitchFamily="18" charset="-127"/>
                <a:ea typeface="HY중고딕" pitchFamily="18" charset="-127"/>
              </a:rPr>
              <a:t>에 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HY중고딕" pitchFamily="18" charset="-127"/>
                <a:ea typeface="HY중고딕" pitchFamily="18" charset="-127"/>
              </a:rPr>
              <a:t>대하여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113960"/>
            <a:ext cx="2562225" cy="119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컴퓨터 언어에서의 함수의 역할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0179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018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D01CD51A-AC31-4857-86B2-278EDA2D034A}" type="slidenum">
              <a:rPr lang="en-US" altLang="ko-KR" b="1">
                <a:ea typeface="HY엽서L" pitchFamily="18" charset="-127"/>
              </a:rPr>
              <a:pPr/>
              <a:t>49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018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908720"/>
            <a:ext cx="2880320" cy="325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75656" y="4293096"/>
            <a:ext cx="7200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함수는 매개 변수로 실수 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num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을 넘겨주고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결과값으로 실수인 </a:t>
            </a:r>
            <a:r>
              <a:rPr lang="en-US" altLang="ko-KR" sz="1600" dirty="0" err="1" smtClean="0">
                <a:latin typeface="HY중고딕" pitchFamily="18" charset="-127"/>
                <a:ea typeface="HY중고딕" pitchFamily="18" charset="-127"/>
              </a:rPr>
              <a:t>num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의 제곱 값을 리턴 받음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함수의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정의역과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공변역은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모두 실수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R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함수 이름 앞의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자료형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(type)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은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공변역을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나타내며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매개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변수 앞의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자료형은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정의역을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나타냄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함수의 정의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AE4F1A1-557A-44BA-8828-ED06764D2A57}" type="slidenum">
              <a:rPr lang="en-US" altLang="ko-KR" b="1">
                <a:ea typeface="HY엽서L" pitchFamily="18" charset="-127"/>
              </a:rPr>
              <a:pPr/>
              <a:t>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638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390" name="TextBox 8"/>
          <p:cNvSpPr txBox="1">
            <a:spLocks noChangeArrowheads="1"/>
          </p:cNvSpPr>
          <p:nvPr/>
        </p:nvSpPr>
        <p:spPr bwMode="auto">
          <a:xfrm>
            <a:off x="1475656" y="1628775"/>
            <a:ext cx="734481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>
              <a:lnSpc>
                <a:spcPct val="150000"/>
              </a:lnSpc>
            </a:pPr>
            <a:r>
              <a:rPr kumimoji="0" lang="ko-KR" altLang="en-US" sz="1600" dirty="0" smtClean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예</a:t>
            </a:r>
            <a:r>
              <a:rPr kumimoji="0" lang="en-US" altLang="ko-KR" sz="1600" dirty="0" smtClean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1) </a:t>
            </a:r>
            <a:r>
              <a:rPr kumimoji="0" lang="ko-KR" altLang="en-US" sz="1600" dirty="0" smtClean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교수가 교과목에 대한 학점을 매길 때 시험 본 점수에 따라 어떤 법칙을 이용하여 학점을 준다고 하면</a:t>
            </a:r>
            <a:r>
              <a:rPr kumimoji="0" lang="en-US" altLang="ko-KR" sz="1600" dirty="0" smtClean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, </a:t>
            </a:r>
            <a:r>
              <a:rPr kumimoji="0" lang="ko-KR" altLang="en-US" sz="1600" dirty="0" smtClean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그 법칙은 점수와 학점 간의 대응 관계를 정의하는 함수가 됨</a:t>
            </a:r>
            <a:endParaRPr kumimoji="0" lang="en-US" altLang="ko-KR" sz="1600" dirty="0" smtClean="0">
              <a:solidFill>
                <a:srgbClr val="FF3F3F"/>
              </a:solidFill>
              <a:latin typeface="HY중고딕" pitchFamily="18" charset="-127"/>
              <a:ea typeface="HY중고딕" pitchFamily="18" charset="-127"/>
            </a:endParaRPr>
          </a:p>
          <a:p>
            <a:pPr latinLnBrk="0">
              <a:lnSpc>
                <a:spcPct val="150000"/>
              </a:lnSpc>
            </a:pPr>
            <a:endParaRPr kumimoji="0" lang="en-US" altLang="ko-KR" sz="1600" dirty="0">
              <a:solidFill>
                <a:srgbClr val="FF3F3F"/>
              </a:solidFill>
              <a:latin typeface="HY중고딕" pitchFamily="18" charset="-127"/>
              <a:ea typeface="HY중고딕" pitchFamily="18" charset="-127"/>
            </a:endParaRPr>
          </a:p>
          <a:p>
            <a:pPr latinLnBrk="0">
              <a:lnSpc>
                <a:spcPct val="150000"/>
              </a:lnSpc>
            </a:pPr>
            <a:r>
              <a:rPr kumimoji="0" lang="ko-KR" altLang="en-US" sz="1600" dirty="0" smtClean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예</a:t>
            </a:r>
            <a:r>
              <a:rPr kumimoji="0" lang="en-US" altLang="ko-KR" sz="1600" dirty="0" smtClean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2) </a:t>
            </a:r>
            <a:r>
              <a:rPr kumimoji="0" lang="ko-KR" altLang="en-US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이산수학을 수강하는 학생들의 학점이 시험 본 점수와 리포트 </a:t>
            </a:r>
            <a:r>
              <a:rPr kumimoji="0" lang="ko-KR" altLang="en-US" sz="1600" dirty="0" smtClean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점수 및 </a:t>
            </a:r>
            <a:r>
              <a:rPr kumimoji="0" lang="ko-KR" altLang="en-US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출석 점수 등에 의해 계산된다고 할 때</a:t>
            </a:r>
            <a:r>
              <a:rPr kumimoji="0" lang="en-US" altLang="ko-KR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, </a:t>
            </a:r>
            <a:r>
              <a:rPr kumimoji="0" lang="ko-KR" altLang="en-US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각 학생들의 학점은 어떤 </a:t>
            </a:r>
            <a:r>
              <a:rPr kumimoji="0" lang="ko-KR" altLang="en-US" sz="1600" dirty="0" smtClean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함수적인 법칙에 </a:t>
            </a:r>
            <a:r>
              <a:rPr kumimoji="0" lang="ko-KR" altLang="en-US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따라 </a:t>
            </a:r>
            <a:r>
              <a:rPr kumimoji="0" lang="ko-KR" altLang="en-US" sz="1600" dirty="0" smtClean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계산하면</a:t>
            </a:r>
            <a:r>
              <a:rPr kumimoji="0" lang="en-US" altLang="ko-KR" sz="1600" dirty="0" smtClean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, </a:t>
            </a:r>
            <a:r>
              <a:rPr kumimoji="0" lang="ko-KR" altLang="en-US" sz="1600" dirty="0" smtClean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이산수학을 </a:t>
            </a:r>
            <a:r>
              <a:rPr kumimoji="0" lang="ko-KR" altLang="en-US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수강하는 학생을 하나의 집합이라 하고 </a:t>
            </a:r>
            <a:r>
              <a:rPr kumimoji="0" lang="ko-KR" altLang="en-US" sz="1600" dirty="0" smtClean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학점을 </a:t>
            </a:r>
            <a:r>
              <a:rPr kumimoji="0" lang="ko-KR" altLang="en-US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또 다른 집합이라 생각하면</a:t>
            </a:r>
            <a:r>
              <a:rPr kumimoji="0" lang="en-US" altLang="ko-KR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, </a:t>
            </a:r>
            <a:r>
              <a:rPr kumimoji="0" lang="ko-KR" altLang="en-US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모든 학생들은 각 개인별로 하나의 </a:t>
            </a:r>
            <a:r>
              <a:rPr kumimoji="0" lang="ko-KR" altLang="en-US" sz="1600" dirty="0" smtClean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학점을 가지게 </a:t>
            </a:r>
            <a:r>
              <a:rPr kumimoji="0" lang="ko-KR" altLang="en-US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되므로 이것은 함수가 </a:t>
            </a:r>
            <a:r>
              <a:rPr kumimoji="0" lang="ko-KR" altLang="en-US" sz="1600" dirty="0" smtClean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됨</a:t>
            </a:r>
            <a:endParaRPr kumimoji="0" lang="ko-KR" altLang="en-US" sz="1600" dirty="0">
              <a:solidFill>
                <a:srgbClr val="FF3F3F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컴퓨터 언어에서의 함수의 역할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1203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120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D6DBFAD8-1C20-4965-A8D6-F6DDE6E5965E}" type="slidenum">
              <a:rPr lang="en-US" altLang="ko-KR" b="1">
                <a:ea typeface="HY엽서L" pitchFamily="18" charset="-127"/>
              </a:rPr>
              <a:pPr/>
              <a:t>50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22754" y="1256494"/>
            <a:ext cx="7200800" cy="4827612"/>
            <a:chOff x="1547664" y="1340768"/>
            <a:chExt cx="7200800" cy="4827612"/>
          </a:xfrm>
        </p:grpSpPr>
        <p:sp>
          <p:nvSpPr>
            <p:cNvPr id="3" name="직사각형 2"/>
            <p:cNvSpPr/>
            <p:nvPr/>
          </p:nvSpPr>
          <p:spPr>
            <a:xfrm>
              <a:off x="1547664" y="1340768"/>
              <a:ext cx="280831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프로그래머가 작성한 함수</a:t>
              </a:r>
            </a:p>
          </p:txBody>
        </p:sp>
        <p:pic>
          <p:nvPicPr>
            <p:cNvPr id="51207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1717896"/>
              <a:ext cx="7200800" cy="1783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1547664" y="3782724"/>
              <a:ext cx="72008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함수를 이용하기 위하여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주 프로그램</a:t>
              </a:r>
              <a:r>
                <a:rPr lang="en-US" altLang="ko-KR" sz="1600" dirty="0">
                  <a:latin typeface="HY중고딕" pitchFamily="18" charset="-127"/>
                  <a:ea typeface="HY중고딕" pitchFamily="18" charset="-127"/>
                </a:rPr>
                <a:t>(main program</a:t>
              </a:r>
              <a:r>
                <a:rPr lang="en-US" altLang="ko-KR" sz="1600" dirty="0" smtClean="0">
                  <a:latin typeface="HY중고딕" pitchFamily="18" charset="-127"/>
                  <a:ea typeface="HY중고딕" pitchFamily="18" charset="-127"/>
                </a:rPr>
                <a:t>)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이 다음과 같이 작성</a:t>
              </a:r>
              <a:endParaRPr lang="ko-KR" altLang="en-US" sz="1600" dirty="0">
                <a:latin typeface="HY중고딕" pitchFamily="18" charset="-127"/>
                <a:ea typeface="HY중고딕" pitchFamily="18" charset="-127"/>
              </a:endParaRPr>
            </a:p>
          </p:txBody>
        </p:sp>
        <p:pic>
          <p:nvPicPr>
            <p:cNvPr id="51208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4149080"/>
              <a:ext cx="7105650" cy="2019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컴퓨터 언어에서의 함수의 역할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2227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222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3C686A9-5047-4EEE-AB36-BB77712658A8}" type="slidenum">
              <a:rPr lang="en-US" altLang="ko-KR" b="1">
                <a:ea typeface="HY엽서L" pitchFamily="18" charset="-127"/>
              </a:rPr>
              <a:pPr/>
              <a:t>51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222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09376" y="1268760"/>
            <a:ext cx="74168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주 프로그램에서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반복문을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통하여 함수 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is_positive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호출함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is_positive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함수는 매개 변수가 양수이거나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이면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을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리턴하고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음수이면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을 리턴함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함수에서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정의역과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공변역은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모두 정수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Z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치역은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리턴되는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값이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0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또는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이므로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{0, 1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}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주 프로그램에서는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i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값이 －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5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부터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5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까지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씩 증가하면서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계속 함수 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is_positive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를 호출하기 때문에 모두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11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번을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호출하게 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컴퓨터 언어에서의 함수들도 일반적인 함수의 기능과 같은 역할을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프로그램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내에서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수행함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컴퓨터 프로그램을 작성할 때 알맞은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함수를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사용하면 좀 더 명확하고 간단하게 문제를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해결할 수 있음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함수의 정의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43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DDCF6A7-1792-4500-9E45-B19978EAFFAC}" type="slidenum">
              <a:rPr lang="en-US" altLang="ko-KR" b="1">
                <a:ea typeface="HY엽서L" pitchFamily="18" charset="-127"/>
              </a:rPr>
              <a:pPr/>
              <a:t>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8439" name="Picture 2" descr="C:\Documents and Settings\Administrator\바탕 화면\이산수학 작업 그림파일\6장\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908720"/>
            <a:ext cx="77914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176338" y="3068960"/>
            <a:ext cx="7791450" cy="3176364"/>
            <a:chOff x="1176338" y="3068960"/>
            <a:chExt cx="7791450" cy="3176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직사각형 2"/>
                <p:cNvSpPr/>
                <p:nvPr/>
              </p:nvSpPr>
              <p:spPr>
                <a:xfrm>
                  <a:off x="1176338" y="3068960"/>
                  <a:ext cx="7791450" cy="23083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itchFamily="34" charset="0"/>
                    <a:buChar char="•"/>
                  </a:pPr>
                  <a:r>
                    <a:rPr lang="ko-KR" altLang="en-US" sz="1600" dirty="0" smtClean="0">
                      <a:latin typeface="HY중고딕" pitchFamily="18" charset="-127"/>
                      <a:ea typeface="HY중고딕" pitchFamily="18" charset="-127"/>
                    </a:rPr>
                    <a:t>함수 </a:t>
                  </a:r>
                  <a:r>
                    <a:rPr lang="en-US" altLang="ko-KR" sz="1600" dirty="0" smtClean="0">
                      <a:latin typeface="HY중고딕" pitchFamily="18" charset="-127"/>
                      <a:ea typeface="HY중고딕" pitchFamily="18" charset="-127"/>
                    </a:rPr>
                    <a:t>f</a:t>
                  </a:r>
                  <a:r>
                    <a:rPr lang="ko-KR" altLang="en-US" sz="1600" dirty="0" smtClean="0">
                      <a:latin typeface="HY중고딕" pitchFamily="18" charset="-127"/>
                      <a:ea typeface="HY중고딕" pitchFamily="18" charset="-127"/>
                    </a:rPr>
                    <a:t>를 사상</a:t>
                  </a:r>
                  <a:r>
                    <a:rPr lang="en-US" altLang="ko-KR" sz="1600" dirty="0" smtClean="0">
                      <a:latin typeface="HY중고딕" pitchFamily="18" charset="-127"/>
                      <a:ea typeface="HY중고딕" pitchFamily="18" charset="-127"/>
                    </a:rPr>
                    <a:t>(mapping)</a:t>
                  </a:r>
                  <a:r>
                    <a:rPr lang="ko-KR" altLang="en-US" sz="1600" dirty="0" smtClean="0">
                      <a:latin typeface="HY중고딕" pitchFamily="18" charset="-127"/>
                      <a:ea typeface="HY중고딕" pitchFamily="18" charset="-127"/>
                    </a:rPr>
                    <a:t>이라고 하면 </a:t>
                  </a:r>
                  <a:r>
                    <a:rPr lang="en-US" altLang="ko-KR" sz="1600" dirty="0" smtClean="0">
                      <a:latin typeface="HY중고딕" pitchFamily="18" charset="-127"/>
                      <a:ea typeface="HY중고딕" pitchFamily="18" charset="-127"/>
                    </a:rPr>
                    <a:t>‘f</a:t>
                  </a:r>
                  <a:r>
                    <a:rPr lang="ko-KR" altLang="en-US" sz="1600" dirty="0">
                      <a:latin typeface="HY중고딕" pitchFamily="18" charset="-127"/>
                      <a:ea typeface="HY중고딕" pitchFamily="18" charset="-127"/>
                    </a:rPr>
                    <a:t>는</a:t>
                  </a:r>
                  <a:r>
                    <a:rPr lang="en-US" altLang="ko-KR" sz="1600" dirty="0">
                      <a:latin typeface="HY중고딕" pitchFamily="18" charset="-127"/>
                      <a:ea typeface="HY중고딕" pitchFamily="18" charset="-127"/>
                    </a:rPr>
                    <a:t>X</a:t>
                  </a:r>
                  <a:r>
                    <a:rPr lang="ko-KR" altLang="en-US" sz="1600" dirty="0">
                      <a:latin typeface="HY중고딕" pitchFamily="18" charset="-127"/>
                      <a:ea typeface="HY중고딕" pitchFamily="18" charset="-127"/>
                    </a:rPr>
                    <a:t>에서</a:t>
                  </a:r>
                  <a:r>
                    <a:rPr lang="en-US" altLang="ko-KR" sz="1600" dirty="0">
                      <a:latin typeface="HY중고딕" pitchFamily="18" charset="-127"/>
                      <a:ea typeface="HY중고딕" pitchFamily="18" charset="-127"/>
                    </a:rPr>
                    <a:t>Y</a:t>
                  </a:r>
                  <a:r>
                    <a:rPr lang="ko-KR" altLang="en-US" sz="1600" dirty="0" smtClean="0">
                      <a:latin typeface="HY중고딕" pitchFamily="18" charset="-127"/>
                      <a:ea typeface="HY중고딕" pitchFamily="18" charset="-127"/>
                    </a:rPr>
                    <a:t>로 사상한다</a:t>
                  </a:r>
                  <a:r>
                    <a:rPr lang="ko-KR" altLang="en-US" sz="1600" dirty="0">
                      <a:latin typeface="HY중고딕" pitchFamily="18" charset="-127"/>
                      <a:ea typeface="HY중고딕" pitchFamily="18" charset="-127"/>
                    </a:rPr>
                    <a:t>’</a:t>
                  </a:r>
                  <a:r>
                    <a:rPr lang="ko-KR" altLang="en-US" sz="1600" dirty="0" smtClean="0">
                      <a:latin typeface="HY중고딕" pitchFamily="18" charset="-127"/>
                      <a:ea typeface="HY중고딕" pitchFamily="18" charset="-127"/>
                    </a:rPr>
                    <a:t>라고 표현함</a:t>
                  </a:r>
                  <a:endParaRPr lang="en-US" altLang="ko-KR" sz="1600" dirty="0" smtClean="0">
                    <a:latin typeface="HY중고딕" pitchFamily="18" charset="-127"/>
                    <a:ea typeface="HY중고딕" pitchFamily="18" charset="-127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Arial" pitchFamily="34" charset="0"/>
                    <a:buChar char="•"/>
                  </a:pPr>
                  <a:r>
                    <a:rPr lang="en-US" altLang="ko-KR" sz="1600" dirty="0" smtClean="0">
                      <a:latin typeface="HY중고딕" pitchFamily="18" charset="-127"/>
                      <a:ea typeface="HY중고딕" pitchFamily="18" charset="-127"/>
                    </a:rPr>
                    <a:t>f </a:t>
                  </a:r>
                  <a:r>
                    <a:rPr lang="en-US" altLang="ko-KR" sz="1600" dirty="0">
                      <a:latin typeface="HY중고딕" pitchFamily="18" charset="-127"/>
                      <a:ea typeface="HY중고딕" pitchFamily="18" charset="-127"/>
                    </a:rPr>
                    <a:t>: X </a:t>
                  </a:r>
                  <a14:m>
                    <m:oMath xmlns:m="http://schemas.openxmlformats.org/officeDocument/2006/math">
                      <m:r>
                        <a:rPr lang="en-US" altLang="ko-KR" sz="1600" i="0" smtClean="0">
                          <a:latin typeface="Cambria Math"/>
                          <a:ea typeface="Cambria Math"/>
                        </a:rPr>
                        <m:t>→</m:t>
                      </m:r>
                    </m:oMath>
                  </a14:m>
                  <a:r>
                    <a:rPr lang="en-US" altLang="ko-KR" sz="1600" dirty="0" smtClean="0">
                      <a:latin typeface="HY중고딕" pitchFamily="18" charset="-127"/>
                      <a:ea typeface="HY중고딕" pitchFamily="18" charset="-127"/>
                    </a:rPr>
                    <a:t> </a:t>
                  </a:r>
                  <a:r>
                    <a:rPr lang="en-US" altLang="ko-KR" sz="1600" dirty="0">
                      <a:latin typeface="HY중고딕" pitchFamily="18" charset="-127"/>
                      <a:ea typeface="HY중고딕" pitchFamily="18" charset="-127"/>
                    </a:rPr>
                    <a:t>Y</a:t>
                  </a:r>
                  <a:r>
                    <a:rPr lang="ko-KR" altLang="en-US" sz="1600" dirty="0">
                      <a:latin typeface="HY중고딕" pitchFamily="18" charset="-127"/>
                      <a:ea typeface="HY중고딕" pitchFamily="18" charset="-127"/>
                    </a:rPr>
                    <a:t>를 함수라 할 때 </a:t>
                  </a:r>
                  <a:r>
                    <a:rPr lang="en-US" altLang="ko-KR" sz="1600" dirty="0">
                      <a:latin typeface="HY중고딕" pitchFamily="18" charset="-127"/>
                      <a:ea typeface="HY중고딕" pitchFamily="18" charset="-127"/>
                    </a:rPr>
                    <a:t>f(x) = y</a:t>
                  </a:r>
                  <a:r>
                    <a:rPr lang="ko-KR" altLang="en-US" sz="1600" dirty="0">
                      <a:latin typeface="HY중고딕" pitchFamily="18" charset="-127"/>
                      <a:ea typeface="HY중고딕" pitchFamily="18" charset="-127"/>
                    </a:rPr>
                    <a:t>라 표시하면</a:t>
                  </a:r>
                  <a:r>
                    <a:rPr lang="en-US" altLang="ko-KR" sz="1600" dirty="0">
                      <a:latin typeface="HY중고딕" pitchFamily="18" charset="-127"/>
                      <a:ea typeface="HY중고딕" pitchFamily="18" charset="-127"/>
                    </a:rPr>
                    <a:t>, y</a:t>
                  </a:r>
                  <a:r>
                    <a:rPr lang="ko-KR" altLang="en-US" sz="1600" dirty="0">
                      <a:latin typeface="HY중고딕" pitchFamily="18" charset="-127"/>
                      <a:ea typeface="HY중고딕" pitchFamily="18" charset="-127"/>
                    </a:rPr>
                    <a:t>를 함수 </a:t>
                  </a:r>
                  <a:r>
                    <a:rPr lang="en-US" altLang="ko-KR" sz="1600" dirty="0">
                      <a:latin typeface="HY중고딕" pitchFamily="18" charset="-127"/>
                      <a:ea typeface="HY중고딕" pitchFamily="18" charset="-127"/>
                    </a:rPr>
                    <a:t>f</a:t>
                  </a:r>
                  <a:r>
                    <a:rPr lang="ko-KR" altLang="en-US" sz="1600" dirty="0">
                      <a:latin typeface="HY중고딕" pitchFamily="18" charset="-127"/>
                      <a:ea typeface="HY중고딕" pitchFamily="18" charset="-127"/>
                    </a:rPr>
                    <a:t>에 의한 </a:t>
                  </a:r>
                  <a:r>
                    <a:rPr lang="en-US" altLang="ko-KR" sz="1600" dirty="0">
                      <a:latin typeface="HY중고딕" pitchFamily="18" charset="-127"/>
                      <a:ea typeface="HY중고딕" pitchFamily="18" charset="-127"/>
                    </a:rPr>
                    <a:t>x</a:t>
                  </a:r>
                  <a:r>
                    <a:rPr lang="ko-KR" altLang="en-US" sz="1600" dirty="0">
                      <a:latin typeface="HY중고딕" pitchFamily="18" charset="-127"/>
                      <a:ea typeface="HY중고딕" pitchFamily="18" charset="-127"/>
                    </a:rPr>
                    <a:t>의 </a:t>
                  </a:r>
                  <a:r>
                    <a:rPr lang="ko-KR" altLang="en-US" sz="1600" dirty="0" smtClean="0">
                      <a:latin typeface="HY중고딕" pitchFamily="18" charset="-127"/>
                      <a:ea typeface="HY중고딕" pitchFamily="18" charset="-127"/>
                    </a:rPr>
                    <a:t>상</a:t>
                  </a:r>
                  <a:r>
                    <a:rPr lang="en-US" altLang="ko-KR" sz="1600" dirty="0" smtClean="0">
                      <a:latin typeface="HY중고딕" pitchFamily="18" charset="-127"/>
                      <a:ea typeface="HY중고딕" pitchFamily="18" charset="-127"/>
                    </a:rPr>
                    <a:t>(</a:t>
                  </a:r>
                  <a:r>
                    <a:rPr lang="en-US" altLang="ko-KR" sz="1600" dirty="0">
                      <a:latin typeface="HY중고딕" pitchFamily="18" charset="-127"/>
                      <a:ea typeface="HY중고딕" pitchFamily="18" charset="-127"/>
                    </a:rPr>
                    <a:t>image) </a:t>
                  </a:r>
                  <a:r>
                    <a:rPr lang="ko-KR" altLang="en-US" sz="1600" dirty="0">
                      <a:latin typeface="HY중고딕" pitchFamily="18" charset="-127"/>
                      <a:ea typeface="HY중고딕" pitchFamily="18" charset="-127"/>
                    </a:rPr>
                    <a:t>또는 </a:t>
                  </a:r>
                  <a:r>
                    <a:rPr lang="ko-KR" altLang="en-US" sz="1600" dirty="0" smtClean="0">
                      <a:latin typeface="HY중고딕" pitchFamily="18" charset="-127"/>
                      <a:ea typeface="HY중고딕" pitchFamily="18" charset="-127"/>
                    </a:rPr>
                    <a:t>함수 값이라고 함</a:t>
                  </a:r>
                  <a:endParaRPr lang="en-US" altLang="ko-KR" sz="1600" dirty="0" smtClean="0">
                    <a:latin typeface="HY중고딕" pitchFamily="18" charset="-127"/>
                    <a:ea typeface="HY중고딕" pitchFamily="18" charset="-127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Arial" pitchFamily="34" charset="0"/>
                    <a:buChar char="•"/>
                  </a:pPr>
                  <a:r>
                    <a:rPr lang="ko-KR" altLang="en-US" sz="1600" dirty="0"/>
                    <a:t>함수 </a:t>
                  </a:r>
                  <a:r>
                    <a:rPr lang="en-US" altLang="ko-KR" sz="1600" dirty="0"/>
                    <a:t>f</a:t>
                  </a:r>
                  <a:r>
                    <a:rPr lang="ko-KR" altLang="en-US" sz="1600" dirty="0"/>
                    <a:t>의 </a:t>
                  </a:r>
                  <a:r>
                    <a:rPr lang="ko-KR" altLang="en-US" sz="1600" dirty="0" err="1"/>
                    <a:t>정의역은</a:t>
                  </a:r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Dom(f)</a:t>
                  </a:r>
                  <a:r>
                    <a:rPr lang="ko-KR" altLang="en-US" sz="1600" dirty="0"/>
                    <a:t>라 </a:t>
                  </a:r>
                  <a:r>
                    <a:rPr lang="ko-KR" altLang="en-US" sz="1600" dirty="0" smtClean="0"/>
                    <a:t>표시함</a:t>
                  </a:r>
                  <a:endParaRPr lang="en-US" altLang="ko-KR" sz="1600" dirty="0" smtClean="0"/>
                </a:p>
                <a:p>
                  <a:pPr marL="285750" indent="-285750">
                    <a:lnSpc>
                      <a:spcPct val="150000"/>
                    </a:lnSpc>
                    <a:buFont typeface="Arial" pitchFamily="34" charset="0"/>
                    <a:buChar char="•"/>
                  </a:pPr>
                  <a:r>
                    <a:rPr lang="ko-KR" altLang="en-US" sz="1600" dirty="0"/>
                    <a:t>함수 </a:t>
                  </a:r>
                  <a:r>
                    <a:rPr lang="en-US" altLang="ko-KR" sz="1600" dirty="0"/>
                    <a:t>f</a:t>
                  </a:r>
                  <a:r>
                    <a:rPr lang="ko-KR" altLang="en-US" sz="1600" dirty="0"/>
                    <a:t>의 </a:t>
                  </a:r>
                  <a:r>
                    <a:rPr lang="ko-KR" altLang="en-US" sz="1600" dirty="0" err="1"/>
                    <a:t>치역</a:t>
                  </a:r>
                  <a:r>
                    <a:rPr lang="en-US" altLang="ko-KR" sz="1600" dirty="0"/>
                    <a:t>(range)</a:t>
                  </a:r>
                  <a:r>
                    <a:rPr lang="ko-KR" altLang="en-US" sz="1600" dirty="0"/>
                    <a:t>은 </a:t>
                  </a:r>
                  <a:r>
                    <a:rPr lang="en-US" altLang="ko-KR" sz="1600" dirty="0"/>
                    <a:t>Ran(f)</a:t>
                  </a:r>
                  <a:r>
                    <a:rPr lang="ko-KR" altLang="en-US" sz="1600" dirty="0"/>
                    <a:t>라고 </a:t>
                  </a:r>
                  <a:r>
                    <a:rPr lang="ko-KR" altLang="en-US" sz="1600" dirty="0" smtClean="0"/>
                    <a:t>표시함</a:t>
                  </a:r>
                  <a:endParaRPr lang="en-US" altLang="ko-KR" sz="1600" dirty="0" smtClean="0"/>
                </a:p>
                <a:p>
                  <a:pPr marL="285750" indent="-285750">
                    <a:lnSpc>
                      <a:spcPct val="150000"/>
                    </a:lnSpc>
                    <a:buFont typeface="Arial" pitchFamily="34" charset="0"/>
                    <a:buChar char="•"/>
                  </a:pPr>
                  <a:endParaRPr lang="ko-KR" altLang="en-US" sz="1600" dirty="0">
                    <a:latin typeface="HY중고딕" pitchFamily="18" charset="-127"/>
                    <a:ea typeface="HY중고딕" pitchFamily="18" charset="-127"/>
                  </a:endParaRPr>
                </a:p>
              </p:txBody>
            </p:sp>
          </mc:Choice>
          <mc:Fallback xmlns="">
            <p:sp>
              <p:nvSpPr>
                <p:cNvPr id="3" name="직사각형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6338" y="3068960"/>
                  <a:ext cx="7791450" cy="2308324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 l="-313" r="-24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8440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5445224"/>
              <a:ext cx="3581400" cy="800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함수의 정의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46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8733386-FF67-49D7-BEB4-0BB730EA95B5}" type="slidenum">
              <a:rPr lang="en-US" altLang="ko-KR" b="1">
                <a:ea typeface="HY엽서L" pitchFamily="18" charset="-127"/>
              </a:rPr>
              <a:pPr/>
              <a:t>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9462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64" y="1340768"/>
            <a:ext cx="3951709" cy="306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750900" y="4881934"/>
            <a:ext cx="6925556" cy="1142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두 함수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f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와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g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 같은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정의역과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공변역을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가지는 경우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즉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정의역에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있는 모든 원소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x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에 대하여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f(x)=g(x)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 성립하면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함수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f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와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g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는 서로 같다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(equal)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라고 하고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f =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g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로 표기함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40000"/>
                <a:lumOff val="60000"/>
              </a:schemeClr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함수의 정의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46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8733386-FF67-49D7-BEB4-0BB730EA95B5}" type="slidenum">
              <a:rPr lang="en-US" altLang="ko-KR" b="1">
                <a:ea typeface="HY엽서L" pitchFamily="18" charset="-127"/>
              </a:rPr>
              <a:pPr/>
              <a:t>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9462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80" y="2676730"/>
            <a:ext cx="7560000" cy="1544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7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6.1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함수의 정의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6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함 수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48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E012339-B366-4385-81E7-CCE61122495C}" type="slidenum">
              <a:rPr lang="en-US" altLang="ko-KR" b="1">
                <a:ea typeface="HY엽서L" pitchFamily="18" charset="-127"/>
              </a:rPr>
              <a:pPr/>
              <a:t>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048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17600" y="1000125"/>
            <a:ext cx="7847013" cy="5087938"/>
            <a:chOff x="1117600" y="1000125"/>
            <a:chExt cx="7847013" cy="5087938"/>
          </a:xfrm>
        </p:grpSpPr>
        <p:pic>
          <p:nvPicPr>
            <p:cNvPr id="20486" name="Picture 2" descr="C:\Documents and Settings\Administrator\바탕 화면\이산수학 작업 그림파일\6장\7-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600" y="1000125"/>
              <a:ext cx="7847013" cy="442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7" name="Picture 3" descr="C:\Documents and Settings\Administrator\바탕 화면\이산수학 작업 그림파일\6장\7-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113" y="2266950"/>
              <a:ext cx="4589462" cy="158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8" name="Picture 4" descr="C:\Documents and Settings\Administrator\바탕 화면\이산수학 작업 그림파일\6장\7-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675" y="4221163"/>
              <a:ext cx="4868863" cy="186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4320</TotalTime>
  <Words>1854</Words>
  <Application>Microsoft Office PowerPoint</Application>
  <PresentationFormat>화면 슬라이드 쇼(4:3)</PresentationFormat>
  <Paragraphs>341</Paragraphs>
  <Slides>51</Slides>
  <Notes>48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8" baseType="lpstr">
      <vt:lpstr>HY엽서L</vt:lpstr>
      <vt:lpstr>HY중고딕</vt:lpstr>
      <vt:lpstr>굴림</vt:lpstr>
      <vt:lpstr>굴림체</vt:lpstr>
      <vt:lpstr>돋움체</vt:lpstr>
      <vt:lpstr>맑은 고딕</vt:lpstr>
      <vt:lpstr>바탕</vt:lpstr>
      <vt:lpstr>휴먼둥근헤드라인</vt:lpstr>
      <vt:lpstr>휴먼매직체</vt:lpstr>
      <vt:lpstr>휴먼모음T</vt:lpstr>
      <vt:lpstr>Arial</vt:lpstr>
      <vt:lpstr>Cambria Math</vt:lpstr>
      <vt:lpstr>Gill Sans MT</vt:lpstr>
      <vt:lpstr>Verdana</vt:lpstr>
      <vt:lpstr>Wingdings</vt:lpstr>
      <vt:lpstr>Wingdings 2</vt:lpstr>
      <vt:lpstr>태양</vt:lpstr>
      <vt:lpstr>PowerPoint 프레젠테이션</vt:lpstr>
      <vt:lpstr>PowerPoint 프레젠테이션</vt:lpstr>
      <vt:lpstr>CONTENTS</vt:lpstr>
      <vt:lpstr>6. 함 수</vt:lpstr>
      <vt:lpstr>6.1 함수의 정의</vt:lpstr>
      <vt:lpstr>6.1 함수의 정의</vt:lpstr>
      <vt:lpstr>6.1 함수의 정의</vt:lpstr>
      <vt:lpstr>6.1 함수의 정의</vt:lpstr>
      <vt:lpstr>6.1 함수의 정의</vt:lpstr>
      <vt:lpstr>6.1 함수의 정의</vt:lpstr>
      <vt:lpstr>6.1 함수의 정의</vt:lpstr>
      <vt:lpstr>6.1 함수의 정의</vt:lpstr>
      <vt:lpstr>6.1 함수의 정의</vt:lpstr>
      <vt:lpstr>6.1 함수의 정의</vt:lpstr>
      <vt:lpstr>6.1 함수의 정의</vt:lpstr>
      <vt:lpstr>6.2 함수 그래프</vt:lpstr>
      <vt:lpstr>6.2 함수 그래프</vt:lpstr>
      <vt:lpstr>6.2 함수 그래프</vt:lpstr>
      <vt:lpstr>6.2 함수 그래프</vt:lpstr>
      <vt:lpstr>6.2 함수 그래프</vt:lpstr>
      <vt:lpstr>6.3 단사 함수, 전사 함수, 전단사 함수</vt:lpstr>
      <vt:lpstr>6.3 단사 함수, 전사 함수, 전단사 함수</vt:lpstr>
      <vt:lpstr>6.3 단사 함수, 전사 함수, 전단사 함수</vt:lpstr>
      <vt:lpstr>6.3 단사 함수, 전사 함수, 전단사 함수</vt:lpstr>
      <vt:lpstr>6.3 단사 함수, 전사 함수, 전단사 함수</vt:lpstr>
      <vt:lpstr>6.3 단사 함수, 전사 함수, 전단사 함수</vt:lpstr>
      <vt:lpstr>6.3 단사 함수, 전사 함수, 전단사 함수</vt:lpstr>
      <vt:lpstr>6.3 단사 함수, 전사 함수, 전단사 함수</vt:lpstr>
      <vt:lpstr>6.3 단사 함수, 전사 함수, 전단사 함수</vt:lpstr>
      <vt:lpstr>6.3 단사 함수, 전사 함수, 전단사 함수</vt:lpstr>
      <vt:lpstr>6.3 단사 함수, 전사 함수, 전단사 함수</vt:lpstr>
      <vt:lpstr>6.3 단사 함수, 전사 함수, 전단사 함수</vt:lpstr>
      <vt:lpstr>6.4 여러 가지 함수들</vt:lpstr>
      <vt:lpstr>6.4 여러 가지 함수들</vt:lpstr>
      <vt:lpstr>6.4 여러 가지 함수들</vt:lpstr>
      <vt:lpstr>6.4 여러 가지 함수들</vt:lpstr>
      <vt:lpstr>6.4 여러 가지 함수들</vt:lpstr>
      <vt:lpstr>6.4 여러 가지 함수들</vt:lpstr>
      <vt:lpstr>6.4 여러 가지 함수들</vt:lpstr>
      <vt:lpstr>6.4 여러 가지 함수들</vt:lpstr>
      <vt:lpstr>6.4 여러 가지 함수들</vt:lpstr>
      <vt:lpstr>6.4 여러 가지 함수들</vt:lpstr>
      <vt:lpstr>6.4 여러 가지 함수들</vt:lpstr>
      <vt:lpstr>6.4 여러 가지 함수들</vt:lpstr>
      <vt:lpstr>6.4 여러 가지 함수들</vt:lpstr>
      <vt:lpstr>6.4 여러 가지 함수들</vt:lpstr>
      <vt:lpstr>6.5 컴퓨터 언어에서의 함수의 역할</vt:lpstr>
      <vt:lpstr>6.5 컴퓨터 언어에서의 함수의 역할</vt:lpstr>
      <vt:lpstr>6.5 컴퓨터 언어에서의 함수의 역할</vt:lpstr>
      <vt:lpstr>6.5 컴퓨터 언어에서의 함수의 역할</vt:lpstr>
      <vt:lpstr>6.5 컴퓨터 언어에서의 함수의 역할</vt:lpstr>
    </vt:vector>
  </TitlesOfParts>
  <Company>XP SP3 FINAL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선형대수와 선형방정식</dc:title>
  <dc:creator>Dae Su Kim</dc:creator>
  <cp:lastModifiedBy>user</cp:lastModifiedBy>
  <cp:revision>281</cp:revision>
  <cp:lastPrinted>2014-10-15T01:06:20Z</cp:lastPrinted>
  <dcterms:created xsi:type="dcterms:W3CDTF">2010-07-13T17:27:52Z</dcterms:created>
  <dcterms:modified xsi:type="dcterms:W3CDTF">2015-10-27T16:15:18Z</dcterms:modified>
</cp:coreProperties>
</file>