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6"/>
  </p:notesMasterIdLst>
  <p:sldIdLst>
    <p:sldId id="308" r:id="rId2"/>
    <p:sldId id="375" r:id="rId3"/>
    <p:sldId id="257" r:id="rId4"/>
    <p:sldId id="309" r:id="rId5"/>
    <p:sldId id="316" r:id="rId6"/>
    <p:sldId id="364" r:id="rId7"/>
    <p:sldId id="315" r:id="rId8"/>
    <p:sldId id="414" r:id="rId9"/>
    <p:sldId id="314" r:id="rId10"/>
    <p:sldId id="365" r:id="rId11"/>
    <p:sldId id="415" r:id="rId12"/>
    <p:sldId id="416" r:id="rId13"/>
    <p:sldId id="418" r:id="rId14"/>
    <p:sldId id="419" r:id="rId15"/>
    <p:sldId id="420" r:id="rId16"/>
    <p:sldId id="422" r:id="rId17"/>
    <p:sldId id="423" r:id="rId18"/>
    <p:sldId id="424" r:id="rId19"/>
    <p:sldId id="426" r:id="rId20"/>
    <p:sldId id="427" r:id="rId21"/>
    <p:sldId id="312" r:id="rId22"/>
    <p:sldId id="317" r:id="rId23"/>
    <p:sldId id="318" r:id="rId24"/>
    <p:sldId id="319" r:id="rId25"/>
    <p:sldId id="320" r:id="rId26"/>
    <p:sldId id="321" r:id="rId27"/>
    <p:sldId id="430" r:id="rId28"/>
    <p:sldId id="431" r:id="rId29"/>
    <p:sldId id="428" r:id="rId30"/>
    <p:sldId id="429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80" r:id="rId42"/>
    <p:sldId id="381" r:id="rId43"/>
    <p:sldId id="382" r:id="rId44"/>
    <p:sldId id="383" r:id="rId45"/>
    <p:sldId id="384" r:id="rId46"/>
    <p:sldId id="332" r:id="rId47"/>
    <p:sldId id="333" r:id="rId48"/>
    <p:sldId id="334" r:id="rId49"/>
    <p:sldId id="335" r:id="rId50"/>
    <p:sldId id="385" r:id="rId51"/>
    <p:sldId id="336" r:id="rId52"/>
    <p:sldId id="432" r:id="rId53"/>
    <p:sldId id="433" r:id="rId54"/>
    <p:sldId id="337" r:id="rId55"/>
    <p:sldId id="338" r:id="rId56"/>
    <p:sldId id="344" r:id="rId57"/>
    <p:sldId id="386" r:id="rId58"/>
    <p:sldId id="379" r:id="rId59"/>
    <p:sldId id="343" r:id="rId60"/>
    <p:sldId id="342" r:id="rId61"/>
    <p:sldId id="366" r:id="rId62"/>
    <p:sldId id="341" r:id="rId63"/>
    <p:sldId id="388" r:id="rId64"/>
    <p:sldId id="339" r:id="rId65"/>
    <p:sldId id="346" r:id="rId66"/>
    <p:sldId id="368" r:id="rId67"/>
    <p:sldId id="347" r:id="rId68"/>
    <p:sldId id="348" r:id="rId69"/>
    <p:sldId id="349" r:id="rId70"/>
    <p:sldId id="369" r:id="rId71"/>
    <p:sldId id="370" r:id="rId72"/>
    <p:sldId id="408" r:id="rId73"/>
    <p:sldId id="409" r:id="rId74"/>
    <p:sldId id="390" r:id="rId75"/>
    <p:sldId id="391" r:id="rId76"/>
    <p:sldId id="392" r:id="rId77"/>
    <p:sldId id="393" r:id="rId78"/>
    <p:sldId id="350" r:id="rId79"/>
    <p:sldId id="351" r:id="rId80"/>
    <p:sldId id="352" r:id="rId81"/>
    <p:sldId id="410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353" r:id="rId90"/>
    <p:sldId id="354" r:id="rId91"/>
    <p:sldId id="355" r:id="rId92"/>
    <p:sldId id="356" r:id="rId93"/>
    <p:sldId id="357" r:id="rId94"/>
    <p:sldId id="358" r:id="rId95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85A"/>
    <a:srgbClr val="FFC1DA"/>
    <a:srgbClr val="FF81B4"/>
    <a:srgbClr val="F640A8"/>
    <a:srgbClr val="FF3F3F"/>
    <a:srgbClr val="FF0000"/>
    <a:srgbClr val="FF0066"/>
    <a:srgbClr val="FF4B94"/>
    <a:srgbClr val="FF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96389" autoAdjust="0"/>
  </p:normalViewPr>
  <p:slideViewPr>
    <p:cSldViewPr showGuides="1">
      <p:cViewPr varScale="1">
        <p:scale>
          <a:sx n="112" d="100"/>
          <a:sy n="112" d="100"/>
        </p:scale>
        <p:origin x="22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65BCCD6-AAAF-4C74-A682-32E7D7568616}" type="datetimeFigureOut">
              <a:rPr lang="ko-KR" altLang="en-US"/>
              <a:pPr>
                <a:defRPr/>
              </a:pPr>
              <a:t>2015-11-05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6FAB282-C172-410E-84B7-CC5A34DF66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15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B84AF-E37E-4AC9-A33F-0DF216FC6B0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443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F41F14-AA18-4DC7-86FB-0895353C7D9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13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6D87F-70B6-45B0-B658-5BDEFD01572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53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B356B3-D4C0-4B18-855A-41B5075D520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8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6D87F-70B6-45B0-B658-5BDEFD01572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3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B4D683-B810-4B76-92FB-9A68439BCA6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9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1B9718-1D5D-4FBA-A2CB-CBD2EB4FDE7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69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19A1C7-5EC7-4BDE-9A15-8B4131D125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27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9269AF-C2E7-493B-A997-BC40A4763F9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468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19356E-FEB2-4826-B8F4-1D0BEB536BF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3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3D8BEF-03CB-40AC-A39B-DAE1FDEB1CE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1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4967F5-BCDC-425A-AE58-C0AC6CC2FED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50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08710D-39E6-46F3-AC95-070A2DD059D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47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956694-DEF3-40B9-A898-2701C672D77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28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2A09D1-1572-430C-84BA-A742EC4DBC7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7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AE7472-1A96-4034-8680-564957CAFCF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812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1E8078-D120-4C85-984B-31A0DDB4FB4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81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3C38C4-CD79-42BF-B3C8-8A0864EA1B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213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805A03-B832-44AC-BCE6-152A83EEB15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573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0E25A0-61EA-4C8A-B04C-E5876CC7B27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875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0E25A0-61EA-4C8A-B04C-E5876CC7B27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018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C23D9-3A7C-4298-8E48-20F0A70FAEA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86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4967F5-BCDC-425A-AE58-C0AC6CC2FED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57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C23D9-3A7C-4298-8E48-20F0A70FAEA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663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C23D9-3A7C-4298-8E48-20F0A70FAEA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654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068559-6695-4866-97A1-4B2267EE7D5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391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132F6-1467-478E-8D4D-51E6C85B02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482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74881-152B-4FC9-A669-557A921D645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74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74881-152B-4FC9-A669-557A921D645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010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74881-152B-4FC9-A669-557A921D645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263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DC6F96-7F93-4F1D-9E6E-EAE654ED2CA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02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72962-4330-4B17-BC67-07140B0FB14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855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72962-4330-4B17-BC67-07140B0FB14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1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8A9EA8-1374-4C95-AEDE-D955F89C62A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91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4880E9-E3EE-4CF7-8E6B-438C63D0C63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898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06199-C2A8-4B80-B806-77DCAED055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735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FEEB57-8915-4399-BE25-35FB576FF4A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23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C3D6E0-44A9-463C-A56D-B2290B26779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616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C3D6E0-44A9-463C-A56D-B2290B26779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65DD53-6D52-44FC-97CF-BADDD6F2498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96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0F46B4-FD41-473B-AD99-CDC940EF177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324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775EDC-3EF8-42E9-AA76-9FE499912F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46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775EDC-3EF8-42E9-AA76-9FE499912F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230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775EDC-3EF8-42E9-AA76-9FE499912F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10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973483-45CC-4651-906F-00986C535AE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71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A6AD28-268C-4A5B-9E94-BFE4A4D2D7C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7150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6C0F0C-363B-4852-A818-FADBAF745D3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856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5154E-AC4C-4C43-812A-67982D20FB3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9037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2DE0A5-C3C7-4CF5-A7A1-FD559848CB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956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2DE0A5-C3C7-4CF5-A7A1-FD559848CB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861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A5B9AB-5A1B-4CB4-B1AE-90FF93D83EA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21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67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4AC29E-C35E-407C-AA2C-E0E398E7E56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5129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77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553CB8-861D-4EE7-B28D-AD1BAA41888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297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7D13DE-EF98-49D7-A25B-AB354D1CA13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8634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87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A7A8AA-A21D-4732-B595-BF1E6493017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85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973483-45CC-4651-906F-00986C535AE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0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2EF0EA-260E-4996-9FF8-7795F878EA4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8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331553-85AE-4E3B-BE0F-A6C1FA4C166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411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5FC3D4-EC78-4BB9-A215-9B3EF96D166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454E93-1ADF-418D-AD75-E014608A0A7A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F4C62-E626-49F2-8652-45026EBBC2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F5A36-B94D-4F15-9909-D17FFB395AC6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38B73-4F2F-4824-A698-74D10428E5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3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7628D9-FC5A-4BD8-9782-961D3F5401F9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6AFCE-C798-4EE4-8B5E-B938387E01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4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8AD039-551E-4AEC-BDDE-9219153E6F58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0FF0A-6280-424B-9CAF-232A5088B8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E9EF84-9959-4287-9413-E84D783BCBD4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D8AE4-1842-4A0A-80E0-EDDA76869E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84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FBC2E-6F0F-4508-9139-285A19183873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DC8A-C64A-4A83-8B8D-F027EC085E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9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70420-C2E9-4884-ABB5-AA817295ABBF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93F1F-BC2F-4C11-B0D8-D3D3671B30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92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B867F-342A-497E-ADD5-3B5DCDAA30DA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A0C6F-57A4-4561-8B0B-E16D5BC1F0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9306A-89FC-4323-B336-87D1EDF3188D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EC87-0D45-42DF-9554-27B8F7764F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1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21B8B-44AC-4D1E-8415-C971C9EB8AD2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1C848-77B9-4C34-8A70-B6E06670CB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7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594A47-8E90-49E0-AC83-2826D1943FE3}" type="datetimeFigureOut">
              <a:rPr lang="en-US" altLang="ko-KR"/>
              <a:pPr/>
              <a:t>11/5/2015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E000F-6EAC-4015-A4A4-54D184CFDE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0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6D0B46FD-1A33-47BE-A808-72A5E1AC0B12}" type="datetimeFigureOut">
              <a:rPr lang="en-US" altLang="ko-KR"/>
              <a:pPr/>
              <a:t>11/5/2015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BE186390-1F85-4CE5-89F9-20436A489F30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18122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7.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그래프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D8F0358-7FF1-4283-BF37-E11573A7B4F6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340768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트리</a:t>
            </a:r>
            <a:r>
              <a:rPr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(Tree)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사이클이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존재하지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않는 그래프임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루트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(root)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 불리는 특별한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한 개 존재하고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루트로부터 다른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가는 경로가 항상 유일하게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존재함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노드에서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parent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유일함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루트로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들어오는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연결선이 없으므로 루트는 모든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출발점이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대부분의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트리는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방향성이 없음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09652"/>
            <a:ext cx="1978335" cy="267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Models: </a:t>
            </a:r>
            <a:br>
              <a:rPr lang="en-US" dirty="0" smtClean="0"/>
            </a:br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65399"/>
            <a:ext cx="749935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we build a graph model, we use the </a:t>
            </a:r>
          </a:p>
          <a:p>
            <a:pPr marL="82550" indent="0">
              <a:buNone/>
            </a:pPr>
            <a:r>
              <a:rPr lang="en-US" u="sng" dirty="0" smtClean="0"/>
              <a:t>appropriate type of graph </a:t>
            </a:r>
            <a:r>
              <a:rPr lang="en-US" dirty="0" smtClean="0"/>
              <a:t>to capture the important </a:t>
            </a:r>
            <a:r>
              <a:rPr lang="en-US" u="sng" dirty="0" smtClean="0"/>
              <a:t>features of the application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vertices : data centers</a:t>
            </a:r>
          </a:p>
          <a:p>
            <a:r>
              <a:rPr lang="en-US" dirty="0" smtClean="0"/>
              <a:t>edges : communication links.</a:t>
            </a:r>
          </a:p>
          <a:p>
            <a:r>
              <a:rPr lang="en-US" dirty="0" smtClean="0"/>
              <a:t> To model a computer network where we are </a:t>
            </a:r>
          </a:p>
          <a:p>
            <a:pPr marL="82550" indent="0">
              <a:buNone/>
            </a:pPr>
            <a:r>
              <a:rPr lang="en-US" dirty="0" smtClean="0"/>
              <a:t>only concerned whether two data centers are connected by a communications link, we use </a:t>
            </a:r>
          </a:p>
          <a:p>
            <a:pPr marL="82550" indent="0">
              <a:buNone/>
            </a:pPr>
            <a:r>
              <a:rPr lang="en-US" dirty="0" smtClean="0"/>
              <a:t>a simple graph.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 descr="09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869160"/>
            <a:ext cx="63119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Models: </a:t>
            </a:r>
            <a:br>
              <a:rPr lang="en-US" dirty="0" smtClean="0"/>
            </a:br>
            <a:r>
              <a:rPr lang="en-US" dirty="0" smtClean="0"/>
              <a:t>Computer Networks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09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8978" y="1700808"/>
            <a:ext cx="3845516" cy="134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1998245"/>
            <a:ext cx="379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model  a computer network where we care about the 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number of links </a:t>
            </a:r>
            <a:r>
              <a:rPr lang="en-US" dirty="0" smtClean="0"/>
              <a:t>between data </a:t>
            </a:r>
          </a:p>
          <a:p>
            <a:r>
              <a:rPr lang="en-US" dirty="0"/>
              <a:t> </a:t>
            </a:r>
            <a:r>
              <a:rPr lang="en-US" dirty="0" smtClean="0"/>
              <a:t>  centers, we use a multigraph. </a:t>
            </a:r>
            <a:endParaRPr lang="en-US" dirty="0"/>
          </a:p>
        </p:txBody>
      </p:sp>
      <p:pic>
        <p:nvPicPr>
          <p:cNvPr id="10" name="Content Placeholder 3" descr="0900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36096" y="4681525"/>
            <a:ext cx="4083734" cy="1628581"/>
          </a:xfrm>
        </p:spPr>
      </p:pic>
      <p:sp>
        <p:nvSpPr>
          <p:cNvPr id="11" name="TextBox 10"/>
          <p:cNvSpPr txBox="1"/>
          <p:nvPr/>
        </p:nvSpPr>
        <p:spPr>
          <a:xfrm>
            <a:off x="1003163" y="3794622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model a </a:t>
            </a:r>
            <a:r>
              <a:rPr lang="en-US" dirty="0"/>
              <a:t>n</a:t>
            </a:r>
            <a:r>
              <a:rPr lang="en-US" dirty="0" smtClean="0"/>
              <a:t>etwork with </a:t>
            </a:r>
            <a:r>
              <a:rPr lang="en-US" b="1" dirty="0" smtClean="0">
                <a:solidFill>
                  <a:srgbClr val="0000FF"/>
                </a:solidFill>
              </a:rPr>
              <a:t>multiple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one-way links</a:t>
            </a:r>
            <a:r>
              <a:rPr lang="en-US" dirty="0"/>
              <a:t>, we use a directed </a:t>
            </a:r>
            <a:endParaRPr lang="en-US" dirty="0" smtClean="0"/>
          </a:p>
          <a:p>
            <a:r>
              <a:rPr lang="en-US" dirty="0" smtClean="0"/>
              <a:t>multigraph</a:t>
            </a:r>
            <a:r>
              <a:rPr lang="en-US" dirty="0"/>
              <a:t>.   Note that we could use a </a:t>
            </a:r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graph without multiple edges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only care whether there is at least one link from a data center to another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center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4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illustrate how graph theory can </a:t>
            </a:r>
          </a:p>
          <a:p>
            <a:pPr marL="82550" indent="0">
              <a:buNone/>
            </a:pPr>
            <a:r>
              <a:rPr lang="en-US" dirty="0" smtClean="0"/>
              <a:t>be used in models of:</a:t>
            </a:r>
            <a:endParaRPr lang="en-US" dirty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networks</a:t>
            </a:r>
          </a:p>
          <a:p>
            <a:pPr lvl="1"/>
            <a:r>
              <a:rPr lang="en-US" dirty="0" smtClean="0"/>
              <a:t>Communications </a:t>
            </a:r>
            <a:r>
              <a:rPr lang="en-US" dirty="0"/>
              <a:t>networks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networks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Transportation </a:t>
            </a:r>
            <a:r>
              <a:rPr lang="en-US" dirty="0"/>
              <a:t>networks</a:t>
            </a:r>
          </a:p>
          <a:p>
            <a:pPr lvl="1"/>
            <a:r>
              <a:rPr lang="en-US" dirty="0" smtClean="0"/>
              <a:t>Biological networks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1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Graph Models: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53244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Graphs can be used to model social structures based on </a:t>
            </a:r>
          </a:p>
          <a:p>
            <a:pPr marL="82550" indent="0">
              <a:buNone/>
            </a:pPr>
            <a:r>
              <a:rPr lang="en-US" sz="9600" dirty="0" smtClean="0"/>
              <a:t>   different kinds of relationships between people or groups. </a:t>
            </a:r>
          </a:p>
          <a:p>
            <a:r>
              <a:rPr lang="en-US" sz="9600" dirty="0" smtClean="0"/>
              <a:t>In a </a:t>
            </a:r>
            <a:r>
              <a:rPr lang="en-US" sz="9600" i="1" dirty="0" smtClean="0"/>
              <a:t>social network</a:t>
            </a:r>
            <a:r>
              <a:rPr lang="en-US" sz="9600" dirty="0" smtClean="0"/>
              <a:t>, </a:t>
            </a:r>
            <a:r>
              <a:rPr lang="en-US" sz="9600" dirty="0" smtClean="0">
                <a:solidFill>
                  <a:srgbClr val="0000FF"/>
                </a:solidFill>
              </a:rPr>
              <a:t>vertices represent individuals </a:t>
            </a:r>
            <a:r>
              <a:rPr lang="en-US" sz="9600" dirty="0" smtClean="0"/>
              <a:t>or organizations and </a:t>
            </a:r>
            <a:r>
              <a:rPr lang="en-US" sz="9600" dirty="0" smtClean="0">
                <a:solidFill>
                  <a:srgbClr val="0000FF"/>
                </a:solidFill>
              </a:rPr>
              <a:t>edges represent relationships between them</a:t>
            </a:r>
            <a:r>
              <a:rPr lang="en-US" sz="9600" dirty="0" smtClean="0"/>
              <a:t>.</a:t>
            </a:r>
          </a:p>
          <a:p>
            <a:r>
              <a:rPr lang="en-US" sz="9600" dirty="0" smtClean="0"/>
              <a:t>Useful graph models of social networks include:</a:t>
            </a:r>
          </a:p>
          <a:p>
            <a:endParaRPr lang="en-US" sz="9600" dirty="0"/>
          </a:p>
          <a:p>
            <a:pPr lvl="1"/>
            <a:r>
              <a:rPr lang="en-US" sz="9600" i="1" dirty="0"/>
              <a:t>f</a:t>
            </a:r>
            <a:r>
              <a:rPr lang="en-US" sz="9600" i="1" dirty="0" smtClean="0"/>
              <a:t>riendship </a:t>
            </a:r>
            <a:r>
              <a:rPr lang="en-US" sz="9600" i="1" dirty="0"/>
              <a:t>graphs </a:t>
            </a:r>
            <a:r>
              <a:rPr lang="en-US" sz="9600" dirty="0"/>
              <a:t>-</a:t>
            </a:r>
            <a:r>
              <a:rPr lang="en-US" sz="9600" dirty="0" smtClean="0"/>
              <a:t> </a:t>
            </a:r>
            <a:r>
              <a:rPr lang="en-US" sz="9600" dirty="0"/>
              <a:t>undirected graphs where two people are </a:t>
            </a:r>
            <a:endParaRPr lang="en-US" sz="9600" dirty="0" smtClean="0"/>
          </a:p>
          <a:p>
            <a:pPr marL="403225" lvl="1" indent="0">
              <a:buNone/>
            </a:pPr>
            <a:r>
              <a:rPr lang="en-US" sz="9600" dirty="0" smtClean="0"/>
              <a:t>connected </a:t>
            </a:r>
            <a:r>
              <a:rPr lang="en-US" sz="9600" dirty="0"/>
              <a:t>if </a:t>
            </a:r>
            <a:r>
              <a:rPr lang="en-US" sz="9600" dirty="0" smtClean="0"/>
              <a:t>they are </a:t>
            </a:r>
            <a:r>
              <a:rPr lang="en-US" sz="9600" dirty="0"/>
              <a:t>friends (in the real world, on Facebook, or </a:t>
            </a:r>
            <a:r>
              <a:rPr lang="en-US" sz="9600" dirty="0" smtClean="0"/>
              <a:t>in a particular </a:t>
            </a:r>
            <a:r>
              <a:rPr lang="en-US" sz="9600" dirty="0"/>
              <a:t>virtual </a:t>
            </a:r>
            <a:r>
              <a:rPr lang="en-US" sz="9600" dirty="0" smtClean="0"/>
              <a:t>world, and so on.)</a:t>
            </a:r>
            <a:endParaRPr lang="en-US" sz="9600" dirty="0"/>
          </a:p>
          <a:p>
            <a:pPr lvl="1"/>
            <a:r>
              <a:rPr lang="en-US" sz="9600" i="1" dirty="0" smtClean="0"/>
              <a:t>influence </a:t>
            </a:r>
            <a:r>
              <a:rPr lang="en-US" sz="9600" i="1" dirty="0"/>
              <a:t>graphs</a:t>
            </a:r>
            <a:r>
              <a:rPr lang="en-US" sz="9600" dirty="0"/>
              <a:t> -</a:t>
            </a:r>
            <a:r>
              <a:rPr lang="en-US" sz="9600" dirty="0" smtClean="0"/>
              <a:t> </a:t>
            </a:r>
            <a:r>
              <a:rPr lang="en-US" sz="9600" dirty="0"/>
              <a:t>directed graphs where there is an edge from one person to another if the first person can influence the </a:t>
            </a:r>
            <a:endParaRPr lang="en-US" sz="9600" dirty="0" smtClean="0"/>
          </a:p>
          <a:p>
            <a:pPr marL="403225" lvl="1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second person</a:t>
            </a:r>
            <a:endParaRPr lang="en-US" sz="9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6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Models: Social Networks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09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905000"/>
            <a:ext cx="3919670" cy="2100064"/>
          </a:xfrm>
          <a:prstGeom prst="rect">
            <a:avLst/>
          </a:prstGeom>
        </p:spPr>
      </p:pic>
      <p:pic>
        <p:nvPicPr>
          <p:cNvPr id="5" name="Picture 4" descr="09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4266470"/>
            <a:ext cx="2314290" cy="1322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681" y="2352824"/>
            <a:ext cx="279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A </a:t>
            </a:r>
            <a:r>
              <a:rPr lang="en-US" dirty="0"/>
              <a:t>f</a:t>
            </a:r>
            <a:r>
              <a:rPr lang="en-US" dirty="0" smtClean="0"/>
              <a:t>riendship </a:t>
            </a:r>
          </a:p>
          <a:p>
            <a:r>
              <a:rPr lang="en-US" dirty="0" smtClean="0"/>
              <a:t>graph </a:t>
            </a:r>
            <a:r>
              <a:rPr lang="en-US" dirty="0"/>
              <a:t>where two people are connected if they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Facebook friends.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526920"/>
            <a:ext cx="25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An influence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6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8249468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Applications to Information Networks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673404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Graphs can be used to model different types of </a:t>
            </a:r>
            <a:endParaRPr lang="en-US" dirty="0" smtClean="0"/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networks </a:t>
            </a:r>
            <a:r>
              <a:rPr lang="en-US" dirty="0"/>
              <a:t>that link different types of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a </a:t>
            </a:r>
            <a:r>
              <a:rPr lang="en-US" i="1" dirty="0"/>
              <a:t>w</a:t>
            </a:r>
            <a:r>
              <a:rPr lang="en-US" i="1" dirty="0" smtClean="0"/>
              <a:t>eb graph</a:t>
            </a:r>
            <a:r>
              <a:rPr lang="en-US" dirty="0" smtClean="0"/>
              <a:t>, web </a:t>
            </a:r>
            <a:r>
              <a:rPr lang="en-US" dirty="0"/>
              <a:t>pages are represented by </a:t>
            </a: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vertices and</a:t>
            </a:r>
            <a:r>
              <a:rPr lang="en-US" dirty="0"/>
              <a:t> </a:t>
            </a:r>
            <a:r>
              <a:rPr lang="en-US" dirty="0" smtClean="0"/>
              <a:t>links </a:t>
            </a:r>
            <a:r>
              <a:rPr lang="en-US" dirty="0"/>
              <a:t>are represented by directed </a:t>
            </a:r>
            <a:r>
              <a:rPr lang="en-US" dirty="0" smtClean="0"/>
              <a:t>edges.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graph models the web at a particular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In a </a:t>
            </a:r>
            <a:r>
              <a:rPr lang="en-US" i="1" dirty="0"/>
              <a:t>citation </a:t>
            </a:r>
            <a:r>
              <a:rPr lang="en-US" i="1" dirty="0" smtClean="0"/>
              <a:t>network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Research papers in a particular discipline are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represented </a:t>
            </a:r>
            <a:r>
              <a:rPr lang="en-US" dirty="0"/>
              <a:t>by </a:t>
            </a:r>
            <a:r>
              <a:rPr lang="en-US" dirty="0" smtClean="0"/>
              <a:t>vertices.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paper cites a second paper as a </a:t>
            </a:r>
            <a:r>
              <a:rPr lang="en-US" dirty="0" smtClean="0"/>
              <a:t>reference,  </a:t>
            </a:r>
            <a:r>
              <a:rPr lang="en-US" dirty="0"/>
              <a:t>there is an edge from the vertex representing this paper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to </a:t>
            </a:r>
            <a:r>
              <a:rPr lang="en-US" dirty="0"/>
              <a:t>the vertex representing the second </a:t>
            </a:r>
            <a:r>
              <a:rPr lang="en-US" dirty="0" smtClean="0"/>
              <a:t>paper.</a:t>
            </a:r>
            <a:endParaRPr lang="en-US" dirty="0"/>
          </a:p>
          <a:p>
            <a:pPr marL="36576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612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601396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 models are extensively used in the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study of  transportation networks.</a:t>
            </a:r>
          </a:p>
          <a:p>
            <a:pPr marL="82550" indent="0">
              <a:buNone/>
            </a:pPr>
            <a:endParaRPr lang="en-US" dirty="0" smtClean="0"/>
          </a:p>
          <a:p>
            <a:r>
              <a:rPr lang="en-US" dirty="0" smtClean="0"/>
              <a:t>Airline networks can be modeled using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directed multigraphs where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irports are represented by vertices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flight is represented by  a directed edge from </a:t>
            </a:r>
          </a:p>
          <a:p>
            <a:pPr marL="403225" lvl="1" indent="0">
              <a:buNone/>
            </a:pPr>
            <a:r>
              <a:rPr lang="en-US" dirty="0" smtClean="0"/>
              <a:t>the vertex representing the departure airport to </a:t>
            </a:r>
          </a:p>
          <a:p>
            <a:pPr marL="403225" lvl="1" indent="0">
              <a:buNone/>
            </a:pPr>
            <a:r>
              <a:rPr lang="en-US" dirty="0" smtClean="0"/>
              <a:t>the vertex representing the destination airport</a:t>
            </a:r>
          </a:p>
        </p:txBody>
      </p:sp>
    </p:spTree>
    <p:extLst>
      <p:ext uri="{BB962C8B-B14F-4D97-AF65-F5344CB8AC3E}">
        <p14:creationId xmlns:p14="http://schemas.microsoft.com/office/powerpoint/2010/main" val="167625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Graph models are </a:t>
            </a:r>
            <a:r>
              <a:rPr lang="en-US" dirty="0" smtClean="0"/>
              <a:t>extensively </a:t>
            </a:r>
            <a:r>
              <a:rPr lang="en-US" dirty="0"/>
              <a:t>used in software </a:t>
            </a:r>
            <a:r>
              <a:rPr lang="en-US" dirty="0" smtClean="0"/>
              <a:t>design. </a:t>
            </a:r>
          </a:p>
          <a:p>
            <a:r>
              <a:rPr lang="en-US" dirty="0" smtClean="0"/>
              <a:t>When </a:t>
            </a:r>
            <a:r>
              <a:rPr lang="en-US" dirty="0"/>
              <a:t>a top-down approach is used to design software, the </a:t>
            </a: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system </a:t>
            </a:r>
            <a:r>
              <a:rPr lang="en-US" dirty="0"/>
              <a:t>is divided into </a:t>
            </a:r>
            <a:r>
              <a:rPr lang="en-US" dirty="0" smtClean="0"/>
              <a:t>modules</a:t>
            </a:r>
            <a:r>
              <a:rPr lang="en-US" dirty="0"/>
              <a:t>, each performing a specific task.    </a:t>
            </a:r>
          </a:p>
          <a:p>
            <a:r>
              <a:rPr lang="en-US" dirty="0"/>
              <a:t>We use a </a:t>
            </a:r>
            <a:r>
              <a:rPr lang="en-US" i="1" dirty="0"/>
              <a:t>module dependency graph </a:t>
            </a:r>
            <a:r>
              <a:rPr lang="en-US" dirty="0"/>
              <a:t>to represent the </a:t>
            </a: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dependency </a:t>
            </a:r>
            <a:r>
              <a:rPr lang="en-US" dirty="0"/>
              <a:t>between these modules.  These dependencies need to be understood before coding can be done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module dependency graph vertices represent software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modules </a:t>
            </a:r>
            <a:r>
              <a:rPr lang="en-US" dirty="0"/>
              <a:t>and there is an edge from one module to another if the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second </a:t>
            </a:r>
            <a:r>
              <a:rPr lang="en-US" dirty="0"/>
              <a:t>module depends on the first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FIGURE10.1.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5010" y="4330617"/>
            <a:ext cx="3359440" cy="1947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4941168"/>
            <a:ext cx="41148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dependencies between </a:t>
            </a:r>
            <a:endParaRPr lang="en-US" sz="1600" dirty="0" smtClean="0"/>
          </a:p>
          <a:p>
            <a:pPr>
              <a:lnSpc>
                <a:spcPts val="1700"/>
              </a:lnSpc>
            </a:pPr>
            <a:r>
              <a:rPr lang="en-US" sz="1600" dirty="0" smtClean="0"/>
              <a:t>the seven </a:t>
            </a:r>
            <a:r>
              <a:rPr lang="en-US" sz="1600" dirty="0"/>
              <a:t>modules in the design of a </a:t>
            </a:r>
            <a:endParaRPr lang="en-US" sz="1600" dirty="0" smtClean="0"/>
          </a:p>
          <a:p>
            <a:pPr>
              <a:lnSpc>
                <a:spcPts val="1700"/>
              </a:lnSpc>
            </a:pPr>
            <a:r>
              <a:rPr lang="en-US" sz="1600" dirty="0" smtClean="0"/>
              <a:t>web </a:t>
            </a:r>
            <a:r>
              <a:rPr lang="en-US" sz="1600" dirty="0"/>
              <a:t>browser are represented by this </a:t>
            </a:r>
            <a:endParaRPr lang="en-US" sz="1600" dirty="0" smtClean="0"/>
          </a:p>
          <a:p>
            <a:pPr>
              <a:lnSpc>
                <a:spcPts val="1700"/>
              </a:lnSpc>
            </a:pPr>
            <a:r>
              <a:rPr lang="en-US" sz="1600" dirty="0" smtClean="0"/>
              <a:t>module </a:t>
            </a:r>
            <a:r>
              <a:rPr lang="en-US" sz="1600" dirty="0"/>
              <a:t>dependency graph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0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8153400" cy="4191000"/>
          </a:xfrm>
        </p:spPr>
        <p:txBody>
          <a:bodyPr>
            <a:normAutofit/>
          </a:bodyPr>
          <a:lstStyle/>
          <a:p>
            <a:r>
              <a:rPr lang="en-US" dirty="0"/>
              <a:t>Graph models are used extensively in many </a:t>
            </a: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areas </a:t>
            </a:r>
            <a:r>
              <a:rPr lang="en-US" dirty="0"/>
              <a:t>of the biological </a:t>
            </a:r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especially in molecular </a:t>
            </a:r>
            <a:r>
              <a:rPr lang="en-US" dirty="0"/>
              <a:t>biology.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268760"/>
            <a:ext cx="7056784" cy="4320480"/>
          </a:xfrm>
          <a:prstGeom prst="roundRect">
            <a:avLst>
              <a:gd name="adj" fmla="val 4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그래프의 기본개념을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정의와 용어를 통해 알아보고 방향 그래프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단순 그래프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멀티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그래프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등을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살펴봄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인접 행렬과 인접 리스트를 통한 그래프의 표현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방법과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완전 그래프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이분 그래프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오일러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경로와 같은 특수한 형태의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그래프를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알아보고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방향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비사이클에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관해서도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학습함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그래프의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응용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문제인 최단 경로 문제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순회판매원 문제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그래프 탐색 방법 그리고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색칠 문제들을 고찰함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3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44" y="1772816"/>
            <a:ext cx="8295456" cy="4191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can model the interaction of proteins in a cell using a </a:t>
            </a:r>
            <a:r>
              <a:rPr lang="en-US" i="1" dirty="0"/>
              <a:t>protein interaction network.</a:t>
            </a:r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i="1" dirty="0"/>
              <a:t>protein interaction graph</a:t>
            </a:r>
            <a:r>
              <a:rPr lang="en-US" dirty="0"/>
              <a:t>, vertices represent proteins </a:t>
            </a:r>
            <a:r>
              <a:rPr lang="en-US" dirty="0" smtClean="0"/>
              <a:t> and vertices are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connected </a:t>
            </a:r>
            <a:r>
              <a:rPr lang="en-US" dirty="0"/>
              <a:t>by an edge if the proteins they represent </a:t>
            </a:r>
            <a:r>
              <a:rPr lang="en-US" dirty="0" smtClean="0"/>
              <a:t>interact.</a:t>
            </a:r>
            <a:endParaRPr lang="en-US" dirty="0"/>
          </a:p>
          <a:p>
            <a:r>
              <a:rPr lang="en-US" dirty="0" smtClean="0"/>
              <a:t>Protein </a:t>
            </a:r>
            <a:r>
              <a:rPr lang="en-US" dirty="0"/>
              <a:t>interaction graphs can be huge and can contain more than 100,000 vertices, each representing a different protein, and more than 1,000,000 </a:t>
            </a:r>
            <a:endParaRPr lang="en-US" dirty="0" smtClean="0"/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edges</a:t>
            </a:r>
            <a:r>
              <a:rPr lang="en-US" dirty="0"/>
              <a:t>, each representing an interaction between </a:t>
            </a:r>
            <a:r>
              <a:rPr lang="en-US" dirty="0" smtClean="0"/>
              <a:t>proteins</a:t>
            </a:r>
            <a:endParaRPr lang="en-US" dirty="0"/>
          </a:p>
          <a:p>
            <a:r>
              <a:rPr lang="en-US" dirty="0"/>
              <a:t>Protein interaction graphs are often split into smaller graphs, called </a:t>
            </a:r>
            <a:r>
              <a:rPr lang="en-US" i="1" dirty="0"/>
              <a:t>modules</a:t>
            </a:r>
            <a:r>
              <a:rPr lang="en-US" dirty="0"/>
              <a:t>,  which represent the interactions between </a:t>
            </a:r>
            <a:r>
              <a:rPr lang="en-US" dirty="0" smtClean="0"/>
              <a:t>proteins </a:t>
            </a:r>
            <a:r>
              <a:rPr lang="en-US" dirty="0"/>
              <a:t>involved </a:t>
            </a:r>
            <a:endParaRPr lang="en-US" dirty="0" smtClean="0"/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in </a:t>
            </a:r>
            <a:r>
              <a:rPr lang="en-US" dirty="0"/>
              <a:t>a particular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IGURE10.1.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7032" y="4568095"/>
            <a:ext cx="2617296" cy="2215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4961666"/>
            <a:ext cx="3352800" cy="92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 </a:t>
            </a:r>
            <a:r>
              <a:rPr lang="en-US" dirty="0"/>
              <a:t>This is a module of the protein interaction graph of proteins that degrade RNA in a human </a:t>
            </a:r>
            <a:r>
              <a:rPr lang="en-US" dirty="0" smtClean="0"/>
              <a:t>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3E2E895-FB59-4716-85E2-11E26A27594F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6" name="Picture 2" descr="C:\Documents and Settings\Administrator\바탕 화면\이산수학 작업 그림파일\7장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350963"/>
            <a:ext cx="7732712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2" descr="C:\Documents and Settings\Administrator\바탕 화면\이산수학 작업 그림파일\7장\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75000"/>
            <a:ext cx="2921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D9ACDC6-C24E-435B-8424-C7CD85D686C4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510" name="Picture 3" descr="C:\Documents and Settings\Administrator\바탕 화면\이산수학 작업 그림파일\7장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49375"/>
            <a:ext cx="774223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" descr="C:\Documents and Settings\Administrator\바탕 화면\이산수학 작업 그림파일\7장\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213100"/>
            <a:ext cx="386397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78527C4-99BC-4719-A194-3E3D61D95908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4" name="Picture 2" descr="C:\Documents and Settings\Administrator\바탕 화면\이산수학 작업 그림파일\7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362075"/>
            <a:ext cx="7729537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 descr="C:\Documents and Settings\Administrator\바탕 화면\이산수학 작업 그림파일\7장\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3989388"/>
            <a:ext cx="77597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5460380"/>
            <a:ext cx="198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Indegree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outdegree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852936"/>
            <a:ext cx="446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 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vertex u, v</a:t>
            </a:r>
            <a:r>
              <a:rPr lang="ko-KR" altLang="en-US" dirty="0" smtClean="0"/>
              <a:t>에 접했다</a:t>
            </a:r>
            <a:endParaRPr lang="en-US" altLang="ko-KR" dirty="0" smtClean="0"/>
          </a:p>
          <a:p>
            <a:r>
              <a:rPr lang="en-US" altLang="ko-KR" dirty="0" smtClean="0"/>
              <a:t>Vertex u, v</a:t>
            </a:r>
            <a:r>
              <a:rPr lang="ko-KR" altLang="en-US" dirty="0" smtClean="0"/>
              <a:t>는 서로 인접했다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95B671E-C5C5-4E58-9500-7E37B1F7328D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3" descr="C:\Documents and Settings\Administrator\바탕 화면\이산수학 작업 그림파일\7장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341438"/>
            <a:ext cx="774858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" descr="C:\Documents and Settings\Administrator\바탕 화면\이산수학 작업 그림파일\7장\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40025"/>
            <a:ext cx="784542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EC62D6A-2C14-49D9-9717-9BEEAF3B098C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2" name="Picture 4" descr="C:\Documents and Settings\Administrator\바탕 화면\이산수학 작업 그림파일\7장\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4744"/>
            <a:ext cx="77549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835696" y="2348880"/>
                <a:ext cx="7007473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 경로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(path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그래프에서의 경로란 꼭지점의 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2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k-1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k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)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E, 1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ko-KR" sz="1600" i="0" dirty="0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인 경우를 말함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경로의 길이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(length)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는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n-1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임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(2)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단순 경로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(simple path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경로가 같은 연결선을 두 번 포함하지 않는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경로를 말함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동일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edge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를 두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번 포함하지 않는 경로를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말함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(3)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기본 경로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(elementary path)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어떤 정점들도 두 번 만나지 않는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경로를 말함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48880"/>
                <a:ext cx="7007473" cy="3554819"/>
              </a:xfrm>
              <a:prstGeom prst="rect">
                <a:avLst/>
              </a:prstGeom>
              <a:blipFill rotWithShape="0">
                <a:blip r:embed="rId4"/>
                <a:stretch>
                  <a:fillRect l="-696" r="-2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3337329-E804-4C61-A50A-8CF0D84D6B47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5" y="1844824"/>
            <a:ext cx="736751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사이클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(cycle)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또는 순회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(circuit)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경로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,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종점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시점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일치하는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경우를 말함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(5)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단순 사이클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(simple cycle)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같은 연결선을 반복하여 방문하지 않는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사이클을 말함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(6)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기본 사이클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(elementary cycle)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시작점을 제외한 어떠한 정점도 반복하여 방문하지 않는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사이클을 말함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8000" b="1" dirty="0" smtClean="0"/>
              <a:t>Definition: </a:t>
            </a:r>
            <a:r>
              <a:rPr lang="en-US" sz="8000" dirty="0" smtClean="0"/>
              <a:t>Let </a:t>
            </a:r>
            <a:r>
              <a:rPr lang="en-US" sz="8000" i="1" dirty="0" smtClean="0"/>
              <a:t>n</a:t>
            </a:r>
            <a:r>
              <a:rPr lang="en-US" sz="8000" dirty="0" smtClean="0"/>
              <a:t> be a nonnegative integer and </a:t>
            </a:r>
            <a:r>
              <a:rPr lang="en-US" sz="8000" i="1" dirty="0" smtClean="0"/>
              <a:t>G</a:t>
            </a:r>
            <a:r>
              <a:rPr lang="en-US" sz="8000" dirty="0" smtClean="0"/>
              <a:t> an undirected graph. A </a:t>
            </a:r>
            <a:r>
              <a:rPr lang="en-US" sz="8000" i="1" u="sng" dirty="0" smtClean="0"/>
              <a:t>path</a:t>
            </a:r>
            <a:r>
              <a:rPr lang="en-US" sz="8000" u="sng" dirty="0" smtClean="0"/>
              <a:t> of </a:t>
            </a:r>
            <a:r>
              <a:rPr lang="en-US" sz="8000" i="1" u="sng" dirty="0" smtClean="0"/>
              <a:t>length n</a:t>
            </a:r>
            <a:r>
              <a:rPr lang="en-US" sz="8000" u="sng" dirty="0" smtClean="0"/>
              <a:t> from </a:t>
            </a:r>
            <a:r>
              <a:rPr lang="en-US" sz="8000" i="1" u="sng" dirty="0" smtClean="0"/>
              <a:t>u</a:t>
            </a:r>
            <a:r>
              <a:rPr lang="en-US" sz="8000" u="sng" dirty="0" smtClean="0"/>
              <a:t> to </a:t>
            </a:r>
            <a:r>
              <a:rPr lang="en-US" sz="8000" i="1" u="sng" dirty="0" smtClean="0"/>
              <a:t>v</a:t>
            </a:r>
            <a:r>
              <a:rPr lang="en-US" sz="8000" u="sng" dirty="0" smtClean="0"/>
              <a:t> </a:t>
            </a:r>
            <a:r>
              <a:rPr lang="en-US" sz="8000" dirty="0" smtClean="0"/>
              <a:t>in </a:t>
            </a:r>
            <a:r>
              <a:rPr lang="en-US" sz="8000" i="1" dirty="0" smtClean="0"/>
              <a:t>G</a:t>
            </a:r>
            <a:r>
              <a:rPr lang="en-US" sz="8000" dirty="0" smtClean="0"/>
              <a:t> is a sequence of </a:t>
            </a:r>
            <a:r>
              <a:rPr lang="en-US" sz="8000" i="1" dirty="0" smtClean="0"/>
              <a:t>n</a:t>
            </a:r>
            <a:r>
              <a:rPr lang="en-US" sz="8000" dirty="0" smtClean="0"/>
              <a:t> edges </a:t>
            </a:r>
            <a:r>
              <a:rPr lang="en-US" sz="8000" i="1" dirty="0"/>
              <a:t>e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 smtClean="0"/>
              <a:t>, … , e</a:t>
            </a:r>
            <a:r>
              <a:rPr lang="en-US" sz="8000" i="1" baseline="-25000" dirty="0" smtClean="0"/>
              <a:t>n</a:t>
            </a:r>
            <a:r>
              <a:rPr lang="en-US" sz="8000" dirty="0" smtClean="0"/>
              <a:t> of </a:t>
            </a:r>
            <a:r>
              <a:rPr lang="en-US" sz="8000" i="1" dirty="0" smtClean="0"/>
              <a:t>G</a:t>
            </a:r>
            <a:r>
              <a:rPr lang="en-US" sz="8000" dirty="0" smtClean="0"/>
              <a:t> for which there exists a sequence   </a:t>
            </a:r>
            <a:r>
              <a:rPr lang="en-US" sz="8000" i="1" dirty="0" smtClean="0"/>
              <a:t>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i="1" dirty="0" smtClean="0"/>
              <a:t> </a:t>
            </a:r>
            <a:r>
              <a:rPr lang="en-US" sz="8000" i="1" dirty="0"/>
              <a:t>= </a:t>
            </a:r>
            <a:r>
              <a:rPr lang="en-US" sz="8000" i="1" dirty="0" smtClean="0"/>
              <a:t>u, 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/>
              <a:t>, </a:t>
            </a:r>
            <a:r>
              <a:rPr lang="en-US" sz="8000" i="1" dirty="0" smtClean="0"/>
              <a:t>…,</a:t>
            </a:r>
            <a:r>
              <a:rPr lang="en-US" sz="8000" i="1" dirty="0"/>
              <a:t> </a:t>
            </a:r>
            <a:r>
              <a:rPr lang="en-US" sz="8000" i="1" dirty="0" smtClean="0"/>
              <a:t>x</a:t>
            </a:r>
            <a:r>
              <a:rPr lang="en-US" sz="8000" i="1" baseline="-25000" dirty="0" smtClean="0"/>
              <a:t>n-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/>
              <a:t>,</a:t>
            </a:r>
            <a:r>
              <a:rPr lang="en-US" sz="8000" i="1" dirty="0" smtClean="0"/>
              <a:t> </a:t>
            </a:r>
            <a:r>
              <a:rPr lang="en-US" sz="8000" i="1" dirty="0" err="1" smtClean="0"/>
              <a:t>x</a:t>
            </a:r>
            <a:r>
              <a:rPr lang="en-US" sz="8000" i="1" baseline="-25000" dirty="0" err="1" smtClean="0"/>
              <a:t>n</a:t>
            </a:r>
            <a:r>
              <a:rPr lang="en-US" sz="8000" i="1" dirty="0" smtClean="0"/>
              <a:t> = v </a:t>
            </a:r>
            <a:r>
              <a:rPr lang="en-US" sz="8000" dirty="0" smtClean="0"/>
              <a:t>of vertices such that </a:t>
            </a:r>
            <a:r>
              <a:rPr lang="en-US" sz="8000" i="1" dirty="0" err="1" smtClean="0"/>
              <a:t>e</a:t>
            </a:r>
            <a:r>
              <a:rPr lang="en-US" sz="8000" i="1" baseline="-25000" dirty="0" err="1" smtClean="0"/>
              <a:t>i</a:t>
            </a:r>
            <a:r>
              <a:rPr lang="en-US" sz="8000" i="1" baseline="-25000" dirty="0" smtClean="0"/>
              <a:t> </a:t>
            </a:r>
            <a:r>
              <a:rPr lang="en-US" sz="8000" dirty="0" smtClean="0"/>
              <a:t>has,      for </a:t>
            </a:r>
            <a:r>
              <a:rPr lang="en-US" sz="8000" i="1" dirty="0" err="1" smtClean="0"/>
              <a:t>i</a:t>
            </a:r>
            <a:r>
              <a:rPr lang="en-US" sz="8000" dirty="0" smtClean="0"/>
              <a:t> = 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 smtClean="0"/>
              <a:t>, …, </a:t>
            </a:r>
            <a:r>
              <a:rPr lang="en-US" sz="8000" i="1" dirty="0" smtClean="0"/>
              <a:t>n</a:t>
            </a:r>
            <a:r>
              <a:rPr lang="en-US" sz="8000" dirty="0" smtClean="0"/>
              <a:t>, the endpoints </a:t>
            </a:r>
            <a:r>
              <a:rPr lang="en-US" sz="8000" i="1" dirty="0" smtClean="0"/>
              <a:t>x</a:t>
            </a:r>
            <a:r>
              <a:rPr lang="en-US" sz="8000" i="1" baseline="-25000" dirty="0" smtClean="0"/>
              <a:t>i</a:t>
            </a:r>
            <a:r>
              <a:rPr lang="en-US" sz="8000" baseline="-25000" dirty="0" smtClean="0"/>
              <a:t>-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 smtClean="0"/>
              <a:t> and </a:t>
            </a:r>
            <a:r>
              <a:rPr lang="en-US" sz="8000" i="1" dirty="0" smtClean="0"/>
              <a:t>x</a:t>
            </a:r>
            <a:r>
              <a:rPr lang="en-US" sz="8000" i="1" baseline="-25000" dirty="0" smtClean="0"/>
              <a:t>i</a:t>
            </a:r>
            <a:r>
              <a:rPr lang="en-US" sz="8000" dirty="0" smtClean="0"/>
              <a:t>. </a:t>
            </a:r>
          </a:p>
          <a:p>
            <a:pPr indent="0">
              <a:buNone/>
            </a:pPr>
            <a:endParaRPr lang="en-US" sz="8000" dirty="0" smtClean="0"/>
          </a:p>
          <a:p>
            <a:pPr marL="1097280" lvl="1" indent="-457200"/>
            <a:r>
              <a:rPr lang="en-US" sz="8000" dirty="0" smtClean="0"/>
              <a:t>When the graph is simple, we denote this path by its vertex sequence              </a:t>
            </a:r>
            <a:r>
              <a:rPr lang="en-US" sz="8000" i="1" dirty="0" smtClean="0"/>
              <a:t>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i="1" dirty="0" smtClean="0"/>
              <a:t>, 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/>
              <a:t>, … , </a:t>
            </a:r>
            <a:r>
              <a:rPr lang="en-US" sz="8000" i="1" dirty="0" err="1" smtClean="0"/>
              <a:t>x</a:t>
            </a:r>
            <a:r>
              <a:rPr lang="en-US" sz="8000" i="1" baseline="-25000" dirty="0" err="1" smtClean="0"/>
              <a:t>n</a:t>
            </a:r>
            <a:r>
              <a:rPr lang="en-US" sz="8000" dirty="0" smtClean="0"/>
              <a:t>(since listing the vertices uniquely determines the path).</a:t>
            </a:r>
          </a:p>
          <a:p>
            <a:pPr marL="1097280" lvl="1" indent="-457200"/>
            <a:r>
              <a:rPr lang="en-US" sz="8000" dirty="0" smtClean="0"/>
              <a:t>The path is a </a:t>
            </a:r>
            <a:r>
              <a:rPr lang="en-US" sz="8000" i="1" dirty="0" smtClean="0"/>
              <a:t>circuit</a:t>
            </a:r>
            <a:r>
              <a:rPr lang="en-US" sz="8000" dirty="0" smtClean="0"/>
              <a:t> if it begins and ends at the same vertex (</a:t>
            </a:r>
            <a:r>
              <a:rPr lang="en-US" sz="8000" i="1" dirty="0" smtClean="0"/>
              <a:t>u</a:t>
            </a:r>
            <a:r>
              <a:rPr lang="en-US" sz="8000" dirty="0" smtClean="0"/>
              <a:t> = </a:t>
            </a:r>
            <a:r>
              <a:rPr lang="en-US" sz="8000" i="1" dirty="0" smtClean="0"/>
              <a:t>v</a:t>
            </a:r>
            <a:r>
              <a:rPr lang="en-US" sz="8000" dirty="0" smtClean="0"/>
              <a:t>) and has length greater than zero.</a:t>
            </a:r>
          </a:p>
          <a:p>
            <a:pPr marL="1097280" lvl="1" indent="-457200"/>
            <a:r>
              <a:rPr lang="en-US" sz="8000" dirty="0" smtClean="0"/>
              <a:t>The path or circuit is said to </a:t>
            </a:r>
            <a:r>
              <a:rPr lang="en-US" sz="8000" i="1" dirty="0" smtClean="0"/>
              <a:t>pass through </a:t>
            </a:r>
            <a:r>
              <a:rPr lang="en-US" sz="8000" dirty="0" smtClean="0"/>
              <a:t>the vertices</a:t>
            </a:r>
            <a:r>
              <a:rPr lang="en-US" sz="8000" i="1" dirty="0"/>
              <a:t> </a:t>
            </a:r>
            <a:r>
              <a:rPr lang="en-US" sz="8000" i="1" dirty="0" smtClean="0"/>
              <a:t>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 smtClean="0"/>
              <a:t>, x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i="1" dirty="0" smtClean="0"/>
              <a:t>, </a:t>
            </a:r>
            <a:r>
              <a:rPr lang="en-US" sz="8000" i="1" dirty="0"/>
              <a:t>… , </a:t>
            </a:r>
            <a:r>
              <a:rPr lang="en-US" sz="8000" i="1" dirty="0" smtClean="0"/>
              <a:t>x</a:t>
            </a:r>
            <a:r>
              <a:rPr lang="en-US" sz="8000" i="1" baseline="-25000" dirty="0" smtClean="0"/>
              <a:t>n-</a:t>
            </a:r>
            <a:r>
              <a:rPr lang="en-US" sz="8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/>
              <a:t> </a:t>
            </a:r>
            <a:r>
              <a:rPr lang="en-US" sz="8000" dirty="0" smtClean="0"/>
              <a:t> and </a:t>
            </a:r>
            <a:r>
              <a:rPr lang="en-US" sz="8000" i="1" dirty="0" smtClean="0"/>
              <a:t>traverse</a:t>
            </a:r>
            <a:r>
              <a:rPr lang="en-US" sz="8000" dirty="0" smtClean="0"/>
              <a:t> the edges </a:t>
            </a:r>
            <a:r>
              <a:rPr lang="en-US" sz="8000" i="1" dirty="0"/>
              <a:t>e</a:t>
            </a:r>
            <a:r>
              <a:rPr lang="en-US" sz="8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i="1" dirty="0"/>
              <a:t>, … , </a:t>
            </a:r>
            <a:r>
              <a:rPr lang="en-US" sz="8000" i="1" dirty="0" smtClean="0"/>
              <a:t>e</a:t>
            </a:r>
            <a:r>
              <a:rPr lang="en-US" sz="8000" i="1" baseline="-25000" dirty="0" smtClean="0"/>
              <a:t>n</a:t>
            </a:r>
            <a:r>
              <a:rPr lang="en-US" sz="8000" dirty="0" smtClean="0"/>
              <a:t>.</a:t>
            </a:r>
          </a:p>
          <a:p>
            <a:pPr marL="1097280" lvl="1" indent="-457200"/>
            <a:r>
              <a:rPr lang="en-US" sz="8000" dirty="0" smtClean="0"/>
              <a:t>A path or circuit is </a:t>
            </a:r>
            <a:r>
              <a:rPr lang="en-US" sz="8000" i="1" dirty="0" smtClean="0"/>
              <a:t>simple</a:t>
            </a:r>
            <a:r>
              <a:rPr lang="en-US" sz="8000" dirty="0" smtClean="0"/>
              <a:t> if it does not contain the same </a:t>
            </a:r>
          </a:p>
          <a:p>
            <a:pPr marL="640080" lvl="1" indent="0">
              <a:buNone/>
            </a:pPr>
            <a:r>
              <a:rPr lang="en-US" sz="8000" dirty="0"/>
              <a:t>	</a:t>
            </a:r>
            <a:r>
              <a:rPr lang="en-US" sz="8000" dirty="0" smtClean="0"/>
              <a:t>   edge more than once.</a:t>
            </a:r>
          </a:p>
          <a:p>
            <a:pPr marL="1097280" lvl="1" indent="-457200"/>
            <a:endParaRPr lang="en-US" dirty="0"/>
          </a:p>
          <a:p>
            <a:pPr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7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simple graph here:</a:t>
            </a:r>
          </a:p>
          <a:p>
            <a:pPr lvl="1"/>
            <a:r>
              <a:rPr lang="en-US" i="1" dirty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path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lvl="1"/>
            <a:r>
              <a:rPr lang="en-US" i="1" dirty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 is not a path because </a:t>
            </a:r>
            <a:r>
              <a:rPr lang="en-US" i="1" dirty="0" smtClean="0"/>
              <a:t>e</a:t>
            </a:r>
            <a:r>
              <a:rPr lang="en-US" dirty="0" smtClean="0"/>
              <a:t> is not </a:t>
            </a:r>
          </a:p>
          <a:p>
            <a:pPr marL="403225" lvl="1" indent="0">
              <a:buNone/>
            </a:pPr>
            <a:r>
              <a:rPr lang="en-US" dirty="0" smtClean="0"/>
              <a:t>connected to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is a circuit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lvl="1"/>
            <a:r>
              <a:rPr lang="en-US" i="1" dirty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 </a:t>
            </a:r>
            <a:r>
              <a:rPr lang="en-US" dirty="0" smtClean="0"/>
              <a:t>is a path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but it is not a simple path.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49953"/>
            <a:ext cx="2255462" cy="15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EC62D6A-2C14-49D9-9717-9BEEAF3B098C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2348880"/>
            <a:ext cx="70074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단순 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(simple) path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같은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edge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있는가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?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없는가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?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기본 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(elementary) path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같은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node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있는가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?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없는가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?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Cycle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Path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특수한 경우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7.7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그래프와 색칠 문제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understand the structure of a graph and to </a:t>
            </a: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build </a:t>
            </a:r>
            <a:r>
              <a:rPr lang="en-US" dirty="0"/>
              <a:t>a graph model, we ask these questions: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Are the edges of the graph undirected or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directed  (</a:t>
            </a:r>
            <a:r>
              <a:rPr lang="en-US" dirty="0"/>
              <a:t>or both)?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multiple edges present that connect the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same </a:t>
            </a:r>
            <a:r>
              <a:rPr lang="en-US" dirty="0"/>
              <a:t>pair of vertices? </a:t>
            </a:r>
            <a:r>
              <a:rPr lang="en-US" dirty="0" smtClean="0"/>
              <a:t>Are </a:t>
            </a:r>
            <a:r>
              <a:rPr lang="en-US" dirty="0"/>
              <a:t>loops present</a:t>
            </a:r>
            <a:r>
              <a:rPr lang="en-US" dirty="0" smtClean="0"/>
              <a:t>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 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table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149080"/>
            <a:ext cx="75480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1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B62509F-45F4-4B9B-A445-C0B9C00BE1D8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0" name="Picture 3" descr="C:\Documents and Settings\Administrator\바탕 화면\이산수학 작업 그림파일\7장\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124744"/>
            <a:ext cx="77882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79" y="2060848"/>
            <a:ext cx="715148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연결 그래프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(connected graph)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그래프의 모든 정점들이 연결되어 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강한 연결 그래프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(strongly connected graph)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그래프에서 모든 두 정점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대해서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로의 경로와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경로들이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존재하는 그래프를 말하는데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600" u="sng" dirty="0">
                <a:latin typeface="HY중고딕" pitchFamily="18" charset="-127"/>
                <a:ea typeface="HY중고딕" pitchFamily="18" charset="-127"/>
              </a:rPr>
              <a:t>방향 그래프에서만 </a:t>
            </a:r>
            <a:r>
              <a:rPr lang="ko-KR" altLang="en-US" sz="1600" u="sng" dirty="0" smtClean="0">
                <a:latin typeface="HY중고딕" pitchFamily="18" charset="-127"/>
                <a:ea typeface="HY중고딕" pitchFamily="18" charset="-127"/>
              </a:rPr>
              <a:t>의미를 가짐</a:t>
            </a:r>
            <a:endParaRPr lang="en-US" altLang="ko-KR" sz="1600" u="sng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3)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연결 요소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(connectivity component)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그래프에서 모든 정점들이 연결되어 있는 부분을 말하며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연결 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connectivity number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란 그래프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에서의 연결 요소의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개수를 말함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C9535F6-55B9-4CB3-AA80-0522442894C4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7654" name="Picture 2" descr="C:\Documents and Settings\Administrator\바탕 화면\이산수학 작업 그림파일\7장\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250950"/>
            <a:ext cx="7923213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7154521-145E-4F00-9412-9D11D696C78E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8679" name="Picture 2" descr="C:\Documents and Settings\Administrator\바탕 화면\이산수학 작업 그림파일\7장\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9674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547664" y="1268760"/>
            <a:ext cx="7128792" cy="1569660"/>
            <a:chOff x="1547664" y="1268760"/>
            <a:chExt cx="7128792" cy="1569660"/>
          </a:xfrm>
        </p:grpSpPr>
        <p:sp>
          <p:nvSpPr>
            <p:cNvPr id="3" name="직사각형 2"/>
            <p:cNvSpPr/>
            <p:nvPr/>
          </p:nvSpPr>
          <p:spPr>
            <a:xfrm>
              <a:off x="1547664" y="1268760"/>
              <a:ext cx="712879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멀티 그래프란 한 쌍의 정점 사이에 연결선의 개수의 제한이 없는 중복된 연결선을 허용하는 특별한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그래프임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err="1" smtClean="0">
                  <a:latin typeface="HY중고딕" pitchFamily="18" charset="-127"/>
                  <a:ea typeface="HY중고딕" pitchFamily="18" charset="-127"/>
                </a:rPr>
                <a:t>쾨니히스베르크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(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K </a:t>
              </a:r>
              <a:r>
                <a:rPr lang="en-US" altLang="ko-KR" sz="1600" dirty="0" err="1" smtClean="0">
                  <a:latin typeface="HY중고딕" pitchFamily="18" charset="-127"/>
                  <a:ea typeface="HY중고딕" pitchFamily="18" charset="-127"/>
                </a:rPr>
                <a:t>nigsberg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)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다리 문제를 해결하는 방법은 멀티 그래프를 </a:t>
              </a:r>
              <a:r>
                <a:rPr lang="ko-KR" altLang="en-US" sz="1600" dirty="0" err="1" smtClean="0">
                  <a:latin typeface="HY중고딕" pitchFamily="18" charset="-127"/>
                  <a:ea typeface="HY중고딕" pitchFamily="18" charset="-127"/>
                </a:rPr>
                <a:t>모델링하는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 것임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588" y="2105148"/>
              <a:ext cx="1333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3B195A5-5BE0-4B1D-A4EF-60BFE6144FEF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124744"/>
            <a:ext cx="72234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쾨니히스베르크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다리를 그래프로 나타낸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D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이름 붙인 점들은 정점을 나타내고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정점들 사이의 선들은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연결선을 나타냄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멀티 그래프에서 모든 연결선들을 꼭 한 번씩만 통과하는 경로를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오일러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Eulerian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path)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라고 하는데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쾨니히스베르크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다리 문제는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오일러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경로를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있는지 여부와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동치임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멀티 그래프에서의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오일러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경로를 판별하는 규칙은 모든 정점에서 그것과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연결된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연결선의 개수가 홀수인 정점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홀수점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개수가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또는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경우임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그래프에서는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D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개의 정점들이 모두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홀수점을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가지므로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총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오일러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경로가 없다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따라서 각 다리를 꼭 한 번씩만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건너는 경로가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존재하지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않음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C:\Documents and Settings\Administrator\바탕 화면\이산수학 작업 그림파일\7장\2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62450"/>
            <a:ext cx="551497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용어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74A3EA-30D7-4CC1-82BB-6C4F7A06F73B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3" y="908720"/>
            <a:ext cx="72955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정점들과 연결선으로 이루어진 도형에 대한 초기의 그래프 이론은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단순하고 직관적인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 해결에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국한됨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복잡한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모델에 대한 이론적인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연구로 발전하게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기하학에 위상적인 개념을 접합시킨 응용으로서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위상 기하학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(Topological Geometry)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적인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관계를 나타냄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그래프에서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점의 위치나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선의 길이 등에는 특별한 의미를 부여하지 않고 위상적인 형태에만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중점 둠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아래 그림의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(1)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(2)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위상적으로 서로 다르지만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(2)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(3)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위상적으로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같음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34C5359-C470-40C0-AAFE-9800B6758907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7800" y="1331183"/>
            <a:ext cx="7300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그래프는 그림을 이용하여 표현하는 것으로 가장 자연스럽고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이해하기에도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가장 쉬운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컴퓨터는 그림으로 표현된 정보를 이용할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 없기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때문에 통상 인접 행렬이나 인접 리스트에 의해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이를 통하여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프로그램으로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구현됨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76263" y="3449537"/>
            <a:ext cx="7043738" cy="2211711"/>
            <a:chOff x="1576263" y="3449537"/>
            <a:chExt cx="7043738" cy="2211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1576263" y="3449537"/>
                  <a:ext cx="7043738" cy="11890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b="1" dirty="0" smtClean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(1) </a:t>
                  </a:r>
                  <a:r>
                    <a:rPr lang="ko-KR" altLang="en-US" b="1" dirty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인접 행렬</a:t>
                  </a:r>
                  <a:r>
                    <a:rPr lang="en-US" altLang="ko-KR" b="1" dirty="0" smtClean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(Adjacency Matrix</a:t>
                  </a:r>
                  <a:r>
                    <a:rPr lang="en-US" altLang="ko-KR" b="1" dirty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)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그래프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G = (V, E)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에서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V = n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일 때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G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의 인접 행렬은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n 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n 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행렬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로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나타내어지며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, 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이때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의 각 원소 </a:t>
                  </a:r>
                  <a:r>
                    <a:rPr lang="en-US" altLang="ko-KR" sz="1600" dirty="0" err="1" smtClean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en-US" altLang="ko-KR" sz="1600" baseline="-25000" dirty="0" err="1" smtClean="0">
                      <a:latin typeface="HY중고딕" pitchFamily="18" charset="-127"/>
                      <a:ea typeface="HY중고딕" pitchFamily="18" charset="-127"/>
                    </a:rPr>
                    <a:t>ij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는 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다음과 같이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정의됨</a:t>
                  </a:r>
                  <a:endParaRPr lang="ko-KR" altLang="en-US" sz="1600" dirty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263" y="3449537"/>
                  <a:ext cx="7043738" cy="1189043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779"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75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214" y="4642073"/>
              <a:ext cx="2228850" cy="101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6F03F17-41D7-4367-8C1E-94F2488E0B8F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4" name="Picture 3" descr="C:\Documents and Settings\Administrator\바탕 화면\이산수학 작업 그림파일\7장\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8563"/>
            <a:ext cx="73787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F5ADDBD-2899-489C-872E-18DAE6D945D4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3798" name="Picture 3" descr="C:\Documents and Settings\Administrator\바탕 화면\이산수학 작업 그림파일\7장\30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76338"/>
            <a:ext cx="776446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4" descr="C:\Documents and Settings\Administrator\바탕 화면\이산수학 작업 그림파일\7장\30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49725"/>
            <a:ext cx="35528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0D7C8B-B5CD-4B5D-9B9A-4530B235C01C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9672" y="980728"/>
            <a:ext cx="712879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인접 리스트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(Adjacency List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정점에 대해 포인터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(pointer)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주어지고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 점으로부터 연결된 정점들을 차례로 연결 리스트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(linked list)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표시함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같은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리스트 내에서는 순서에 관계가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없음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8" y="2780929"/>
            <a:ext cx="653849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D7CAA1F-E578-4483-8B62-6FE8A3BC7D2F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366" name="Picture 3" descr="C:\Documents and Settings\Administrator\바탕 화면\이산수학 작업 그림파일\7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356000"/>
            <a:ext cx="374015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31639" y="1124744"/>
            <a:ext cx="75115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그래프 </a:t>
            </a:r>
            <a:r>
              <a:rPr lang="ko-KR" altLang="en-US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이론</a:t>
            </a:r>
            <a:endParaRPr lang="en-US" altLang="ko-KR" sz="2000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18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세기의 저명한 수학자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오일러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(Euler)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시작함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 이론의 대표적인 예인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쾨니히스베르크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K</a:t>
            </a:r>
            <a:r>
              <a:rPr lang="en-US" altLang="ko-KR" sz="1600" dirty="0" err="1"/>
              <a:t>ö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nigsberg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다리 문제는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개의 섬과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강둑 사이를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7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개의 다리가 있을 때 각 다리를 꼭 한 번씩만 건너는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경로를 찾는 문제임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표현 방법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DA5AB1B-11C7-4548-9C64-C108F466F995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2" descr="C:\Documents and Settings\Administrator\바탕 화면\이산수학 작업 그림파일\7장\32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166813"/>
            <a:ext cx="69691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" descr="C:\Documents and Settings\Administrator\바탕 화면\이산수학 작업 그림파일\7장\32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1773238"/>
            <a:ext cx="44116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4" descr="C:\Documents and Settings\Administrator\바탕 화면\이산수학 작업 그림파일\7장\32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43350"/>
            <a:ext cx="6048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5" descr="C:\Documents and Settings\Administrator\바탕 화면\이산수학 작업 그림파일\7장\32-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494188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27913" y="2692181"/>
            <a:ext cx="18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o</a:t>
            </a:r>
            <a:r>
              <a:rPr lang="en-US" altLang="ko-KR" b="1" dirty="0" smtClean="0">
                <a:solidFill>
                  <a:srgbClr val="00B050"/>
                </a:solidFill>
              </a:rPr>
              <a:t>utgoing vs incoming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그래프의 표현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052736"/>
            <a:ext cx="82296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그래프 표현을 위해 두 가지 데이터의 집합을 저장할 필요가 있음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그래프의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버텍스들의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집합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엣지들의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집합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집합을 저장하기 위한 가장 일반적인 구조는 배열과 연결리스트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배열로 표현하는 방법은 간결하고 처리 속도도 빠르지만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미리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버텍스의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수를 알아야 함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인접행렬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(Adjacency Matrix)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버텍스들은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벡터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(1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차원 배열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엣지들은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행렬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(2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차원 배열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 표현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두 개의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버텍스가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인접해 있고 두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사이에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엣지가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있으면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행렬의 교차점의 값은 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1,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엣지가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없으면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0.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방향그래프의 경우 인접행렬의 교차점이 방향을 나타냄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그래프의 크기가 미리 알려져야 함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임의의 두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사이에는 하나의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엣지만을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표현할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905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027238" cy="1570037"/>
          </a:xfrm>
          <a:noFill/>
        </p:spPr>
        <p:txBody>
          <a:bodyPr/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그래프의 표현</a:t>
            </a:r>
          </a:p>
        </p:txBody>
      </p:sp>
      <p:pic>
        <p:nvPicPr>
          <p:cNvPr id="19459" name="Picture 5" descr="f12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0350"/>
            <a:ext cx="52863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043608" y="2564904"/>
            <a:ext cx="2539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인접행렬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서울도시" pitchFamily="18" charset="-127"/>
                <a:ea typeface="서울도시" pitchFamily="18" charset="-127"/>
              </a:rPr>
              <a:t>(Adjacency Matrix</a:t>
            </a:r>
            <a:r>
              <a:rPr lang="en-US" altLang="ko-KR" sz="2000" dirty="0">
                <a:solidFill>
                  <a:schemeClr val="accent2"/>
                </a:solidFill>
                <a:latin typeface="서울도시" pitchFamily="18" charset="-127"/>
                <a:ea typeface="서울도시" pitchFamily="18" charset="-127"/>
              </a:rPr>
              <a:t>)</a:t>
            </a:r>
            <a:endParaRPr lang="en-US" altLang="ko-KR" sz="2000" dirty="0">
              <a:latin typeface="서울도시" pitchFamily="18" charset="-127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764704"/>
            <a:ext cx="8642350" cy="1657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인접리스트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(Adjacency List)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엣지를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표현하기 위해서 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차원 가변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(ragged)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배열을 사용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리스트는 리스트에서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버텍스들의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단일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연결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(singly-linked)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리스트임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리스트의 왼쪽 포인터들은 서로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버텍스들을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연결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오른쪽 포인터는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버텍스로부터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나오는 </a:t>
            </a:r>
            <a:r>
              <a:rPr lang="ko-KR" altLang="en-US" sz="18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엣지들의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연결리스트를 가리킴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그래프의 표현</a:t>
            </a:r>
          </a:p>
        </p:txBody>
      </p:sp>
      <p:pic>
        <p:nvPicPr>
          <p:cNvPr id="20484" name="Picture 5" descr="f1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90838"/>
            <a:ext cx="70866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0704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알고리즘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77863"/>
            <a:ext cx="8013328" cy="1266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그래프를 저장하기 위한 데이터구조를 고안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가장 신축성이 있는 구조는 단일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연결리스트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(singly-linked list)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 구현한 인접리스트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헤드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(head)</a:t>
            </a:r>
            <a:r>
              <a:rPr lang="ko-KR" altLang="en-US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구조가 더 필요함</a:t>
            </a:r>
            <a:r>
              <a:rPr lang="en-US" altLang="ko-KR" sz="18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</p:txBody>
      </p:sp>
      <p:pic>
        <p:nvPicPr>
          <p:cNvPr id="21508" name="Picture 4" descr="f12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3246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06474"/>
            <a:ext cx="8229600" cy="36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그래프 데이터구조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알고리즘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691680" y="1700808"/>
            <a:ext cx="5038725" cy="4502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graphHead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count &lt;</a:t>
            </a:r>
            <a:r>
              <a:rPr lang="ko-KR" altLang="en-US" sz="1600" dirty="0">
                <a:latin typeface="Courier New" panose="02070309020205020404" pitchFamily="49" charset="0"/>
              </a:rPr>
              <a:t>정수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first &lt;</a:t>
            </a:r>
            <a:r>
              <a:rPr lang="en-US" altLang="ko-KR" sz="1600" dirty="0" err="1">
                <a:latin typeface="Courier New" panose="02070309020205020404" pitchFamily="49" charset="0"/>
              </a:rPr>
              <a:t>graphVertex</a:t>
            </a:r>
            <a:r>
              <a:rPr lang="ko-KR" altLang="en-US" sz="1600" dirty="0">
                <a:latin typeface="Courier New" panose="02070309020205020404" pitchFamily="49" charset="0"/>
              </a:rPr>
              <a:t>의 포인터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end </a:t>
            </a:r>
            <a:r>
              <a:rPr lang="en-US" altLang="ko-KR" sz="1600" dirty="0" err="1">
                <a:latin typeface="Courier New" panose="02070309020205020404" pitchFamily="49" charset="0"/>
              </a:rPr>
              <a:t>graphHead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latin typeface="Courier New" panose="02070309020205020404" pitchFamily="49" charset="0"/>
              </a:rPr>
            </a:br>
            <a:r>
              <a:rPr lang="en-US" altLang="ko-KR" sz="1600" dirty="0" err="1">
                <a:latin typeface="Courier New" panose="02070309020205020404" pitchFamily="49" charset="0"/>
              </a:rPr>
              <a:t>graphVertex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</a:t>
            </a:r>
            <a:r>
              <a:rPr lang="en-US" altLang="ko-KR" sz="1600" dirty="0" err="1">
                <a:latin typeface="Courier New" panose="02070309020205020404" pitchFamily="49" charset="0"/>
              </a:rPr>
              <a:t>nextVertex</a:t>
            </a:r>
            <a:r>
              <a:rPr lang="en-US" altLang="ko-KR" sz="1600" dirty="0">
                <a:latin typeface="Courier New" panose="02070309020205020404" pitchFamily="49" charset="0"/>
              </a:rPr>
              <a:t>  &lt;</a:t>
            </a:r>
            <a:r>
              <a:rPr lang="en-US" altLang="ko-KR" sz="1600" dirty="0" err="1">
                <a:latin typeface="Courier New" panose="02070309020205020404" pitchFamily="49" charset="0"/>
              </a:rPr>
              <a:t>graphVertex</a:t>
            </a:r>
            <a:r>
              <a:rPr lang="ko-KR" altLang="en-US" sz="1600" dirty="0">
                <a:latin typeface="Courier New" panose="02070309020205020404" pitchFamily="49" charset="0"/>
              </a:rPr>
              <a:t>의 포인터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data        &lt;</a:t>
            </a:r>
            <a:r>
              <a:rPr lang="ko-KR" altLang="en-US" sz="1600" dirty="0" err="1">
                <a:latin typeface="Courier New" panose="02070309020205020404" pitchFamily="49" charset="0"/>
              </a:rPr>
              <a:t>데이터형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</a:t>
            </a:r>
            <a:r>
              <a:rPr lang="en-US" altLang="ko-KR" sz="1600" dirty="0" err="1">
                <a:latin typeface="Courier New" panose="02070309020205020404" pitchFamily="49" charset="0"/>
              </a:rPr>
              <a:t>inDegree</a:t>
            </a:r>
            <a:r>
              <a:rPr lang="en-US" altLang="ko-KR" sz="1600" dirty="0">
                <a:latin typeface="Courier New" panose="02070309020205020404" pitchFamily="49" charset="0"/>
              </a:rPr>
              <a:t>    &lt;</a:t>
            </a:r>
            <a:r>
              <a:rPr lang="ko-KR" altLang="en-US" sz="1600" dirty="0">
                <a:latin typeface="Courier New" panose="02070309020205020404" pitchFamily="49" charset="0"/>
              </a:rPr>
              <a:t>정수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</a:t>
            </a:r>
            <a:r>
              <a:rPr lang="en-US" altLang="ko-KR" sz="1600" dirty="0" err="1">
                <a:latin typeface="Courier New" panose="02070309020205020404" pitchFamily="49" charset="0"/>
              </a:rPr>
              <a:t>outDegree</a:t>
            </a:r>
            <a:r>
              <a:rPr lang="en-US" altLang="ko-KR" sz="1600" dirty="0">
                <a:latin typeface="Courier New" panose="02070309020205020404" pitchFamily="49" charset="0"/>
              </a:rPr>
              <a:t>   &lt;</a:t>
            </a:r>
            <a:r>
              <a:rPr lang="ko-KR" altLang="en-US" sz="1600" dirty="0">
                <a:latin typeface="Courier New" panose="02070309020205020404" pitchFamily="49" charset="0"/>
              </a:rPr>
              <a:t>정수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processed   &lt;0, 1, 2&gt;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arc         &lt;</a:t>
            </a:r>
            <a:r>
              <a:rPr lang="ko-KR" altLang="en-US" sz="1600" dirty="0">
                <a:latin typeface="Courier New" panose="02070309020205020404" pitchFamily="49" charset="0"/>
              </a:rPr>
              <a:t>첫 번째 </a:t>
            </a:r>
            <a:r>
              <a:rPr lang="en-US" altLang="ko-KR" sz="1600" dirty="0" err="1">
                <a:latin typeface="Courier New" panose="02070309020205020404" pitchFamily="49" charset="0"/>
              </a:rPr>
              <a:t>graphArc</a:t>
            </a:r>
            <a:r>
              <a:rPr lang="ko-KR" altLang="en-US" sz="1600" dirty="0">
                <a:latin typeface="Courier New" panose="02070309020205020404" pitchFamily="49" charset="0"/>
              </a:rPr>
              <a:t>의 포인터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end </a:t>
            </a:r>
            <a:r>
              <a:rPr lang="en-US" altLang="ko-KR" sz="1600" dirty="0" err="1">
                <a:latin typeface="Courier New" panose="02070309020205020404" pitchFamily="49" charset="0"/>
              </a:rPr>
              <a:t>graphVertex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latin typeface="Courier New" panose="02070309020205020404" pitchFamily="49" charset="0"/>
              </a:rPr>
            </a:br>
            <a:r>
              <a:rPr lang="en-US" altLang="ko-KR" sz="1600" dirty="0" err="1">
                <a:latin typeface="Courier New" panose="02070309020205020404" pitchFamily="49" charset="0"/>
              </a:rPr>
              <a:t>graphArc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destination  &lt;</a:t>
            </a:r>
            <a:r>
              <a:rPr lang="en-US" altLang="ko-KR" sz="1600" dirty="0" err="1">
                <a:latin typeface="Courier New" panose="02070309020205020404" pitchFamily="49" charset="0"/>
              </a:rPr>
              <a:t>graphVertex</a:t>
            </a:r>
            <a:r>
              <a:rPr lang="ko-KR" altLang="en-US" sz="1600" dirty="0">
                <a:latin typeface="Courier New" panose="02070309020205020404" pitchFamily="49" charset="0"/>
              </a:rPr>
              <a:t>의 포인터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latin typeface="Courier New" panose="02070309020205020404" pitchFamily="49" charset="0"/>
              </a:rPr>
              <a:t>nextArc</a:t>
            </a:r>
            <a:r>
              <a:rPr lang="en-US" altLang="ko-KR" sz="1600" dirty="0">
                <a:latin typeface="Courier New" panose="02070309020205020404" pitchFamily="49" charset="0"/>
              </a:rPr>
              <a:t>      &lt;</a:t>
            </a:r>
            <a:r>
              <a:rPr lang="en-US" altLang="ko-KR" sz="1600" dirty="0" err="1">
                <a:latin typeface="Courier New" panose="02070309020205020404" pitchFamily="49" charset="0"/>
              </a:rPr>
              <a:t>graphArc</a:t>
            </a:r>
            <a:r>
              <a:rPr lang="ko-KR" altLang="en-US" sz="1600" dirty="0">
                <a:latin typeface="Courier New" panose="02070309020205020404" pitchFamily="49" charset="0"/>
              </a:rPr>
              <a:t>의 포인터</a:t>
            </a:r>
            <a:r>
              <a:rPr lang="en-US" altLang="ko-KR" sz="16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end </a:t>
            </a:r>
            <a:r>
              <a:rPr lang="en-US" altLang="ko-KR" sz="1600" dirty="0" err="1">
                <a:latin typeface="Courier New" panose="02070309020205020404" pitchFamily="49" charset="0"/>
              </a:rPr>
              <a:t>graphArc</a:t>
            </a:r>
            <a:endParaRPr lang="en-US" altLang="ko-KR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6962F41-45FA-4C9E-BF85-59286789A1F9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0" name="Picture 4" descr="C:\Documents and Settings\Administrator\바탕 화면\이산수학 작업 그림파일\7장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41438"/>
            <a:ext cx="77454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2" descr="C:\Documents and Settings\Administrator\바탕 화면\이산수학 작업 그림파일\7장\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57563"/>
            <a:ext cx="2303463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807989-1604-45FC-9FD6-60A620DCFF74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7895" name="Picture 2" descr="C:\Documents and Settings\Administrator\바탕 화면\이산수학 작업 그림파일\7장\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69" y="1061020"/>
            <a:ext cx="77597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87450" y="2924845"/>
            <a:ext cx="7550150" cy="3387725"/>
            <a:chOff x="1187450" y="2924845"/>
            <a:chExt cx="7550150" cy="3387725"/>
          </a:xfrm>
        </p:grpSpPr>
        <p:pic>
          <p:nvPicPr>
            <p:cNvPr id="37890" name="Picture 6" descr="C:\Documents and Settings\Administrator\바탕 화면\이산수학 작업 그림파일\7장\36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2924845"/>
              <a:ext cx="7550150" cy="338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2" descr="C:\Documents and Settings\Administrator\바탕 화면\이산수학 작업 그림파일\7장\36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3643982"/>
              <a:ext cx="2303463" cy="168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481520" y="5697888"/>
              <a:ext cx="180000" cy="26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70592" y="5705548"/>
              <a:ext cx="180000" cy="26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C:\Documents and Settings\Administrator\바탕 화면\이산수학 작업 그림파일\7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27275"/>
            <a:ext cx="7558087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3C101F0-310E-48C2-A159-80EA571946B4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9" name="Picture 3" descr="C:\Documents and Settings\Administrator\바탕 화면\이산수학 작업 그림파일\7장\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052513"/>
            <a:ext cx="76977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C8793FD-0D5F-4769-BEC2-FC74B1E8826E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2" name="Picture 4" descr="C:\Documents and Settings\Administrator\바탕 화면\이산수학 작업 그림파일\7장\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149350"/>
            <a:ext cx="76882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4" descr="C:\Documents and Settings\Administrator\바탕 화면\이산수학 작업 그림파일\7장\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24125"/>
            <a:ext cx="7751762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" descr="C:\Documents and Settings\Administrator\바탕 화면\이산수학 작업 그림파일\7장\4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97300"/>
            <a:ext cx="777557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A10E618-6E35-4560-B30B-24A0D8474289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2" descr="C:\Documents and Settings\Administrator\바탕 화면\이산수학 작업 그림파일\7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63663"/>
            <a:ext cx="776287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2924944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Vertex(Node)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정점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Edge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연결선 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모서리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Arc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방향이 있는 </a:t>
            </a:r>
            <a:r>
              <a:rPr lang="en-US" altLang="ko-KR" b="1" dirty="0" smtClean="0"/>
              <a:t>edge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C8793FD-0D5F-4769-BEC2-FC74B1E8826E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1412776"/>
            <a:ext cx="6377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</a:t>
            </a:r>
            <a:r>
              <a:rPr lang="ko-KR" altLang="en-US" sz="2000" dirty="0" smtClean="0"/>
              <a:t> 경로와 한붓그리기는  같은 것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오일러순회이면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오일러경로임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오일러경로가</a:t>
            </a:r>
            <a:r>
              <a:rPr lang="ko-KR" altLang="en-US" sz="2000" dirty="0" smtClean="0"/>
              <a:t> 다 </a:t>
            </a:r>
            <a:r>
              <a:rPr lang="ko-KR" altLang="en-US" sz="2000" dirty="0" err="1" smtClean="0"/>
              <a:t>오일러순회는</a:t>
            </a:r>
            <a:r>
              <a:rPr lang="ko-KR" altLang="en-US" sz="2000" dirty="0" smtClean="0"/>
              <a:t> 아님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모두짝수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홀수차수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오일러순환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오일러경로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한붓그리기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홀수차수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개이면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오일러순환아님</a:t>
            </a:r>
            <a:r>
              <a:rPr lang="en-US" altLang="ko-KR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오일러경로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홀수차수가 시작점과 끝점이면 한붓그리기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99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1467A9D-9B1B-451D-932E-E627C1C6ACE8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5" descr="C:\Documents and Settings\Administrator\바탕 화면\이산수학 작업 그림파일\7장\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7740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7704" y="530120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The graph must be simple graph.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Contains every vertex only once.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1467A9D-9B1B-451D-932E-E627C1C6ACE8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 smtClean="0"/>
              <a:t>오일러</a:t>
            </a:r>
            <a:r>
              <a:rPr lang="ko-KR" altLang="en-US" sz="2400" b="1" dirty="0" smtClean="0"/>
              <a:t> 경로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순회에 대해서는 필요충분조건</a:t>
            </a:r>
            <a:endParaRPr lang="en-US" altLang="ko-KR" sz="2400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홀수차수 </a:t>
            </a:r>
            <a:r>
              <a:rPr lang="ko-KR" altLang="en-US" sz="2000" b="1" dirty="0" err="1" smtClean="0"/>
              <a:t>노드의</a:t>
            </a:r>
            <a:r>
              <a:rPr lang="ko-KR" altLang="en-US" sz="2000" b="1" dirty="0" smtClean="0"/>
              <a:t> 개수가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또는 </a:t>
            </a:r>
            <a:r>
              <a:rPr lang="en-US" altLang="ko-KR" sz="2000" b="1" dirty="0" smtClean="0"/>
              <a:t>2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&lt;=&gt;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오일러경로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존재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해밀톤순회에</a:t>
            </a:r>
            <a:r>
              <a:rPr lang="ko-KR" altLang="en-US" sz="2000" b="1" dirty="0" smtClean="0"/>
              <a:t> 대해서는 충분조건임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필요충분 조건이 아님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If 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노드의</a:t>
            </a:r>
            <a:r>
              <a:rPr lang="ko-KR" altLang="en-US" sz="2000" b="1" dirty="0" smtClean="0"/>
              <a:t> 차수 </a:t>
            </a:r>
            <a:r>
              <a:rPr lang="en-US" altLang="ko-KR" sz="2000" dirty="0"/>
              <a:t>≥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/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2, then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해밀톤순회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존재</a:t>
            </a:r>
            <a:endParaRPr lang="en-US" altLang="ko-KR" sz="20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/>
              <a:t>해밀톤순회에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대한 </a:t>
            </a:r>
            <a:r>
              <a:rPr lang="ko-KR" altLang="en-US" sz="2000" b="1" u="sng" dirty="0" smtClean="0"/>
              <a:t>단순한</a:t>
            </a:r>
            <a:r>
              <a:rPr lang="ko-KR" altLang="en-US" sz="2000" b="1" dirty="0" smtClean="0"/>
              <a:t> 필요충분 조건은 없음</a:t>
            </a:r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Exponential time complexity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해밀톤순회가</a:t>
            </a:r>
            <a:r>
              <a:rPr lang="ko-KR" altLang="en-US" sz="2000" b="1" dirty="0" smtClean="0"/>
              <a:t> 없는 경우</a:t>
            </a:r>
            <a:endParaRPr lang="en-US" altLang="ko-KR" sz="2000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차수가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인 </a:t>
            </a:r>
            <a:r>
              <a:rPr lang="ko-KR" altLang="en-US" sz="2000" b="1" dirty="0" err="1" smtClean="0"/>
              <a:t>노드가</a:t>
            </a:r>
            <a:r>
              <a:rPr lang="ko-KR" altLang="en-US" sz="2000" b="1" dirty="0" smtClean="0"/>
              <a:t> 있는 경우 </a:t>
            </a:r>
            <a:r>
              <a:rPr lang="en-US" altLang="ko-KR" sz="2000" b="1" dirty="0" smtClean="0"/>
              <a:t>(circuit</a:t>
            </a:r>
            <a:r>
              <a:rPr lang="ko-KR" altLang="en-US" sz="2000" b="1" dirty="0" smtClean="0"/>
              <a:t>에서는 모든 </a:t>
            </a:r>
            <a:r>
              <a:rPr lang="ko-KR" altLang="en-US" sz="2000" b="1" dirty="0" err="1" smtClean="0"/>
              <a:t>노드는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edges</a:t>
            </a:r>
            <a:r>
              <a:rPr lang="ko-KR" altLang="en-US" sz="2000" b="1" dirty="0" smtClean="0"/>
              <a:t>와 인접해야 하므로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822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1467A9D-9B1B-451D-932E-E627C1C6ACE8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Dirac’s </a:t>
            </a:r>
            <a:r>
              <a:rPr lang="en-US" altLang="ko-KR" sz="2400" b="1" dirty="0"/>
              <a:t>Theorem</a:t>
            </a:r>
            <a:r>
              <a:rPr lang="en-US" altLang="ko-KR" sz="2400" dirty="0"/>
              <a:t>: If </a:t>
            </a:r>
            <a:r>
              <a:rPr lang="en-US" altLang="ko-KR" sz="2400" i="1" dirty="0"/>
              <a:t>G</a:t>
            </a:r>
            <a:r>
              <a:rPr lang="en-US" altLang="ko-KR" sz="2400" dirty="0"/>
              <a:t> is a simple graph with </a:t>
            </a:r>
            <a:r>
              <a:rPr lang="en-US" altLang="ko-KR" sz="2400" i="1" dirty="0"/>
              <a:t>n ≥ </a:t>
            </a:r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ko-KR" sz="2400" dirty="0"/>
              <a:t> vertices such that the degree of every vertex in </a:t>
            </a:r>
            <a:r>
              <a:rPr lang="en-US" altLang="ko-KR" sz="2400" i="1" dirty="0"/>
              <a:t>G</a:t>
            </a:r>
            <a:r>
              <a:rPr lang="en-US" altLang="ko-KR" sz="2400" dirty="0"/>
              <a:t> is ≥ </a:t>
            </a:r>
            <a:r>
              <a:rPr lang="en-US" altLang="ko-KR" sz="2400" i="1" dirty="0"/>
              <a:t>n</a:t>
            </a:r>
            <a:r>
              <a:rPr lang="en-US" altLang="ko-KR" sz="2400" dirty="0"/>
              <a:t>/</a:t>
            </a:r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ko-KR" sz="2400" dirty="0"/>
              <a:t>, then </a:t>
            </a:r>
            <a:r>
              <a:rPr lang="en-US" altLang="ko-KR" sz="2400" i="1" dirty="0"/>
              <a:t>G</a:t>
            </a:r>
            <a:r>
              <a:rPr lang="en-US" altLang="ko-KR" sz="2400" dirty="0"/>
              <a:t> has a Hamilton circuit.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Ore’s Theorem</a:t>
            </a:r>
            <a:r>
              <a:rPr lang="en-US" altLang="ko-KR" sz="2400" dirty="0"/>
              <a:t>: If </a:t>
            </a:r>
            <a:r>
              <a:rPr lang="en-US" altLang="ko-KR" sz="2400" i="1" dirty="0"/>
              <a:t>G</a:t>
            </a:r>
            <a:r>
              <a:rPr lang="en-US" altLang="ko-KR" sz="2400" dirty="0"/>
              <a:t> is a simple graph with </a:t>
            </a:r>
            <a:r>
              <a:rPr lang="en-US" altLang="ko-KR" sz="2400" i="1" dirty="0"/>
              <a:t>n</a:t>
            </a:r>
            <a:r>
              <a:rPr lang="en-US" altLang="ko-KR" sz="2400" dirty="0"/>
              <a:t> ≥ </a:t>
            </a:r>
            <a:r>
              <a:rPr lang="en-US" altLang="ko-KR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ko-KR" sz="2400" dirty="0"/>
              <a:t>  vertices such that </a:t>
            </a:r>
            <a:r>
              <a:rPr lang="en-US" altLang="ko-KR" sz="2400" dirty="0" err="1"/>
              <a:t>deg</a:t>
            </a:r>
            <a:r>
              <a:rPr lang="en-US" altLang="ko-KR" sz="2400" dirty="0"/>
              <a:t>(</a:t>
            </a:r>
            <a:r>
              <a:rPr lang="en-US" altLang="ko-KR" sz="2400" i="1" dirty="0"/>
              <a:t>u</a:t>
            </a:r>
            <a:r>
              <a:rPr lang="en-US" altLang="ko-KR" sz="2400" dirty="0"/>
              <a:t>) + </a:t>
            </a:r>
            <a:r>
              <a:rPr lang="en-US" altLang="ko-KR" sz="2400" dirty="0" err="1"/>
              <a:t>deg</a:t>
            </a:r>
            <a:r>
              <a:rPr lang="en-US" altLang="ko-KR" sz="2400" dirty="0"/>
              <a:t>(</a:t>
            </a:r>
            <a:r>
              <a:rPr lang="en-US" altLang="ko-KR" sz="2400" i="1" dirty="0"/>
              <a:t>v</a:t>
            </a:r>
            <a:r>
              <a:rPr lang="en-US" altLang="ko-KR" sz="2400" dirty="0"/>
              <a:t>) ≥ </a:t>
            </a:r>
            <a:r>
              <a:rPr lang="en-US" altLang="ko-KR" sz="2400" i="1" dirty="0"/>
              <a:t>n</a:t>
            </a:r>
            <a:r>
              <a:rPr lang="en-US" altLang="ko-KR" sz="2400" dirty="0"/>
              <a:t>  for every pair of nonadjacent vertices, then G has a Hamilton circuit. </a:t>
            </a:r>
          </a:p>
        </p:txBody>
      </p:sp>
    </p:spTree>
    <p:extLst>
      <p:ext uri="{BB962C8B-B14F-4D97-AF65-F5344CB8AC3E}">
        <p14:creationId xmlns:p14="http://schemas.microsoft.com/office/powerpoint/2010/main" val="31671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1BF2B73-6B5A-4E89-B05C-C71BAD80635E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0" name="Picture 6" descr="C:\Documents and Settings\Administrator\바탕 화면\이산수학 작업 그림파일\7장\43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211263"/>
            <a:ext cx="7704137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 descr="C:\Documents and Settings\Administrator\바탕 화면\이산수학 작업 그림파일\7장\43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133600"/>
            <a:ext cx="5943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E3CB726-3F83-4398-8937-FD67DC49E3B0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4" name="Picture 2" descr="C:\Documents and Settings\Administrator\바탕 화면\이산수학 작업 그림파일\7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700213"/>
            <a:ext cx="77152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" descr="C:\Documents and Settings\Administrator\바탕 화면\이산수학 작업 그림파일\7장\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3068638"/>
            <a:ext cx="333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48488" y="4437112"/>
            <a:ext cx="179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인접행렬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318EF8C-8C47-4ADD-BE97-4A5A4A882EA7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8" name="Picture 3" descr="C:\Documents and Settings\Administrator\바탕 화면\이산수학 작업 그림파일\7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413521"/>
            <a:ext cx="77660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" descr="C:\Documents and Settings\Administrator\바탕 화면\이산수학 작업 그림파일\7장\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49688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100" y="857250"/>
            <a:ext cx="28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단순그래프 </a:t>
            </a:r>
            <a:r>
              <a:rPr lang="en-US" altLang="ko-KR" b="1" dirty="0" smtClean="0">
                <a:solidFill>
                  <a:srgbClr val="00B050"/>
                </a:solidFill>
              </a:rPr>
              <a:t>G1, G2</a:t>
            </a:r>
            <a:r>
              <a:rPr lang="ko-KR" altLang="en-US" b="1" dirty="0" smtClean="0">
                <a:solidFill>
                  <a:srgbClr val="00B050"/>
                </a:solidFill>
              </a:rPr>
              <a:t>에서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318EF8C-8C47-4ADD-BE97-4A5A4A882EA7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8" name="Picture 3" descr="C:\Documents and Settings\Administrator\바탕 화면\이산수학 작업 그림파일\7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413521"/>
            <a:ext cx="77660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3116302"/>
            <a:ext cx="698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단순그래프 </a:t>
            </a:r>
            <a:r>
              <a:rPr lang="en-US" altLang="ko-KR" sz="2000" dirty="0" smtClean="0"/>
              <a:t>G1, G2</a:t>
            </a:r>
            <a:r>
              <a:rPr lang="ko-KR" altLang="en-US" sz="2000" dirty="0" smtClean="0"/>
              <a:t>에서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Vertex</a:t>
            </a:r>
            <a:r>
              <a:rPr lang="ko-KR" altLang="en-US" sz="2000" dirty="0" smtClean="0"/>
              <a:t>간의 일대일 대응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같은 수의 </a:t>
            </a:r>
            <a:r>
              <a:rPr lang="en-US" altLang="ko-KR" sz="2000" dirty="0" smtClean="0"/>
              <a:t>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서로 대응하는 정점은 같은 수의 차수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Edges</a:t>
            </a:r>
            <a:r>
              <a:rPr lang="ko-KR" altLang="en-US" sz="2000" dirty="0" smtClean="0"/>
              <a:t>간의 일대일 대응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같은수의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u,v</a:t>
            </a:r>
            <a:r>
              <a:rPr lang="ko-KR" altLang="en-US" sz="2000" dirty="0" smtClean="0"/>
              <a:t>가 인접하면 </a:t>
            </a:r>
            <a:r>
              <a:rPr lang="en-US" altLang="ko-KR" sz="2000" dirty="0" smtClean="0"/>
              <a:t>f(u),f(v)</a:t>
            </a:r>
            <a:r>
              <a:rPr lang="ko-KR" altLang="en-US" sz="2000" dirty="0" smtClean="0"/>
              <a:t>가 인접해야 함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</a:t>
            </a:r>
            <a:r>
              <a:rPr lang="ko-KR" altLang="en-US" sz="2000" dirty="0" smtClean="0"/>
              <a:t>의 차수는 </a:t>
            </a:r>
            <a:r>
              <a:rPr lang="en-US" altLang="ko-KR" sz="2000" dirty="0" smtClean="0"/>
              <a:t>f(u)</a:t>
            </a:r>
            <a:r>
              <a:rPr lang="ko-KR" altLang="en-US" sz="2000" dirty="0" smtClean="0"/>
              <a:t>의 차수와 같아야 함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차수는 </a:t>
            </a:r>
            <a:r>
              <a:rPr lang="en-US" altLang="ko-KR" sz="2000" dirty="0" smtClean="0"/>
              <a:t>f(v)</a:t>
            </a:r>
            <a:r>
              <a:rPr lang="ko-KR" altLang="en-US" sz="2000" dirty="0"/>
              <a:t>의 차수와 </a:t>
            </a:r>
            <a:r>
              <a:rPr lang="ko-KR" altLang="en-US" sz="2000" dirty="0" smtClean="0"/>
              <a:t>같아야 함</a:t>
            </a:r>
            <a:endParaRPr lang="ko-KR" altLang="en-US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32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318EF8C-8C47-4ADD-BE97-4A5A4A882EA7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40" name="Picture 3" descr="C:\Documents and Settings\Administrator\바탕 화면\이산수학 작업 그림파일\7장\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63" y="1916832"/>
            <a:ext cx="7751763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35699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들이 정점에서만 교차될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6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249F268-1B14-4E6B-9721-108FC6DE3B6C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5062" name="Picture 3" descr="C:\Documents and Settings\Administrator\바탕 화면\이산수학 작업 그림파일\7장\49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69988"/>
            <a:ext cx="78644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2" descr="C:\Documents and Settings\Administrator\바탕 화면\이산수학 작업 그림파일\7장\49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824038"/>
            <a:ext cx="49371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000">
              <a:schemeClr val="accent3">
                <a:lumMod val="40000"/>
                <a:lumOff val="60000"/>
              </a:schemeClr>
            </a:gs>
            <a:gs pos="70000">
              <a:srgbClr val="FF81B4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A10E618-6E35-4560-B30B-24A0D8474289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799" y="1556792"/>
            <a:ext cx="739537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그래프는 </a:t>
            </a:r>
            <a:r>
              <a:rPr lang="en-US" altLang="ko-KR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가지로 구분</a:t>
            </a:r>
            <a:endParaRPr lang="en-US" altLang="ko-KR" sz="2000" b="1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방향 그래프</a:t>
            </a:r>
            <a:r>
              <a:rPr lang="en-US" altLang="ko-KR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(directed </a:t>
            </a:r>
            <a:r>
              <a:rPr lang="en-US" altLang="ko-KR" sz="1600" b="1" dirty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graph </a:t>
            </a:r>
            <a:r>
              <a:rPr lang="ko-KR" altLang="en-US" sz="1600" b="1" dirty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또는 </a:t>
            </a:r>
            <a:r>
              <a:rPr lang="en-US" altLang="ko-KR" sz="1600" b="1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digraph</a:t>
            </a:r>
            <a:r>
              <a:rPr lang="en-US" altLang="ko-KR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방향이 있는 그래프임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연결선을 화살표로 표시하여 방향을 나타내는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방향이 없는 그래프</a:t>
            </a:r>
            <a:r>
              <a:rPr lang="en-US" altLang="ko-KR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dirty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undirected graph</a:t>
            </a:r>
            <a:r>
              <a:rPr lang="en-US" altLang="ko-KR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방향이 없는 그래프임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방향 </a:t>
            </a:r>
            <a:r>
              <a:rPr lang="ko-KR" altLang="en-US" sz="1600" b="1" dirty="0" smtClean="0">
                <a:solidFill>
                  <a:srgbClr val="F640A8"/>
                </a:solidFill>
                <a:latin typeface="HY중고딕" pitchFamily="18" charset="-127"/>
                <a:ea typeface="HY중고딕" pitchFamily="18" charset="-127"/>
              </a:rPr>
              <a:t>그래프는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특수한 형태이므로 특별한 언급이 없는 한 그래프는 방향이 없는 그래프를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의미함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42F9E9A-8C46-46A4-9FE2-D89C9D3A9C82}" type="slidenum">
              <a:rPr lang="en-US" altLang="ko-KR" b="1">
                <a:ea typeface="HY엽서L" pitchFamily="18" charset="-127"/>
              </a:rPr>
              <a:pPr/>
              <a:t>60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6" name="Picture 2" descr="C:\Documents and Settings\Administrator\바탕 화면\이산수학 작업 그림파일\7장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147763"/>
            <a:ext cx="76723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3" descr="C:\Documents and Settings\Administrator\바탕 화면\이산수학 작업 그림파일\7장\5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449513"/>
            <a:ext cx="7824788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2" descr="C:\Documents and Settings\Administrator\바탕 화면\이산수학 작업 그림파일\7장\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5661025"/>
            <a:ext cx="767873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42F9E9A-8C46-46A4-9FE2-D89C9D3A9C82}" type="slidenum">
              <a:rPr lang="en-US" altLang="ko-KR" b="1">
                <a:ea typeface="HY엽서L" pitchFamily="18" charset="-127"/>
              </a:rPr>
              <a:pPr/>
              <a:t>61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064"/>
            <a:ext cx="7560000" cy="360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7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397F7F7-EFDB-4EF9-BF80-B43AC853118A}" type="slidenum">
              <a:rPr lang="en-US" altLang="ko-KR" b="1">
                <a:ea typeface="HY엽서L" pitchFamily="18" charset="-127"/>
              </a:rPr>
              <a:pPr/>
              <a:t>62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4" descr="C:\Documents and Settings\Administrator\바탕 화면\이산수학 작업 그림파일\7장\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9" y="728192"/>
            <a:ext cx="77136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C:\Documents and Settings\Administrator\바탕 화면\이산수학 작업 그림파일\7장\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80" y="2004481"/>
            <a:ext cx="5461000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dministrator\바탕 화면\이산수학 작업 그림파일\7장\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75" y="5733256"/>
            <a:ext cx="779780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Documents and Settings\Administrator\바탕 화면\이산수학 작업 그림파일\7장\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98" y="2346481"/>
            <a:ext cx="6081712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4849F49-0585-44E5-9DA8-79246B621385}" type="slidenum">
              <a:rPr lang="en-US" altLang="ko-KR" b="1">
                <a:ea typeface="HY엽서L" pitchFamily="18" charset="-127"/>
              </a:rPr>
              <a:pPr/>
              <a:t>63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5" name="Picture 3" descr="C:\Documents and Settings\Administrator\바탕 화면\이산수학 작업 그림파일\7장\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11" y="1197704"/>
            <a:ext cx="777081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4100" y="3091807"/>
            <a:ext cx="178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완전그래프는 정규그래프</a:t>
            </a:r>
            <a:r>
              <a:rPr lang="en-US" altLang="ko-KR" b="1" dirty="0" smtClean="0">
                <a:solidFill>
                  <a:srgbClr val="00B050"/>
                </a:solidFill>
              </a:rPr>
              <a:t>?</a:t>
            </a: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err="1" smtClean="0">
                <a:solidFill>
                  <a:srgbClr val="00B050"/>
                </a:solidFill>
              </a:rPr>
              <a:t>K</a:t>
            </a:r>
            <a:r>
              <a:rPr lang="en-US" altLang="ko-KR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altLang="ko-KR" b="1" baseline="-25000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그래프는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n</a:t>
            </a:r>
            <a:r>
              <a:rPr lang="ko-KR" altLang="en-US" b="1" dirty="0" smtClean="0">
                <a:solidFill>
                  <a:srgbClr val="00B050"/>
                </a:solidFill>
              </a:rPr>
              <a:t>차 정규그래프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Documents and Settings\Administrator\바탕 화면\이산수학 작업 그림파일\7장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2738"/>
            <a:ext cx="58959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 형태의 그래프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03A24C-16DF-4A4C-A103-931A02ABD625}" type="slidenum">
              <a:rPr lang="en-US" altLang="ko-KR" b="1">
                <a:ea typeface="HY엽서L" pitchFamily="18" charset="-127"/>
              </a:rPr>
              <a:pPr/>
              <a:t>64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9" name="Picture 4" descr="C:\Documents and Settings\Administrator\바탕 화면\이산수학 작업 그림파일\7장\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09688"/>
            <a:ext cx="780415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2" descr="C:\Documents and Settings\Administrator\바탕 화면\이산수학 작업 그림파일\7장\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924175"/>
            <a:ext cx="7023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0601C2-C829-452C-B2D3-0B3FA6B2C0A7}" type="slidenum">
              <a:rPr lang="en-US" altLang="ko-KR" b="1">
                <a:ea typeface="HY엽서L" pitchFamily="18" charset="-127"/>
              </a:rPr>
              <a:pPr/>
              <a:t>65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7481" y="1124744"/>
            <a:ext cx="7038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최단 경로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ko-KR" altLang="en-US" sz="1600" b="1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그래프는 지도에서 도시를 나타내는 점과 그들 도시 간의 거리를 나타내는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연결선의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값으로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도시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도시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위한 방법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첫째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A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경로가 있느냐는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둘째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경로가 여러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개 있을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경우 어떤 경로로 가는 것이 가장 짧은 거리인가 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가장 짧은 거리의 경로를 찾는 문제를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최단 경로 문제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shortest path problem)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라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방향 그래프에서 경로의 시작점을 출발점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(source)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하며 목적지를 도착점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(destination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연결선의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길이는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이상인 경우를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가정함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0601C2-C829-452C-B2D3-0B3FA6B2C0A7}" type="slidenum">
              <a:rPr lang="en-US" altLang="ko-KR" b="1">
                <a:ea typeface="HY엽서L" pitchFamily="18" charset="-127"/>
              </a:rPr>
              <a:pPr/>
              <a:t>66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56" y="1700808"/>
            <a:ext cx="6480000" cy="398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AD7189C-5E38-4525-85E9-8B14F2C17E7A}" type="slidenum">
              <a:rPr lang="en-US" altLang="ko-KR" b="1">
                <a:ea typeface="HY엽서L" pitchFamily="18" charset="-127"/>
              </a:rPr>
              <a:pPr/>
              <a:t>67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2231" name="Picture 3" descr="C:\Documents and Settings\Administrator\바탕 화면\이산수학 작업 그림파일\7장\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02" y="3175471"/>
            <a:ext cx="71929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55502" y="1196752"/>
            <a:ext cx="7192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연결선의 값이 두 점 사이의 거리를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나타낼 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출발점이라 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까지의 최단 경로는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이때 최단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거리는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 + 15 + 20 =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45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경로의 길이는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이지만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직접 가는 거리인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보다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짧음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v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로 가는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최단 경로의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값을 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023B30F-FD71-48EB-8A35-877684B7624A}" type="slidenum">
              <a:rPr lang="en-US" altLang="ko-KR" b="1">
                <a:ea typeface="HY엽서L" pitchFamily="18" charset="-127"/>
              </a:rPr>
              <a:pPr/>
              <a:t>68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340768"/>
            <a:ext cx="727280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두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사이의 최단 경로의 거리 문제를 해결할 수 있는 방법을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다익스트라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알고리즘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Dijkstra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algorithm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출발점으로부터 거리가 최소로 알려진 점들의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집합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유지함으로써 가장 짧은 거리를 가지는 나머지 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차례로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포함시킴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다익스트라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알고리즘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방향 그래프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 = (V, E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 = {1, 2, …, n}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이고 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{1}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출발점이라고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가정함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j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거리를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C[i, j]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나타내는데 만약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j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경로가 없으면 거리는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∞가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D[i]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출발점에서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현재점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이르는 가장 짧은 거리를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8D3FE57-7CEC-4637-BB5B-CEA1CF159801}" type="slidenum">
              <a:rPr lang="en-US" altLang="ko-KR" b="1">
                <a:ea typeface="HY엽서L" pitchFamily="18" charset="-127"/>
              </a:rPr>
              <a:pPr/>
              <a:t>69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8" name="Picture 2" descr="C:\Documents and Settings\Administrator\바탕 화면\이산수학 작업 그림파일\7장\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08050"/>
            <a:ext cx="6840538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8F189E2-9408-4EAC-8B1F-872D97D18F87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9" name="Picture 2" descr="C:\Documents and Settings\Administrator\바탕 화면\이산수학 작업 그림파일\7장\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2448272" cy="23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15816" y="980728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그래프의 간단한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예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V={1, 2, 3, 4}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E={(1, 2), (2, 3), (2, 4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)}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475656" y="3861048"/>
                <a:ext cx="7367513" cy="244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경로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(path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모든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k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 대해 연결선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(v</a:t>
                </a:r>
                <a:r>
                  <a:rPr lang="en-US" altLang="ko-KR" sz="1600" baseline="-25000" dirty="0">
                    <a:latin typeface="HY중고딕" pitchFamily="18" charset="-127"/>
                    <a:ea typeface="HY중고딕" pitchFamily="18" charset="-127"/>
                  </a:rPr>
                  <a:t>i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i </a:t>
                </a:r>
                <a:r>
                  <a:rPr lang="en-US" altLang="ko-KR" sz="1600" baseline="-25000" dirty="0">
                    <a:latin typeface="HY중고딕" pitchFamily="18" charset="-127"/>
                    <a:ea typeface="HY중고딕" pitchFamily="18" charset="-127"/>
                  </a:rPr>
                  <a:t>+ 1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 존재할 때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정점들의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열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(sequence) 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2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3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k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라고 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이며 이 경로의 길이는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k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－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임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사이클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(cycle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1 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=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en-US" altLang="ko-KR" sz="1600" baseline="-25000" dirty="0" err="1" smtClean="0">
                    <a:latin typeface="HY중고딕" pitchFamily="18" charset="-127"/>
                    <a:ea typeface="HY중고딕" pitchFamily="18" charset="-127"/>
                  </a:rPr>
                  <a:t>k</a:t>
                </a:r>
                <a:r>
                  <a:rPr lang="en-US" altLang="ko-KR" sz="1600" baseline="-25000" dirty="0" smtClean="0">
                    <a:latin typeface="HY중고딕" pitchFamily="18" charset="-127"/>
                    <a:ea typeface="HY중고딕" pitchFamily="18" charset="-127"/>
                  </a:rPr>
                  <a:t> 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(k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1)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이면 이러한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경로를 사이클이라고 함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861048"/>
                <a:ext cx="7367513" cy="244682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8D3FE57-7CEC-4637-BB5B-CEA1CF159801}" type="slidenum">
              <a:rPr lang="en-US" altLang="ko-KR" b="1">
                <a:ea typeface="HY엽서L" pitchFamily="18" charset="-127"/>
              </a:rPr>
              <a:pPr/>
              <a:t>70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009212"/>
            <a:ext cx="7560000" cy="472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8D3FE57-7CEC-4637-BB5B-CEA1CF159801}" type="slidenum">
              <a:rPr lang="en-US" altLang="ko-KR" b="1">
                <a:ea typeface="HY엽서L" pitchFamily="18" charset="-127"/>
              </a:rPr>
              <a:pPr/>
              <a:t>71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41070" y="1196752"/>
            <a:ext cx="6379402" cy="3340396"/>
            <a:chOff x="2441070" y="1196752"/>
            <a:chExt cx="6379402" cy="3340396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070" y="1196752"/>
              <a:ext cx="6379402" cy="334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968" y="3410528"/>
              <a:ext cx="126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8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836613"/>
            <a:ext cx="2881312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무게의 표현</a:t>
            </a:r>
            <a:r>
              <a:rPr lang="en-US" altLang="ko-KR" sz="2000" dirty="0" smtClean="0">
                <a:latin typeface="서울도시" pitchFamily="18" charset="-127"/>
                <a:ea typeface="서울도시" pitchFamily="18" charset="-127"/>
              </a:rPr>
              <a:t>: </a:t>
            </a: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엣지의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 한 속성이므로 </a:t>
            </a: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엣지를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 포함하는 데이터구조에 저장되어야 함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  <p:pic>
        <p:nvPicPr>
          <p:cNvPr id="44036" name="Picture 5" descr="f12-16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97" y="839559"/>
            <a:ext cx="5867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2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722433"/>
            <a:ext cx="8229600" cy="388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무게의 표현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  <p:pic>
        <p:nvPicPr>
          <p:cNvPr id="45060" name="Picture 5" descr="f12-16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836613"/>
            <a:ext cx="5715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4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1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2484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>
          <a:xfrm>
            <a:off x="927377" y="260648"/>
            <a:ext cx="8229600" cy="490538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</p:spTree>
    <p:extLst>
      <p:ext uri="{BB962C8B-B14F-4D97-AF65-F5344CB8AC3E}">
        <p14:creationId xmlns:p14="http://schemas.microsoft.com/office/powerpoint/2010/main" val="21475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098550"/>
            <a:ext cx="8229600" cy="5759450"/>
          </a:xfrm>
        </p:spPr>
        <p:txBody>
          <a:bodyPr/>
          <a:lstStyle/>
          <a:p>
            <a:pPr lvl="1" eaLnBrk="1" hangingPunct="1"/>
            <a:endParaRPr lang="en-US" altLang="ko-KR" sz="18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eaLnBrk="1" hangingPunct="1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최단경로 찾기</a:t>
            </a:r>
          </a:p>
          <a:p>
            <a:pPr lvl="1" eaLnBrk="1" hangingPunct="1">
              <a:buFontTx/>
              <a:buNone/>
            </a:pPr>
            <a:r>
              <a:rPr lang="en-US" altLang="ko-KR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첫 번째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트리에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삽입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8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트리에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이미 포함되어 있는 모든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버텍스로부터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아직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트리에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포함되지 않은 모든 인접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버텍스들까지의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경로길이의 합계들을 검사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이들 중 최소 경로길이의 합계를 가지는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엣지를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선택하여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트리에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삽입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18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모든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트리에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삽입될 때까지 과정 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반복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88640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</p:spTree>
    <p:extLst>
      <p:ext uri="{BB962C8B-B14F-4D97-AF65-F5344CB8AC3E}">
        <p14:creationId xmlns:p14="http://schemas.microsoft.com/office/powerpoint/2010/main" val="25919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2232025" cy="1439862"/>
          </a:xfrm>
          <a:noFill/>
        </p:spPr>
        <p:txBody>
          <a:bodyPr/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  <p:pic>
        <p:nvPicPr>
          <p:cNvPr id="55299" name="Picture 5" descr="f12-19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0350"/>
            <a:ext cx="6553200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539748" y="1842622"/>
            <a:ext cx="18002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결과물</a:t>
            </a:r>
            <a:r>
              <a:rPr lang="en-US" altLang="ko-KR" sz="1800" dirty="0"/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From A</a:t>
            </a:r>
            <a:r>
              <a:rPr lang="ko-KR" altLang="en-US" sz="1800" dirty="0"/>
              <a:t>로 부터의 최단거리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T(total) : 5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From A to 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Total : 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경로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a,c,d</a:t>
            </a:r>
            <a:endParaRPr lang="ko-KR" altLang="en-US" sz="1800" dirty="0"/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323849" y="4918732"/>
            <a:ext cx="2232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 err="1"/>
              <a:t>트리에</a:t>
            </a:r>
            <a:r>
              <a:rPr lang="ko-KR" altLang="en-US" sz="1400" b="1" dirty="0"/>
              <a:t> 이미 포함되어 있는 모든 </a:t>
            </a:r>
            <a:r>
              <a:rPr lang="ko-KR" altLang="en-US" sz="1400" b="1" dirty="0" err="1"/>
              <a:t>버텍스로부터</a:t>
            </a:r>
            <a:r>
              <a:rPr lang="ko-KR" altLang="en-US" sz="1400" b="1" dirty="0"/>
              <a:t> 아직 </a:t>
            </a:r>
            <a:r>
              <a:rPr lang="ko-KR" altLang="en-US" sz="1400" b="1" dirty="0" err="1"/>
              <a:t>트리에</a:t>
            </a:r>
            <a:r>
              <a:rPr lang="ko-KR" altLang="en-US" sz="1400" b="1" dirty="0"/>
              <a:t> 포함되지 않은 모든 인접 </a:t>
            </a:r>
            <a:r>
              <a:rPr lang="ko-KR" altLang="en-US" sz="1400" b="1" dirty="0" err="1"/>
              <a:t>버텍스들까지의</a:t>
            </a:r>
            <a:r>
              <a:rPr lang="ko-KR" altLang="en-US" sz="1400" b="1" dirty="0"/>
              <a:t> 경로길이의 합계들을 검사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이들 중 최소 경로길이의 합계를 가지는 </a:t>
            </a:r>
            <a:r>
              <a:rPr lang="ko-KR" altLang="en-US" sz="1400" b="1" dirty="0" err="1"/>
              <a:t>엣지를</a:t>
            </a:r>
            <a:r>
              <a:rPr lang="ko-KR" altLang="en-US" sz="1400" b="1" dirty="0"/>
              <a:t> 선택하여 </a:t>
            </a:r>
            <a:r>
              <a:rPr lang="ko-KR" altLang="en-US" sz="1400" b="1" dirty="0" err="1"/>
              <a:t>트리에</a:t>
            </a:r>
            <a:r>
              <a:rPr lang="ko-KR" altLang="en-US" sz="1400" b="1" dirty="0"/>
              <a:t>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  <p:pic>
        <p:nvPicPr>
          <p:cNvPr id="56323" name="Picture 5" descr="f12-19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73914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4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29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A264C9D-4463-43F3-8F72-32982C838562}" type="slidenum">
              <a:rPr lang="en-US" altLang="ko-KR" b="1">
                <a:ea typeface="HY엽서L" pitchFamily="18" charset="-127"/>
              </a:rPr>
              <a:pPr/>
              <a:t>78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1" y="1340768"/>
            <a:ext cx="75115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2000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해밀턴</a:t>
            </a:r>
            <a:r>
              <a:rPr lang="ko-KR" altLang="en-US" sz="20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순회의 응용</a:t>
            </a:r>
          </a:p>
          <a:p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해밀턴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순회의 응용 문제로는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순회판매원 문제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(traveling 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salesperson problem)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순회판매원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문제란 방문해야 할 도시들과 이들 사이의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거리가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주어졌을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순회판매원이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특정한 도시를 출발하여 어떠한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도시도 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 방문함이 없이 모든 도시들을 거쳐 처음 출발한 도시로 되돌아올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총 여행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거리가 최소가 되는 경로를 찾는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문제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최소의 경로가‘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최적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’의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경로라고 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해결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알고리즘이 존재하지 않음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최근접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이웃 방법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(nearest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neighbor method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통하여 최소값은 아니더라도 근사값은 구할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임의로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선택한 꼭지점에서 출발하여 그 꼭지점과 가장 가까운 꼭지점을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찾아서 연결하고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첨가하는 과정을 반복하며 마지막에 순회를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형성하도록 하는 것임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D8F774-C544-468D-938D-2B48211BD691}" type="slidenum">
              <a:rPr lang="en-US" altLang="ko-KR" b="1">
                <a:ea typeface="HY엽서L" pitchFamily="18" charset="-127"/>
              </a:rPr>
              <a:pPr/>
              <a:t>79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632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6326" name="Picture 2" descr="C:\Documents and Settings\Administrator\바탕 화면\이산수학 작업 그림파일\7장\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944563"/>
            <a:ext cx="6402388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25760"/>
            <a:ext cx="7499350" cy="1143000"/>
          </a:xfrm>
        </p:spPr>
        <p:txBody>
          <a:bodyPr/>
          <a:lstStyle/>
          <a:p>
            <a:r>
              <a:rPr lang="en-US" dirty="0" smtClean="0"/>
              <a:t>Degrees of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90" y="1201122"/>
            <a:ext cx="8640960" cy="3672408"/>
          </a:xfrm>
        </p:spPr>
        <p:txBody>
          <a:bodyPr/>
          <a:lstStyle/>
          <a:p>
            <a:pPr indent="0">
              <a:buNone/>
            </a:pPr>
            <a:r>
              <a:rPr lang="en-US" b="1" dirty="0" smtClean="0"/>
              <a:t>Example: </a:t>
            </a:r>
            <a:r>
              <a:rPr lang="en-US" b="1" i="1" dirty="0" smtClean="0"/>
              <a:t>Paths in Acquaintanceship Graphs</a:t>
            </a:r>
            <a:r>
              <a:rPr lang="en-US" dirty="0" smtClean="0"/>
              <a:t>. In an acquaintanceship graph there is a path </a:t>
            </a:r>
          </a:p>
          <a:p>
            <a:pPr indent="0">
              <a:buNone/>
            </a:pPr>
            <a:r>
              <a:rPr lang="en-US" dirty="0" smtClean="0"/>
              <a:t>between two people if there is a chain of people linking these people, where two people adjacent </a:t>
            </a:r>
          </a:p>
          <a:p>
            <a:pPr indent="0">
              <a:buNone/>
            </a:pPr>
            <a:r>
              <a:rPr lang="en-US" dirty="0" smtClean="0"/>
              <a:t>in the chain know one another. In this graph </a:t>
            </a:r>
          </a:p>
          <a:p>
            <a:pPr indent="0">
              <a:buNone/>
            </a:pPr>
            <a:r>
              <a:rPr lang="en-US" dirty="0" smtClean="0"/>
              <a:t>there is a chain of six people linking </a:t>
            </a:r>
            <a:r>
              <a:rPr lang="en-US" dirty="0" err="1" smtClean="0"/>
              <a:t>Kamini</a:t>
            </a:r>
            <a:r>
              <a:rPr lang="en-US" dirty="0" smtClean="0"/>
              <a:t> and Ching.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6" y="4890802"/>
            <a:ext cx="3898974" cy="20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0" y="5157192"/>
            <a:ext cx="393347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Some have speculated that almost every pair of people in the world </a:t>
            </a:r>
          </a:p>
          <a:p>
            <a:r>
              <a:rPr lang="en-US" dirty="0" smtClean="0"/>
              <a:t>are linked by a small chain of no more than six, or maybe even, five </a:t>
            </a:r>
          </a:p>
          <a:p>
            <a:r>
              <a:rPr lang="en-US" dirty="0" smtClean="0"/>
              <a:t>people.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3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C:\Documents and Settings\Administrator\바탕 화면\이산수학 작업 그림파일\7장\70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683125"/>
            <a:ext cx="5688013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응용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(so far Weighted)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E979FC5-83EA-4F42-BB31-818D9D17A83F}" type="slidenum">
              <a:rPr lang="en-US" altLang="ko-KR" b="1">
                <a:ea typeface="HY엽서L" pitchFamily="18" charset="-127"/>
              </a:rPr>
              <a:pPr/>
              <a:t>80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7351" name="Picture 7" descr="C:\Documents and Settings\Administrator\바탕 화면\이산수학 작업 그림파일\7장\7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7815262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2" descr="C:\Documents and Settings\Administrator\바탕 화면\이산수학 작업 그림파일\7장\70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28800"/>
            <a:ext cx="2232025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6360329-7573-4F2B-A648-9C5E0A22A150}" type="slidenum">
              <a:rPr lang="en-US" altLang="ko-KR" b="1">
                <a:ea typeface="HY엽서L" pitchFamily="18" charset="-127"/>
              </a:rPr>
              <a:pPr/>
              <a:t>81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4625" y="1311146"/>
            <a:ext cx="7067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그래프의 연산</a:t>
            </a:r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AutoNum type="arabicParenBoth"/>
            </a:pP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깊이 </a:t>
            </a:r>
            <a:r>
              <a:rPr lang="ko-KR" altLang="en-US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우선 탐색</a:t>
            </a:r>
            <a:r>
              <a:rPr lang="en-US" altLang="ko-KR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(Depth First Search : DFS</a:t>
            </a:r>
            <a:r>
              <a:rPr lang="en-US" altLang="ko-KR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342900" indent="-342900">
              <a:buFontTx/>
              <a:buAutoNum type="arabicParenBoth"/>
            </a:pPr>
            <a:r>
              <a:rPr lang="ko-KR" altLang="en-US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너비 </a:t>
            </a:r>
            <a:r>
              <a:rPr lang="ko-KR" altLang="en-US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우선 탐색</a:t>
            </a:r>
            <a:r>
              <a:rPr lang="en-US" altLang="ko-KR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(Breath </a:t>
            </a:r>
            <a:r>
              <a:rPr lang="en-US" altLang="ko-KR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First Search : </a:t>
            </a:r>
            <a:r>
              <a:rPr lang="en-US" altLang="ko-KR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BFS</a:t>
            </a:r>
            <a:r>
              <a:rPr lang="en-US" altLang="ko-KR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96752"/>
            <a:ext cx="8229600" cy="475252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 순회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(Traversal)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모든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노드를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순회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(traverse)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하는 일이 필요함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그래프상의 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버텍스는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다수의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부모노드를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가질 수 있음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각각의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버텍스는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단지 한번만 </a:t>
            </a:r>
            <a:r>
              <a:rPr lang="ko-KR" altLang="en-US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처리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되도록 보장되어야 함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(on/off flag)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처리는 한번</a:t>
            </a:r>
            <a:r>
              <a:rPr lang="en-US" altLang="ko-KR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방문은  여러 번 가능</a:t>
            </a:r>
            <a:endParaRPr lang="en-US" altLang="ko-KR" sz="18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순회의 표준 알고리즘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깊이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(depth-first traversal)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넓이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(breath-first traversal)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깊이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(Depth-First Traversal)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버텍스로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옮겨가기 전에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선행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처리되어야 함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916118" y="332656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</p:spTree>
    <p:extLst>
      <p:ext uri="{BB962C8B-B14F-4D97-AF65-F5344CB8AC3E}">
        <p14:creationId xmlns:p14="http://schemas.microsoft.com/office/powerpoint/2010/main" val="1593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  <p:pic>
        <p:nvPicPr>
          <p:cNvPr id="12291" name="Picture 5" descr="f1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31" y="1700808"/>
            <a:ext cx="75438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6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2736"/>
            <a:ext cx="82296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깊이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첫 번째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처리하는 것으로 시작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처리한 후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버텍스에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인접한 한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선택하여 처리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인접한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없는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버텍스에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도달할 때까지 계속 인접한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선택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완전한 순회를 위해서는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스택이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필요함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인접한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노드들을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처리하기 전에 한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노드의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후손들이 모두 처리된다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그림의 그래프를 통해서 깊이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우선순회를 따라가 보자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먼저 첫 번째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버텍스인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스택에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넣는다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다음을 반복한다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스택에서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팝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(pop)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하여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처리한 후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모두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스택에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넣는다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스택이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완전히 비면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순회는 끝난다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</p:spTree>
    <p:extLst>
      <p:ext uri="{BB962C8B-B14F-4D97-AF65-F5344CB8AC3E}">
        <p14:creationId xmlns:p14="http://schemas.microsoft.com/office/powerpoint/2010/main" val="23619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933370" y="260648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  <p:pic>
        <p:nvPicPr>
          <p:cNvPr id="14339" name="Picture 5" descr="f1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010400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1073218" y="6446838"/>
            <a:ext cx="828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rgbClr val="00B050"/>
                </a:solidFill>
              </a:rPr>
              <a:t>Stack</a:t>
            </a:r>
            <a:r>
              <a:rPr lang="ko-KR" altLang="en-US" sz="1800" b="1" dirty="0">
                <a:solidFill>
                  <a:srgbClr val="00B050"/>
                </a:solidFill>
              </a:rPr>
              <a:t>에서 </a:t>
            </a:r>
            <a:r>
              <a:rPr lang="en-US" altLang="ko-KR" sz="1800" b="1" dirty="0">
                <a:solidFill>
                  <a:srgbClr val="00B050"/>
                </a:solidFill>
              </a:rPr>
              <a:t>pop(</a:t>
            </a:r>
            <a:r>
              <a:rPr lang="ko-KR" altLang="en-US" sz="1800" b="1" dirty="0">
                <a:solidFill>
                  <a:srgbClr val="00B050"/>
                </a:solidFill>
              </a:rPr>
              <a:t>처리</a:t>
            </a:r>
            <a:r>
              <a:rPr lang="en-US" altLang="ko-KR" sz="1800" b="1" dirty="0">
                <a:solidFill>
                  <a:srgbClr val="00B050"/>
                </a:solidFill>
              </a:rPr>
              <a:t>) </a:t>
            </a:r>
            <a:r>
              <a:rPr lang="ko-KR" altLang="en-US" sz="1800" b="1" dirty="0">
                <a:solidFill>
                  <a:srgbClr val="00B050"/>
                </a:solidFill>
              </a:rPr>
              <a:t>하면서 인접을 </a:t>
            </a:r>
            <a:r>
              <a:rPr lang="en-US" altLang="ko-KR" sz="1800" b="1" dirty="0">
                <a:solidFill>
                  <a:srgbClr val="00B050"/>
                </a:solidFill>
              </a:rPr>
              <a:t>push</a:t>
            </a:r>
            <a:r>
              <a:rPr lang="ko-KR" altLang="en-US" sz="1800" b="1" dirty="0">
                <a:solidFill>
                  <a:srgbClr val="00B050"/>
                </a:solidFill>
              </a:rPr>
              <a:t>시킨다</a:t>
            </a:r>
            <a:r>
              <a:rPr lang="en-US" altLang="ko-KR" sz="1800" b="1" dirty="0">
                <a:solidFill>
                  <a:srgbClr val="00B050"/>
                </a:solidFill>
              </a:rPr>
              <a:t>.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229600" cy="110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넓이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 Breath-First Traversal)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넓이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우선순회에서는 다음 수준으로 넘어가기 전에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먼저 처리됨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  <p:pic>
        <p:nvPicPr>
          <p:cNvPr id="15364" name="Picture 5" descr="f1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33" y="2780928"/>
            <a:ext cx="7826375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3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96752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그래프의 넓이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우선순회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시작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선정하여 처리한 후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시작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처리되고 나면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첫 번째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두 번째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이일은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처리될 때까지 계속함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각각의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버텍스가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처리될 때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버텍스는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모두 큐에 넣어짐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다음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선택해야 하면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큐에서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삭제하여 그것을 처리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그림의 그래프를 통하여 처리과정을 살펴보자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1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큐에 삽입하는 일로 시작한다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다음을 반복한다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큐의 선두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(front)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빼내어 처리한다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처리한 후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버텍스의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모든 인접한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버텍스를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큐에 삽입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큐가 완전히 비워지면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순회는 끝이 난다</a:t>
            </a:r>
            <a:r>
              <a:rPr lang="en-US" altLang="ko-KR" sz="1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</p:spTree>
    <p:extLst>
      <p:ext uri="{BB962C8B-B14F-4D97-AF65-F5344CB8AC3E}">
        <p14:creationId xmlns:p14="http://schemas.microsoft.com/office/powerpoint/2010/main" val="29893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275418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그래프 연산</a:t>
            </a:r>
          </a:p>
        </p:txBody>
      </p:sp>
      <p:pic>
        <p:nvPicPr>
          <p:cNvPr id="17411" name="Picture 5" descr="f12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073540"/>
            <a:ext cx="71628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971600" y="6062662"/>
            <a:ext cx="799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rgbClr val="00B050"/>
                </a:solidFill>
              </a:rPr>
              <a:t>Q</a:t>
            </a:r>
            <a:r>
              <a:rPr lang="ko-KR" altLang="en-US" sz="1800" b="1" dirty="0">
                <a:solidFill>
                  <a:srgbClr val="00B050"/>
                </a:solidFill>
              </a:rPr>
              <a:t>에서 나오면서</a:t>
            </a:r>
            <a:r>
              <a:rPr lang="en-US" altLang="ko-KR" sz="1800" b="1" dirty="0">
                <a:solidFill>
                  <a:srgbClr val="00B050"/>
                </a:solidFill>
              </a:rPr>
              <a:t>(</a:t>
            </a:r>
            <a:r>
              <a:rPr lang="en-US" altLang="ko-KR" sz="1800" b="1" dirty="0" err="1">
                <a:solidFill>
                  <a:srgbClr val="00B050"/>
                </a:solidFill>
              </a:rPr>
              <a:t>dequeue</a:t>
            </a:r>
            <a:r>
              <a:rPr lang="en-US" altLang="ko-KR" sz="1800" b="1" dirty="0">
                <a:solidFill>
                  <a:srgbClr val="00B050"/>
                </a:solidFill>
              </a:rPr>
              <a:t>, </a:t>
            </a:r>
            <a:r>
              <a:rPr lang="ko-KR" altLang="en-US" sz="1800" b="1" dirty="0">
                <a:solidFill>
                  <a:srgbClr val="00B050"/>
                </a:solidFill>
              </a:rPr>
              <a:t>처리</a:t>
            </a:r>
            <a:r>
              <a:rPr lang="en-US" altLang="ko-KR" sz="1800" b="1" dirty="0">
                <a:solidFill>
                  <a:srgbClr val="00B050"/>
                </a:solidFill>
              </a:rPr>
              <a:t>)</a:t>
            </a:r>
            <a:r>
              <a:rPr lang="ko-KR" altLang="en-US" sz="1800" b="1" dirty="0">
                <a:solidFill>
                  <a:srgbClr val="00B050"/>
                </a:solidFill>
              </a:rPr>
              <a:t> 인접이 있으면 </a:t>
            </a:r>
            <a:r>
              <a:rPr lang="en-US" altLang="ko-KR" sz="1800" b="1" dirty="0" err="1">
                <a:solidFill>
                  <a:srgbClr val="00B050"/>
                </a:solidFill>
              </a:rPr>
              <a:t>Enqueue</a:t>
            </a:r>
            <a:r>
              <a:rPr lang="en-US" altLang="ko-KR" sz="1800" b="1" dirty="0">
                <a:solidFill>
                  <a:srgbClr val="00B050"/>
                </a:solidFill>
              </a:rPr>
              <a:t> </a:t>
            </a:r>
            <a:r>
              <a:rPr lang="ko-KR" altLang="en-US" sz="1800" b="1" dirty="0">
                <a:solidFill>
                  <a:srgbClr val="00B050"/>
                </a:solidFill>
              </a:rPr>
              <a:t>시킨다</a:t>
            </a:r>
            <a:r>
              <a:rPr lang="en-US" altLang="ko-KR" sz="1800" b="1" dirty="0">
                <a:solidFill>
                  <a:srgbClr val="00B050"/>
                </a:solidFill>
              </a:rPr>
              <a:t>. M</a:t>
            </a:r>
            <a:r>
              <a:rPr lang="ko-KR" altLang="en-US" sz="1800" b="1" dirty="0" err="1">
                <a:solidFill>
                  <a:srgbClr val="00B050"/>
                </a:solidFill>
              </a:rPr>
              <a:t>이나오면서</a:t>
            </a:r>
            <a:r>
              <a:rPr lang="ko-KR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ko-KR" sz="1800" b="1" dirty="0">
                <a:solidFill>
                  <a:srgbClr val="00B050"/>
                </a:solidFill>
              </a:rPr>
              <a:t>J</a:t>
            </a:r>
            <a:r>
              <a:rPr lang="ko-KR" altLang="en-US" sz="1800" b="1" dirty="0">
                <a:solidFill>
                  <a:srgbClr val="00B050"/>
                </a:solidFill>
              </a:rPr>
              <a:t>를 </a:t>
            </a:r>
            <a:r>
              <a:rPr lang="en-US" altLang="ko-KR" sz="1800" b="1" dirty="0" err="1">
                <a:solidFill>
                  <a:srgbClr val="00B050"/>
                </a:solidFill>
              </a:rPr>
              <a:t>enqueue</a:t>
            </a:r>
            <a:endParaRPr lang="en-US" altLang="ko-KR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6360329-7573-4F2B-A648-9C5E0A22A150}" type="slidenum">
              <a:rPr lang="en-US" altLang="ko-KR" b="1">
                <a:ea typeface="HY엽서L" pitchFamily="18" charset="-127"/>
              </a:rPr>
              <a:pPr/>
              <a:t>89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4625" y="1311146"/>
            <a:ext cx="70675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깊이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우선 탐색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(Depth First Search : DFS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깊이 우선 탐색은 먼저 시작점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인접한 정점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방문하지 않은 정점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방문하고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로부터 탐색을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시작함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u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방문하고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u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인접한 모든 정점들을 이미 방문한 경우에는 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마지막으로 방문한 정점으로 되돌아가서 위의 과정들을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반복함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정점들을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방문한 후 탐색을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종료함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순차적인 프로그램보다는 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DFS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알고리즘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재귀 알고리즘으로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구현하는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것이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좋음</a:t>
            </a:r>
            <a:endParaRPr lang="en-US" altLang="ko-KR" sz="1600" dirty="0" smtClean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재귀 알고리즘으로 구현할 경우에는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스택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(stack)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사용함</a:t>
            </a:r>
            <a:endParaRPr lang="ko-KR" altLang="en-US" sz="1600" dirty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D8F0358-7FF1-4283-BF37-E11573A7B4F6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7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4744"/>
            <a:ext cx="776446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420888"/>
            <a:ext cx="5010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1640" y="4653095"/>
                <a:ext cx="75115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방향 그래프의 예</a:t>
                </a:r>
                <a:endParaRPr lang="en-US" altLang="ko-KR" sz="1600" b="1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1600" i="0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sz="1600" i="0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4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는 정점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정점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4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로 가는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경로임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w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인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아크에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대하여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w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선행자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(predecessor)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라 하며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w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v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후속자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successor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라고 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653095"/>
                <a:ext cx="7511529" cy="156966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406" b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80312" y="3356992"/>
            <a:ext cx="14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</a:t>
            </a:r>
            <a:r>
              <a:rPr lang="en-US" altLang="ko-KR" b="1" dirty="0" smtClean="0">
                <a:solidFill>
                  <a:srgbClr val="00B050"/>
                </a:solidFill>
              </a:rPr>
              <a:t>dge vs arc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4B601C7-C8A4-4777-88A0-F1C39C94F918}" type="slidenum">
              <a:rPr lang="en-US" altLang="ko-KR" b="1">
                <a:ea typeface="HY엽서L" pitchFamily="18" charset="-127"/>
              </a:rPr>
              <a:pPr/>
              <a:t>90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9398" name="Picture 2" descr="C:\Documents and Settings\Administrator\바탕 화면\이산수학 작업 그림파일\7장\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6959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D40C3DF-0B7F-46CF-BD49-0244E7293A68}" type="slidenum">
              <a:rPr lang="en-US" altLang="ko-KR" b="1">
                <a:ea typeface="HY엽서L" pitchFamily="18" charset="-127"/>
              </a:rPr>
              <a:pPr/>
              <a:t>91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144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446" name="Picture 4" descr="C:\Documents and Settings\Administrator\바탕 화면\이산수학 작업 그림파일\7장\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29" y="1196753"/>
            <a:ext cx="4892699" cy="38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4C29F46-9D8E-48C1-8BFE-5A71D58F278C}" type="slidenum">
              <a:rPr lang="en-US" altLang="ko-KR" b="1">
                <a:ea typeface="HY엽서L" pitchFamily="18" charset="-127"/>
              </a:rPr>
              <a:pPr/>
              <a:t>92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2470" name="Picture 2" descr="C:\Documents and Settings\Administrator\바탕 화면\이산수학 작업 그림파일\7장\7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74887"/>
            <a:ext cx="5319713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1720" y="148478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DFS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결과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:</a:t>
            </a:r>
          </a:p>
          <a:p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1 3 7 8 5 4 6 2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순으로 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이루어짐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스택에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넣을때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작은 것 먼저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push)</a:t>
            </a:r>
          </a:p>
          <a:p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1 2 4 8 6 7 5 3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의 순으로 이루어짐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스택에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넣을때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큰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것 먼저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push)</a:t>
            </a:r>
            <a:endParaRPr lang="ko-KR" altLang="en-US" sz="1600" b="1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738F410-98A7-4B5E-9897-437B302BD49C}" type="slidenum">
              <a:rPr lang="en-US" altLang="ko-KR" b="1">
                <a:ea typeface="HY엽서L" pitchFamily="18" charset="-127"/>
              </a:rPr>
              <a:pPr/>
              <a:t>93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042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052736"/>
            <a:ext cx="698477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너비 우선 탐색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(Breadth First Search : BFS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너비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우선 탐색은 처음에 방문한 정점과 인접한 정점들을 차례로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방문한다는 점에서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깊이 우선 탐색과 차이가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먼저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시작점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방문한 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인접한 모든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정점들을 차례로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이상 방문할 정점이 없는 경우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 인접한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 가운데 맨 처음으로 방문한 정점과 인접한 정점들을 차례로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인접한 정점 중 두 번째로 방문한 정점과 인접한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정점들을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차례로 방문하는 과정을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반복함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정점들을 방문한 후 탐색을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종료함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깊이 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우선 탐색이 </a:t>
            </a:r>
            <a:r>
              <a:rPr lang="ko-KR" altLang="en-US" sz="1600" dirty="0" err="1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스택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(stack)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사용하는데 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비해 너비 우선 탐색은 </a:t>
            </a:r>
            <a:r>
              <a:rPr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큐</a:t>
            </a: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queue)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사용함</a:t>
            </a:r>
            <a:endParaRPr lang="en-US" altLang="ko-KR" sz="1600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BFS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의 결과는 </a:t>
            </a: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, 2, 3, 4, 5, 6, 7, 8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의 순으로 </a:t>
            </a:r>
            <a:r>
              <a:rPr lang="ko-KR" altLang="en-US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이루어짐</a:t>
            </a:r>
            <a:endParaRPr lang="ko-KR" altLang="en-US" sz="1600" dirty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그래프의 탐색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2F14811-2502-4F0C-A502-1733D8D8DA5F}" type="slidenum">
              <a:rPr lang="en-US" altLang="ko-KR" b="1">
                <a:ea typeface="HY엽서L" pitchFamily="18" charset="-127"/>
              </a:rPr>
              <a:pPr/>
              <a:t>94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349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6948488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그래프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3494" name="Picture 2" descr="C:\Documents and Settings\Administrator\바탕 화면\이산수학 작업 그림파일\7장\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1666875"/>
            <a:ext cx="46545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6905</TotalTime>
  <Words>4399</Words>
  <Application>Microsoft Office PowerPoint</Application>
  <PresentationFormat>화면 슬라이드 쇼(4:3)</PresentationFormat>
  <Paragraphs>779</Paragraphs>
  <Slides>94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13" baseType="lpstr">
      <vt:lpstr>HY그래픽</vt:lpstr>
      <vt:lpstr>HY엽서L</vt:lpstr>
      <vt:lpstr>HY중고딕</vt:lpstr>
      <vt:lpstr>굴림</vt:lpstr>
      <vt:lpstr>돋움</vt:lpstr>
      <vt:lpstr>돋움체</vt:lpstr>
      <vt:lpstr>맑은 고딕</vt:lpstr>
      <vt:lpstr>서울도시</vt:lpstr>
      <vt:lpstr>휴먼둥근헤드라인</vt:lpstr>
      <vt:lpstr>휴먼매직체</vt:lpstr>
      <vt:lpstr>휴먼모음T</vt:lpstr>
      <vt:lpstr>Arial</vt:lpstr>
      <vt:lpstr>Cambria Math</vt:lpstr>
      <vt:lpstr>Courier New</vt:lpstr>
      <vt:lpstr>Gill Sans MT</vt:lpstr>
      <vt:lpstr>Verdana</vt:lpstr>
      <vt:lpstr>Wingdings</vt:lpstr>
      <vt:lpstr>Wingdings 2</vt:lpstr>
      <vt:lpstr>태양</vt:lpstr>
      <vt:lpstr>PowerPoint 프레젠테이션</vt:lpstr>
      <vt:lpstr>PowerPoint 프레젠테이션</vt:lpstr>
      <vt:lpstr>CONTENTS</vt:lpstr>
      <vt:lpstr>7.1 그래프의 기본 개념</vt:lpstr>
      <vt:lpstr>7.1 그래프의 기본 개념</vt:lpstr>
      <vt:lpstr>7.1 그래프의 기본 개념</vt:lpstr>
      <vt:lpstr>7.1 그래프의 기본 개념</vt:lpstr>
      <vt:lpstr>Degrees of Separation</vt:lpstr>
      <vt:lpstr>7.1 그래프의 기본 개념</vt:lpstr>
      <vt:lpstr>7.1 그래프의 기본 개념</vt:lpstr>
      <vt:lpstr>Graph Models:  Computer Networks</vt:lpstr>
      <vt:lpstr>Graph Models:  Computer Networks (continued)</vt:lpstr>
      <vt:lpstr>Other Applications of Graphs</vt:lpstr>
      <vt:lpstr>Graph Models: Social Networks</vt:lpstr>
      <vt:lpstr>Graph Models: Social Networks (continued)</vt:lpstr>
      <vt:lpstr>Applications to Information Networks </vt:lpstr>
      <vt:lpstr>Transportation Graphs</vt:lpstr>
      <vt:lpstr>Software Design Applications</vt:lpstr>
      <vt:lpstr>Biological Applications</vt:lpstr>
      <vt:lpstr>Biological Applications</vt:lpstr>
      <vt:lpstr>7.2 그래프의 용어</vt:lpstr>
      <vt:lpstr>7.2 그래프의 용어</vt:lpstr>
      <vt:lpstr>7.2 그래프의 용어</vt:lpstr>
      <vt:lpstr>7.2 그래프의 용어</vt:lpstr>
      <vt:lpstr>7.2 그래프의 용어</vt:lpstr>
      <vt:lpstr>7.2 그래프의 용어</vt:lpstr>
      <vt:lpstr>Paths</vt:lpstr>
      <vt:lpstr>Paths (continued)</vt:lpstr>
      <vt:lpstr>7.2 그래프의 용어</vt:lpstr>
      <vt:lpstr>Graph Terminology: Summary</vt:lpstr>
      <vt:lpstr>7.2 그래프의 용어</vt:lpstr>
      <vt:lpstr>7.2 그래프의 용어</vt:lpstr>
      <vt:lpstr>7.2 그래프의 용어</vt:lpstr>
      <vt:lpstr>7.2 그래프의 용어</vt:lpstr>
      <vt:lpstr>7.2 그래프의 용어</vt:lpstr>
      <vt:lpstr>7.3 그래프의 표현 방법</vt:lpstr>
      <vt:lpstr>7.3 그래프의 표현 방법</vt:lpstr>
      <vt:lpstr>7.3 그래프의 표현 방법</vt:lpstr>
      <vt:lpstr>7.3 그래프의 표현 방법</vt:lpstr>
      <vt:lpstr>7.3 그래프의 표현 방법</vt:lpstr>
      <vt:lpstr>그래프의 표현</vt:lpstr>
      <vt:lpstr>그래프의 표현</vt:lpstr>
      <vt:lpstr>그래프의 표현</vt:lpstr>
      <vt:lpstr>그래프 알고리즘</vt:lpstr>
      <vt:lpstr>그래프 알고리즘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7.4 특수 형태의 그래프</vt:lpstr>
      <vt:lpstr>7.5 그래프의 응용</vt:lpstr>
      <vt:lpstr>7.5 그래프의 응용</vt:lpstr>
      <vt:lpstr>7.5 그래프의 응용</vt:lpstr>
      <vt:lpstr>7.5 그래프의 응용</vt:lpstr>
      <vt:lpstr>7.5 그래프의 응용</vt:lpstr>
      <vt:lpstr>7.5 그래프의 응용</vt:lpstr>
      <vt:lpstr>7.5 그래프의 응용</vt:lpstr>
      <vt:lpstr>네트워크(Network)</vt:lpstr>
      <vt:lpstr>네트워크(Network)</vt:lpstr>
      <vt:lpstr>네트워크(Network)</vt:lpstr>
      <vt:lpstr>네트워크(Network)</vt:lpstr>
      <vt:lpstr>네트워크(Network)</vt:lpstr>
      <vt:lpstr>네트워크(Network)</vt:lpstr>
      <vt:lpstr>7.5 그래프의 응용</vt:lpstr>
      <vt:lpstr>7.5 그래프의 응용</vt:lpstr>
      <vt:lpstr>7.5 그래프의 응용(so far Weighted)</vt:lpstr>
      <vt:lpstr>7.6 그래프의 탐색</vt:lpstr>
      <vt:lpstr>그래프 연산</vt:lpstr>
      <vt:lpstr>그래프 연산</vt:lpstr>
      <vt:lpstr>그래프 연산</vt:lpstr>
      <vt:lpstr>그래프 연산</vt:lpstr>
      <vt:lpstr>그래프 연산</vt:lpstr>
      <vt:lpstr>그래프 연산</vt:lpstr>
      <vt:lpstr>그래프 연산</vt:lpstr>
      <vt:lpstr>7.6 그래프의 탐색</vt:lpstr>
      <vt:lpstr>7.6 그래프의 탐색</vt:lpstr>
      <vt:lpstr>7.6 그래프의 탐색</vt:lpstr>
      <vt:lpstr>7.6 그래프의 탐색</vt:lpstr>
      <vt:lpstr>7.6 그래프의 탐색</vt:lpstr>
      <vt:lpstr>7.6 그래프의 탐색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381</cp:revision>
  <cp:lastPrinted>2015-11-04T15:54:40Z</cp:lastPrinted>
  <dcterms:created xsi:type="dcterms:W3CDTF">2010-07-13T17:27:52Z</dcterms:created>
  <dcterms:modified xsi:type="dcterms:W3CDTF">2015-11-04T16:55:53Z</dcterms:modified>
</cp:coreProperties>
</file>