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8"/>
  </p:notesMasterIdLst>
  <p:sldIdLst>
    <p:sldId id="309" r:id="rId2"/>
    <p:sldId id="407" r:id="rId3"/>
    <p:sldId id="257" r:id="rId4"/>
    <p:sldId id="310" r:id="rId5"/>
    <p:sldId id="338" r:id="rId6"/>
    <p:sldId id="343" r:id="rId7"/>
    <p:sldId id="420" r:id="rId8"/>
    <p:sldId id="421" r:id="rId9"/>
    <p:sldId id="422" r:id="rId10"/>
    <p:sldId id="423" r:id="rId11"/>
    <p:sldId id="342" r:id="rId12"/>
    <p:sldId id="424" r:id="rId13"/>
    <p:sldId id="392" r:id="rId14"/>
    <p:sldId id="339" r:id="rId15"/>
    <p:sldId id="344" r:id="rId16"/>
    <p:sldId id="345" r:id="rId17"/>
    <p:sldId id="346" r:id="rId18"/>
    <p:sldId id="444" r:id="rId19"/>
    <p:sldId id="445" r:id="rId20"/>
    <p:sldId id="347" r:id="rId21"/>
    <p:sldId id="452" r:id="rId22"/>
    <p:sldId id="348" r:id="rId23"/>
    <p:sldId id="349" r:id="rId24"/>
    <p:sldId id="350" r:id="rId25"/>
    <p:sldId id="351" r:id="rId26"/>
    <p:sldId id="447" r:id="rId27"/>
    <p:sldId id="448" r:id="rId28"/>
    <p:sldId id="449" r:id="rId29"/>
    <p:sldId id="450" r:id="rId30"/>
    <p:sldId id="451" r:id="rId31"/>
    <p:sldId id="352" r:id="rId32"/>
    <p:sldId id="353" r:id="rId33"/>
    <p:sldId id="354" r:id="rId34"/>
    <p:sldId id="435" r:id="rId35"/>
    <p:sldId id="442" r:id="rId36"/>
    <p:sldId id="355" r:id="rId37"/>
    <p:sldId id="356" r:id="rId38"/>
    <p:sldId id="357" r:id="rId39"/>
    <p:sldId id="362" r:id="rId40"/>
    <p:sldId id="453" r:id="rId41"/>
    <p:sldId id="454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93" r:id="rId51"/>
    <p:sldId id="394" r:id="rId52"/>
    <p:sldId id="395" r:id="rId53"/>
    <p:sldId id="396" r:id="rId54"/>
    <p:sldId id="418" r:id="rId55"/>
    <p:sldId id="458" r:id="rId56"/>
    <p:sldId id="419" r:id="rId57"/>
    <p:sldId id="372" r:id="rId58"/>
    <p:sldId id="373" r:id="rId59"/>
    <p:sldId id="455" r:id="rId60"/>
    <p:sldId id="374" r:id="rId61"/>
    <p:sldId id="375" r:id="rId62"/>
    <p:sldId id="376" r:id="rId63"/>
    <p:sldId id="377" r:id="rId64"/>
    <p:sldId id="456" r:id="rId65"/>
    <p:sldId id="457" r:id="rId66"/>
    <p:sldId id="412" r:id="rId67"/>
    <p:sldId id="413" r:id="rId68"/>
    <p:sldId id="414" r:id="rId69"/>
    <p:sldId id="380" r:id="rId70"/>
    <p:sldId id="409" r:id="rId71"/>
    <p:sldId id="410" r:id="rId72"/>
    <p:sldId id="383" r:id="rId73"/>
    <p:sldId id="398" r:id="rId74"/>
    <p:sldId id="384" r:id="rId75"/>
    <p:sldId id="399" r:id="rId76"/>
    <p:sldId id="400" r:id="rId77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FF3F3F"/>
    <a:srgbClr val="ABD8E3"/>
    <a:srgbClr val="00C85A"/>
    <a:srgbClr val="FF2D82"/>
    <a:srgbClr val="F640A8"/>
    <a:srgbClr val="FF0000"/>
    <a:srgbClr val="FF0066"/>
    <a:srgbClr val="FF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3" autoAdjust="0"/>
    <p:restoredTop sz="96667" autoAdjust="0"/>
  </p:normalViewPr>
  <p:slideViewPr>
    <p:cSldViewPr showGuides="1">
      <p:cViewPr varScale="1">
        <p:scale>
          <a:sx n="111" d="100"/>
          <a:sy n="111" d="100"/>
        </p:scale>
        <p:origin x="16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ACE65D-0CDD-40AB-8EC7-ACAE951D2AD1}" type="datetimeFigureOut">
              <a:rPr lang="ko-KR" altLang="en-US"/>
              <a:pPr>
                <a:defRPr/>
              </a:pPr>
              <a:t>2015-11-17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4B15295-BD4C-409E-BF7A-A7E475294F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28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4257F9-B620-4A9E-B8BF-9504EFA8FE5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16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A84DEB-8F93-4302-8203-07A7FE3FC86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803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194E9C-D889-4512-AA05-B7436D87D53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35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B1B0CD-4B6D-44D9-AC64-7683CD73D37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712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B212AA-A0CD-41EC-B88A-7927B8D244A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37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0A7EC8-2C19-47E9-B025-7F65BE6E8ED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094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BAFAC6-EECE-4BA5-B09A-0AFF2D2FC26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2312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18EF5F6-9F93-47FB-BCD4-DFB75F3A337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61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11184B1-33C8-4512-90ED-B906A02CB4D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346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82AD65-D1FF-41AD-B335-D85629A5C22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2572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90DB34-B2B8-4FA4-82B2-74E48333DCF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43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68D592-3C8B-4250-BBF6-0A3A2A231D0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12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433754-967E-4BB1-8CAD-208193407F6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928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78BED3-345D-43DC-91AC-60C78032333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897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C8A5E3-8060-444C-8FB3-4B387E6996C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517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85BBF1-ACE2-41CD-8100-F6B548E1EFE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628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76CD06-5E81-4C6D-81E6-EFB6B75F3A2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30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D420E6-1EA8-42BE-AB79-DBBAE9AD81E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93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34CFE6-8AA7-423D-8014-4636F9F61F6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9835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81D973-F315-4955-A9C3-6DD08C75E65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590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46CBEA-2BAA-4453-8B85-2CD3824FA75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84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18B03D-56CB-4470-A1DF-FCADDF5CBA7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83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FF2B44-94C5-4B61-BAFF-BFD8A2A6766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904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18B03D-56CB-4470-A1DF-FCADDF5CBA7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661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18B03D-56CB-4470-A1DF-FCADDF5CBA7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9875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18B03D-56CB-4470-A1DF-FCADDF5CBA7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10309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18B03D-56CB-4470-A1DF-FCADDF5CBA7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7634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5BA1E2-32BC-42D8-A29D-3ACE6418020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01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5BA1E2-32BC-42D8-A29D-3ACE6418020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647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9C9BE5-BC5F-4221-8AF5-227A9716A49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235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7F84B6-BA8E-4867-B92B-9DAA0410DB7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709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03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593E06-E859-4F42-BEB3-23388CF295E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923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13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C6DAFE-511E-42DE-BA2A-620E6294774D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93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C17D7F-8007-4685-994F-DA0FA1DD183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959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32BD32-5D0F-4635-AADD-96F3F6FC825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961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34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0BE68F-F6B1-4547-98A3-B86C403EDF6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539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44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EEE6B2-7DFE-43D4-9422-A1C8D4065EC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728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54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299735-7601-45DF-8230-8903053D780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30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65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2B1124-DA03-4DEE-A618-B6049DA9A06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47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75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BF025C-6B4F-4E64-81A9-C59B2FE3F5F6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185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E065BD-A92E-46C0-B6B0-CC33AC174B4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2904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85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E065BD-A92E-46C0-B6B0-CC33AC174B4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297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98CF2F-683D-4160-9368-595B0BBB41A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536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98CF2F-683D-4160-9368-595B0BBB41A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29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39EBD2-8CAF-4D88-8A53-FE8C68CFDE0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80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95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98CF2F-683D-4160-9368-595B0BBB41A9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00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4EE1C7-E865-4782-ACB1-964B7123976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177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3E81A2-0477-43C6-BB50-173253A046B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08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33428D-2136-4786-99F1-46314648A0D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9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20B95E-CA6D-433B-8C38-7F9D7BBC80F3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51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26FB7E-DD5C-45B9-ABAB-94E52CFAE343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2A58E-4CA0-4C7F-ABA7-E165C11B3D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6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C493A7-C687-465A-9E69-63B0264029DF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F97B6-6885-41E9-8223-5C81AAAEB9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5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69EC2-762F-4E72-8067-6009C3E393EF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E0A1B-7179-43A4-85E6-ACDD6C24CE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712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7EA889-EF83-4769-BDD0-618129513AAE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E32B4-9AF6-4730-95AA-9DCE391373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17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760083-E325-434A-9AC6-F1C6EFE4A620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B4A1-3475-4E51-B7C3-F29EAFD281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21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CCC2F1-8A6E-4FFC-BB37-61048786C00D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4629A-FE49-4D71-83C4-31D4232AC3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9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7BC656-770F-4D6B-953F-02F388BEB95B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A7A68-7B7E-4865-BAB8-5E0EDE37F1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76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DC6CEE-B5E6-47A2-B8D8-069E492273E9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59FD9-64BB-4B49-8908-66964FF388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ECCE9-EDE1-4089-8B3F-9997AF8932FF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93E3-A1D7-45AF-8F72-00B05F1A978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204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80976-B5D7-4B49-8349-A96B9D686804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DD4C9-DEF6-483A-9EB2-D8EF136183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41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0EE361-0AC0-4A6D-8240-B553BD96B72D}" type="datetimeFigureOut">
              <a:rPr lang="en-US" altLang="ko-KR"/>
              <a:pPr/>
              <a:t>11/17/2015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978DB-3033-409C-A0EE-2E4BD5878A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25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DCD82A71-F399-4CBD-A4E1-0CD3B4F67498}" type="datetimeFigureOut">
              <a:rPr lang="en-US" altLang="ko-KR"/>
              <a:pPr/>
              <a:t>11/17/2015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9568C13C-8B74-494E-A30A-961B31449E44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470150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8. </a:t>
            </a:r>
            <a:r>
              <a:rPr kumimoji="0" lang="ko-KR" altLang="en-US" sz="4300" dirty="0" err="1">
                <a:latin typeface="휴먼모음T" pitchFamily="18" charset="-127"/>
                <a:ea typeface="휴먼모음T" pitchFamily="18" charset="-127"/>
                <a:cs typeface="+mj-cs"/>
              </a:rPr>
              <a:t>트</a:t>
            </a: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 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An undirected graph is a tree </a:t>
            </a:r>
          </a:p>
          <a:p>
            <a:pPr indent="0">
              <a:buNone/>
            </a:pPr>
            <a:r>
              <a:rPr lang="en-US" dirty="0" smtClean="0"/>
              <a:t>if and only if there is a unique simple path between any two of its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Hence, a graph with a unique simple path between any two vertices is a tree.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840CD14-B657-4D8F-946B-BB22B983E4AE}" type="slidenum">
              <a:rPr lang="en-US" altLang="ko-KR" b="1">
                <a:ea typeface="HY엽서L" pitchFamily="18" charset="-127"/>
              </a:rPr>
              <a:pPr/>
              <a:t>11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438" name="Picture 2" descr="C:\Documents and Settings\Administrator\바탕 화면\이산수학 작업 그림파일\8장\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87463"/>
            <a:ext cx="7710488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2" descr="C:\Documents and Settings\Administrator\바탕 화면\이산수학 작업 그림파일\8장\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437063"/>
            <a:ext cx="328136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2996952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화합물인 포화 탄화수소는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en-US" altLang="ko-KR" sz="1600" baseline="-25000" dirty="0" err="1" smtClean="0">
                <a:latin typeface="HY중고딕" pitchFamily="18" charset="-127"/>
                <a:ea typeface="HY중고딕" pitchFamily="18" charset="-127"/>
              </a:rPr>
              <a:t>k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 H</a:t>
            </a:r>
            <a:r>
              <a:rPr lang="en-US" altLang="ko-KR" sz="1600" baseline="-25000" dirty="0" smtClean="0">
                <a:latin typeface="HY중고딕" pitchFamily="18" charset="-127"/>
                <a:ea typeface="HY중고딕" pitchFamily="18" charset="-127"/>
              </a:rPr>
              <a:t>2k+2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 형태의 분자식을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탄소의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원자가는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수소의 원자가는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임을 고려하여 화합물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내 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결합되어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있는 원소들을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선으로 연결하여 구조를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CH</a:t>
            </a:r>
            <a:r>
              <a:rPr lang="en-US" altLang="ko-KR" sz="1600" baseline="-25000" dirty="0">
                <a:latin typeface="HY중고딕" pitchFamily="18" charset="-127"/>
                <a:ea typeface="HY중고딕" pitchFamily="18" charset="-127"/>
              </a:rPr>
              <a:t>4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분자식으로 가지는 메탄의 구조는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형태로 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37" y="1197661"/>
            <a:ext cx="4942656" cy="351878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Trees are used as models in </a:t>
            </a:r>
            <a:r>
              <a:rPr lang="en-US" dirty="0" smtClean="0"/>
              <a:t>computer science, chemistry, geology, botany,  psychology, and many other areas.</a:t>
            </a:r>
          </a:p>
          <a:p>
            <a:r>
              <a:rPr lang="en-US" dirty="0" smtClean="0"/>
              <a:t>Trees were introduced by the mathematician  </a:t>
            </a:r>
            <a:r>
              <a:rPr lang="en-US" dirty="0" err="1" smtClean="0"/>
              <a:t>Cayley</a:t>
            </a:r>
            <a:r>
              <a:rPr lang="en-US" dirty="0" smtClean="0"/>
              <a:t> in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 smtClean="0"/>
              <a:t>in his work counting the number of isomers of saturated hydrocarbons. The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two isomers of butane are shown at the right. </a:t>
            </a:r>
          </a:p>
          <a:p>
            <a:r>
              <a:rPr lang="en-US" dirty="0" smtClean="0"/>
              <a:t>The organization of a  computer file system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 into directories, subdirectories, and files is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 naturally represented </a:t>
            </a:r>
            <a:r>
              <a:rPr lang="en-US" dirty="0"/>
              <a:t>as a tree. </a:t>
            </a:r>
            <a:endParaRPr lang="en-US" dirty="0" smtClean="0"/>
          </a:p>
          <a:p>
            <a:r>
              <a:rPr lang="en-US" dirty="0" smtClean="0"/>
              <a:t>Trees are used to represent the structure of </a:t>
            </a:r>
          </a:p>
          <a:p>
            <a:pPr marL="82550" indent="0">
              <a:buNone/>
            </a:pPr>
            <a:r>
              <a:rPr lang="en-US" dirty="0"/>
              <a:t> </a:t>
            </a:r>
            <a:r>
              <a:rPr lang="en-US" dirty="0" smtClean="0"/>
              <a:t>    organizations.                                                             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25265"/>
            <a:ext cx="3528060" cy="21777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285" y="1601889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Arthur </a:t>
            </a:r>
            <a:r>
              <a:rPr lang="en-US" dirty="0" err="1" smtClean="0"/>
              <a:t>Cayley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2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146CA04-2ED9-4A7C-92E6-152229BA18D8}" type="slidenum">
              <a:rPr lang="en-US" altLang="ko-KR" b="1">
                <a:ea typeface="HY엽서L" pitchFamily="18" charset="-127"/>
              </a:rPr>
              <a:pPr/>
              <a:t>13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59" y="1549055"/>
            <a:ext cx="6935489" cy="411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5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7DEC109-1F31-4622-93B0-8D0514F6D195}" type="slidenum">
              <a:rPr lang="en-US" altLang="ko-KR" b="1">
                <a:ea typeface="HY엽서L" pitchFamily="18" charset="-127"/>
              </a:rPr>
              <a:pPr/>
              <a:t>14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9672" y="1434256"/>
            <a:ext cx="70567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루트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(root)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그래프의 시작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노드로서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통상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가장 높은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곳에 위치하며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루트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차수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(degree)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차수는 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그 </a:t>
            </a:r>
            <a:r>
              <a:rPr lang="ko-KR" altLang="en-US" sz="1600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서브 </a:t>
            </a:r>
            <a:r>
              <a:rPr lang="ko-KR" altLang="en-US" sz="1600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개수를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나타내고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차수는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3, 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차수는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2, F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차수는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잎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(leaf node)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차수가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노드로서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K, L, F, G, M, I, J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 잎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노드에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해당됨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. Terminal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단말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자식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(children node)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서브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루트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노드들을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말하는데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자식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B, C,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D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6FC531D-1690-4AF8-930A-EE74EAFB2590}" type="slidenum">
              <a:rPr lang="en-US" altLang="ko-KR" b="1">
                <a:ea typeface="HY엽서L" pitchFamily="18" charset="-127"/>
              </a:rPr>
              <a:pPr/>
              <a:t>15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1434256"/>
            <a:ext cx="70567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부모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(parent node)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자식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반대 개념으로서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부모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노드는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이고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부모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C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형제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(sibling node)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동일한 부모를 가지는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노드인데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B, C, D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형제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노드들이고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K, L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도 형제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노드들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임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중간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(internal node)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루트도 아니고 잎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아닌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노드를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말함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5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조상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(ancestor)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루트로부터 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이르는 경로에 나타난 모든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노드들을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말하는데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F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조상은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조상은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H, D,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544522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rgbClr val="0000FF"/>
                </a:solidFill>
              </a:rPr>
              <a:t>A vertex of a rooted tree with no children is called a </a:t>
            </a:r>
            <a:r>
              <a:rPr lang="en-US" altLang="ko-KR" b="1" i="1" dirty="0">
                <a:solidFill>
                  <a:srgbClr val="0000FF"/>
                </a:solidFill>
              </a:rPr>
              <a:t>leaf</a:t>
            </a:r>
            <a:r>
              <a:rPr lang="en-US" altLang="ko-KR" b="1" dirty="0">
                <a:solidFill>
                  <a:srgbClr val="0000FF"/>
                </a:solidFill>
              </a:rPr>
              <a:t>. 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rgbClr val="0000FF"/>
                </a:solidFill>
              </a:rPr>
              <a:t>Vertices </a:t>
            </a:r>
            <a:r>
              <a:rPr lang="en-US" altLang="ko-KR" b="1" dirty="0">
                <a:solidFill>
                  <a:srgbClr val="0000FF"/>
                </a:solidFill>
              </a:rPr>
              <a:t>that have children are called </a:t>
            </a:r>
            <a:r>
              <a:rPr lang="en-US" altLang="ko-KR" b="1" i="1" dirty="0">
                <a:solidFill>
                  <a:srgbClr val="0000FF"/>
                </a:solidFill>
              </a:rPr>
              <a:t>internal vertices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CC1E419-3362-48E4-BB70-B526AA35BA3E}" type="slidenum">
              <a:rPr lang="en-US" altLang="ko-KR" b="1">
                <a:ea typeface="HY엽서L" pitchFamily="18" charset="-127"/>
              </a:rPr>
              <a:pPr/>
              <a:t>16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6383" y="924130"/>
            <a:ext cx="70567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자손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(descendant)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노드로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부터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잎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이르는 경로상에 나타난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들을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말하는데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자손은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E, F, K, L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이고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H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자손은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M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레벨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(level)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루트의 레벨을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놓고 자손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내려가면서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하나씩 증가한다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즉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레벨이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p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라면 그것의 자식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레벨은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p+1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높이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(height) :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트리에서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가질 수 있는 최대 레벨로서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깊이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(depth)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라고도 한다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.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높이는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9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숲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(forest)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서로 연결되지 않는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트리 들의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집합으로서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트리에서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루트를 제거하면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숲을 얻을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5577051"/>
            <a:ext cx="738152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노드의</a:t>
            </a:r>
            <a:r>
              <a:rPr lang="ko-KR" altLang="en-US" dirty="0"/>
              <a:t> 수준</a:t>
            </a:r>
            <a:r>
              <a:rPr lang="en-US" altLang="ko-KR" dirty="0"/>
              <a:t>(level): </a:t>
            </a:r>
            <a:r>
              <a:rPr lang="ko-KR" altLang="en-US" dirty="0"/>
              <a:t>그 </a:t>
            </a:r>
            <a:r>
              <a:rPr lang="ko-KR" altLang="en-US" dirty="0" err="1"/>
              <a:t>노드의</a:t>
            </a:r>
            <a:r>
              <a:rPr lang="ko-KR" altLang="en-US" dirty="0"/>
              <a:t> 루트로부터의 거리</a:t>
            </a:r>
          </a:p>
          <a:p>
            <a:pPr marL="742950" lvl="1" indent="-28575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트리의</a:t>
            </a:r>
            <a:r>
              <a:rPr lang="ko-KR" altLang="en-US" dirty="0"/>
              <a:t> 높이</a:t>
            </a:r>
            <a:r>
              <a:rPr lang="en-US" altLang="ko-KR" dirty="0"/>
              <a:t>(height) or </a:t>
            </a:r>
            <a:r>
              <a:rPr lang="ko-KR" altLang="en-US" dirty="0"/>
              <a:t>깊이</a:t>
            </a:r>
            <a:r>
              <a:rPr lang="en-US" altLang="ko-KR" dirty="0"/>
              <a:t>(depth): </a:t>
            </a:r>
            <a:r>
              <a:rPr lang="ko-KR" altLang="en-US" dirty="0"/>
              <a:t>루트로부터 가장 긴 경로를 가지는 잎의 수준에 </a:t>
            </a:r>
            <a:r>
              <a:rPr lang="en-US" altLang="ko-KR" dirty="0"/>
              <a:t>1</a:t>
            </a:r>
            <a:r>
              <a:rPr lang="ko-KR" altLang="en-US" dirty="0"/>
              <a:t>을 더한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빈노드의</a:t>
            </a:r>
            <a:r>
              <a:rPr lang="ko-KR" altLang="en-US" dirty="0" smtClean="0"/>
              <a:t> 높이는 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E6FAA3A-0786-4F70-A431-89F0D84BF108}" type="slidenum">
              <a:rPr lang="en-US" altLang="ko-KR" b="1">
                <a:ea typeface="HY엽서L" pitchFamily="18" charset="-127"/>
              </a:rPr>
              <a:pPr/>
              <a:t>17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4582" name="Picture 3" descr="C:\Documents and Settings\Administrator\바탕 화면\이산수학 작업 그림파일\8장\15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71575"/>
            <a:ext cx="686117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2" descr="C:\Documents and Settings\Administrator\바탕 화면\이산수학 작업 그림파일\8장\15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700213"/>
            <a:ext cx="4103688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4" descr="C:\Documents and Settings\Administrator\바탕 화면\이산수학 작업 그림파일\8장\15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4365625"/>
            <a:ext cx="691038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rooted tree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indent="0">
              <a:buNone/>
            </a:pPr>
            <a:r>
              <a:rPr lang="en-US" dirty="0" smtClean="0"/>
              <a:t>(with root </a:t>
            </a:r>
            <a:r>
              <a:rPr lang="en-US" i="1" dirty="0" smtClean="0"/>
              <a:t>a</a:t>
            </a:r>
            <a:r>
              <a:rPr lang="en-US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ancestors of </a:t>
            </a:r>
            <a:r>
              <a:rPr lang="en-US" i="1" dirty="0"/>
              <a:t>e</a:t>
            </a:r>
            <a:r>
              <a:rPr lang="en-US" dirty="0"/>
              <a:t>,  and </a:t>
            </a:r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all internal </a:t>
            </a:r>
            <a:r>
              <a:rPr lang="en-US" dirty="0" smtClean="0"/>
              <a:t>vertices  </a:t>
            </a:r>
            <a:r>
              <a:rPr lang="en-US" dirty="0"/>
              <a:t>and all </a:t>
            </a:r>
            <a:endParaRPr lang="en-US" dirty="0" smtClean="0"/>
          </a:p>
          <a:p>
            <a:pPr marL="274320" indent="0">
              <a:buNone/>
            </a:pPr>
            <a:r>
              <a:rPr lang="en-US" dirty="0"/>
              <a:t>	</a:t>
            </a:r>
            <a:r>
              <a:rPr lang="en-US" dirty="0" smtClean="0"/>
              <a:t>leaves.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 smtClean="0"/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59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 for Rooted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In the rooted tree </a:t>
            </a:r>
            <a:r>
              <a:rPr lang="en-US" i="1" dirty="0" smtClean="0"/>
              <a:t>T</a:t>
            </a:r>
            <a:r>
              <a:rPr lang="en-US" dirty="0" smtClean="0"/>
              <a:t> (with root </a:t>
            </a:r>
            <a:r>
              <a:rPr lang="en-US" i="1" dirty="0" smtClean="0"/>
              <a:t>a</a:t>
            </a:r>
            <a:r>
              <a:rPr lang="en-US" dirty="0" smtClean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ancestors of </a:t>
            </a:r>
            <a:r>
              <a:rPr lang="en-US" i="1" dirty="0"/>
              <a:t>e</a:t>
            </a:r>
            <a:r>
              <a:rPr lang="en-US" dirty="0"/>
              <a:t>,  and </a:t>
            </a:r>
            <a:r>
              <a:rPr lang="en-US" dirty="0" smtClean="0"/>
              <a:t>the </a:t>
            </a:r>
            <a:r>
              <a:rPr lang="en-US" dirty="0"/>
              <a:t>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Find </a:t>
            </a:r>
            <a:r>
              <a:rPr lang="en-US" dirty="0"/>
              <a:t>all internal </a:t>
            </a:r>
            <a:r>
              <a:rPr lang="en-US" dirty="0" smtClean="0"/>
              <a:t>vertices  </a:t>
            </a:r>
            <a:r>
              <a:rPr lang="en-US" dirty="0"/>
              <a:t>and all leaves</a:t>
            </a:r>
            <a:r>
              <a:rPr lang="en-US" dirty="0" smtClean="0"/>
              <a:t>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 smtClean="0"/>
              <a:t>What </a:t>
            </a:r>
            <a:r>
              <a:rPr lang="en-US" dirty="0"/>
              <a:t>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>
                <a:solidFill>
                  <a:prstClr val="black"/>
                </a:solidFill>
              </a:rPr>
              <a:t>The </a:t>
            </a:r>
            <a:r>
              <a:rPr lang="en-US" dirty="0">
                <a:solidFill>
                  <a:prstClr val="black"/>
                </a:solidFill>
              </a:rPr>
              <a:t>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 smtClean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 smtClean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</a:t>
            </a:r>
            <a:r>
              <a:rPr lang="en-US" dirty="0" smtClean="0"/>
              <a:t>at </a:t>
            </a:r>
            <a:r>
              <a:rPr lang="en-US" i="1" dirty="0" smtClean="0"/>
              <a:t>g</a:t>
            </a:r>
            <a:r>
              <a:rPr lang="en-US" dirty="0" smtClean="0"/>
              <a:t>.</a:t>
            </a:r>
            <a:endParaRPr lang="en-US" dirty="0"/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 smtClean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4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03364" y="1196752"/>
            <a:ext cx="7173092" cy="4968552"/>
          </a:xfrm>
          <a:prstGeom prst="roundRect">
            <a:avLst>
              <a:gd name="adj" fmla="val 58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휴먼둥근헤드라인" pitchFamily="18" charset="-127"/>
                <a:ea typeface="휴먼둥근헤드라인" pitchFamily="18" charset="-127"/>
              </a:rPr>
              <a:t>개요</a:t>
            </a:r>
            <a:endParaRPr lang="en-US" altLang="ko-KR" sz="2400" b="1" dirty="0" smtClean="0">
              <a:solidFill>
                <a:schemeClr val="tx1"/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개념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용어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방향 트리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분자식과 같은 응용 분야들에 관해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알아봄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종류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배열 및 연결 리스트에 의한 이진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표현법과 더불어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중순위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전순위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탐방 그리고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후순위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탐방에 대해서도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살펴봄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최소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비용 생성 트리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프림의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알고리즘과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크루스칼의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알고리즘을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알아봄</a:t>
            </a:r>
            <a:endParaRPr lang="en-US" altLang="ko-KR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BST, </a:t>
            </a:r>
            <a:r>
              <a:rPr lang="ko-KR" altLang="en-US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허프만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코드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결정 트리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게임 등의 분야에서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응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용을 고찰함</a:t>
            </a:r>
            <a:endParaRPr lang="ko-KR" altLang="en-US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56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6136BD3-BC08-4780-9208-8BB9390038D8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5606" name="Picture 4" descr="C:\Documents and Settings\Administrator\바탕 화면\이산수학 작업 그림파일\8장\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511300"/>
            <a:ext cx="7688262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" descr="C:\Documents and Settings\Administrator\바탕 화면\이산수학 작업 그림파일\8장\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136900"/>
            <a:ext cx="769302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A tree with </a:t>
            </a:r>
            <a:r>
              <a:rPr lang="en-US" i="1" dirty="0" smtClean="0"/>
              <a:t>n</a:t>
            </a:r>
            <a:r>
              <a:rPr lang="en-US" dirty="0" smtClean="0"/>
              <a:t> vertices has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edges.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/>
              <a:t> </a:t>
            </a:r>
            <a:r>
              <a:rPr lang="en-US" b="1" dirty="0" smtClean="0"/>
              <a:t>(</a:t>
            </a:r>
            <a:r>
              <a:rPr lang="en-US" b="1" i="1" dirty="0" smtClean="0"/>
              <a:t>by mathematical induction</a:t>
            </a:r>
            <a:r>
              <a:rPr lang="en-US" b="1" dirty="0" smtClean="0"/>
              <a:t>):</a:t>
            </a:r>
          </a:p>
          <a:p>
            <a:pPr indent="0">
              <a:buNone/>
            </a:pPr>
            <a:r>
              <a:rPr lang="en-US" i="1" dirty="0" smtClean="0"/>
              <a:t>BASIS STEP</a:t>
            </a:r>
            <a:r>
              <a:rPr lang="en-US" dirty="0" smtClean="0"/>
              <a:t>: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 tree with one vertex has </a:t>
            </a:r>
          </a:p>
          <a:p>
            <a:pPr indent="0">
              <a:buNone/>
            </a:pPr>
            <a:r>
              <a:rPr lang="en-US" dirty="0" smtClean="0"/>
              <a:t>no edges. Hence, the theorem holds when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i="1" dirty="0" smtClean="0"/>
              <a:t>INDUCTIVE STEP</a:t>
            </a:r>
            <a:r>
              <a:rPr lang="en-US" dirty="0" smtClean="0"/>
              <a:t>: Assume that every tree with </a:t>
            </a:r>
            <a:r>
              <a:rPr lang="en-US" i="1" dirty="0" smtClean="0"/>
              <a:t>k</a:t>
            </a:r>
            <a:r>
              <a:rPr lang="en-US" dirty="0" smtClean="0"/>
              <a:t> vertices has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</a:t>
            </a:r>
            <a:r>
              <a:rPr lang="en-US" dirty="0" smtClean="0"/>
              <a:t>. </a:t>
            </a:r>
          </a:p>
          <a:p>
            <a:pPr indent="0">
              <a:buNone/>
            </a:pPr>
            <a:r>
              <a:rPr lang="en-US" dirty="0" smtClean="0"/>
              <a:t>Suppose that a tree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vertices and that </a:t>
            </a:r>
            <a:r>
              <a:rPr lang="en-US" i="1" dirty="0" smtClean="0"/>
              <a:t>v</a:t>
            </a:r>
            <a:r>
              <a:rPr lang="en-US" dirty="0" smtClean="0"/>
              <a:t> is a leaf of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i="1" dirty="0" smtClean="0"/>
              <a:t>w </a:t>
            </a:r>
            <a:r>
              <a:rPr lang="en-US" dirty="0" smtClean="0"/>
              <a:t>be the parent of </a:t>
            </a:r>
            <a:r>
              <a:rPr lang="en-US" i="1" dirty="0" smtClean="0"/>
              <a:t>v</a:t>
            </a:r>
            <a:r>
              <a:rPr lang="en-US" dirty="0" smtClean="0"/>
              <a:t>. Removing the vertex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</a:p>
          <a:p>
            <a:pPr indent="0">
              <a:buNone/>
            </a:pPr>
            <a:r>
              <a:rPr lang="en-US" dirty="0" smtClean="0"/>
              <a:t>the edge connecting </a:t>
            </a:r>
            <a:r>
              <a:rPr lang="en-US" i="1" dirty="0" smtClean="0"/>
              <a:t>w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produces a tree </a:t>
            </a:r>
            <a:r>
              <a:rPr lang="en-US" i="1" dirty="0" smtClean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 smtClean="0"/>
              <a:t> with </a:t>
            </a:r>
          </a:p>
          <a:p>
            <a:pPr indent="0">
              <a:buNone/>
            </a:pPr>
            <a:r>
              <a:rPr lang="en-US" i="1" dirty="0" smtClean="0"/>
              <a:t>k</a:t>
            </a:r>
            <a:r>
              <a:rPr lang="en-US" dirty="0" smtClean="0"/>
              <a:t> vertices. By the inductive hypothesis,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 has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edges. </a:t>
            </a:r>
          </a:p>
          <a:p>
            <a:pPr indent="0">
              <a:buNone/>
            </a:pPr>
            <a:r>
              <a:rPr lang="en-US" dirty="0" smtClean="0"/>
              <a:t>Because </a:t>
            </a:r>
            <a:r>
              <a:rPr lang="en-US" i="1" dirty="0" smtClean="0"/>
              <a:t>T</a:t>
            </a:r>
            <a:r>
              <a:rPr lang="en-US" dirty="0" smtClean="0"/>
              <a:t> has one more edge  than </a:t>
            </a:r>
            <a:r>
              <a:rPr lang="en-US" i="1" dirty="0" smtClean="0"/>
              <a:t>T</a:t>
            </a:r>
            <a:r>
              <a:rPr lang="en-US" dirty="0" smtClean="0">
                <a:latin typeface="Cambria Math"/>
                <a:ea typeface="Cambria Math"/>
              </a:rPr>
              <a:t>′</a:t>
            </a:r>
            <a:r>
              <a:rPr lang="en-US" dirty="0" smtClean="0"/>
              <a:t>, we see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i="1" dirty="0" smtClean="0"/>
              <a:t>T</a:t>
            </a:r>
            <a:r>
              <a:rPr lang="en-US" dirty="0" smtClean="0"/>
              <a:t> has </a:t>
            </a:r>
          </a:p>
          <a:p>
            <a:pPr indent="0">
              <a:buNone/>
            </a:pPr>
            <a:r>
              <a:rPr lang="en-US" i="1" dirty="0" smtClean="0"/>
              <a:t>k</a:t>
            </a:r>
            <a:r>
              <a:rPr lang="en-US" dirty="0" smtClean="0"/>
              <a:t> edges. This completes the inductive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E49CC8C-3890-467B-B768-BBA9A803D793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6630" name="Picture 2" descr="C:\Documents and Settings\Administrator\바탕 화면\이산수학 작업 그림파일\8장\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622425"/>
            <a:ext cx="79041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 descr="C:\Documents and Settings\Administrator\바탕 화면\이산수학 작업 그림파일\8장\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3671888"/>
            <a:ext cx="77914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방향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5970D45-CF31-435B-856F-997CE2D9826E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9700" y="1196752"/>
            <a:ext cx="712274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방향이 있고 순서화된 </a:t>
            </a:r>
            <a:r>
              <a:rPr lang="ko-KR" altLang="en-US" b="1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트리는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다음의 성질들을 만족하는 방향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그래프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선행자가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없는 루트라고 불리는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하나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있으나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루트에서는 모든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노드로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갈 수 있는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경로가 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루트를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제외한 모든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노드들은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오직 하나씩만의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선행자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(parent)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를 가짐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후속자들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(children)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통상 왼쪽으로부터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순서화됨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3873822"/>
            <a:ext cx="7122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방향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그릴 때 그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루트를 가장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위에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아크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연결선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들은 밑을 향하여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그려짐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Documents and Settings\Administrator\바탕 화면\이산수학 작업 그림파일\8장\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836613"/>
            <a:ext cx="6148387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방향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67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02E47E1-4C38-4790-9B91-C38EB6134105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B1932E1-C2D6-49A3-8265-429BAB79F149}" type="slidenum">
              <a:rPr lang="en-US" altLang="ko-KR" b="1">
                <a:ea typeface="HY엽서L" pitchFamily="18" charset="-127"/>
              </a:rPr>
              <a:pPr/>
              <a:t>25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2" name="Picture 4" descr="C:\Documents and Settings\Administrator\바탕 화면\이산수학 작업 그림파일\8장\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2" y="857250"/>
            <a:ext cx="7742238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47664" y="2492896"/>
            <a:ext cx="727280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사향 이진 트리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(skewed binary tree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왼쪽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오른쪽으로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편향된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구조를 가짐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/>
            </a:r>
            <a:b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</a:b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완전 이진 트리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complete binary 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tree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 vs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완전에 가까운 </a:t>
            </a:r>
            <a:r>
              <a:rPr lang="ko-KR" altLang="en-US" b="1" dirty="0" err="1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이진트리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높이가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k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때 레벨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k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-1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까지는 모두 차 있고 레벨 </a:t>
            </a:r>
            <a:r>
              <a:rPr lang="en-US" altLang="ko-KR" sz="1600" i="1" dirty="0" smtClean="0">
                <a:latin typeface="HY중고딕" pitchFamily="18" charset="-127"/>
                <a:ea typeface="HY중고딕" pitchFamily="18" charset="-127"/>
              </a:rPr>
              <a:t>k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에서는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왼쪽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노드부터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차례로 차 있는 이진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트리임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포화 이진 트리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(full binary tree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잎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노드가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아닌 것들은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모두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개씩의 자식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가진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이진트리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155775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0, 1, 2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부분트리를</a:t>
            </a:r>
            <a:r>
              <a:rPr lang="ko-KR" altLang="en-US" dirty="0" smtClean="0"/>
              <a:t> 갖는다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959" y="288117"/>
            <a:ext cx="8229600" cy="49053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이진트리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(binary tree)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584" y="1016794"/>
            <a:ext cx="8435975" cy="1439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둘 이상의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부분트리를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가진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노드가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없는 트리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즉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한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노드는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0, 1,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혹은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, 2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개의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부분트리를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가질 수 있음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부분트리는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왼쪽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부분트리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(left subtree)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와 오른쪽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부분트리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(right subtree)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로 불림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빈 트리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(null tree 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혹은 </a:t>
            </a:r>
            <a:r>
              <a:rPr lang="en-US" altLang="ko-KR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empty tree)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는 </a:t>
            </a:r>
            <a:r>
              <a:rPr lang="ko-KR" altLang="en-US" sz="2000" dirty="0" err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노드를</a:t>
            </a:r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 가지지 않은 트리</a:t>
            </a:r>
          </a:p>
        </p:txBody>
      </p:sp>
      <p:pic>
        <p:nvPicPr>
          <p:cNvPr id="11268" name="Picture 6" descr="f7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08275"/>
            <a:ext cx="6551612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5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640" y="205057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이진트리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(binary tree)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360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서울도시" pitchFamily="18" charset="-127"/>
                <a:ea typeface="서울도시" pitchFamily="18" charset="-127"/>
              </a:rPr>
              <a:t>이진트리의</a:t>
            </a: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 예 </a:t>
            </a:r>
            <a:r>
              <a:rPr lang="en-US" altLang="ko-KR" sz="2000" dirty="0" smtClean="0">
                <a:latin typeface="서울도시" pitchFamily="18" charset="-127"/>
                <a:ea typeface="서울도시" pitchFamily="18" charset="-127"/>
              </a:rPr>
              <a:t>(</a:t>
            </a: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대칭성 요구 </a:t>
            </a:r>
            <a:r>
              <a:rPr lang="ko-KR" altLang="en-US" sz="2000" dirty="0" err="1" smtClean="0">
                <a:latin typeface="서울도시" pitchFamily="18" charset="-127"/>
                <a:ea typeface="서울도시" pitchFamily="18" charset="-127"/>
              </a:rPr>
              <a:t>않함</a:t>
            </a:r>
            <a:r>
              <a:rPr lang="en-US" altLang="ko-KR" sz="2000" dirty="0" smtClean="0">
                <a:latin typeface="서울도시" pitchFamily="18" charset="-127"/>
                <a:ea typeface="서울도시" pitchFamily="18" charset="-127"/>
              </a:rPr>
              <a:t>)</a:t>
            </a:r>
            <a:endParaRPr lang="ko-KR" altLang="en-US" sz="2000" dirty="0" smtClean="0">
              <a:latin typeface="서울도시" pitchFamily="18" charset="-127"/>
              <a:ea typeface="서울도시" pitchFamily="18" charset="-127"/>
            </a:endParaRPr>
          </a:p>
        </p:txBody>
      </p:sp>
      <p:pic>
        <p:nvPicPr>
          <p:cNvPr id="12292" name="Picture 7" descr="f7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71645"/>
            <a:ext cx="6335712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0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822960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이진트리에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저장하려 한다면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높이 </a:t>
            </a:r>
            <a:r>
              <a:rPr lang="en-US" altLang="ko-KR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Hmax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N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 높이 </a:t>
            </a:r>
            <a:r>
              <a:rPr lang="en-US" altLang="ko-KR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Hmin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log</a:t>
            </a:r>
            <a:r>
              <a:rPr lang="en-US" altLang="ko-KR" sz="1600" i="1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 + 1 )</a:t>
            </a:r>
            <a:endParaRPr lang="en-US" altLang="ko-KR" sz="900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 가 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때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노드들의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최소 수 </a:t>
            </a:r>
            <a:r>
              <a:rPr lang="en-US" altLang="ko-KR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Nmin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H, 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노드들의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최대 수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Nmax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= 2</a:t>
            </a:r>
            <a:r>
              <a:rPr lang="en-US" altLang="ko-KR" sz="1600" i="1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- 1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균형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균형인자</a:t>
            </a:r>
            <a:r>
              <a:rPr lang="en-US" altLang="ko-KR" sz="16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(balance factor)</a:t>
            </a:r>
            <a:endParaRPr lang="en-US" altLang="ko-KR" sz="1600" i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   B = HL(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부분트리의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– HR(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ko-KR" altLang="en-US" sz="1600" i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부분트리의</a:t>
            </a:r>
            <a:r>
              <a:rPr lang="ko-KR" altLang="en-US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</a:t>
            </a:r>
            <a:r>
              <a:rPr lang="en-US" altLang="ko-KR" sz="16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[slide 10]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ko-KR" sz="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균형인자가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또한 균형을 이루고 있으면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균형이 잡혔다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(balanced)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함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정의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AVL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 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완전이진트리</a:t>
            </a:r>
            <a:r>
              <a:rPr lang="en-US" altLang="ko-KR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(complete binary tree):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높이에 대하여 최대 수의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노드들을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트리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완전에 가까운</a:t>
            </a:r>
            <a:r>
              <a:rPr lang="en-US" altLang="ko-KR" sz="1800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(nearly complete) </a:t>
            </a:r>
            <a:r>
              <a:rPr lang="ko-KR" altLang="en-US" sz="1800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노드들에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대하여 최소 높이를 가지고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수준의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노드들이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 왼쪽에 모여 있는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이진트리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(binary tree)</a:t>
            </a:r>
          </a:p>
        </p:txBody>
      </p:sp>
    </p:spTree>
    <p:extLst>
      <p:ext uri="{BB962C8B-B14F-4D97-AF65-F5344CB8AC3E}">
        <p14:creationId xmlns:p14="http://schemas.microsoft.com/office/powerpoint/2010/main" val="357836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822960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 2</a:t>
            </a:r>
            <a:r>
              <a:rPr lang="en-US" altLang="ko-KR" sz="1800" baseline="30000" dirty="0" smtClean="0"/>
              <a:t>0  </a:t>
            </a:r>
            <a:r>
              <a:rPr lang="en-US" altLang="ko-KR" sz="1800" dirty="0" smtClean="0"/>
              <a:t>+</a:t>
            </a:r>
            <a:r>
              <a:rPr lang="en-US" altLang="ko-KR" sz="1800" baseline="30000" dirty="0" smtClean="0"/>
              <a:t> </a:t>
            </a:r>
            <a:r>
              <a:rPr lang="en-US" altLang="ko-KR" sz="1800" dirty="0" smtClean="0"/>
              <a:t> 2</a:t>
            </a:r>
            <a:r>
              <a:rPr lang="en-US" altLang="ko-KR" sz="1800" baseline="30000" dirty="0" smtClean="0"/>
              <a:t>1  </a:t>
            </a:r>
            <a:r>
              <a:rPr lang="en-US" altLang="ko-KR" sz="1800" dirty="0" smtClean="0"/>
              <a:t>+</a:t>
            </a:r>
            <a:r>
              <a:rPr lang="en-US" altLang="ko-KR" sz="1800" baseline="30000" dirty="0" smtClean="0"/>
              <a:t>  </a:t>
            </a:r>
            <a:r>
              <a:rPr lang="en-US" altLang="ko-KR" sz="1800" dirty="0" smtClean="0"/>
              <a:t> 2</a:t>
            </a:r>
            <a:r>
              <a:rPr lang="en-US" altLang="ko-KR" sz="1800" baseline="30000" dirty="0" smtClean="0"/>
              <a:t>2  </a:t>
            </a:r>
            <a:r>
              <a:rPr lang="en-US" altLang="ko-KR" sz="1800" dirty="0" smtClean="0"/>
              <a:t>+ 2</a:t>
            </a:r>
            <a:r>
              <a:rPr lang="en-US" altLang="ko-KR" sz="1800" baseline="30000" dirty="0" smtClean="0"/>
              <a:t>3  </a:t>
            </a:r>
            <a:r>
              <a:rPr lang="en-US" altLang="ko-KR" sz="1800" dirty="0" smtClean="0"/>
              <a:t>+</a:t>
            </a:r>
            <a:r>
              <a:rPr lang="en-US" altLang="ko-KR" sz="1800" baseline="30000" dirty="0" smtClean="0"/>
              <a:t> </a:t>
            </a:r>
            <a:r>
              <a:rPr lang="en-US" altLang="ko-KR" sz="1800" dirty="0" smtClean="0"/>
              <a:t> 2</a:t>
            </a:r>
            <a:r>
              <a:rPr lang="en-US" altLang="ko-KR" sz="1800" baseline="30000" dirty="0" smtClean="0"/>
              <a:t>4  </a:t>
            </a:r>
            <a:r>
              <a:rPr lang="en-US" altLang="ko-KR" sz="1800" dirty="0" smtClean="0"/>
              <a:t>+</a:t>
            </a:r>
            <a:r>
              <a:rPr lang="en-US" altLang="ko-KR" sz="1800" baseline="30000" dirty="0" smtClean="0"/>
              <a:t>  </a:t>
            </a:r>
            <a:r>
              <a:rPr lang="en-US" altLang="ko-KR" sz="1800" dirty="0" smtClean="0"/>
              <a:t> 2</a:t>
            </a:r>
            <a:r>
              <a:rPr lang="en-US" altLang="ko-KR" sz="1800" baseline="30000" dirty="0" smtClean="0"/>
              <a:t>5   </a:t>
            </a:r>
            <a:r>
              <a:rPr lang="en-US" altLang="ko-KR" sz="1800" dirty="0" smtClean="0"/>
              <a:t>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baseline="30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 baseline="30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 smtClean="0"/>
              <a:t>2</a:t>
            </a:r>
            <a:r>
              <a:rPr lang="en-US" altLang="ko-KR" sz="1800" baseline="30000" dirty="0" smtClean="0"/>
              <a:t>(5+1)</a:t>
            </a:r>
            <a:r>
              <a:rPr lang="en-US" altLang="ko-KR" sz="1800" dirty="0" smtClean="0"/>
              <a:t> – 1 / 2 - 1</a:t>
            </a:r>
            <a:endParaRPr lang="ko-KR" altLang="en-US" sz="1800" baseline="30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ko-KR" altLang="en-US" sz="1800" baseline="30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ko-KR" altLang="en-US" sz="1800" baseline="30000" dirty="0" smtClean="0"/>
          </a:p>
          <a:p>
            <a:pPr eaLnBrk="1" hangingPunct="1">
              <a:lnSpc>
                <a:spcPct val="80000"/>
              </a:lnSpc>
            </a:pPr>
            <a:endParaRPr lang="ko-KR" altLang="en-US" sz="1800" baseline="30000" dirty="0" smtClean="0"/>
          </a:p>
          <a:p>
            <a:pPr eaLnBrk="1" hangingPunct="1">
              <a:lnSpc>
                <a:spcPct val="80000"/>
              </a:lnSpc>
            </a:pPr>
            <a:endParaRPr lang="ko-KR" altLang="en-US" sz="1800" baseline="30000" dirty="0" smtClean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1007823" y="332656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수열 복습</a:t>
            </a:r>
            <a:endParaRPr lang="en-US" altLang="ko-KR" sz="36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1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0A8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CONTENTS</a:t>
            </a:r>
            <a:endParaRPr lang="ko-KR" altLang="en-US" sz="36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43188" y="1985963"/>
            <a:ext cx="7215187" cy="4443412"/>
          </a:xfrm>
        </p:spPr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500" dirty="0" err="1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8.2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방향 트리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8.3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이진 트리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8.4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500" dirty="0" err="1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 표현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500" dirty="0" err="1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500" dirty="0" err="1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endParaRPr lang="en-US" altLang="ko-KR" sz="10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altLang="ko-KR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500" dirty="0" err="1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500" dirty="0" smtClean="0">
                <a:solidFill>
                  <a:srgbClr val="DD5D23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en-US" altLang="ko-KR" sz="2500" dirty="0" smtClean="0">
              <a:solidFill>
                <a:srgbClr val="DD5D23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74" y="980728"/>
            <a:ext cx="8229600" cy="360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solidFill>
                  <a:srgbClr val="0000FF"/>
                </a:solidFill>
                <a:latin typeface="서울도시" pitchFamily="18" charset="-127"/>
                <a:ea typeface="서울도시" pitchFamily="18" charset="-127"/>
              </a:rPr>
              <a:t>완전이진트리와</a:t>
            </a:r>
            <a:r>
              <a:rPr lang="ko-KR" altLang="en-US" sz="2000" dirty="0" smtClean="0">
                <a:solidFill>
                  <a:srgbClr val="0000FF"/>
                </a:solidFill>
                <a:latin typeface="서울도시" pitchFamily="18" charset="-127"/>
                <a:ea typeface="서울도시" pitchFamily="18" charset="-127"/>
              </a:rPr>
              <a:t> 완전에 가까운 </a:t>
            </a:r>
            <a:r>
              <a:rPr lang="ko-KR" altLang="en-US" sz="2000" dirty="0" err="1" smtClean="0">
                <a:solidFill>
                  <a:srgbClr val="0000FF"/>
                </a:solidFill>
                <a:latin typeface="서울도시" pitchFamily="18" charset="-127"/>
                <a:ea typeface="서울도시" pitchFamily="18" charset="-127"/>
              </a:rPr>
              <a:t>이진트리</a:t>
            </a:r>
            <a:endParaRPr lang="ko-KR" altLang="en-US" sz="2000" dirty="0" smtClean="0">
              <a:solidFill>
                <a:srgbClr val="0000FF"/>
              </a:solidFill>
              <a:latin typeface="서울도시" pitchFamily="18" charset="-127"/>
              <a:ea typeface="서울도시" pitchFamily="18" charset="-127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905774" y="303312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이진트리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(binary tree)</a:t>
            </a:r>
          </a:p>
        </p:txBody>
      </p:sp>
      <p:pic>
        <p:nvPicPr>
          <p:cNvPr id="15364" name="Picture 5" descr="f7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08" y="1772816"/>
            <a:ext cx="75438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1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9AAF087-6D1B-4EA0-B545-3B8BD984F2CB}" type="slidenum">
              <a:rPr lang="en-US" altLang="ko-KR" b="1">
                <a:ea typeface="HY엽서L" pitchFamily="18" charset="-127"/>
              </a:rPr>
              <a:pPr/>
              <a:t>31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0726" name="Picture 2" descr="C:\Documents and Settings\Administrator\바탕 화면\이산수학 작업 그림파일\8장\2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63713"/>
            <a:ext cx="709453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B75E4C3-C49F-4D17-B509-EB6EEE35E860}" type="slidenum">
              <a:rPr lang="en-US" altLang="ko-KR" b="1">
                <a:ea typeface="HY엽서L" pitchFamily="18" charset="-127"/>
              </a:rPr>
              <a:pPr/>
              <a:t>32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17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1750" name="Picture 3" descr="C:\Documents and Settings\Administrator\바탕 화면\이산수학 작업 그림파일\8장\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22475"/>
            <a:ext cx="6434138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41277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완전이진트리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DE28D05-5D19-4EE5-AECE-855D5623680A}" type="slidenum">
              <a:rPr lang="en-US" altLang="ko-KR" b="1">
                <a:ea typeface="HY엽서L" pitchFamily="18" charset="-127"/>
              </a:rPr>
              <a:pPr/>
              <a:t>33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2774" name="Picture 3" descr="C:\Documents and Settings\Administrator\바탕 화면\이산수학 작업 그림파일\8장\2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61093"/>
            <a:ext cx="76962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" descr="C:\Documents and Settings\Administrator\바탕 화면\이산수학 작업 그림파일\8장\2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260850"/>
            <a:ext cx="7710488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9050" cy="4800600"/>
          </a:xfrm>
        </p:spPr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 smtClean="0"/>
              <a:t>Definition</a:t>
            </a:r>
            <a:r>
              <a:rPr lang="en-US" sz="7200" dirty="0" smtClean="0"/>
              <a:t>: A rooted tree is called an </a:t>
            </a:r>
            <a:r>
              <a:rPr lang="en-US" sz="7200" i="1" dirty="0" smtClean="0"/>
              <a:t>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vertex has no more than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The tree is called a </a:t>
            </a:r>
            <a:r>
              <a:rPr lang="en-US" sz="7200" i="1" dirty="0" smtClean="0"/>
              <a:t>full 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</a:t>
            </a:r>
          </a:p>
          <a:p>
            <a:pPr indent="0">
              <a:buNone/>
            </a:pPr>
            <a:r>
              <a:rPr lang="en-US" sz="7200" dirty="0" smtClean="0"/>
              <a:t>vertex has exactly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An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with </a:t>
            </a:r>
            <a:r>
              <a:rPr lang="en-US" sz="7200" i="1" dirty="0" smtClean="0"/>
              <a:t>m</a:t>
            </a:r>
            <a:r>
              <a:rPr lang="en-US" sz="7200" dirty="0" smtClean="0"/>
              <a:t> =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/>
              <a:t> is called a </a:t>
            </a:r>
          </a:p>
          <a:p>
            <a:pPr indent="0">
              <a:buNone/>
            </a:pPr>
            <a:r>
              <a:rPr lang="en-US" sz="7200" i="1" dirty="0" smtClean="0"/>
              <a:t>binary</a:t>
            </a:r>
            <a:r>
              <a:rPr lang="en-US" sz="7200" dirty="0" smtClean="0"/>
              <a:t> tree.</a:t>
            </a:r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r>
              <a:rPr lang="en-US" sz="7200" b="1" dirty="0" smtClean="0"/>
              <a:t>Example</a:t>
            </a:r>
            <a:r>
              <a:rPr lang="en-US" sz="7200" dirty="0" smtClean="0"/>
              <a:t>: Are the following rooted trees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trees for some positive integer </a:t>
            </a:r>
            <a:r>
              <a:rPr lang="en-US" sz="7200" i="1" dirty="0" smtClean="0"/>
              <a:t>m</a:t>
            </a:r>
            <a:r>
              <a:rPr lang="en-US" sz="7200" dirty="0" smtClean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17032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30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 smtClean="0"/>
              <a:t>-</a:t>
            </a:r>
            <a:r>
              <a:rPr lang="en-US" dirty="0" err="1" smtClean="0"/>
              <a:t>ary</a:t>
            </a:r>
            <a:r>
              <a:rPr lang="en-US" dirty="0" smtClean="0"/>
              <a:t> Rooted Trees(soln.)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9050" cy="4800600"/>
          </a:xfrm>
        </p:spPr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 smtClean="0"/>
              <a:t>Definition</a:t>
            </a:r>
            <a:r>
              <a:rPr lang="en-US" sz="7200" dirty="0" smtClean="0"/>
              <a:t>: A rooted tree is called an </a:t>
            </a:r>
            <a:r>
              <a:rPr lang="en-US" sz="7200" i="1" dirty="0" smtClean="0"/>
              <a:t>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vertex has no more than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The tree is called a </a:t>
            </a:r>
            <a:r>
              <a:rPr lang="en-US" sz="7200" i="1" dirty="0" smtClean="0"/>
              <a:t>full m-</a:t>
            </a:r>
            <a:r>
              <a:rPr lang="en-US" sz="7200" i="1" dirty="0" err="1" smtClean="0"/>
              <a:t>ary</a:t>
            </a:r>
            <a:r>
              <a:rPr lang="en-US" sz="7200" i="1" dirty="0" smtClean="0"/>
              <a:t> tree </a:t>
            </a:r>
            <a:r>
              <a:rPr lang="en-US" sz="7200" dirty="0" smtClean="0"/>
              <a:t>if every internal </a:t>
            </a:r>
          </a:p>
          <a:p>
            <a:pPr indent="0">
              <a:buNone/>
            </a:pPr>
            <a:r>
              <a:rPr lang="en-US" sz="7200" dirty="0" smtClean="0"/>
              <a:t>vertex has exactly </a:t>
            </a:r>
            <a:r>
              <a:rPr lang="en-US" sz="7200" i="1" dirty="0" smtClean="0"/>
              <a:t>m</a:t>
            </a:r>
            <a:r>
              <a:rPr lang="en-US" sz="7200" dirty="0" smtClean="0"/>
              <a:t> children. An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with </a:t>
            </a:r>
            <a:r>
              <a:rPr lang="en-US" sz="7200" i="1" dirty="0" smtClean="0"/>
              <a:t>m</a:t>
            </a:r>
            <a:r>
              <a:rPr lang="en-US" sz="7200" dirty="0" smtClean="0"/>
              <a:t> =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 smtClean="0"/>
              <a:t> is called a </a:t>
            </a:r>
          </a:p>
          <a:p>
            <a:pPr indent="0">
              <a:buNone/>
            </a:pPr>
            <a:r>
              <a:rPr lang="en-US" sz="7200" i="1" dirty="0" smtClean="0"/>
              <a:t>binary</a:t>
            </a:r>
            <a:r>
              <a:rPr lang="en-US" sz="7200" dirty="0" smtClean="0"/>
              <a:t> tree.</a:t>
            </a:r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r>
              <a:rPr lang="en-US" sz="7200" b="1" dirty="0" smtClean="0"/>
              <a:t>Example</a:t>
            </a:r>
            <a:r>
              <a:rPr lang="en-US" sz="7200" dirty="0" smtClean="0"/>
              <a:t>: Are the following rooted trees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trees for some positive integer </a:t>
            </a:r>
            <a:r>
              <a:rPr lang="en-US" sz="7200" i="1" dirty="0" smtClean="0"/>
              <a:t>m</a:t>
            </a:r>
            <a:r>
              <a:rPr lang="en-US" sz="7200" dirty="0" smtClean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 smtClean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 smtClean="0"/>
              <a:t>Solution</a:t>
            </a:r>
            <a:r>
              <a:rPr lang="en-US" sz="7200" dirty="0" smtClean="0"/>
              <a:t>: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 smtClean="0"/>
              <a:t> is a full binary tree because each of its internal vertices has </a:t>
            </a:r>
          </a:p>
          <a:p>
            <a:pPr indent="0">
              <a:buNone/>
            </a:pPr>
            <a:r>
              <a:rPr lang="en-US" sz="7200" dirty="0" smtClean="0"/>
              <a:t>two children.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-ary tree because each of its internal vertices has </a:t>
            </a:r>
          </a:p>
          <a:p>
            <a:pPr indent="0">
              <a:buNone/>
            </a:pPr>
            <a:r>
              <a:rPr lang="en-US" sz="7200" dirty="0" smtClean="0"/>
              <a:t>three children. In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each internal vertex has five children, so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 smtClean="0"/>
              <a:t> is a full </a:t>
            </a:r>
            <a:r>
              <a:rPr lang="en-US" sz="7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 smtClean="0"/>
              <a:t>-ary tree. </a:t>
            </a:r>
            <a:r>
              <a:rPr lang="en-US" sz="7200" i="1" dirty="0" smtClean="0"/>
              <a:t>T</a:t>
            </a:r>
            <a:r>
              <a:rPr lang="en-US" sz="72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 smtClean="0"/>
              <a:t> </a:t>
            </a:r>
            <a:r>
              <a:rPr lang="en-US" sz="7200" dirty="0" smtClean="0"/>
              <a:t>is not a full </a:t>
            </a:r>
            <a:r>
              <a:rPr lang="en-US" sz="7200" i="1" dirty="0" smtClean="0"/>
              <a:t>m</a:t>
            </a:r>
            <a:r>
              <a:rPr lang="en-US" sz="7200" dirty="0" smtClean="0"/>
              <a:t>-</a:t>
            </a:r>
            <a:r>
              <a:rPr lang="en-US" sz="7200" dirty="0" err="1" smtClean="0"/>
              <a:t>ary</a:t>
            </a:r>
            <a:r>
              <a:rPr lang="en-US" sz="7200" dirty="0" smtClean="0"/>
              <a:t> tree for any m because some of its internal vertices have two children and others have three children.</a:t>
            </a:r>
            <a:endParaRPr lang="en-US" sz="7200" dirty="0"/>
          </a:p>
          <a:p>
            <a:pPr indent="0">
              <a:buNone/>
            </a:pPr>
            <a:endParaRPr lang="en-US" sz="7200" dirty="0" smtClean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2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7EA872C-4D54-40B9-874C-2CB5A1AAA7CC}" type="slidenum">
              <a:rPr lang="en-US" altLang="ko-KR" b="1">
                <a:ea typeface="HY엽서L" pitchFamily="18" charset="-127"/>
              </a:rPr>
              <a:pPr/>
              <a:t>36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379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9672" y="1515556"/>
            <a:ext cx="720080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이진 </a:t>
            </a:r>
            <a:r>
              <a:rPr lang="ko-KR" altLang="en-US" b="1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표현하는 </a:t>
            </a:r>
            <a:r>
              <a:rPr lang="ko-KR" altLang="en-US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방법</a:t>
            </a:r>
            <a:endParaRPr lang="en-US" altLang="ko-KR" b="1" dirty="0" smtClean="0">
              <a:solidFill>
                <a:srgbClr val="0000FF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(array)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의한 방법과 연결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리스트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linked list)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의한 방법으로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나눌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의한 방법은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중간에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새로운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삽입하거나 기존의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지울 경우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비효율적임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가장 많이 쓰이고 있는 연결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리스트에 의한 방법임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데이터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(data)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를 저장하는 중간 부분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왼쪽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자식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left child),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오른쪽 자식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(right child)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각각 가리키는 포인터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(pointer)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부분으로 구성되며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C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언어로 나타낼 수 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88039B-854F-4BDF-8035-81D089B3B302}" type="slidenum">
              <a:rPr lang="en-US" altLang="ko-KR" b="1">
                <a:ea typeface="HY엽서L" pitchFamily="18" charset="-127"/>
              </a:rPr>
              <a:pPr/>
              <a:t>37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0975" y="1412875"/>
            <a:ext cx="7224713" cy="4725988"/>
            <a:chOff x="1450975" y="1412875"/>
            <a:chExt cx="7224713" cy="4725988"/>
          </a:xfrm>
        </p:grpSpPr>
        <p:pic>
          <p:nvPicPr>
            <p:cNvPr id="34822" name="Picture 2" descr="C:\Documents and Settings\Administrator\바탕 화면\이산수학 작업 그림파일\8장\3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975" y="1412875"/>
              <a:ext cx="7224713" cy="472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282" y="2042376"/>
              <a:ext cx="790759" cy="25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표현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D6DA8F5-42AE-441C-B589-3B5B7591BFCA}" type="slidenum">
              <a:rPr lang="en-US" altLang="ko-KR" b="1">
                <a:ea typeface="HY엽서L" pitchFamily="18" charset="-127"/>
              </a:rPr>
              <a:pPr/>
              <a:t>38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7" name="Picture 3" descr="C:\Documents and Settings\Administrator\바탕 화면\이산수학 작업 그림파일\8장\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060575"/>
            <a:ext cx="7113587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1916" y="1484784"/>
            <a:ext cx="679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이진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연결 리스트에 의한 표현</a:t>
            </a:r>
            <a:endParaRPr lang="ko-KR" altLang="en-US" sz="1600" b="1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BF58715-3ED1-43E7-AC9D-B6711A19BA71}" type="slidenum">
              <a:rPr lang="en-US" altLang="ko-KR" b="1">
                <a:ea typeface="HY엽서L" pitchFamily="18" charset="-127"/>
              </a:rPr>
              <a:pPr/>
              <a:t>39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6871" name="Picture 3" descr="C:\Documents and Settings\Administrator\바탕 화면\이산수학 작업 그림파일\8장\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4163219"/>
            <a:ext cx="7705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480716"/>
            <a:ext cx="69127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트리는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자료의 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저장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삽입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삭제</a:t>
            </a:r>
            <a:r>
              <a:rPr lang="en-US" altLang="ko-KR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b="1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ko-KR" altLang="en-US" sz="1600" b="1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검색에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있어서 매우 중요한 구조를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제공함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트리에서의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연산에는 여러 가지가 있으나 가장 빈번하게 하는 것은 각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꼭 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번씩만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방문하는 </a:t>
            </a: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탐방</a:t>
            </a:r>
            <a:r>
              <a:rPr lang="en-US" altLang="ko-KR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(traversal)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탐방의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결과 각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노드에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들어 있는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데이터를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차례로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나열하게 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탐방하는 것은 여러 가지 응용에 널리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쓰임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노드와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그것의 서브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같은 방법으로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탐방할 수 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0050FB4-B8D9-4EA3-89EB-47427A60EE49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55725" y="1700808"/>
            <a:ext cx="724872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트리</a:t>
            </a:r>
            <a:r>
              <a:rPr lang="en-US" altLang="ko-KR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(Tree)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그래프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모양이 나무를 거꾸로 세워놓은 것처럼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생겼다고 해서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불리는 이름인데 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수형도</a:t>
            </a:r>
            <a:r>
              <a:rPr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樹型圖</a:t>
            </a:r>
            <a:r>
              <a:rPr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라고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그래프의 특별한 형태로서 컴퓨터를 통한 자료 처리와 응용에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있어서 매우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중요한 역할을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담당함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경우에는 산술적 표현이나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자료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구조 등을 매우 간단하게 표현할 수 있는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장점이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기술의 발전과 더불어 수많은 응용 분야에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적용 가능함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80728"/>
            <a:ext cx="8229600" cy="1657350"/>
          </a:xfrm>
        </p:spPr>
        <p:txBody>
          <a:bodyPr/>
          <a:lstStyle/>
          <a:p>
            <a:pPr marL="82550" indent="0" eaLnBrk="1" hangingPunct="1">
              <a:lnSpc>
                <a:spcPct val="80000"/>
              </a:lnSpc>
              <a:buNone/>
            </a:pP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   </a:t>
            </a:r>
          </a:p>
          <a:p>
            <a:pPr>
              <a:lnSpc>
                <a:spcPct val="80000"/>
              </a:lnSpc>
            </a:pP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루트는 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node(N),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en-US" sz="2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부분트리는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left(L), 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ko-KR" altLang="en-US" sz="2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부분트리는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right(R)</a:t>
            </a:r>
            <a:r>
              <a:rPr lang="ko-KR" altLang="en-US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부름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904494" y="332656"/>
            <a:ext cx="8229600" cy="56197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이진트리의</a:t>
            </a:r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순회</a:t>
            </a:r>
          </a:p>
        </p:txBody>
      </p:sp>
      <p:pic>
        <p:nvPicPr>
          <p:cNvPr id="18436" name="Picture 5" descr="f7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94" y="3068960"/>
            <a:ext cx="75438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17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이진트리의 순회</a:t>
            </a:r>
          </a:p>
        </p:txBody>
      </p:sp>
      <p:pic>
        <p:nvPicPr>
          <p:cNvPr id="21507" name="Picture 5" descr="f7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650"/>
            <a:ext cx="50768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4714875" y="0"/>
            <a:ext cx="4429125" cy="2301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 b="1">
                <a:latin typeface="Courier New" panose="02070309020205020404" pitchFamily="49" charset="0"/>
              </a:rPr>
              <a:t>algorithm</a:t>
            </a:r>
            <a:r>
              <a:rPr lang="en-US" altLang="ko-KR" sz="1600">
                <a:latin typeface="Courier New" panose="02070309020205020404" pitchFamily="49" charset="0"/>
              </a:rPr>
              <a:t> preOrder 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          (val root &lt;</a:t>
            </a:r>
            <a:r>
              <a:rPr lang="ko-KR" altLang="en-US" sz="1600">
                <a:latin typeface="Courier New" panose="02070309020205020404" pitchFamily="49" charset="0"/>
              </a:rPr>
              <a:t>노드포인터</a:t>
            </a:r>
            <a:r>
              <a:rPr lang="en-US" altLang="ko-KR" sz="1600">
                <a:latin typeface="Courier New" panose="02070309020205020404" pitchFamily="49" charset="0"/>
              </a:rPr>
              <a:t>&gt;)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  1 if ( root is not null )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   1 process (root)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   2 preOrder (root-&gt;leftSubtree)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   3 preOrder (root-&gt;rightSubtree)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 2 end if</a:t>
            </a:r>
          </a:p>
          <a:p>
            <a:pPr eaLnBrk="1" hangingPunct="1"/>
            <a:r>
              <a:rPr lang="en-US" altLang="ko-KR" sz="1600">
                <a:latin typeface="Courier New" panose="02070309020205020404" pitchFamily="49" charset="0"/>
              </a:rPr>
              <a:t> 3 return</a:t>
            </a:r>
            <a:endParaRPr lang="en-US" altLang="ko-KR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ko-KR" sz="1600" b="1">
                <a:latin typeface="Courier New" panose="02070309020205020404" pitchFamily="49" charset="0"/>
              </a:rPr>
              <a:t>end</a:t>
            </a:r>
            <a:r>
              <a:rPr lang="en-US" altLang="ko-KR" sz="1600">
                <a:latin typeface="Courier New" panose="02070309020205020404" pitchFamily="49" charset="0"/>
              </a:rPr>
              <a:t> preOrder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867400" y="3716338"/>
            <a:ext cx="20649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2000" dirty="0" err="1">
                <a:latin typeface="서울도시" pitchFamily="18" charset="-127"/>
                <a:ea typeface="서울도시" pitchFamily="18" charset="-127"/>
              </a:rPr>
              <a:t>전순위순회</a:t>
            </a:r>
            <a:r>
              <a:rPr lang="ko-KR" altLang="en-US" sz="2000" dirty="0">
                <a:latin typeface="서울도시" pitchFamily="18" charset="-127"/>
                <a:ea typeface="서울도시" pitchFamily="18" charset="-127"/>
              </a:rPr>
              <a:t> 보기</a:t>
            </a:r>
          </a:p>
        </p:txBody>
      </p:sp>
    </p:spTree>
    <p:extLst>
      <p:ext uri="{BB962C8B-B14F-4D97-AF65-F5344CB8AC3E}">
        <p14:creationId xmlns:p14="http://schemas.microsoft.com/office/powerpoint/2010/main" val="8246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Documents and Settings\Administrator\바탕 화면\이산수학 작업 그림파일\8장\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16" y="4293096"/>
            <a:ext cx="3383632" cy="241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3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F1F4DD4-C40E-4ADF-892D-F1B953672854}" type="slidenum">
              <a:rPr lang="en-US" altLang="ko-KR" b="1">
                <a:ea typeface="HY엽서L" pitchFamily="18" charset="-127"/>
              </a:rPr>
              <a:pPr/>
              <a:t>42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1412776"/>
            <a:ext cx="69127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L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D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R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을 각각 왼쪽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(Left)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으로의 이동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데이터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(Data)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프린트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오른쪽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Right)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으로의 이동을 나타낸다고 할 때 총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6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가지의 나열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방법이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왼쪽을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오른쪽보다 항상 먼저 방문한다고 가정하면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LDR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DLR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LRD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경우가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이것을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각각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중순위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inorder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전순위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(preorder),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후순위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postorder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탐방이라고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순서들은 수식 표현에서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중순위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표기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(infix),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전순위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prefix),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후순위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표기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(postfix)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각각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대응됨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Administrator\바탕 화면\이산수학 작업 그림파일\8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3173413"/>
            <a:ext cx="61563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2A454EF-36A5-484D-8DFA-F1E5892FECB7}" type="slidenum">
              <a:rPr lang="en-US" altLang="ko-KR" b="1">
                <a:ea typeface="HY엽서L" pitchFamily="18" charset="-127"/>
              </a:rPr>
              <a:pPr/>
              <a:t>43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8919" name="Picture 5" descr="C:\Documents and Settings\Administrator\바탕 화면\이산수학 작업 그림파일\8장\3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196975"/>
            <a:ext cx="77898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Administrator\바탕 화면\이산수학 작업 그림파일\8장\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65104"/>
            <a:ext cx="3312368" cy="215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994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32C4CA6-750E-4615-96FB-6074A9F927F1}" type="slidenum">
              <a:rPr lang="en-US" altLang="ko-KR" b="1">
                <a:ea typeface="HY엽서L" pitchFamily="18" charset="-127"/>
              </a:rPr>
              <a:pPr/>
              <a:t>44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403648" y="1124744"/>
                <a:ext cx="7344816" cy="3462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재귀적 </a:t>
                </a:r>
                <a:r>
                  <a:rPr lang="ko-KR" altLang="en-US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알고리즘</a:t>
                </a:r>
                <a:r>
                  <a:rPr lang="en-US" altLang="ko-KR" b="1" dirty="0" smtClean="0">
                    <a:solidFill>
                      <a:srgbClr val="0000FF"/>
                    </a:solidFill>
                    <a:latin typeface="HY중고딕" pitchFamily="18" charset="-127"/>
                    <a:ea typeface="HY중고딕" pitchFamily="18" charset="-127"/>
                  </a:rPr>
                  <a:t>(Recursive algorithm)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보통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상당히 복잡하므로 </a:t>
                </a: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중순위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탐방과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같은 전개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과정을 거치는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것이 매우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편리함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루트로부터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시작하여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inorder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currentnode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err="1">
                    <a:latin typeface="HY중고딕" pitchFamily="18" charset="-127"/>
                    <a:ea typeface="HY중고딕" pitchFamily="18" charset="-127"/>
                  </a:rPr>
                  <a:t>leftchild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),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printf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currentnode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data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), 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inorder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(</a:t>
                </a:r>
                <a:r>
                  <a:rPr lang="en-US" altLang="ko-KR" sz="1600" dirty="0" err="1" smtClean="0">
                    <a:latin typeface="HY중고딕" pitchFamily="18" charset="-127"/>
                    <a:ea typeface="HY중고딕" pitchFamily="18" charset="-127"/>
                  </a:rPr>
                  <a:t>currentnode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altLang="ko-KR" sz="1600" dirty="0" err="1">
                    <a:latin typeface="HY중고딕" pitchFamily="18" charset="-127"/>
                    <a:ea typeface="HY중고딕" pitchFamily="18" charset="-127"/>
                  </a:rPr>
                  <a:t>rightchild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)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트리 형태로 계속 전개시켜 나가서 프린트된 결과를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왼쪽부터 차례로 적어나감</a:t>
                </a:r>
                <a:endParaRPr lang="en-US" altLang="ko-KR" sz="1600" dirty="0" smtClean="0">
                  <a:latin typeface="HY중고딕" pitchFamily="18" charset="-127"/>
                  <a:ea typeface="HY중고딕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이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방법을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탐방에 쓰이는 이진 </a:t>
                </a:r>
                <a:r>
                  <a:rPr lang="ko-KR" altLang="en-US" sz="1600" dirty="0" err="1" smtClean="0">
                    <a:latin typeface="HY중고딕" pitchFamily="18" charset="-127"/>
                    <a:ea typeface="HY중고딕" pitchFamily="18" charset="-127"/>
                  </a:rPr>
                  <a:t>트리에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 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적용한 결과 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D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B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E</a:t>
                </a:r>
                <a:r>
                  <a:rPr lang="en-US" altLang="ko-KR" sz="1600" dirty="0" smtClean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i="1" dirty="0" smtClean="0">
                    <a:latin typeface="HY중고딕" pitchFamily="18" charset="-127"/>
                    <a:ea typeface="HY중고딕" pitchFamily="18" charset="-127"/>
                  </a:rPr>
                  <a:t>A</a:t>
                </a:r>
                <a:r>
                  <a:rPr lang="en-US" altLang="ko-KR" sz="1600" dirty="0">
                    <a:latin typeface="HY중고딕" pitchFamily="18" charset="-127"/>
                    <a:ea typeface="HY중고딕" pitchFamily="18" charset="-127"/>
                  </a:rPr>
                  <a:t>, </a:t>
                </a:r>
                <a:r>
                  <a:rPr lang="en-US" altLang="ko-KR" sz="1600" i="1" dirty="0">
                    <a:latin typeface="HY중고딕" pitchFamily="18" charset="-127"/>
                    <a:ea typeface="HY중고딕" pitchFamily="18" charset="-127"/>
                  </a:rPr>
                  <a:t>C</a:t>
                </a:r>
                <a:r>
                  <a:rPr lang="ko-KR" altLang="en-US" sz="1600" dirty="0">
                    <a:latin typeface="HY중고딕" pitchFamily="18" charset="-127"/>
                    <a:ea typeface="HY중고딕" pitchFamily="18" charset="-127"/>
                  </a:rPr>
                  <a:t>의 순서로 </a:t>
                </a:r>
                <a:r>
                  <a:rPr lang="ko-KR" altLang="en-US" sz="1600" dirty="0" smtClean="0">
                    <a:latin typeface="HY중고딕" pitchFamily="18" charset="-127"/>
                    <a:ea typeface="HY중고딕" pitchFamily="18" charset="-127"/>
                  </a:rPr>
                  <a:t>프린트함</a:t>
                </a:r>
                <a:endParaRPr lang="ko-KR" altLang="en-US" sz="1600" dirty="0">
                  <a:latin typeface="HY중고딕" pitchFamily="18" charset="-127"/>
                  <a:ea typeface="HY중고딕" pitchFamily="18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124744"/>
                <a:ext cx="7344816" cy="346248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664" r="-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E6433A5-E611-4607-89B4-DD4E6D9194CD}" type="slidenum">
              <a:rPr lang="en-US" altLang="ko-KR" b="1">
                <a:ea typeface="HY엽서L" pitchFamily="18" charset="-127"/>
              </a:rPr>
              <a:pPr/>
              <a:t>45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6" name="Picture 3" descr="C:\Documents and Settings\Administrator\바탕 화면\이산수학 작업 그림파일\8장\4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223963"/>
            <a:ext cx="77755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4" descr="C:\Documents and Settings\Administrator\바탕 화면\이산수학 작업 그림파일\8장\4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3182938"/>
            <a:ext cx="6113462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01FA731-7A17-4269-BFB5-BC6DE907F841}" type="slidenum">
              <a:rPr lang="en-US" altLang="ko-KR" b="1">
                <a:ea typeface="HY엽서L" pitchFamily="18" charset="-127"/>
              </a:rPr>
              <a:pPr/>
              <a:t>46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75656" y="1484784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탐방에 쓰이는 이진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적용한 프로그램의 작동 결과는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A,B,D,E,C</a:t>
            </a:r>
            <a:endParaRPr lang="ko-KR" altLang="en-US" sz="1600" b="1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95" y="1973163"/>
            <a:ext cx="53054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159438D-F4C8-47C3-A67B-FBC47C937E37}" type="slidenum">
              <a:rPr lang="en-US" altLang="ko-KR" b="1">
                <a:ea typeface="HY엽서L" pitchFamily="18" charset="-127"/>
              </a:rPr>
              <a:pPr/>
              <a:t>47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4" name="Picture 2" descr="C:\Documents and Settings\Administrator\바탕 화면\이산수학 작업 그림파일\8장\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187450"/>
            <a:ext cx="7831138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3" descr="C:\Documents and Settings\Administrator\바탕 화면\이산수학 작업 그림파일\8장\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3182938"/>
            <a:ext cx="614997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40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288F21B-713F-490D-830F-9433689169DB}" type="slidenum">
              <a:rPr lang="en-US" altLang="ko-KR" b="1">
                <a:ea typeface="HY엽서L" pitchFamily="18" charset="-127"/>
              </a:rPr>
              <a:pPr/>
              <a:t>48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40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1772816"/>
            <a:ext cx="7056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탐방에 쓰이는 이진 </a:t>
            </a:r>
            <a:r>
              <a:rPr lang="ko-KR" altLang="en-US" sz="1600" b="1" dirty="0" err="1" smtClean="0">
                <a:latin typeface="HY중고딕" pitchFamily="18" charset="-127"/>
                <a:ea typeface="HY중고딕" pitchFamily="18" charset="-127"/>
              </a:rPr>
              <a:t>트리를</a:t>
            </a:r>
            <a:r>
              <a:rPr lang="ko-KR" altLang="en-US" sz="1600" b="1" dirty="0" smtClean="0">
                <a:latin typeface="HY중고딕" pitchFamily="18" charset="-127"/>
                <a:ea typeface="HY중고딕" pitchFamily="18" charset="-127"/>
              </a:rPr>
              <a:t> 적용한 프로그램의 작동 결과는 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D,E,B,C,A</a:t>
            </a:r>
            <a:endParaRPr lang="ko-KR" altLang="en-US" sz="1600" b="1" dirty="0">
              <a:latin typeface="HY중고딕" pitchFamily="18" charset="-127"/>
              <a:ea typeface="HY중고딕" pitchFamily="18" charset="-127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58311"/>
            <a:ext cx="5300439" cy="380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C56DD3-E535-4E75-9527-153CCF439407}" type="slidenum">
              <a:rPr lang="en-US" altLang="ko-KR" b="1">
                <a:ea typeface="HY엽서L" pitchFamily="18" charset="-127"/>
              </a:rPr>
              <a:pPr/>
              <a:t>49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5062" name="Picture 5" descr="C:\Documents and Settings\Administrator\바탕 화면\이산수학 작업 그림파일\8장\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484313"/>
            <a:ext cx="7758113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547096A-D027-49C8-8805-E0BE112B4DAC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390" name="Picture 2" descr="C:\Documents and Settings\Administrator\바탕 화면\이산수학 작업 그림파일\8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363663"/>
            <a:ext cx="781685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2" descr="C:\Documents and Settings\Administrator\바탕 화면\이산수학 작업 그림파일\8장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3332163"/>
            <a:ext cx="6815138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5000">
              <a:srgbClr val="99FF99"/>
            </a:gs>
            <a:gs pos="46000">
              <a:srgbClr val="99FF99"/>
            </a:gs>
            <a:gs pos="45000">
              <a:srgbClr val="00C85A"/>
            </a:gs>
            <a:gs pos="70000">
              <a:srgbClr val="99FF99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C56DD3-E535-4E75-9527-153CCF439407}" type="slidenum">
              <a:rPr lang="en-US" altLang="ko-KR" b="1">
                <a:ea typeface="HY엽서L" pitchFamily="18" charset="-127"/>
              </a:rPr>
              <a:pPr/>
              <a:t>50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7560000" cy="408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1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9000">
              <a:srgbClr val="99FF99"/>
            </a:gs>
            <a:gs pos="47000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C56DD3-E535-4E75-9527-153CCF439407}" type="slidenum">
              <a:rPr lang="en-US" altLang="ko-KR" b="1">
                <a:ea typeface="HY엽서L" pitchFamily="18" charset="-127"/>
              </a:rPr>
              <a:pPr/>
              <a:t>51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99792" y="1484784"/>
            <a:ext cx="6022975" cy="4408140"/>
            <a:chOff x="2699792" y="1484784"/>
            <a:chExt cx="6022975" cy="4408140"/>
          </a:xfrm>
        </p:grpSpPr>
        <p:pic>
          <p:nvPicPr>
            <p:cNvPr id="130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1484784"/>
              <a:ext cx="6022975" cy="388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0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068" y="1916832"/>
              <a:ext cx="5770388" cy="3976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0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00C85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C56DD3-E535-4E75-9527-153CCF439407}" type="slidenum">
              <a:rPr lang="en-US" altLang="ko-KR" b="1">
                <a:ea typeface="HY엽서L" pitchFamily="18" charset="-127"/>
              </a:rPr>
              <a:pPr/>
              <a:t>52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76362"/>
            <a:ext cx="5983186" cy="43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1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00C85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8.5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이진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탐방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50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0C56DD3-E535-4E75-9527-153CCF439407}" type="slidenum">
              <a:rPr lang="en-US" altLang="ko-KR" b="1">
                <a:ea typeface="HY엽서L" pitchFamily="18" charset="-127"/>
              </a:rPr>
              <a:pPr/>
              <a:t>53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87824" y="1556793"/>
            <a:ext cx="5616624" cy="3946945"/>
            <a:chOff x="2987824" y="1556793"/>
            <a:chExt cx="5616624" cy="3946945"/>
          </a:xfrm>
        </p:grpSpPr>
        <p:pic>
          <p:nvPicPr>
            <p:cNvPr id="132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556793"/>
              <a:ext cx="5616624" cy="35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09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916832"/>
              <a:ext cx="4817342" cy="3586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189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521AEBD-0BEA-4497-AB48-BA37447B9ECF}" type="slidenum">
              <a:rPr lang="en-US" altLang="ko-KR" b="1">
                <a:ea typeface="HY엽서L" pitchFamily="18" charset="-127"/>
              </a:rPr>
              <a:pPr/>
              <a:t>54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6086" name="Picture 5" descr="C:\Documents and Settings\Administrator\바탕 화면\이산수학 작업 그림파일\8장\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557338"/>
            <a:ext cx="77692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2180258" y="2943464"/>
            <a:ext cx="6352182" cy="2357744"/>
            <a:chOff x="1881684" y="2636912"/>
            <a:chExt cx="6352182" cy="2357744"/>
          </a:xfrm>
        </p:grpSpPr>
        <p:sp>
          <p:nvSpPr>
            <p:cNvPr id="3" name="직사각형 2"/>
            <p:cNvSpPr/>
            <p:nvPr/>
          </p:nvSpPr>
          <p:spPr>
            <a:xfrm>
              <a:off x="2123728" y="2636912"/>
              <a:ext cx="52565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주어진 그래프 </a:t>
              </a:r>
              <a:r>
                <a:rPr lang="en-US" altLang="ko-KR" sz="1600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G</a:t>
              </a:r>
              <a:r>
                <a:rPr lang="ko-KR" altLang="en-US" sz="1600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와 그것의 </a:t>
              </a:r>
              <a:r>
                <a:rPr lang="en-US" altLang="ko-KR" sz="1600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3</a:t>
              </a:r>
              <a:r>
                <a:rPr lang="ko-KR" altLang="en-US" sz="1600" b="1" dirty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가지 생성 </a:t>
              </a:r>
              <a:r>
                <a:rPr lang="ko-KR" altLang="en-US" sz="1600" b="1" dirty="0" err="1" smtClean="0">
                  <a:solidFill>
                    <a:srgbClr val="0000FF"/>
                  </a:solidFill>
                  <a:latin typeface="HY중고딕" pitchFamily="18" charset="-127"/>
                  <a:ea typeface="HY중고딕" pitchFamily="18" charset="-127"/>
                </a:rPr>
                <a:t>트리들</a:t>
              </a:r>
              <a:endParaRPr lang="ko-KR" altLang="en-US" sz="1600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4608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684" y="3068960"/>
              <a:ext cx="6352182" cy="1925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818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Preorder </a:t>
            </a:r>
            <a:r>
              <a:rPr lang="en-US" dirty="0" smtClean="0"/>
              <a:t>Traversal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626326"/>
            <a:ext cx="2831715" cy="4751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8" y="2492896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rocedure  </a:t>
            </a:r>
            <a:r>
              <a:rPr lang="en-US" i="1" dirty="0" smtClean="0"/>
              <a:t>preorder</a:t>
            </a:r>
            <a:r>
              <a:rPr lang="en-US" dirty="0" smtClean="0"/>
              <a:t> (</a:t>
            </a:r>
            <a:r>
              <a:rPr lang="en-US" i="1" dirty="0" smtClean="0"/>
              <a:t>T</a:t>
            </a:r>
            <a:r>
              <a:rPr lang="en-US" dirty="0" smtClean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 smtClean="0"/>
              <a:t> := root of </a:t>
            </a:r>
            <a:r>
              <a:rPr lang="en-US" i="1" dirty="0" smtClean="0"/>
              <a:t>T</a:t>
            </a:r>
          </a:p>
          <a:p>
            <a:r>
              <a:rPr lang="en-US" dirty="0"/>
              <a:t>l</a:t>
            </a:r>
            <a:r>
              <a:rPr lang="en-US" dirty="0" smtClean="0"/>
              <a:t>ist</a:t>
            </a:r>
            <a:r>
              <a:rPr lang="en-US" i="1" dirty="0" smtClean="0"/>
              <a:t> r</a:t>
            </a:r>
          </a:p>
          <a:p>
            <a:r>
              <a:rPr lang="en-US" b="1" dirty="0"/>
              <a:t>f</a:t>
            </a:r>
            <a:r>
              <a:rPr lang="en-US" b="1" dirty="0" smtClean="0"/>
              <a:t>or</a:t>
            </a:r>
            <a:r>
              <a:rPr lang="en-US" dirty="0" smtClean="0"/>
              <a:t> each child </a:t>
            </a:r>
            <a:r>
              <a:rPr lang="en-US" i="1" dirty="0" smtClean="0"/>
              <a:t>c</a:t>
            </a:r>
            <a:r>
              <a:rPr lang="en-US" dirty="0" smtClean="0"/>
              <a:t> of</a:t>
            </a:r>
            <a:r>
              <a:rPr lang="en-US" i="1" dirty="0" smtClean="0"/>
              <a:t> r </a:t>
            </a:r>
            <a:r>
              <a:rPr lang="en-US" dirty="0" smtClean="0"/>
              <a:t>from left to right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:= </a:t>
            </a:r>
            <a:r>
              <a:rPr lang="en-US" dirty="0" err="1" smtClean="0"/>
              <a:t>subtree</a:t>
            </a:r>
            <a:r>
              <a:rPr lang="en-US" dirty="0" smtClean="0"/>
              <a:t> with </a:t>
            </a:r>
            <a:r>
              <a:rPr lang="en-US" i="1" dirty="0" smtClean="0"/>
              <a:t>c</a:t>
            </a:r>
            <a:r>
              <a:rPr lang="en-US" dirty="0" smtClean="0"/>
              <a:t> as root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i="1" dirty="0" smtClean="0"/>
              <a:t>preorder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7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60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521AEBD-0BEA-4497-AB48-BA37447B9ECF}" type="slidenum">
              <a:rPr lang="en-US" altLang="ko-KR" b="1">
                <a:ea typeface="HY엽서L" pitchFamily="18" charset="-127"/>
              </a:rPr>
              <a:pPr/>
              <a:t>56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15616" y="1556792"/>
            <a:ext cx="8029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는 단순그래프</a:t>
            </a:r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sz="2400" dirty="0" err="1" smtClean="0">
                <a:latin typeface="HY중고딕" pitchFamily="18" charset="-127"/>
                <a:ea typeface="HY중고딕" pitchFamily="18" charset="-127"/>
              </a:rPr>
              <a:t>신장트리는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 모든 정점을 포함하는 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G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en-US" altLang="ko-KR" sz="2400" dirty="0" smtClean="0">
                <a:latin typeface="HY중고딕" pitchFamily="18" charset="-127"/>
                <a:ea typeface="HY중고딕" pitchFamily="18" charset="-127"/>
              </a:rPr>
              <a:t>Subgraph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모든 연결 단순그래프는 </a:t>
            </a:r>
            <a:r>
              <a:rPr lang="ko-KR" altLang="en-US" sz="2400" dirty="0" err="1" smtClean="0">
                <a:latin typeface="HY중고딕" pitchFamily="18" charset="-127"/>
                <a:ea typeface="HY중고딕" pitchFamily="18" charset="-127"/>
              </a:rPr>
              <a:t>신장트리를</a:t>
            </a:r>
            <a:r>
              <a:rPr lang="ko-KR" altLang="en-US" sz="2400" dirty="0" smtClean="0">
                <a:latin typeface="HY중고딕" pitchFamily="18" charset="-127"/>
                <a:ea typeface="HY중고딕" pitchFamily="18" charset="-127"/>
              </a:rPr>
              <a:t> 갖는다</a:t>
            </a:r>
            <a:endParaRPr lang="en-US" altLang="ko-KR" sz="2400" dirty="0" smtClean="0">
              <a:latin typeface="HY중고딕" pitchFamily="18" charset="-127"/>
              <a:ea typeface="HY중고딕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7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71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1B37345-3EF2-4413-A7D7-93DD029D9F59}" type="slidenum">
              <a:rPr lang="en-US" altLang="ko-KR" b="1">
                <a:ea typeface="HY엽서L" pitchFamily="18" charset="-127"/>
              </a:rPr>
              <a:pPr/>
              <a:t>57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71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7110" name="Picture 3" descr="C:\Documents and Settings\Administrator\바탕 화면\이산수학 작업 그림파일\8장\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236663"/>
            <a:ext cx="77962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81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19D984D-01AA-4153-A6C1-AE6F83F63A1C}" type="slidenum">
              <a:rPr lang="en-US" altLang="ko-KR" b="1">
                <a:ea typeface="HY엽서L" pitchFamily="18" charset="-127"/>
              </a:rPr>
              <a:pPr/>
              <a:t>58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81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8134" name="Picture 3" descr="C:\Documents and Settings\Administrator\바탕 화면\이산수학 작업 그림파일\8장\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500188"/>
            <a:ext cx="7751762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2" descr="C:\Documents and Settings\Administrator\바탕 화면\이산수학 작업 그림파일\8장\5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2803525"/>
            <a:ext cx="77041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80780" y="3932843"/>
            <a:ext cx="66860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최소 비용 생성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대표적인 예는 통신 네트워크의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연결임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각 도시들을 연결하는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데 있어서 최소 비용으로 연결하는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방법을 찾는 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최소 비용 생성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트리의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대표적인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방법은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프림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(Prim)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알고리즘과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크루스칼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Kruskal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9712" y="587183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Unique</a:t>
            </a:r>
            <a:r>
              <a:rPr lang="ko-KR" altLang="en-US" dirty="0" smtClean="0">
                <a:solidFill>
                  <a:srgbClr val="00B050"/>
                </a:solidFill>
              </a:rPr>
              <a:t>한가</a:t>
            </a:r>
            <a:r>
              <a:rPr lang="en-US" altLang="ko-KR" dirty="0" smtClean="0">
                <a:solidFill>
                  <a:srgbClr val="00B050"/>
                </a:solidFill>
              </a:rPr>
              <a:t>?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169" y="908720"/>
            <a:ext cx="8229600" cy="56886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최소연결트리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(Minimum Spanning Tree)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하나의 연결된 네트워크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(connected network)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가 주어지면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그 네트워크로부터 하나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또는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그 이상의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연결트리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(spanning tree)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를 산출해낼 수 있음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최소연결트리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(minimum spanning tree)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알고리즘은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연결트리의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모든 무게의 합이 최소가 되도록 유도하는 것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응용분야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한 컴퓨터 네트워크 안의 모든 컴퓨터를 연결시키는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트리를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구성할 때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최소연결트리를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이용하여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네트워크 안의 어떤 두 컴퓨터 사이에도 경로가 구성되도록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모든 컴퓨터를 연결하는데 필요한 최소한의 케이블 길이를 계산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.</a:t>
            </a:r>
            <a:endParaRPr lang="en-US" altLang="ko-KR" sz="2000" b="1" i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한컴바탕" panose="02030600000101010101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연결된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(connected)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네트워크에서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최소연결트리의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구성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1.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모든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버텍스를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포함한다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2.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모든 두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버텍스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사이의 경로를 포함한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연결트리의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엣지들의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 무게의 합은 최소 값이다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한컴바탕" panose="02030600000101010101" pitchFamily="18" charset="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 must use exactly n – 1 edges when #Vertex is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</p:txBody>
      </p:sp>
      <p:sp>
        <p:nvSpPr>
          <p:cNvPr id="46083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</p:spTree>
    <p:extLst>
      <p:ext uri="{BB962C8B-B14F-4D97-AF65-F5344CB8AC3E}">
        <p14:creationId xmlns:p14="http://schemas.microsoft.com/office/powerpoint/2010/main" val="37004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8.1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기본 개념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D0288E0-DC17-455B-8202-55817765735A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7414" name="Picture 2" descr="C:\Documents and Settings\Administrator\바탕 화면\이산수학 작업 그림파일\8장\4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1196975"/>
            <a:ext cx="64071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" descr="C:\Documents and Settings\Administrator\바탕 화면\이산수학 작업 그림파일\8장\4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752600"/>
            <a:ext cx="4392612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" descr="C:\Documents and Settings\Administrator\바탕 화면\이산수학 작업 그림파일\8장\4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5784850"/>
            <a:ext cx="4573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915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48A8B2E-1295-4283-AA1F-1B41326E61CB}" type="slidenum">
              <a:rPr lang="en-US" altLang="ko-KR" b="1">
                <a:ea typeface="HY엽서L" pitchFamily="18" charset="-127"/>
              </a:rPr>
              <a:pPr/>
              <a:t>60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331913" y="2109788"/>
            <a:ext cx="7480300" cy="2687637"/>
            <a:chOff x="1331913" y="2109788"/>
            <a:chExt cx="7480300" cy="2687637"/>
          </a:xfrm>
        </p:grpSpPr>
        <p:pic>
          <p:nvPicPr>
            <p:cNvPr id="49158" name="Picture 2" descr="C:\Documents and Settings\Administrator\바탕 화면\이산수학 작업 그림파일\8장\54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2109788"/>
              <a:ext cx="7480300" cy="2687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087540" y="4215448"/>
              <a:ext cx="216000" cy="216024"/>
            </a:xfrm>
            <a:prstGeom prst="rect">
              <a:avLst/>
            </a:prstGeom>
            <a:solidFill>
              <a:srgbClr val="ABD8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Documents and Settings\Administrator\바탕 화면\이산수학 작업 그림파일\8장\5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127125"/>
            <a:ext cx="7046912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018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08BDE8B1-6F7B-4930-8140-D5987C9BC810}" type="slidenum">
              <a:rPr lang="en-US" altLang="ko-KR" b="1">
                <a:ea typeface="HY엽서L" pitchFamily="18" charset="-127"/>
              </a:rPr>
              <a:pPr/>
              <a:t>61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3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0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A1F9725C-619E-4671-A09B-117037D1DA53}" type="slidenum">
              <a:rPr lang="en-US" altLang="ko-KR" b="1">
                <a:ea typeface="HY엽서L" pitchFamily="18" charset="-127"/>
              </a:rPr>
              <a:pPr/>
              <a:t>62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1206" name="Picture 2" descr="C:\Documents and Settings\Administrator\바탕 화면\이산수학 작업 그림파일\8장\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773238"/>
            <a:ext cx="41243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Documents and Settings\Administrator\바탕 화면\이산수학 작업 그림파일\8장\5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125538"/>
            <a:ext cx="7170737" cy="544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2229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0F65A0C-4211-439F-A6FD-B0919207C9FD}" type="slidenum">
              <a:rPr lang="en-US" altLang="ko-KR" b="1">
                <a:ea typeface="HY엽서L" pitchFamily="18" charset="-127"/>
              </a:rPr>
              <a:pPr/>
              <a:t>63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2230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1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2484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229600" cy="490538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</p:spTree>
    <p:extLst>
      <p:ext uri="{BB962C8B-B14F-4D97-AF65-F5344CB8AC3E}">
        <p14:creationId xmlns:p14="http://schemas.microsoft.com/office/powerpoint/2010/main" val="10044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348880"/>
            <a:ext cx="2880320" cy="4176464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최소연결트리의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예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ko-KR" altLang="en-US" sz="2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시작노드를</a:t>
            </a:r>
            <a:r>
              <a:rPr lang="ko-KR" altLang="en-US" sz="20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준 경우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매번 하나의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edge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추가함에 있어서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속하는 모든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버텍스로부터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속하지 않는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버텍스로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가는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중에서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무게가 최소인 것을 선택하여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트리에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삽입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ko-KR" sz="2000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Prim’s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Kruskal’s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2808288" cy="1079500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네트워크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(Network)</a:t>
            </a:r>
          </a:p>
        </p:txBody>
      </p:sp>
      <p:pic>
        <p:nvPicPr>
          <p:cNvPr id="48132" name="Picture 5" descr="f1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4800"/>
            <a:ext cx="5872162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73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325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8B13C50-00ED-4AE8-8386-2AD18F4555C8}" type="slidenum">
              <a:rPr lang="en-US" altLang="ko-KR" b="1">
                <a:ea typeface="HY엽서L" pitchFamily="18" charset="-127"/>
              </a:rPr>
              <a:pPr/>
              <a:t>66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325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3254" name="Picture 3" descr="C:\Documents and Settings\Administrator\바탕 화면\이산수학 작업 그림파일\8장\5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16113"/>
            <a:ext cx="7529513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6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F3BCA0B4-7EE3-4E75-8351-0685721E7C73}" type="slidenum">
              <a:rPr lang="en-US" altLang="ko-KR" b="1">
                <a:ea typeface="HY엽서L" pitchFamily="18" charset="-127"/>
              </a:rPr>
              <a:pPr/>
              <a:t>67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4278" name="Picture 3" descr="C:\Documents and Settings\Administrator\바탕 화면\이산수학 작업 그림파일\8장\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743075"/>
            <a:ext cx="6932613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7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Documents and Settings\Administrator\바탕 화면\이산수학 작업 그림파일\8장\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82675"/>
            <a:ext cx="7008813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생성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트리와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최소 비용 생성 트리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53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9B10B40F-E47C-4920-9D43-DD5A56B8098B}" type="slidenum">
              <a:rPr lang="en-US" altLang="ko-KR" b="1">
                <a:ea typeface="HY엽서L" pitchFamily="18" charset="-127"/>
              </a:rPr>
              <a:pPr/>
              <a:t>68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3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4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6325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5E3CF32-4CF5-497C-8B08-4365D289FAEC}" type="slidenum">
              <a:rPr lang="en-US" altLang="ko-KR" b="1">
                <a:ea typeface="HY엽서L" pitchFamily="18" charset="-127"/>
              </a:rPr>
              <a:pPr/>
              <a:t>69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6326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1844824"/>
            <a:ext cx="413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Huffman Code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801" y="1196752"/>
            <a:ext cx="7499350" cy="4800600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tree</a:t>
            </a:r>
            <a:r>
              <a:rPr lang="en-US" dirty="0" smtClean="0"/>
              <a:t> is a connected undirected graph with no simple circuits.</a:t>
            </a:r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50" y="3971901"/>
            <a:ext cx="3207026" cy="14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8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648"/>
            <a:ext cx="8229600" cy="5619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itchFamily="50" charset="-127"/>
                <a:ea typeface="돋움" pitchFamily="50" charset="-127"/>
              </a:rPr>
              <a:t>이진찾기트리</a:t>
            </a:r>
            <a:r>
              <a:rPr lang="en-US" altLang="ko-KR" sz="3600" dirty="0" smtClean="0">
                <a:latin typeface="돋움" pitchFamily="50" charset="-127"/>
                <a:ea typeface="돋움" pitchFamily="50" charset="-127"/>
              </a:rPr>
              <a:t>(Binary Search Tree)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980728"/>
            <a:ext cx="8389937" cy="331152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순서적인 배열에서의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이진찾기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 search)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매우 효율적이지만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비효율적인 삽입 및 삭제 알고리즘을 써야 함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연결리스트에서는 효율적인 삽입은 가능하지만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비효율적인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순차적찾기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알고리즘을 써야 함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찾기 알고리즘을 가지는 동시에 효율적인 삽입 알고리즘을 가지는 데이터구조는 무엇인가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이진찾기트리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 search tree)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정의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항목의 값은 루트보다 작다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부분트리의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모든 항목의 값은 루트보다 크거나 같다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부분트리는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 자신이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이진찾기트리이다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것은 오른쪽으로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6" name="Picture 5" descr="그림8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4156075"/>
            <a:ext cx="6048375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55792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659" y="1046456"/>
            <a:ext cx="8229600" cy="3889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서울도시" pitchFamily="18" charset="-127"/>
                <a:ea typeface="서울도시" pitchFamily="18" charset="-127"/>
              </a:rPr>
              <a:t>이진찾기트리의</a:t>
            </a: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 예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362537"/>
            <a:ext cx="8229600" cy="56197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err="1" smtClean="0">
                <a:latin typeface="돋움" pitchFamily="50" charset="-127"/>
                <a:ea typeface="돋움" pitchFamily="50" charset="-127"/>
              </a:rPr>
              <a:t>이진찾기트리</a:t>
            </a:r>
            <a:r>
              <a:rPr lang="en-US" altLang="ko-KR" sz="3600" dirty="0" smtClean="0">
                <a:latin typeface="돋움" pitchFamily="50" charset="-127"/>
                <a:ea typeface="돋움" pitchFamily="50" charset="-127"/>
              </a:rPr>
              <a:t>(Binary Search Tree)</a:t>
            </a:r>
          </a:p>
        </p:txBody>
      </p:sp>
      <p:pic>
        <p:nvPicPr>
          <p:cNvPr id="4100" name="Picture 5" descr="f8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557338"/>
            <a:ext cx="6629400" cy="472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6828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3262E03-6E59-49F9-8B74-37478D083B06}" type="slidenum">
              <a:rPr lang="en-US" altLang="ko-KR" b="1">
                <a:ea typeface="HY엽서L" pitchFamily="18" charset="-127"/>
              </a:rPr>
              <a:pPr/>
              <a:t>72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75656" y="1622698"/>
            <a:ext cx="727280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ko-KR" altLang="en-US" b="1" dirty="0" err="1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허프만</a:t>
            </a:r>
            <a:r>
              <a:rPr lang="ko-KR" altLang="en-US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 코드</a:t>
            </a:r>
            <a:r>
              <a:rPr lang="en-US" altLang="ko-KR" b="1" dirty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(Huffman code</a:t>
            </a:r>
            <a:r>
              <a:rPr lang="en-US" altLang="ko-KR" b="1" dirty="0" smtClean="0">
                <a:solidFill>
                  <a:srgbClr val="0000FF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Data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압축 알고리즘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알파벳의 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(sequence)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로서 이루어진 메시지가 있고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메시지의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영문자가 각각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독립적이고 위치에 관계없이 어떤 정해진 확률로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예를 들자면</a:t>
            </a:r>
            <a:r>
              <a:rPr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5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개의 영문자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a, b, c, d, e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가 나타날 확률이 각각 </a:t>
            </a:r>
            <a:r>
              <a:rPr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0.12, 0.4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0.15, 0.08, </a:t>
            </a:r>
            <a:r>
              <a:rPr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0.25</a:t>
            </a: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라고 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할 때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 </a:t>
            </a:r>
            <a:endParaRPr lang="en-US" altLang="ko-KR" sz="1600" dirty="0" smtClean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영문자를 각각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과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의 열로서 코드화하고자 </a:t>
            </a: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하면서</a:t>
            </a:r>
            <a:r>
              <a:rPr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어느 영문자의 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코드도 다른 어떤 영문자의 코드의 </a:t>
            </a:r>
            <a:r>
              <a:rPr lang="ko-KR" altLang="en-US" sz="1600" dirty="0" err="1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접두어로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 표현되어서는 </a:t>
            </a: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안됨</a:t>
            </a:r>
            <a:endParaRPr lang="en-US" altLang="ko-KR" sz="1600" dirty="0" smtClean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01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이고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가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010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일 때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a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b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의 </a:t>
            </a:r>
            <a:r>
              <a:rPr lang="ko-KR" altLang="en-US" sz="1600" dirty="0" err="1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접두어가</a:t>
            </a:r>
            <a:r>
              <a:rPr lang="ko-KR" altLang="en-US" sz="1600" dirty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 되므로 적합하지 </a:t>
            </a:r>
            <a:r>
              <a:rPr lang="ko-KR" altLang="en-US" sz="1600" dirty="0" smtClean="0">
                <a:solidFill>
                  <a:srgbClr val="FF3F3F"/>
                </a:solidFill>
                <a:latin typeface="HY중고딕" pitchFamily="18" charset="-127"/>
                <a:ea typeface="HY중고딕" pitchFamily="18" charset="-127"/>
              </a:rPr>
              <a:t>않음</a:t>
            </a:r>
            <a:endParaRPr lang="ko-KR" altLang="en-US" sz="1600" dirty="0">
              <a:solidFill>
                <a:srgbClr val="FF3F3F"/>
              </a:solidFill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00C85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734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3262E03-6E59-49F9-8B74-37478D083B06}" type="slidenum">
              <a:rPr lang="en-US" altLang="ko-KR" b="1">
                <a:ea typeface="HY엽서L" pitchFamily="18" charset="-127"/>
              </a:rPr>
              <a:pPr/>
              <a:t>73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7351" name="Picture 2" descr="C:\Documents and Settings\Administrator\바탕 화면\이산수학 작업 그림파일\8장\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3501008"/>
            <a:ext cx="4157662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11760" y="1844824"/>
            <a:ext cx="626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허프만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 코드 특성을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이용하여 최소 개의 코드로써 정확하게 송신할 수 있으며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수신된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코드를 정확하게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코드화가 가능함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접두어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성질을 만족하는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최적의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코드화 방법을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허프만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 이라고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3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rgbClr val="00C85A">
                <a:alpha val="37000"/>
              </a:srgbClr>
            </a:gs>
            <a:gs pos="50000">
              <a:srgbClr val="9CB86E"/>
            </a:gs>
            <a:gs pos="100000">
              <a:srgbClr val="156B1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78E080A-DA95-4AFB-8993-F2FDB7C50276}" type="slidenum">
              <a:rPr lang="en-US" altLang="ko-KR" b="1">
                <a:ea typeface="HY엽서L" pitchFamily="18" charset="-127"/>
              </a:rPr>
              <a:pPr/>
              <a:t>74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58375" name="Picture 3" descr="C:\Documents and Settings\Administrator\바탕 화면\이산수학 작업 그림파일\8장\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60848"/>
            <a:ext cx="71723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C85A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78E080A-DA95-4AFB-8993-F2FDB7C50276}" type="slidenum">
              <a:rPr lang="en-US" altLang="ko-KR" b="1">
                <a:ea typeface="HY엽서L" pitchFamily="18" charset="-127"/>
              </a:rPr>
              <a:pPr/>
              <a:t>75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2" y="1447801"/>
            <a:ext cx="7560000" cy="406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9FF99"/>
            </a:gs>
            <a:gs pos="39999">
              <a:srgbClr val="00C85A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8.7 </a:t>
            </a:r>
            <a:r>
              <a:rPr lang="ko-KR" altLang="en-US" sz="2400" dirty="0" err="1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트리의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 활용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1" name="TextBox 3"/>
          <p:cNvSpPr txBox="1">
            <a:spLocks noChangeArrowheads="1"/>
          </p:cNvSpPr>
          <p:nvPr/>
        </p:nvSpPr>
        <p:spPr bwMode="auto">
          <a:xfrm>
            <a:off x="7046913" y="6483350"/>
            <a:ext cx="3789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8. </a:t>
            </a:r>
            <a:r>
              <a:rPr kumimoji="0" lang="ko-KR" altLang="en-US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트 리</a:t>
            </a:r>
            <a:endParaRPr kumimoji="0" lang="ko-KR" altLang="en-US" sz="1500" b="1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837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78E080A-DA95-4AFB-8993-F2FDB7C50276}" type="slidenum">
              <a:rPr lang="en-US" altLang="ko-KR" b="1">
                <a:ea typeface="HY엽서L" pitchFamily="18" charset="-127"/>
              </a:rPr>
              <a:pPr/>
              <a:t>76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5837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00B050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00B05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97" y="1666874"/>
            <a:ext cx="6276975" cy="392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7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tree</a:t>
            </a:r>
            <a:r>
              <a:rPr lang="en-US" dirty="0" smtClean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are trees</a:t>
            </a:r>
            <a:r>
              <a:rPr lang="en-US" dirty="0"/>
              <a:t> </a:t>
            </a:r>
            <a:r>
              <a:rPr lang="en-US" dirty="0" smtClean="0"/>
              <a:t>- both are connected and have no simple circuits. Because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</a:t>
            </a:r>
            <a:r>
              <a:rPr lang="en-US" dirty="0" smtClean="0"/>
              <a:t>tree. </a:t>
            </a:r>
            <a:r>
              <a:rPr lang="en-US" i="1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8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</a:t>
            </a:r>
            <a:r>
              <a:rPr lang="en-US" dirty="0" smtClean="0"/>
              <a:t>but </a:t>
            </a:r>
            <a:r>
              <a:rPr lang="en-US" dirty="0"/>
              <a:t>is not </a:t>
            </a:r>
            <a:r>
              <a:rPr lang="en-US" dirty="0" smtClean="0"/>
              <a:t>connected. </a:t>
            </a:r>
          </a:p>
          <a:p>
            <a:pPr indent="0">
              <a:buNone/>
            </a:pPr>
            <a:r>
              <a:rPr lang="en-US" dirty="0" smtClean="0"/>
              <a:t>Each </a:t>
            </a:r>
            <a:r>
              <a:rPr lang="en-US" dirty="0"/>
              <a:t>of the connected </a:t>
            </a:r>
            <a:r>
              <a:rPr lang="en-US" dirty="0" smtClean="0"/>
              <a:t>  components </a:t>
            </a:r>
            <a:r>
              <a:rPr lang="en-US" dirty="0"/>
              <a:t>in a forest is a </a:t>
            </a:r>
            <a:r>
              <a:rPr lang="en-US" dirty="0" smtClean="0"/>
              <a:t>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293095"/>
            <a:ext cx="4896544" cy="22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3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5302</TotalTime>
  <Words>3131</Words>
  <Application>Microsoft Office PowerPoint</Application>
  <PresentationFormat>화면 슬라이드 쇼(4:3)</PresentationFormat>
  <Paragraphs>602</Paragraphs>
  <Slides>76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95" baseType="lpstr">
      <vt:lpstr>HY그래픽</vt:lpstr>
      <vt:lpstr>HY엽서L</vt:lpstr>
      <vt:lpstr>HY중고딕</vt:lpstr>
      <vt:lpstr>굴림</vt:lpstr>
      <vt:lpstr>돋움</vt:lpstr>
      <vt:lpstr>맑은 고딕</vt:lpstr>
      <vt:lpstr>서울도시</vt:lpstr>
      <vt:lpstr>휴먼둥근헤드라인</vt:lpstr>
      <vt:lpstr>휴먼매직체</vt:lpstr>
      <vt:lpstr>휴먼모음T</vt:lpstr>
      <vt:lpstr>Arial</vt:lpstr>
      <vt:lpstr>Cambria Math</vt:lpstr>
      <vt:lpstr>Courier New</vt:lpstr>
      <vt:lpstr>Gill Sans MT</vt:lpstr>
      <vt:lpstr>Verdana</vt:lpstr>
      <vt:lpstr>Wingdings</vt:lpstr>
      <vt:lpstr>Wingdings 2</vt:lpstr>
      <vt:lpstr>한컴바탕</vt:lpstr>
      <vt:lpstr>태양</vt:lpstr>
      <vt:lpstr>PowerPoint 프레젠테이션</vt:lpstr>
      <vt:lpstr>PowerPoint 프레젠테이션</vt:lpstr>
      <vt:lpstr>CONTENTS</vt:lpstr>
      <vt:lpstr>8. 트 리</vt:lpstr>
      <vt:lpstr>8.1 트리의 기본 개념</vt:lpstr>
      <vt:lpstr>8.1 트리의 기본 개념</vt:lpstr>
      <vt:lpstr>Trees</vt:lpstr>
      <vt:lpstr>Trees</vt:lpstr>
      <vt:lpstr>Trees</vt:lpstr>
      <vt:lpstr>Trees (continued)</vt:lpstr>
      <vt:lpstr>8.1 트리의 기본 개념</vt:lpstr>
      <vt:lpstr>Trees as Models</vt:lpstr>
      <vt:lpstr>8.1 트리의 기본 개념</vt:lpstr>
      <vt:lpstr>8.1 트리의 기본 개념</vt:lpstr>
      <vt:lpstr>8.1 트리의 기본 개념</vt:lpstr>
      <vt:lpstr>8.1 트리의 기본 개념</vt:lpstr>
      <vt:lpstr>8.1 트리의 기본 개념</vt:lpstr>
      <vt:lpstr>Terminology for Rooted Trees</vt:lpstr>
      <vt:lpstr>Terminology for Rooted Trees</vt:lpstr>
      <vt:lpstr>8.1 트리의 기본 개념</vt:lpstr>
      <vt:lpstr>Properties of Trees</vt:lpstr>
      <vt:lpstr>8.1 트리의 기본 개념</vt:lpstr>
      <vt:lpstr>8.2 방향 트리</vt:lpstr>
      <vt:lpstr>8.2 방향 트리</vt:lpstr>
      <vt:lpstr>8.3 이진 트리</vt:lpstr>
      <vt:lpstr>이진트리(binary tree)</vt:lpstr>
      <vt:lpstr>이진트리(binary tree)</vt:lpstr>
      <vt:lpstr>이진트리(binary tree)</vt:lpstr>
      <vt:lpstr>수열 복습</vt:lpstr>
      <vt:lpstr>이진트리(binary tree)</vt:lpstr>
      <vt:lpstr>8.3 이진 트리</vt:lpstr>
      <vt:lpstr>8.3 이진 트리</vt:lpstr>
      <vt:lpstr>8.3 이진 트리</vt:lpstr>
      <vt:lpstr>m-ary Rooted Trees</vt:lpstr>
      <vt:lpstr>m-ary Rooted Trees(soln.)</vt:lpstr>
      <vt:lpstr>8.4 이진 트리의 표현</vt:lpstr>
      <vt:lpstr>8.4 이진 트리의 표현</vt:lpstr>
      <vt:lpstr>8.4 이진 트리의 표현</vt:lpstr>
      <vt:lpstr>8.5 이진 트리의 탐방</vt:lpstr>
      <vt:lpstr>이진트리의 순회</vt:lpstr>
      <vt:lpstr>이진트리의 순회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8.5 이진 트리의 탐방</vt:lpstr>
      <vt:lpstr>8.6 생성 트리와 최소 비용 생성 트리</vt:lpstr>
      <vt:lpstr>Preorder Traversal</vt:lpstr>
      <vt:lpstr>8.6 생성 트리와 최소 비용 생성 트리</vt:lpstr>
      <vt:lpstr>8.6 생성 트리와 최소 비용 생성 트리</vt:lpstr>
      <vt:lpstr>8.6 생성 트리와 최소 비용 생성 트리</vt:lpstr>
      <vt:lpstr>네트워크(Network)</vt:lpstr>
      <vt:lpstr>8.6 생성 트리와 최소 비용 생성 트리</vt:lpstr>
      <vt:lpstr>8.6 생성 트리와 최소 비용 생성 트리</vt:lpstr>
      <vt:lpstr>8.6 생성 트리와 최소 비용 생성 트리</vt:lpstr>
      <vt:lpstr>8.6 생성 트리와 최소 비용 생성 트리</vt:lpstr>
      <vt:lpstr>네트워크(Network)</vt:lpstr>
      <vt:lpstr>네트워크(Network)</vt:lpstr>
      <vt:lpstr>8.6 생성 트리와 최소 비용 생성 트리</vt:lpstr>
      <vt:lpstr>8.6 생성 트리와 최소 비용 생성 트리</vt:lpstr>
      <vt:lpstr>8.6 생성 트리와 최소 비용 생성 트리</vt:lpstr>
      <vt:lpstr>8.7 트리의 활용</vt:lpstr>
      <vt:lpstr>이진찾기트리(Binary Search Tree)</vt:lpstr>
      <vt:lpstr>이진찾기트리(Binary Search Tree)</vt:lpstr>
      <vt:lpstr>8.7 트리의 활용</vt:lpstr>
      <vt:lpstr>8.7 트리의 활용</vt:lpstr>
      <vt:lpstr>8.7 트리의 활용</vt:lpstr>
      <vt:lpstr>8.7 트리의 활용</vt:lpstr>
      <vt:lpstr>8.7 트리의 활용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user</cp:lastModifiedBy>
  <cp:revision>322</cp:revision>
  <cp:lastPrinted>2015-11-11T15:05:49Z</cp:lastPrinted>
  <dcterms:created xsi:type="dcterms:W3CDTF">2010-07-13T17:27:52Z</dcterms:created>
  <dcterms:modified xsi:type="dcterms:W3CDTF">2015-11-17T05:18:17Z</dcterms:modified>
</cp:coreProperties>
</file>