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9"/>
  </p:notesMasterIdLst>
  <p:handoutMasterIdLst>
    <p:handoutMasterId r:id="rId50"/>
  </p:handoutMasterIdLst>
  <p:sldIdLst>
    <p:sldId id="308" r:id="rId2"/>
    <p:sldId id="358" r:id="rId3"/>
    <p:sldId id="257" r:id="rId4"/>
    <p:sldId id="326" r:id="rId5"/>
    <p:sldId id="327" r:id="rId6"/>
    <p:sldId id="375" r:id="rId7"/>
    <p:sldId id="360" r:id="rId8"/>
    <p:sldId id="364" r:id="rId9"/>
    <p:sldId id="365" r:id="rId10"/>
    <p:sldId id="366" r:id="rId11"/>
    <p:sldId id="369" r:id="rId12"/>
    <p:sldId id="370" r:id="rId13"/>
    <p:sldId id="371" r:id="rId14"/>
    <p:sldId id="372" r:id="rId15"/>
    <p:sldId id="373" r:id="rId16"/>
    <p:sldId id="374" r:id="rId17"/>
    <p:sldId id="328" r:id="rId18"/>
    <p:sldId id="329" r:id="rId19"/>
    <p:sldId id="330" r:id="rId20"/>
    <p:sldId id="391" r:id="rId21"/>
    <p:sldId id="392" r:id="rId22"/>
    <p:sldId id="333" r:id="rId23"/>
    <p:sldId id="334" r:id="rId24"/>
    <p:sldId id="378" r:id="rId25"/>
    <p:sldId id="381" r:id="rId26"/>
    <p:sldId id="379" r:id="rId27"/>
    <p:sldId id="380" r:id="rId28"/>
    <p:sldId id="382" r:id="rId29"/>
    <p:sldId id="335" r:id="rId30"/>
    <p:sldId id="384" r:id="rId31"/>
    <p:sldId id="385" r:id="rId32"/>
    <p:sldId id="337" r:id="rId33"/>
    <p:sldId id="338" r:id="rId34"/>
    <p:sldId id="339" r:id="rId35"/>
    <p:sldId id="348" r:id="rId36"/>
    <p:sldId id="349" r:id="rId37"/>
    <p:sldId id="383" r:id="rId38"/>
    <p:sldId id="340" r:id="rId39"/>
    <p:sldId id="341" r:id="rId40"/>
    <p:sldId id="350" r:id="rId41"/>
    <p:sldId id="351" r:id="rId42"/>
    <p:sldId id="386" r:id="rId43"/>
    <p:sldId id="387" r:id="rId44"/>
    <p:sldId id="388" r:id="rId45"/>
    <p:sldId id="389" r:id="rId46"/>
    <p:sldId id="352" r:id="rId47"/>
    <p:sldId id="353" r:id="rId48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B93"/>
    <a:srgbClr val="FFCC66"/>
    <a:srgbClr val="FFC247"/>
    <a:srgbClr val="F640A8"/>
    <a:srgbClr val="00C85A"/>
    <a:srgbClr val="FF3F3F"/>
    <a:srgbClr val="FF0000"/>
    <a:srgbClr val="FF0066"/>
    <a:srgbClr val="FF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7361" autoAdjust="0"/>
  </p:normalViewPr>
  <p:slideViewPr>
    <p:cSldViewPr showGuides="1">
      <p:cViewPr varScale="1">
        <p:scale>
          <a:sx n="57" d="100"/>
          <a:sy n="57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38756-22F0-44B5-8309-91C6236B0183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A810-5745-4960-8749-7C1CB1DE2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46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F6C050-86E1-4C54-9165-12E8C8E0CECD}" type="datetimeFigureOut">
              <a:rPr lang="ko-KR" altLang="en-US"/>
              <a:pPr>
                <a:defRPr/>
              </a:pPr>
              <a:t>2015-12-17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8EE30C4-5E1C-41D5-BBE5-CACE56CC2F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02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3D4A96-FD2F-4174-8ADB-A5D3689781C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85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20A780-4E3A-405C-99F1-7FE4C83A0DC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38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A70F0B-633F-4903-9225-4C0EC48761A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71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F23E06-DF84-411D-9605-74A5BBF095F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36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0F0947-D5B5-413D-9F09-C2877EF89FF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828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0F0947-D5B5-413D-9F09-C2877EF89FF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984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0F0947-D5B5-413D-9F09-C2877EF89FF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99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44566C-E591-4E9D-8902-0241A96759A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24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6244A2-AE81-418B-93CB-812F8E5486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64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6244A2-AE81-418B-93CB-812F8E5486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60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6244A2-AE81-418B-93CB-812F8E5486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99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616263-6310-4EEB-AD74-C7079DDACB3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519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39A0C7-2C87-4694-A2F8-CBBD027971E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306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39A0C7-2C87-4694-A2F8-CBBD027971E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64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1E159B-BB6C-4969-B8F9-3F4D8913FF4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7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DBAB1-AAB2-4804-B083-522F32E80C0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30CFB7-2E63-46D9-A3CB-672AC935B8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C22860-4C4F-42BB-AEE0-4F517E3D84C9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5204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1064FD9-3421-4E0E-868E-8FEEE65D53AD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7303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394C6-83A5-4CD7-90CC-30CD7161A29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87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0C587C-D5D4-4385-9F8D-8391D9B7E96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63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72C24-C82D-457D-8F6D-05CBCE14341E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0CE51-9565-4FA5-8F46-43F6B5D223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12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33EC1-EA36-49AF-A7FA-D791278EB6CE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23E4-6C76-44EB-A6BF-05CC0EB584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C474B-8B4E-403A-B8F7-986DEF71BDE0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770A5-1B63-439C-9796-073AB521E0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9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1D051-A25E-4804-B6BE-B3DB8B112FAE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646A-8523-4874-9133-E33DB4E84C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43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0A4257-6887-48A4-8375-263E7298FCE5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2CF0F-A30A-459A-8783-B51B7AE59D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9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17D16-3E55-4A7D-BDA9-E89DCE0BFFCD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198C0-0674-48E5-BB4D-81E8B749EA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13CB2-86F2-4721-889C-7C0AD40B7B17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D8576-7A3F-4471-877C-BA19AFF1D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14621-AFCE-4A73-B5BA-704CABCF8063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C4ABF-DBCB-44F3-9F28-A9C37562C0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58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2710C-D20C-4966-8884-5A640FCC4EBD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BC5B7-A733-495C-A6F8-6561DF2DDC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9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5A3CF-DDA2-49A0-B54D-D1E7F7CF3F29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154CB-27AF-4316-A7B6-C08EDF2934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20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3F745-B359-4BB3-98D3-F488B208CA16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B2B83-0AE6-4BBB-A24C-8335D91EBD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92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3429E1D7-3250-4704-AC59-B04F680B4656}" type="datetimeFigureOut">
              <a:rPr lang="en-US" altLang="ko-KR"/>
              <a:pPr/>
              <a:t>12/17/2015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7223431E-D844-45B9-A673-F1F24A027A7E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87450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Chapter 9. 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43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순열</a:t>
            </a:r>
            <a:r>
              <a:rPr kumimoji="0" lang="en-US" altLang="ko-KR" sz="43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, </a:t>
            </a:r>
            <a:r>
              <a:rPr kumimoji="0" lang="ko-KR" altLang="en-US" sz="43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이산적 확률</a:t>
            </a:r>
            <a:r>
              <a:rPr kumimoji="0" lang="en-US" altLang="ko-KR" sz="43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, </a:t>
            </a:r>
            <a:r>
              <a:rPr kumimoji="0" lang="ko-KR" altLang="en-US" sz="43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재귀적 관계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4572000" y="1196975"/>
            <a:ext cx="2879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ko-KR" altLang="en-US" sz="2400">
              <a:latin typeface="Helvetica" panose="020B0604020202020204" pitchFamily="34" charset="0"/>
            </a:endParaRP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971600" y="1412776"/>
            <a:ext cx="8459787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elvetica" panose="020B0604020202020204" pitchFamily="34" charset="0"/>
              </a:rPr>
              <a:t>확률변수의 함수도 확률변수이다</a:t>
            </a: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확률변수의 함수의 </a:t>
            </a:r>
            <a:r>
              <a:rPr lang="ko-KR" altLang="en-US" sz="2400" dirty="0" err="1">
                <a:latin typeface="Helvetica" panose="020B0604020202020204" pitchFamily="34" charset="0"/>
              </a:rPr>
              <a:t>기대값을</a:t>
            </a:r>
            <a:r>
              <a:rPr lang="ko-KR" altLang="en-US" sz="2400" dirty="0">
                <a:latin typeface="Helvetica" panose="020B0604020202020204" pitchFamily="34" charset="0"/>
              </a:rPr>
              <a:t> 구하는 방법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elvetica" panose="020B0604020202020204" pitchFamily="34" charset="0"/>
              </a:rPr>
              <a:t>예제</a:t>
            </a:r>
            <a:r>
              <a:rPr lang="en-US" altLang="ko-KR" sz="2400" dirty="0" smtClean="0">
                <a:latin typeface="Helvetica" panose="020B0604020202020204" pitchFamily="34" charset="0"/>
              </a:rPr>
              <a:t>: </a:t>
            </a:r>
            <a:r>
              <a:rPr lang="ko-KR" altLang="en-US" sz="2400" dirty="0" smtClean="0">
                <a:latin typeface="Helvetica" panose="020B0604020202020204" pitchFamily="34" charset="0"/>
              </a:rPr>
              <a:t>동전을</a:t>
            </a:r>
            <a:r>
              <a:rPr lang="en-US" altLang="ko-KR" sz="2400" dirty="0" smtClean="0">
                <a:latin typeface="Helvetica" panose="020B0604020202020204" pitchFamily="34" charset="0"/>
              </a:rPr>
              <a:t> 2</a:t>
            </a:r>
            <a:r>
              <a:rPr lang="ko-KR" altLang="en-US" sz="2400" dirty="0" smtClean="0">
                <a:latin typeface="Helvetica" panose="020B0604020202020204" pitchFamily="34" charset="0"/>
              </a:rPr>
              <a:t>회 던지는 실험에서 표면의 개수를 </a:t>
            </a:r>
            <a:r>
              <a:rPr lang="en-US" altLang="ko-KR" sz="2400" dirty="0" smtClean="0">
                <a:latin typeface="Helvetica" panose="020B0604020202020204" pitchFamily="34" charset="0"/>
              </a:rPr>
              <a:t>X</a:t>
            </a:r>
            <a:r>
              <a:rPr lang="ko-KR" altLang="en-US" sz="2400" dirty="0" smtClean="0">
                <a:latin typeface="Helvetica" panose="020B0604020202020204" pitchFamily="34" charset="0"/>
              </a:rPr>
              <a:t>라고 할 때</a:t>
            </a:r>
            <a:r>
              <a:rPr lang="en-US" altLang="ko-KR" sz="2400" dirty="0" smtClean="0">
                <a:latin typeface="Helvetica" panose="020B0604020202020204" pitchFamily="34" charset="0"/>
              </a:rPr>
              <a:t>, </a:t>
            </a:r>
            <a:r>
              <a:rPr lang="ko-KR" altLang="en-US" sz="2400" dirty="0" smtClean="0">
                <a:latin typeface="Helvetica" panose="020B0604020202020204" pitchFamily="34" charset="0"/>
              </a:rPr>
              <a:t>확률변수 </a:t>
            </a:r>
            <a:r>
              <a:rPr lang="en-US" altLang="ko-KR" sz="2400" dirty="0" smtClean="0">
                <a:latin typeface="Helvetica" panose="020B0604020202020204" pitchFamily="34" charset="0"/>
              </a:rPr>
              <a:t>Y=(X-1)</a:t>
            </a:r>
            <a:r>
              <a:rPr lang="en-US" altLang="ko-KR" sz="2400" baseline="30000" dirty="0" smtClean="0">
                <a:latin typeface="Helvetica" panose="020B0604020202020204" pitchFamily="34" charset="0"/>
              </a:rPr>
              <a:t>2  </a:t>
            </a:r>
            <a:r>
              <a:rPr lang="ko-KR" altLang="en-US" sz="2400" dirty="0" smtClean="0">
                <a:latin typeface="Helvetica" panose="020B0604020202020204" pitchFamily="34" charset="0"/>
              </a:rPr>
              <a:t>의 </a:t>
            </a:r>
            <a:r>
              <a:rPr lang="ko-KR" altLang="en-US" sz="2400" dirty="0" err="1" smtClean="0">
                <a:latin typeface="Helvetica" panose="020B0604020202020204" pitchFamily="34" charset="0"/>
              </a:rPr>
              <a:t>기대값을</a:t>
            </a:r>
            <a:r>
              <a:rPr lang="ko-KR" altLang="en-US" sz="2400" dirty="0" smtClean="0">
                <a:latin typeface="Helvetica" panose="020B0604020202020204" pitchFamily="34" charset="0"/>
              </a:rPr>
              <a:t> 구하여라</a:t>
            </a:r>
            <a:endParaRPr lang="en-US" altLang="ko-KR" sz="2400" dirty="0" smtClean="0">
              <a:latin typeface="Helvetica" panose="020B0604020202020204" pitchFamily="34" charset="0"/>
            </a:endParaRPr>
          </a:p>
          <a:p>
            <a:pPr marL="0" indent="0" algn="l" eaLnBrk="1" hangingPunct="1">
              <a:buClr>
                <a:schemeClr val="tx1"/>
              </a:buClr>
            </a:pPr>
            <a:r>
              <a:rPr lang="en-US" altLang="ko-KR" sz="2400" dirty="0" smtClean="0">
                <a:latin typeface="Helvetica" panose="020B0604020202020204" pitchFamily="34" charset="0"/>
              </a:rPr>
              <a:t>  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ko-KR" sz="2400" baseline="30000" dirty="0" smtClean="0">
                <a:latin typeface="Helvetica" panose="020B0604020202020204" pitchFamily="34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Helvetica" panose="020B0604020202020204" pitchFamily="34" charset="0"/>
              </a:rPr>
              <a:t>X</a:t>
            </a:r>
            <a:r>
              <a:rPr lang="ko-KR" altLang="en-US" sz="2400" dirty="0">
                <a:solidFill>
                  <a:srgbClr val="0000FF"/>
                </a:solidFill>
                <a:latin typeface="Helvetica" panose="020B0604020202020204" pitchFamily="34" charset="0"/>
              </a:rPr>
              <a:t>의 확률분포</a:t>
            </a:r>
            <a:endParaRPr lang="en-US" altLang="ko-KR" sz="2400" dirty="0">
              <a:solidFill>
                <a:srgbClr val="0000FF"/>
              </a:solidFill>
              <a:latin typeface="Helvetica" panose="020B0604020202020204" pitchFamily="34" charset="0"/>
            </a:endParaRPr>
          </a:p>
          <a:p>
            <a:pPr eaLnBrk="1" hangingPunct="1">
              <a:buClr>
                <a:schemeClr val="tx1"/>
              </a:buClr>
            </a:pPr>
            <a:endParaRPr lang="en-US" altLang="ko-KR" sz="2800" dirty="0">
              <a:latin typeface="Helvetica" panose="020B0604020202020204" pitchFamily="34" charset="0"/>
            </a:endParaRPr>
          </a:p>
          <a:p>
            <a:pPr eaLnBrk="1" hangingPunct="1">
              <a:buClr>
                <a:schemeClr val="tx1"/>
              </a:buClr>
            </a:pPr>
            <a:endParaRPr lang="en-US" altLang="ko-KR" sz="2800" dirty="0">
              <a:latin typeface="Helvetica" panose="020B0604020202020204" pitchFamily="34" charset="0"/>
            </a:endParaRPr>
          </a:p>
          <a:p>
            <a:pPr marL="0" indent="0" algn="l" eaLnBrk="1" hangingPunct="1">
              <a:buClr>
                <a:schemeClr val="tx1"/>
              </a:buClr>
            </a:pPr>
            <a:endParaRPr lang="ko-KR" altLang="en-US" sz="2400" baseline="30000" dirty="0">
              <a:latin typeface="Helvetica" panose="020B0604020202020204" pitchFamily="34" charset="0"/>
            </a:endParaRPr>
          </a:p>
        </p:txBody>
      </p:sp>
      <p:graphicFrame>
        <p:nvGraphicFramePr>
          <p:cNvPr id="1126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87450" y="2143125"/>
          <a:ext cx="30257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1587240" imgH="787320" progId="Equation.3">
                  <p:embed/>
                </p:oleObj>
              </mc:Choice>
              <mc:Fallback>
                <p:oleObj name="Equation" r:id="rId3" imgW="15872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43125"/>
                        <a:ext cx="3025775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평균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5479"/>
              </p:ext>
            </p:extLst>
          </p:nvPr>
        </p:nvGraphicFramePr>
        <p:xfrm>
          <a:off x="1524000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P{X=x}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769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043608" y="1340768"/>
            <a:ext cx="8147050" cy="45259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Helvetica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Helvetica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latin typeface="Helvetica" panose="020B0604020202020204" pitchFamily="34" charset="0"/>
              </a:rPr>
              <a:t>E(</a:t>
            </a:r>
            <a:r>
              <a:rPr lang="en-US" altLang="ko-KR" sz="2400" dirty="0" err="1" smtClean="0">
                <a:latin typeface="Helvetica" panose="020B0604020202020204" pitchFamily="34" charset="0"/>
              </a:rPr>
              <a:t>aX+b</a:t>
            </a:r>
            <a:r>
              <a:rPr lang="en-US" altLang="ko-KR" sz="2400" dirty="0" smtClean="0">
                <a:latin typeface="Helvetica" panose="020B0604020202020204" pitchFamily="34" charset="0"/>
              </a:rPr>
              <a:t>) = </a:t>
            </a:r>
            <a:r>
              <a:rPr lang="en-US" altLang="ko-KR" sz="2400" dirty="0" err="1" smtClean="0">
                <a:latin typeface="Helvetica" panose="020B0604020202020204" pitchFamily="34" charset="0"/>
              </a:rPr>
              <a:t>aE</a:t>
            </a:r>
            <a:r>
              <a:rPr lang="en-US" altLang="ko-KR" sz="2400" dirty="0" smtClean="0">
                <a:latin typeface="Helvetica" panose="020B0604020202020204" pitchFamily="34" charset="0"/>
              </a:rPr>
              <a:t>(X) + b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latin typeface="Helvetica" panose="020B0604020202020204" pitchFamily="34" charset="0"/>
              </a:rPr>
              <a:t>E[c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1</a:t>
            </a:r>
            <a:r>
              <a:rPr lang="en-US" altLang="ko-KR" sz="2400" dirty="0" smtClean="0">
                <a:latin typeface="Helvetica" panose="020B0604020202020204" pitchFamily="34" charset="0"/>
              </a:rPr>
              <a:t>g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1</a:t>
            </a:r>
            <a:r>
              <a:rPr lang="en-US" altLang="ko-KR" sz="2400" dirty="0" smtClean="0">
                <a:latin typeface="Helvetica" panose="020B0604020202020204" pitchFamily="34" charset="0"/>
              </a:rPr>
              <a:t>(X)+c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2</a:t>
            </a:r>
            <a:r>
              <a:rPr lang="en-US" altLang="ko-KR" sz="2400" dirty="0" smtClean="0">
                <a:latin typeface="Helvetica" panose="020B0604020202020204" pitchFamily="34" charset="0"/>
              </a:rPr>
              <a:t>g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2</a:t>
            </a:r>
            <a:r>
              <a:rPr lang="en-US" altLang="ko-KR" sz="2400" dirty="0" smtClean="0">
                <a:latin typeface="Helvetica" panose="020B0604020202020204" pitchFamily="34" charset="0"/>
              </a:rPr>
              <a:t>(X)]=c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1</a:t>
            </a:r>
            <a:r>
              <a:rPr lang="en-US" altLang="ko-KR" sz="2400" dirty="0" smtClean="0">
                <a:latin typeface="Helvetica" panose="020B0604020202020204" pitchFamily="34" charset="0"/>
              </a:rPr>
              <a:t>E[g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1</a:t>
            </a:r>
            <a:r>
              <a:rPr lang="en-US" altLang="ko-KR" sz="2400" dirty="0" smtClean="0">
                <a:latin typeface="Helvetica" panose="020B0604020202020204" pitchFamily="34" charset="0"/>
              </a:rPr>
              <a:t>(X)] + c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1</a:t>
            </a:r>
            <a:r>
              <a:rPr lang="en-US" altLang="ko-KR" sz="2400" dirty="0" smtClean="0">
                <a:latin typeface="Helvetica" panose="020B0604020202020204" pitchFamily="34" charset="0"/>
              </a:rPr>
              <a:t>E[g</a:t>
            </a:r>
            <a:r>
              <a:rPr lang="en-US" altLang="ko-KR" sz="2400" baseline="-25000" dirty="0" smtClean="0">
                <a:latin typeface="Helvetica" panose="020B0604020202020204" pitchFamily="34" charset="0"/>
              </a:rPr>
              <a:t>1</a:t>
            </a:r>
            <a:r>
              <a:rPr lang="en-US" altLang="ko-KR" sz="2400" dirty="0" smtClean="0">
                <a:latin typeface="Helvetica" panose="020B0604020202020204" pitchFamily="34" charset="0"/>
              </a:rPr>
              <a:t>(X)] 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</a:t>
            </a:r>
            <a:r>
              <a:rPr kumimoji="0" lang="ko-KR" altLang="en-US" sz="3600" b="1" dirty="0" err="1" smtClean="0">
                <a:latin typeface="Times New Roman" panose="02020603050405020304" pitchFamily="18" charset="0"/>
              </a:rPr>
              <a:t>기대값의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성질</a:t>
            </a:r>
            <a:r>
              <a:rPr kumimoji="0" lang="en-US" altLang="ko-KR" sz="3600" b="1" dirty="0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5361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115616" y="1484784"/>
            <a:ext cx="7643813" cy="4572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elvetica" panose="020B0604020202020204" pitchFamily="34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확률변수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평균을 </a:t>
            </a:r>
            <a:r>
              <a:rPr lang="el-G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μ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분포가 중심위치의 측도인 </a:t>
            </a:r>
            <a:r>
              <a:rPr lang="el-GR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μ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떨어진 정도를 나타내는 양으로서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E[(X-</a:t>
            </a:r>
            <a:r>
              <a:rPr lang="el-GR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μ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8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eaLnBrk="1" hangingPunct="1">
              <a:buFontTx/>
              <a:buNone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확률변수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분산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기호로는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분산과 표준편차</a:t>
            </a:r>
          </a:p>
        </p:txBody>
      </p:sp>
    </p:spTree>
    <p:extLst>
      <p:ext uri="{BB962C8B-B14F-4D97-AF65-F5344CB8AC3E}">
        <p14:creationId xmlns:p14="http://schemas.microsoft.com/office/powerpoint/2010/main" val="1623949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345467" y="4355746"/>
            <a:ext cx="5113338" cy="5730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elvetica" panose="020B0604020202020204" pitchFamily="34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분산의 간편계산법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63977044"/>
              </p:ext>
            </p:extLst>
          </p:nvPr>
        </p:nvGraphicFramePr>
        <p:xfrm>
          <a:off x="1372394" y="2066925"/>
          <a:ext cx="524510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3" imgW="3085920" imgH="1091880" progId="Equation.3">
                  <p:embed/>
                </p:oleObj>
              </mc:Choice>
              <mc:Fallback>
                <p:oleObj name="Equation" r:id="rId3" imgW="308592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94" y="2066925"/>
                        <a:ext cx="524510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73930407"/>
              </p:ext>
            </p:extLst>
          </p:nvPr>
        </p:nvGraphicFramePr>
        <p:xfrm>
          <a:off x="1259632" y="5157192"/>
          <a:ext cx="63357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5" imgW="3454200" imgH="482400" progId="Equation.3">
                  <p:embed/>
                </p:oleObj>
              </mc:Choice>
              <mc:Fallback>
                <p:oleObj name="Equation" r:id="rId5" imgW="3454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7192"/>
                        <a:ext cx="63357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분산과 표준편차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15616" y="1089819"/>
            <a:ext cx="5113338" cy="5730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ko-KR" altLang="en-US" sz="2400" kern="0" dirty="0">
                <a:latin typeface="Helvetica"/>
                <a:ea typeface="+mn-ea"/>
              </a:rPr>
              <a:t> </a:t>
            </a:r>
            <a:r>
              <a:rPr lang="en-US" altLang="ko-KR" sz="2400" kern="0" dirty="0">
                <a:latin typeface="Helvetica"/>
                <a:ea typeface="+mn-ea"/>
              </a:rPr>
              <a:t>E[X] = </a:t>
            </a:r>
            <a:r>
              <a:rPr lang="el-GR" altLang="ko-KR" sz="2400" kern="0" dirty="0">
                <a:latin typeface="Helvetica"/>
                <a:ea typeface="+mn-ea"/>
              </a:rPr>
              <a:t>μ</a:t>
            </a:r>
            <a:endParaRPr lang="en-US" altLang="ko-KR" sz="3000" kern="0" dirty="0">
              <a:latin typeface="Helvetic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90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107281" y="1196752"/>
            <a:ext cx="7643813" cy="4572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2550" indent="0" eaLnBrk="1" hangingPunct="1">
              <a:buNone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분산의 성질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aX+b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 a</a:t>
            </a:r>
            <a:r>
              <a:rPr lang="en-US" altLang="ko-KR" sz="24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Var(x)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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보일 것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                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확률변수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Z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평균은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2400" dirty="0" smtClean="0">
              <a:latin typeface="Helvetica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ko-KR" sz="2400" dirty="0" smtClean="0">
                <a:latin typeface="Helvetica" panose="020B0604020202020204" pitchFamily="34" charset="0"/>
              </a:rPr>
              <a:t>  </a:t>
            </a:r>
            <a:endParaRPr lang="en-US" altLang="ko-KR" sz="3000" dirty="0" smtClean="0">
              <a:latin typeface="Helvetica" panose="020B0604020202020204" pitchFamily="34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분산과 표준편차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04257"/>
              </p:ext>
            </p:extLst>
          </p:nvPr>
        </p:nvGraphicFramePr>
        <p:xfrm>
          <a:off x="2195736" y="4581128"/>
          <a:ext cx="2241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581128"/>
                        <a:ext cx="22415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아래쪽 화살표 4"/>
          <p:cNvSpPr>
            <a:spLocks noChangeArrowheads="1"/>
          </p:cNvSpPr>
          <p:nvPr/>
        </p:nvSpPr>
        <p:spPr bwMode="auto">
          <a:xfrm flipH="1" flipV="1">
            <a:off x="4643438" y="4143375"/>
            <a:ext cx="285750" cy="35718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7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107281" y="1196752"/>
            <a:ext cx="7643813" cy="4572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2550" indent="0" eaLnBrk="1" hangingPunct="1">
              <a:buNone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동전을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던질 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나오는 표면의 개수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평균과 표준편차를 구하여라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E(X), E(X</a:t>
            </a:r>
            <a:r>
              <a:rPr lang="en-US" altLang="ko-KR" sz="24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3000" dirty="0" smtClean="0">
              <a:latin typeface="Helvetica" panose="020B0604020202020204" pitchFamily="34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분산과 표준편차</a:t>
            </a:r>
          </a:p>
        </p:txBody>
      </p:sp>
      <p:sp>
        <p:nvSpPr>
          <p:cNvPr id="14341" name="아래쪽 화살표 4"/>
          <p:cNvSpPr>
            <a:spLocks noChangeArrowheads="1"/>
          </p:cNvSpPr>
          <p:nvPr/>
        </p:nvSpPr>
        <p:spPr bwMode="auto">
          <a:xfrm flipH="1" flipV="1">
            <a:off x="4643438" y="4143375"/>
            <a:ext cx="285750" cy="35718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5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107281" y="1196752"/>
            <a:ext cx="7643813" cy="4572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2550" indent="0" eaLnBrk="1" hangingPunct="1">
              <a:buNone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Soln.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동전을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던질 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나오는 표면의 개수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평균과 표준편차를 구하여라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E(X)=1, E(X</a:t>
            </a:r>
            <a:r>
              <a:rPr lang="en-US" altLang="ko-KR" sz="24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)=3/2,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(X) = 3/2-1</a:t>
            </a:r>
            <a:r>
              <a:rPr lang="en-US" altLang="ko-KR" sz="24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=1/2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3000" dirty="0" smtClean="0">
              <a:latin typeface="Helvetica" panose="020B0604020202020204" pitchFamily="34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분산과 표준편차</a:t>
            </a:r>
          </a:p>
        </p:txBody>
      </p:sp>
      <p:sp>
        <p:nvSpPr>
          <p:cNvPr id="14341" name="아래쪽 화살표 4"/>
          <p:cNvSpPr>
            <a:spLocks noChangeArrowheads="1"/>
          </p:cNvSpPr>
          <p:nvPr/>
        </p:nvSpPr>
        <p:spPr bwMode="auto">
          <a:xfrm flipH="1" flipV="1">
            <a:off x="4643438" y="4143375"/>
            <a:ext cx="285750" cy="35718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88926"/>
              </p:ext>
            </p:extLst>
          </p:nvPr>
        </p:nvGraphicFramePr>
        <p:xfrm>
          <a:off x="1595438" y="375888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94"/>
                <a:gridCol w="974006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f(x)=P{X=x}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xf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baseline="30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f(x)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95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확률과 통계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A1B749C-0CFD-4221-A530-FA6AF4397E18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2" name="Picture 4" descr="C:\Documents and Settings\Administrator\바탕 화면\이산수학 작업 그림파일\9장\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8413"/>
            <a:ext cx="7772400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 descr="C:\Documents and Settings\Administrator\바탕 화면\이산수학 작업 그림파일\9장\29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183063"/>
            <a:ext cx="7739063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확률과 통계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37F19DE-8914-48E8-BE5A-83EB1862ADE5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6" name="Picture 2" descr="C:\Documents and Settings\Administrator\바탕 화면\이산수학 작업 그림파일\9장\29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516063"/>
            <a:ext cx="6408737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3712" y="0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확률과 통계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FA3A095-4F4F-4AE0-9561-DD6E764ACB8B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pic>
        <p:nvPicPr>
          <p:cNvPr id="31750" name="Picture 2" descr="C:\Documents and Settings\Administrator\바탕 화면\이산수학 작업 그림파일\9장\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05" y="552514"/>
            <a:ext cx="7700962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4293096"/>
            <a:ext cx="90010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사전확률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HY그래픽" panose="02030600000101010101" pitchFamily="18" charset="-127"/>
                <a:ea typeface="HY그래픽" panose="02030600000101010101" pitchFamily="18" charset="-127"/>
              </a:rPr>
              <a:t>베이즈정리에서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 사상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,….,</a:t>
            </a:r>
            <a:r>
              <a:rPr lang="en-US" altLang="ko-KR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baseline="-25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n</a:t>
            </a:r>
            <a:r>
              <a:rPr lang="en-US" altLang="ko-KR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을 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n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가지의 원인 이라고 한다면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P(B</a:t>
            </a:r>
            <a:r>
              <a:rPr lang="en-US" altLang="ko-KR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k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는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원인의 가능성으로 사전확률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(prior probability)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이라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한다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사후확률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</a:t>
            </a:r>
            <a:r>
              <a:rPr lang="en-US" altLang="ko-KR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A|B</a:t>
            </a:r>
            <a:r>
              <a:rPr lang="en-US" altLang="ko-KR" baseline="-25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k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는 원인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k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의 결과로서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A</a:t>
            </a:r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가 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관측될 확률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</a:t>
            </a:r>
            <a:r>
              <a:rPr lang="en-US" altLang="ko-KR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baseline="-25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k</a:t>
            </a:r>
            <a:r>
              <a:rPr lang="en-US" altLang="ko-KR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|A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는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A</a:t>
            </a:r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가 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관측된 후에 원인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k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의 가능성을 의미함</a:t>
            </a:r>
            <a:r>
              <a:rPr lang="en-US" altLang="ko-KR" dirty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endParaRPr lang="en-US" altLang="ko-KR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b="1" dirty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              </a:t>
            </a:r>
            <a:r>
              <a:rPr lang="ko-KR" altLang="en-US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사후확률</a:t>
            </a:r>
            <a:r>
              <a:rPr lang="en-US" altLang="ko-KR" b="1" dirty="0">
                <a:latin typeface="HY그래픽" panose="02030600000101010101" pitchFamily="18" charset="-127"/>
                <a:ea typeface="HY그래픽" panose="02030600000101010101" pitchFamily="18" charset="-127"/>
              </a:rPr>
              <a:t>(posterior probability</a:t>
            </a:r>
            <a:r>
              <a:rPr lang="en-US" altLang="ko-KR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HY그래픽" panose="02030600000101010101" pitchFamily="18" charset="-127"/>
                <a:ea typeface="HY그래픽" panose="02030600000101010101" pitchFamily="18" charset="-127"/>
              </a:rPr>
              <a:t>베이즈정리는</a:t>
            </a: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 관측전의 원인에 대한 가능성과 관측후의 원인의 가능성 사이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HY그래픽" panose="02030600000101010101" pitchFamily="18" charset="-127"/>
                <a:ea typeface="HY그래픽" panose="02030600000101010101" pitchFamily="18" charset="-127"/>
              </a:rPr>
              <a:t>    의 관계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620688"/>
            <a:ext cx="7128792" cy="5616624"/>
          </a:xfrm>
          <a:prstGeom prst="roundRect">
            <a:avLst>
              <a:gd name="adj" fmla="val 52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이산적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확률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재귀적 관계와 연관된 전반적인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논제들을 고찰함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이산적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확률에 대한 기본 개념과 평균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분산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표준 편차와 같은 통계적인 사항들을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살펴봄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비둘기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집 원리와 재귀적 정의에 의한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재귀적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관계식을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알아봄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재귀적 관계의 대표적인 예인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피보나치 수와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하노이 탑 문제를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학습함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89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755576" y="1628800"/>
            <a:ext cx="8136904" cy="4680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600" dirty="0" smtClean="0"/>
              <a:t> </a:t>
            </a:r>
            <a:r>
              <a:rPr lang="ko-KR" altLang="en-US" sz="26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베이즈정리</a:t>
            </a:r>
            <a:endParaRPr lang="ko-KR" altLang="en-US" sz="26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사상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sz="18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,….,</a:t>
            </a:r>
            <a:r>
              <a:rPr lang="en-US" altLang="ko-KR" sz="18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sz="1800" baseline="-25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n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이 표본공간의 분할이고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P(B</a:t>
            </a:r>
            <a:r>
              <a:rPr lang="en-US" altLang="ko-KR" sz="18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i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)&gt;0, P(A)&gt;0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이면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문제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어떤 공장에 같은 길이의 스프링을 만드는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대의 기계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호기가 있다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전생산량의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35%,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전생산량의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20%,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전생산량의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45%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를 생산하고 있고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1.3%,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2%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의 불량품을 생산한다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만들어진 전체 스프링에서 하나를 뽑아 시험했을 때 그 것이 불량품이었다고 하자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그 스프링이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호기로 부터 각각 생산되었을 확률을 구하여라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800" dirty="0" smtClean="0"/>
          </a:p>
        </p:txBody>
      </p:sp>
      <p:graphicFrame>
        <p:nvGraphicFramePr>
          <p:cNvPr id="4403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58478"/>
              </p:ext>
            </p:extLst>
          </p:nvPr>
        </p:nvGraphicFramePr>
        <p:xfrm>
          <a:off x="2267744" y="2348880"/>
          <a:ext cx="34575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수식" r:id="rId4" imgW="1701720" imgH="698400" progId="Equation.3">
                  <p:embed/>
                </p:oleObj>
              </mc:Choice>
              <mc:Fallback>
                <p:oleObj name="수식" r:id="rId4" imgW="17017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48880"/>
                        <a:ext cx="34575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1043608" y="116632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latin typeface="Times New Roman" panose="02020603050405020304" pitchFamily="18" charset="0"/>
              </a:rPr>
              <a:t>조건부 확률 문제</a:t>
            </a:r>
            <a:r>
              <a:rPr kumimoji="0" lang="en-US" altLang="ko-KR" sz="3600" b="1" dirty="0" smtClean="0">
                <a:latin typeface="Times New Roman" panose="02020603050405020304" pitchFamily="18" charset="0"/>
              </a:rPr>
              <a:t>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풀이</a:t>
            </a:r>
            <a:endParaRPr kumimoji="0" lang="ko-KR" altLang="en-US" sz="3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827584" y="845699"/>
            <a:ext cx="8136904" cy="58236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8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문제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어떤 공장에 같은 길이의 스프링을 만드는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대의 기계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호기가 있다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전생산량의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35%,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전생산량의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20%,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전생산량의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45%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를 생산하고 있고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1.3%,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제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호기는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2%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의 불량품을 생산한다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만들어진 전체 스프링에서 하나를 뽑아 시험했을 때 그 것이 불량품이었다고 하자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그 스프링이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호기로 부터 각각 생산되었을 확률을 구하여라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풀이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사상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B: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불량품을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뽑을 사상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뽑힌 스프링이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호기로 부터 생산되었을 사상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= 0.35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뽑힌 스프링이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호기로 부터 생산되었을 사상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= 0.2 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HY그래픽" panose="02030600000101010101" pitchFamily="18" charset="-127"/>
                <a:ea typeface="HY그래픽" panose="02030600000101010101" pitchFamily="18" charset="-127"/>
              </a:rPr>
              <a:t>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: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뽑힌 스프링이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호기로 부터 생산되었을 사상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= 0.45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P(A| 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)=0.01, P(A|B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)=0.013, P(A|B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)=0.02, 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|A) = ( 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)*P(A|B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) / (P(B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)*P(A|B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+ 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)*P(A|B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+ P(B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)*P(A|B</a:t>
            </a:r>
            <a:r>
              <a:rPr lang="en-US" altLang="ko-KR" sz="2000" baseline="-25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3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 ) = 0.23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800" dirty="0" smtClean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115616" y="468431"/>
            <a:ext cx="7010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None/>
            </a:pPr>
            <a:r>
              <a:rPr kumimoji="0" lang="ko-KR" altLang="en-US" sz="3300" b="1" dirty="0">
                <a:latin typeface="Times New Roman" panose="02020603050405020304" pitchFamily="18" charset="0"/>
              </a:rPr>
              <a:t>조건부 확률 문제</a:t>
            </a:r>
            <a:r>
              <a:rPr kumimoji="0" lang="en-US" altLang="ko-KR" sz="3300" b="1" dirty="0">
                <a:latin typeface="Times New Roman" panose="02020603050405020304" pitchFamily="18" charset="0"/>
              </a:rPr>
              <a:t> </a:t>
            </a:r>
            <a:r>
              <a:rPr kumimoji="0" lang="ko-KR" altLang="en-US" sz="3300" b="1" dirty="0" smtClean="0">
                <a:latin typeface="Times New Roman" panose="02020603050405020304" pitchFamily="18" charset="0"/>
              </a:rPr>
              <a:t>풀이</a:t>
            </a:r>
            <a:r>
              <a:rPr kumimoji="0" lang="en-US" altLang="ko-KR" sz="3300" b="1" dirty="0" smtClean="0">
                <a:latin typeface="Times New Roman" panose="02020603050405020304" pitchFamily="18" charset="0"/>
              </a:rPr>
              <a:t>(soln.)</a:t>
            </a:r>
            <a:endParaRPr kumimoji="0" lang="ko-KR" altLang="en-US" sz="3300" b="1" dirty="0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72139"/>
              </p:ext>
            </p:extLst>
          </p:nvPr>
        </p:nvGraphicFramePr>
        <p:xfrm>
          <a:off x="6384503" y="192151"/>
          <a:ext cx="2808313" cy="115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수식" r:id="rId4" imgW="1701720" imgH="698400" progId="Equation.3">
                  <p:embed/>
                </p:oleObj>
              </mc:Choice>
              <mc:Fallback>
                <p:oleObj name="수식" r:id="rId4" imgW="17017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503" y="192151"/>
                        <a:ext cx="2808313" cy="1152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:\Documents and Settings\Administrator\바탕 화면\이산수학 작업 그림파일\9장\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57563"/>
            <a:ext cx="4014788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비둘기 집 원리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89497D5-09F6-4F7E-BD9C-2E1252B507B9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2775" name="Picture 5" descr="C:\Documents and Settings\Administrator\바탕 화면\이산수학 작업 그림파일\9장\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265238"/>
            <a:ext cx="775652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3349" y="2638653"/>
            <a:ext cx="7172325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비둘기 집 원리는 </a:t>
            </a:r>
            <a:r>
              <a:rPr lang="en-US" altLang="ko-KR" sz="1600" b="1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19</a:t>
            </a:r>
            <a:r>
              <a:rPr lang="ko-KR" altLang="en-US" sz="1600" b="1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세기 말 프랑스의 수학자인 </a:t>
            </a:r>
            <a:r>
              <a:rPr lang="ko-KR" altLang="en-US" sz="1600" b="1" dirty="0" err="1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디리클레</a:t>
            </a:r>
            <a:r>
              <a:rPr lang="en-US" altLang="ko-KR" sz="1600" b="1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Dirichlet</a:t>
            </a:r>
            <a:r>
              <a:rPr lang="en-US" altLang="ko-KR" sz="1600" b="1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b="1" dirty="0" smtClean="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rPr>
              <a:t>의해 시작됨</a:t>
            </a:r>
            <a:endParaRPr lang="ko-KR" altLang="en-US" sz="1600" b="1" dirty="0">
              <a:solidFill>
                <a:srgbClr val="0070C0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비둘기 집 원리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570E2C9-FE97-4AEB-A914-EA962E9E8487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3798" name="Picture 2" descr="C:\Documents and Settings\Administrator\바탕 화면\이산수학 작업 그림파일\9장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425575"/>
            <a:ext cx="653097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" descr="C:\Documents and Settings\Administrator\바탕 화면\이산수학 작업 그림파일\9장\3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076700"/>
            <a:ext cx="7681912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 &amp; Solution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Among any group of 367 </a:t>
            </a:r>
          </a:p>
          <a:p>
            <a:pPr>
              <a:buNone/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people, there must be at least two with the same </a:t>
            </a:r>
          </a:p>
          <a:p>
            <a:pPr>
              <a:buNone/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birthday, because there are only 366 possible </a:t>
            </a:r>
          </a:p>
          <a:p>
            <a:pPr>
              <a:buNone/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birthdays.</a:t>
            </a:r>
          </a:p>
          <a:p>
            <a:pPr>
              <a:buNone/>
            </a:pP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27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사람이 있는데 월요일 부터 금요일 사이에 최소한 두 번씩 수영을 가면 항상 같은 요일에 수영을 가는 사람들이 있음을 보여라 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27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사람이 있는데 월요일 부터 금요일 사이에 최소한 두 번씩 수영을 가면 항상 같은 요일에 수영을 가는 사람들이 있음을 보여라 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buNone/>
            </a:pPr>
            <a:r>
              <a:rPr lang="en-US" sz="16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</a:t>
            </a:r>
            <a:r>
              <a:rPr lang="en-US" altLang="ko-KR" sz="24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24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26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601396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 Generalized Pigeonhole Principle: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objects are placed into </a:t>
            </a:r>
            <a:r>
              <a:rPr lang="en-US" i="1" dirty="0" smtClean="0"/>
              <a:t>k</a:t>
            </a:r>
            <a:r>
              <a:rPr lang="en-US" dirty="0" smtClean="0"/>
              <a:t> boxes, then </a:t>
            </a:r>
          </a:p>
          <a:p>
            <a:pPr>
              <a:buNone/>
            </a:pPr>
            <a:r>
              <a:rPr lang="en-US" dirty="0" smtClean="0"/>
              <a:t>there is at least one box containing at least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objects.</a:t>
            </a:r>
          </a:p>
          <a:p>
            <a:pPr>
              <a:buNone/>
            </a:pPr>
            <a:r>
              <a:rPr lang="en-US" b="1" dirty="0" smtClean="0"/>
              <a:t>   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Among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people there are at </a:t>
            </a:r>
          </a:p>
          <a:p>
            <a:pPr>
              <a:buNone/>
            </a:pPr>
            <a:r>
              <a:rPr lang="en-US" dirty="0" smtClean="0"/>
              <a:t>least   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>
                <a:latin typeface="Cambria Math"/>
                <a:ea typeface="Cambria Math"/>
              </a:rPr>
              <a:t>⌉ = 9</a:t>
            </a:r>
            <a:r>
              <a:rPr lang="en-US" dirty="0" smtClean="0"/>
              <a:t> who were born in the same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이산수학과목에서 부여될 학점은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 B, C, D, F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다섯가지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적어도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같은 학점을 받도록 하기 위해서는 최소한 몇 명의 학생이 있어야 하는가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이산수학과목에서 부여될 학점은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 B, C, D, F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다섯가지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적어도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같은 학점을 받도록 하기 위해서는 최소한 몇 명의 학생이 있어야 하는가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Ceiling( N/5) = 6, N=26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1E42EA-0541-4E34-887F-D591679635D9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3" name="Picture 5" descr="C:\Documents and Settings\Administrator\바탕 화면\이산수학 작업 그림파일\9장\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773238"/>
            <a:ext cx="773906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596778" y="3234462"/>
            <a:ext cx="7151686" cy="3227928"/>
            <a:chOff x="1596778" y="3234462"/>
            <a:chExt cx="7151686" cy="3227928"/>
          </a:xfrm>
        </p:grpSpPr>
        <p:sp>
          <p:nvSpPr>
            <p:cNvPr id="3" name="직사각형 2"/>
            <p:cNvSpPr/>
            <p:nvPr/>
          </p:nvSpPr>
          <p:spPr>
            <a:xfrm>
              <a:off x="1596778" y="3234462"/>
              <a:ext cx="71516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재귀적 정의의 가장 간단한 예로는 정수의 계승</a:t>
              </a:r>
              <a:r>
                <a:rPr lang="en-US" altLang="ko-KR" sz="1600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(factorial)</a:t>
              </a:r>
              <a:r>
                <a:rPr lang="ko-KR" altLang="en-US" sz="1600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을 들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수 있음</a:t>
              </a:r>
              <a:endPara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627784" y="4527050"/>
              <a:ext cx="23743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재귀적 정의를 적용하면</a:t>
              </a:r>
            </a:p>
          </p:txBody>
        </p:sp>
        <p:pic>
          <p:nvPicPr>
            <p:cNvPr id="34827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616842"/>
              <a:ext cx="3095625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8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527" y="4890765"/>
              <a:ext cx="1409700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547664" y="1268413"/>
            <a:ext cx="21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재귀적 관계식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9.1 </a:t>
            </a:r>
            <a:r>
              <a:rPr lang="ko-KR" altLang="en-US" sz="250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경우의 수</a:t>
            </a:r>
            <a:endParaRPr lang="en-US" altLang="ko-KR" sz="2500" dirty="0" smtClean="0">
              <a:solidFill>
                <a:schemeClr val="bg1">
                  <a:lumMod val="8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9.2 </a:t>
            </a:r>
            <a:r>
              <a:rPr lang="ko-KR" altLang="en-US" sz="250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순 열</a:t>
            </a:r>
            <a:endParaRPr lang="en-US" altLang="ko-KR" sz="2500" dirty="0" smtClean="0">
              <a:solidFill>
                <a:schemeClr val="bg1">
                  <a:lumMod val="8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9.3 </a:t>
            </a:r>
            <a:r>
              <a:rPr lang="ko-KR" altLang="en-US" sz="250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조 합</a:t>
            </a:r>
            <a:endParaRPr lang="en-US" altLang="ko-KR" sz="2500" dirty="0" smtClean="0">
              <a:solidFill>
                <a:schemeClr val="bg1">
                  <a:lumMod val="8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9.4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이산적 확률과 통계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9.5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비둘기 집 원리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4905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되부름</a:t>
            </a:r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알고리즘의 설계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198" y="980728"/>
            <a:ext cx="839833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방법론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두 가지 요소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문제의 한 부분을 해결하거나 → 기본경우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(base case)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문제의 크기를 축소하는 것 →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(general case)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기본경우</a:t>
            </a:r>
            <a:r>
              <a:rPr lang="en-US" altLang="ko-KR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(base case)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해결하는 문장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알고리즘은 하나의 기본 경우를 가져야 함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factorial(0)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</a:t>
            </a:r>
            <a:r>
              <a:rPr lang="en-US" altLang="ko-KR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(general case):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문제의 크기를 축소하기 위한 요소가 있어야 함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n X factorial(n – 1)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설계를 위한 규칙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기본경우를 결정한다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결정한다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기본경우와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합쳐서 한 알고리즘으로 만든다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처리논리를 구성할 때 각 호출은 문제의 크기를 줄여 기본경우로 옮겨가게 해야 함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기본경우에 도달했을 때는 자신을 호출하는 일이 없이 종료시켜야 함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074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124" y="1052736"/>
            <a:ext cx="82296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되부름의</a:t>
            </a:r>
            <a:r>
              <a:rPr lang="ko-KR" altLang="en-US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한계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수반함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스택프레임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만들고 이를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삽입하는데 시간이 걸림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스택프레임이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삭제되고 지역변수들은 이전의 값들로 다시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세트되는데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시간이 걸림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호출은 실행할 때마다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스택프레임을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메모리를 할당함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알고리즘을 쓰지 말아야 하는 경우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데이터구조가 원천적으로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알맞은가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 더 짧고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이해하기 쉬운가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해결이 적절한 수행시간을 가지며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공간의 한계를 넘지 않는가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되부름</a:t>
            </a:r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알고리즘의 설계</a:t>
            </a:r>
          </a:p>
        </p:txBody>
      </p:sp>
    </p:spTree>
    <p:extLst>
      <p:ext uri="{BB962C8B-B14F-4D97-AF65-F5344CB8AC3E}">
        <p14:creationId xmlns:p14="http://schemas.microsoft.com/office/powerpoint/2010/main" val="4738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B52A093-437A-4EF3-A1F9-21FC5A35D219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0" name="Picture 3" descr="C:\Documents and Settings\Administrator\바탕 화면\이산수학 작업 그림파일\9장\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96975"/>
            <a:ext cx="7742238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3AD163F-6854-4705-A291-BB87FE1FA2CD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7895" name="Picture 2" descr="C:\Documents and Settings\Administrator\바탕 화면\이산수학 작업 그림파일\9장\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57375"/>
            <a:ext cx="7700962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8383" y="1331476"/>
            <a:ext cx="215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Factorial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56312B7-0253-4F99-B599-FC4492093026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8" name="Picture 2" descr="C:\Documents and Settings\Administrator\바탕 화면\이산수학 작업 그림파일\9장\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112963"/>
            <a:ext cx="51847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DB93"/>
            </a:gs>
            <a:gs pos="39999">
              <a:srgbClr val="FFDB93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56312B7-0253-4F99-B599-FC4492093026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6757" y="1124744"/>
            <a:ext cx="4259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Factorial </a:t>
            </a:r>
            <a:r>
              <a:rPr lang="ko-KR" altLang="en-US" sz="16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값을 구하는 재귀 </a:t>
            </a:r>
            <a:r>
              <a:rPr lang="ko-KR" altLang="en-US" sz="16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프로그램의 결과</a:t>
            </a:r>
            <a:endParaRPr lang="ko-KR" altLang="en-US" sz="1600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557272"/>
            <a:ext cx="4883449" cy="482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C66"/>
            </a:gs>
            <a:gs pos="39999">
              <a:srgbClr val="FFDB93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정의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56312B7-0253-4F99-B599-FC4492093026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9"/>
            <a:ext cx="5544615" cy="408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5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360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solidFill>
                  <a:schemeClr val="accent2"/>
                </a:solidFill>
                <a:latin typeface="서울도시" pitchFamily="18" charset="-127"/>
                <a:ea typeface="서울도시" pitchFamily="18" charset="-127"/>
              </a:rPr>
              <a:t>    </a:t>
            </a:r>
            <a:r>
              <a:rPr lang="ko-KR" altLang="en-US" sz="2000" dirty="0" smtClean="0">
                <a:solidFill>
                  <a:srgbClr val="0000FF"/>
                </a:solidFill>
                <a:latin typeface="서울도시" pitchFamily="18" charset="-127"/>
                <a:ea typeface="서울도시" pitchFamily="18" charset="-127"/>
              </a:rPr>
              <a:t>반복적 알고리즘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계수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(Factorial)</a:t>
            </a:r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계산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403648" y="1700808"/>
            <a:ext cx="5611812" cy="3035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algorithm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iterativeFactorial</a:t>
            </a:r>
            <a:r>
              <a:rPr lang="en-US" altLang="ko-KR" sz="1600" dirty="0">
                <a:latin typeface="Courier New" panose="02070309020205020404" pitchFamily="49" charset="0"/>
              </a:rPr>
              <a:t> (</a:t>
            </a:r>
            <a:r>
              <a:rPr lang="en-US" altLang="ko-KR" sz="1600" dirty="0" err="1">
                <a:latin typeface="Courier New" panose="02070309020205020404" pitchFamily="49" charset="0"/>
              </a:rPr>
              <a:t>val</a:t>
            </a:r>
            <a:r>
              <a:rPr lang="en-US" altLang="ko-KR" sz="1600" dirty="0">
                <a:latin typeface="Courier New" panose="02070309020205020404" pitchFamily="49" charset="0"/>
              </a:rPr>
              <a:t>  n  &lt;</a:t>
            </a:r>
            <a:r>
              <a:rPr lang="ko-KR" altLang="en-US" sz="1600" dirty="0">
                <a:latin typeface="Courier New" panose="02070309020205020404" pitchFamily="49" charset="0"/>
              </a:rPr>
              <a:t>정수</a:t>
            </a:r>
            <a:r>
              <a:rPr lang="en-US" altLang="ko-KR" sz="1600" dirty="0">
                <a:latin typeface="Courier New" panose="02070309020205020404" pitchFamily="49" charset="0"/>
              </a:rPr>
              <a:t>&gt;)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Courier New" panose="02070309020205020404" pitchFamily="49" charset="0"/>
              </a:rPr>
              <a:t>루프를 사용하여 한 수치의 계수를 계산한다</a:t>
            </a:r>
            <a:r>
              <a:rPr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 </a:t>
            </a:r>
            <a:r>
              <a:rPr lang="ko-KR" altLang="en-US" sz="1600" b="1" dirty="0">
                <a:latin typeface="Courier New" panose="02070309020205020404" pitchFamily="49" charset="0"/>
              </a:rPr>
              <a:t>사전조건</a:t>
            </a:r>
            <a:r>
              <a:rPr lang="ko-KR" altLang="en-US" sz="1600" dirty="0">
                <a:latin typeface="Courier New" panose="02070309020205020404" pitchFamily="49" charset="0"/>
              </a:rPr>
              <a:t>   </a:t>
            </a:r>
            <a:r>
              <a:rPr lang="en-US" altLang="ko-KR" sz="1600" dirty="0">
                <a:latin typeface="Courier New" panose="02070309020205020404" pitchFamily="49" charset="0"/>
              </a:rPr>
              <a:t>n </a:t>
            </a:r>
            <a:r>
              <a:rPr lang="ko-KR" altLang="en-US" sz="1600" dirty="0">
                <a:latin typeface="Courier New" panose="02070309020205020404" pitchFamily="49" charset="0"/>
              </a:rPr>
              <a:t>은 계수를 계산할 수치</a:t>
            </a:r>
            <a:r>
              <a:rPr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 </a:t>
            </a:r>
            <a:r>
              <a:rPr lang="ko-KR" altLang="en-US" sz="1600" b="1" dirty="0">
                <a:latin typeface="Courier New" panose="02070309020205020404" pitchFamily="49" charset="0"/>
              </a:rPr>
              <a:t>반환조건</a:t>
            </a:r>
            <a:r>
              <a:rPr lang="ko-KR" altLang="en-US" sz="1600" dirty="0">
                <a:latin typeface="Courier New" panose="02070309020205020404" pitchFamily="49" charset="0"/>
              </a:rPr>
              <a:t>   </a:t>
            </a:r>
            <a:r>
              <a:rPr lang="en-US" altLang="ko-KR" sz="1600" dirty="0">
                <a:latin typeface="Courier New" panose="02070309020205020404" pitchFamily="49" charset="0"/>
              </a:rPr>
              <a:t>n!</a:t>
            </a:r>
            <a:r>
              <a:rPr lang="ko-KR" altLang="en-US" sz="1600" dirty="0">
                <a:latin typeface="Courier New" panose="02070309020205020404" pitchFamily="49" charset="0"/>
              </a:rPr>
              <a:t>이 반환됨</a:t>
            </a:r>
            <a:r>
              <a:rPr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1 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2  </a:t>
            </a:r>
            <a:r>
              <a:rPr lang="en-US" altLang="ko-KR" sz="1600" dirty="0" err="1">
                <a:latin typeface="Courier New" panose="02070309020205020404" pitchFamily="49" charset="0"/>
              </a:rPr>
              <a:t>factN</a:t>
            </a:r>
            <a:r>
              <a:rPr lang="en-US" altLang="ko-KR" sz="1600" dirty="0">
                <a:latin typeface="Courier New" panose="02070309020205020404" pitchFamily="49" charset="0"/>
              </a:rPr>
              <a:t> = 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3 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&lt;=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   1  </a:t>
            </a:r>
            <a:r>
              <a:rPr lang="en-US" altLang="ko-KR" sz="1600" dirty="0" err="1">
                <a:latin typeface="Courier New" panose="02070309020205020404" pitchFamily="49" charset="0"/>
              </a:rPr>
              <a:t>factN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factN</a:t>
            </a:r>
            <a:r>
              <a:rPr lang="en-US" altLang="ko-KR" sz="1600" dirty="0">
                <a:latin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   2 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4 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5  return </a:t>
            </a:r>
            <a:r>
              <a:rPr lang="en-US" altLang="ko-KR" sz="1600" dirty="0" err="1">
                <a:latin typeface="Courier New" panose="02070309020205020404" pitchFamily="49" charset="0"/>
              </a:rPr>
              <a:t>factN</a:t>
            </a:r>
            <a:endParaRPr lang="en-US" altLang="ko-KR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end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iterativeFactorial</a:t>
            </a:r>
            <a:endParaRPr lang="en-US" altLang="ko-KR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C70C186-8765-448D-89F0-175C884AC105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3" name="Picture 5" descr="C:\Documents and Settings\Administrator\바탕 화면\이산수학 작업 그림파일\9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57363"/>
            <a:ext cx="7783513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4" descr="C:\Documents and Settings\Administrator\바탕 화면\이산수학 작업 그림파일\9장\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149725"/>
            <a:ext cx="6207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3563724"/>
            <a:ext cx="6913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피보나치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수를 구하면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이용하면 보다 명확하게 이해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664" y="126841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피보나치 수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(Fibonacci numbers)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B51FF5-87CF-4876-BB1E-2E029B962BD6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7" name="Picture 2" descr="C:\Documents and Settings\Administrator\바탕 화면\이산수학 작업 그림파일\9장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989138"/>
            <a:ext cx="513238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1260049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따라서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(0),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(1),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(2),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(3),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(4),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(5),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Fib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(6), …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</a:t>
            </a:r>
          </a:p>
          <a:p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0, 1, 1, 2, 3, 5, 8, …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확률과 통계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FBB3602-B178-466A-81C3-67281656CF8B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7655" name="Picture 2" descr="C:\Documents and Settings\Administrator\바탕 화면\이산수학 작업 그림파일\9장\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236788"/>
            <a:ext cx="7758113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2" descr="C:\Documents and Settings\Administrator\바탕 화면\이산수학 작업 그림파일\9장\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437063"/>
            <a:ext cx="7642225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34394" y="1268760"/>
            <a:ext cx="6398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확률이란 어떤 사건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일어날 가능성을 수로 나타낸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사건 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일어날 경우의 수를 전체의 경우의 수로 나눈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값임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DB93"/>
            </a:gs>
            <a:gs pos="39999">
              <a:srgbClr val="FFDB93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B51FF5-87CF-4876-BB1E-2E029B962BD6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4535" y="1052736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피보나치 수를 구하는 재귀 프로그램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58" y="1493496"/>
            <a:ext cx="5389934" cy="464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5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DB93"/>
            </a:gs>
            <a:gs pos="39999">
              <a:srgbClr val="FFDB93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B51FF5-87CF-4876-BB1E-2E029B962BD6}" type="slidenum">
              <a:rPr lang="en-US" altLang="ko-KR" b="1">
                <a:ea typeface="HY엽서L" pitchFamily="18" charset="-127"/>
              </a:rPr>
              <a:pPr/>
              <a:t>41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58" y="1696813"/>
            <a:ext cx="5385792" cy="346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>
          <a:xfrm>
            <a:off x="1176958" y="143586"/>
            <a:ext cx="8229600" cy="63341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하노이의 탑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(Tower of Hanoi)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43608" y="916990"/>
            <a:ext cx="8496300" cy="2519363"/>
          </a:xfrm>
          <a:noFill/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하노이의 어느 깊은 산 속 절의 승려들은 세 개의 다이아몬드 막대를 가졌는데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막대에는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금 디스크가 그림과 같이 쌓여 있음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81000" indent="-381000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승려들은 다음 규칙에 따라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 시간마다 한 디스크를 다른 막대로 옮김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  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한 디스크만을 옮길 수 있음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디스크 위에 큰 디스크가 놓여지는 일은 없어야 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디스크의 임시저장소로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단지 한 막대가 보조적으로 쓰일 수 있음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디스크가 모두 목적 막대로 옮겨지면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세상의 종말이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올것임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 디스크 옮김이 있어야 함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22532" name="Picture 8" descr="f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16338"/>
            <a:ext cx="602297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8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하노이의 탑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(Tower of Hanoi)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72543"/>
            <a:ext cx="8229600" cy="3097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볼 점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반복법을 사용하는 것보다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해결책이 코드를 만들기가 훨씬 쉬움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하노이의 탑을 해결하는 동안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기본경우의 후에 우리가 여러 갈래에 걸쳐서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분해에 들어가게 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의한 하노이의 탑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단지 한 개의 디스크만을 옮긴다고 가정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디스크를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원막대에서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목적막대로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디스크를 가졌다고 가정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2: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디스크를 보조막대로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디스크를 목적막대로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보조막대의 한 디스크를 목적막대로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23556" name="Picture 5" descr="그림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06838"/>
            <a:ext cx="6192837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5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80728"/>
            <a:ext cx="8316416" cy="5760640"/>
          </a:xfrm>
        </p:spPr>
        <p:txBody>
          <a:bodyPr/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되부름에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의한 하노이의 탑    </a:t>
            </a:r>
            <a:r>
              <a:rPr lang="en-US" altLang="ko-KR" sz="2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Towers(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disknum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from,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sz="2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to) </a:t>
            </a:r>
            <a:endParaRPr lang="ko-KR" altLang="en-US" sz="20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디스크가 세 개인 경우</a:t>
            </a:r>
          </a:p>
          <a:p>
            <a:pPr lvl="2"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디스크를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원막대에서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보조막대로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디스크를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원막대에서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목적막대로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디스크를 보조막대에서 목적막대로 옮김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buFontTx/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일반화하여 보면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2"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-1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디스크를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원막대에서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보조막대로 옮김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 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디스크를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원막대에서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목적막대로 옮김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기본경우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-1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디스크를 보조막대에서 목적막대로 옮김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전반적경우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Tx/>
              <a:buNone/>
            </a:pP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우리의 해결책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매개변수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옮겨야 할 디스크의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원막대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보조막대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목적막대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알고리즘이 필요함</a:t>
            </a:r>
          </a:p>
          <a:p>
            <a:pPr lvl="1">
              <a:buFontTx/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</a:rPr>
              <a:t>Call Towers ( n -1 ,from, to, </a:t>
            </a:r>
            <a:r>
              <a:rPr lang="en-US" altLang="ko-KR" sz="1800" b="1" dirty="0" err="1" smtClean="0">
                <a:latin typeface="Courier New" panose="02070309020205020404" pitchFamily="49" charset="0"/>
              </a:rPr>
              <a:t>tmp</a:t>
            </a:r>
            <a:r>
              <a:rPr lang="en-US" altLang="ko-KR" sz="1800" b="1" dirty="0" smtClean="0">
                <a:latin typeface="Courier New" panose="02070309020205020404" pitchFamily="49" charset="0"/>
              </a:rPr>
              <a:t> )</a:t>
            </a:r>
          </a:p>
          <a:p>
            <a:pPr lvl="1">
              <a:buFontTx/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</a:rPr>
              <a:t>Move one disk from “from” to “to”</a:t>
            </a:r>
          </a:p>
          <a:p>
            <a:pPr lvl="1">
              <a:buFontTx/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</a:rPr>
              <a:t>Call Towers (n -1 ,</a:t>
            </a:r>
            <a:r>
              <a:rPr lang="en-US" altLang="ko-KR" sz="1800" b="1" dirty="0" err="1" smtClean="0">
                <a:latin typeface="Courier New" panose="02070309020205020404" pitchFamily="49" charset="0"/>
              </a:rPr>
              <a:t>tmp</a:t>
            </a:r>
            <a:r>
              <a:rPr lang="en-US" altLang="ko-KR" sz="1800" b="1" dirty="0" smtClean="0">
                <a:latin typeface="Courier New" panose="02070309020205020404" pitchFamily="49" charset="0"/>
              </a:rPr>
              <a:t>, from, to 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noFill/>
        </p:spPr>
        <p:txBody>
          <a:bodyPr/>
          <a:lstStyle/>
          <a:p>
            <a:pPr algn="l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하노이의 탑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(Tower of Hanoi)</a:t>
            </a:r>
          </a:p>
        </p:txBody>
      </p:sp>
    </p:spTree>
    <p:extLst>
      <p:ext uri="{BB962C8B-B14F-4D97-AF65-F5344CB8AC3E}">
        <p14:creationId xmlns:p14="http://schemas.microsoft.com/office/powerpoint/2010/main" val="29159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  <a:noFill/>
        </p:spPr>
        <p:txBody>
          <a:bodyPr/>
          <a:lstStyle/>
          <a:p>
            <a:pPr algn="l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하노이의 탑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(Tower of Hanoi)</a:t>
            </a:r>
          </a:p>
        </p:txBody>
      </p:sp>
      <p:pic>
        <p:nvPicPr>
          <p:cNvPr id="25603" name="Picture 5" descr="그림6-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64076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0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DB93"/>
            </a:gs>
            <a:gs pos="39999">
              <a:srgbClr val="FFDB93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FE6EE09-C008-4E1A-9938-65E23EBD14FB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246" y="909320"/>
            <a:ext cx="4373138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DB93"/>
            </a:gs>
            <a:gs pos="39999">
              <a:srgbClr val="FFDB93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피보나치 수와 하노이 탑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FE6EE09-C008-4E1A-9938-65E23EBD14FB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3" y="1602304"/>
            <a:ext cx="6029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7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확률과 통계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95935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순열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이산적 확률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재귀적 관계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68469EF-649B-4AAC-86AB-FA4950227F4F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8678" name="Picture 3" descr="C:\Documents and Settings\Administrator\바탕 화면\이산수학 작업 그림파일\9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412875"/>
            <a:ext cx="7750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2" descr="C:\Documents and Settings\Administrator\바탕 화면\이산수학 작업 그림파일\9장\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500438"/>
            <a:ext cx="777875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3" descr="C:\Documents and Settings\Administrator\바탕 화면\이산수학 작업 그림파일\9장\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797425"/>
            <a:ext cx="776446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43608" y="1412776"/>
            <a:ext cx="8713787" cy="39608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표본공간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= {‘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표면’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이면’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P(‘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표면’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 ½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표본공간과 확률간의 관계표시가 어려움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X(‘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표면’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 1  X(‘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이면’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 0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표본공간에서 정의된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실수값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확률변수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이산확률변수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연속확률변수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latin typeface="Times New Roman" panose="02020603050405020304" pitchFamily="18" charset="0"/>
              </a:rPr>
              <a:t>      확률변수</a:t>
            </a:r>
            <a:endParaRPr kumimoji="0" lang="ko-KR" altLang="en-US" sz="3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5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020174" y="1412776"/>
            <a:ext cx="8713787" cy="446405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이산확률변수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취할 수 있는 값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,x</a:t>
            </a:r>
            <a:r>
              <a:rPr lang="en-US" altLang="ko-KR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각각에 대해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P{X=x</a:t>
            </a:r>
            <a:r>
              <a:rPr lang="en-US" altLang="ko-KR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}, P{X=x</a:t>
            </a:r>
            <a:r>
              <a:rPr lang="en-US" altLang="ko-KR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대응시켜주는 관계를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확률질량함수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f(x)  = P{X =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400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}   x =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400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sz="2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 = 1,2..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= 0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확률질량함수의 성질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이산확률변수의 경우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이산확률변수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확률질량함수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f(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400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 P{X =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400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}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다음이 성립한다</a:t>
            </a:r>
            <a:r>
              <a:rPr lang="en-US" altLang="ko-KR" sz="2400" dirty="0" smtClean="0">
                <a:latin typeface="Helvetica" panose="020B0604020202020204" pitchFamily="34" charset="0"/>
              </a:rPr>
              <a:t>.</a:t>
            </a:r>
          </a:p>
        </p:txBody>
      </p:sp>
      <p:graphicFrame>
        <p:nvGraphicFramePr>
          <p:cNvPr id="1027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27646662"/>
              </p:ext>
            </p:extLst>
          </p:nvPr>
        </p:nvGraphicFramePr>
        <p:xfrm>
          <a:off x="4429125" y="4814888"/>
          <a:ext cx="3168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수식" r:id="rId3" imgW="1688760" imgH="355320" progId="Equation.3">
                  <p:embed/>
                </p:oleObj>
              </mc:Choice>
              <mc:Fallback>
                <p:oleObj name="수식" r:id="rId3" imgW="1688760" imgH="3553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814888"/>
                        <a:ext cx="31686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07453"/>
              </p:ext>
            </p:extLst>
          </p:nvPr>
        </p:nvGraphicFramePr>
        <p:xfrm>
          <a:off x="971600" y="4649787"/>
          <a:ext cx="302418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1346040" imgH="444240" progId="Equation.3">
                  <p:embed/>
                </p:oleObj>
              </mc:Choice>
              <mc:Fallback>
                <p:oleObj name="Equation" r:id="rId5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649787"/>
                        <a:ext cx="302418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1187624" y="44624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확률질량함수 </a:t>
            </a:r>
            <a:endParaRPr kumimoji="0" lang="ko-KR" altLang="en-US" sz="3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78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4572000" y="1196975"/>
            <a:ext cx="2879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ko-KR" altLang="en-US" sz="2400">
              <a:latin typeface="Helvetica" panose="020B0604020202020204" pitchFamily="34" charset="0"/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1043608" y="1124744"/>
            <a:ext cx="864393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048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elvetica" panose="020B0604020202020204" pitchFamily="34" charset="0"/>
              </a:rPr>
              <a:t>주어진 자료에 </a:t>
            </a:r>
            <a:r>
              <a:rPr lang="ko-KR" altLang="en-US" sz="2400" dirty="0" smtClean="0">
                <a:latin typeface="Helvetica" panose="020B0604020202020204" pitchFamily="34" charset="0"/>
              </a:rPr>
              <a:t>대하여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lvl="1"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solidFill>
                  <a:srgbClr val="0000FF"/>
                </a:solidFill>
                <a:latin typeface="Helvetica" panose="020B0604020202020204" pitchFamily="34" charset="0"/>
              </a:rPr>
              <a:t>중심위치</a:t>
            </a:r>
            <a:r>
              <a:rPr lang="ko-KR" altLang="en-US" sz="2400" dirty="0">
                <a:latin typeface="Helvetica" panose="020B0604020202020204" pitchFamily="34" charset="0"/>
              </a:rPr>
              <a:t>에 대한 측도로 자료의 평균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lvl="1"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solidFill>
                  <a:srgbClr val="0000FF"/>
                </a:solidFill>
                <a:latin typeface="Helvetica" panose="020B0604020202020204" pitchFamily="34" charset="0"/>
              </a:rPr>
              <a:t>산포</a:t>
            </a:r>
            <a:r>
              <a:rPr lang="ko-KR" altLang="en-US" sz="2400" dirty="0">
                <a:latin typeface="Helvetica" panose="020B0604020202020204" pitchFamily="34" charset="0"/>
              </a:rPr>
              <a:t>에 대한 측도로 자료의 분산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elvetica" panose="020B0604020202020204" pitchFamily="34" charset="0"/>
              </a:rPr>
              <a:t>관심</a:t>
            </a:r>
            <a:r>
              <a:rPr lang="en-US" altLang="ko-KR" sz="2400" dirty="0">
                <a:latin typeface="Helvetica" panose="020B0604020202020204" pitchFamily="34" charset="0"/>
              </a:rPr>
              <a:t>: </a:t>
            </a:r>
            <a:r>
              <a:rPr lang="ko-KR" altLang="en-US" sz="2400" dirty="0">
                <a:latin typeface="Helvetica" panose="020B0604020202020204" pitchFamily="34" charset="0"/>
              </a:rPr>
              <a:t>확률분포의 특성을 나타내는 측도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elvetica" panose="020B0604020202020204" pitchFamily="34" charset="0"/>
              </a:rPr>
              <a:t>이산확률변수 </a:t>
            </a:r>
            <a:r>
              <a:rPr lang="en-US" altLang="ko-KR" sz="2400" dirty="0">
                <a:latin typeface="Helvetica" panose="020B0604020202020204" pitchFamily="34" charset="0"/>
              </a:rPr>
              <a:t>X</a:t>
            </a:r>
            <a:r>
              <a:rPr lang="ko-KR" altLang="en-US" sz="2400" dirty="0">
                <a:latin typeface="Helvetica" panose="020B0604020202020204" pitchFamily="34" charset="0"/>
              </a:rPr>
              <a:t>가 취하는 값이 </a:t>
            </a:r>
            <a:r>
              <a:rPr lang="en-US" altLang="ko-KR" sz="2400" dirty="0">
                <a:latin typeface="Helvetica" panose="020B0604020202020204" pitchFamily="34" charset="0"/>
              </a:rPr>
              <a:t>x1 x2 … </a:t>
            </a:r>
            <a:r>
              <a:rPr lang="ko-KR" altLang="en-US" sz="2400" dirty="0">
                <a:latin typeface="Helvetica" panose="020B0604020202020204" pitchFamily="34" charset="0"/>
              </a:rPr>
              <a:t>일 때 </a:t>
            </a:r>
            <a:endParaRPr lang="en-US" altLang="ko-KR" sz="2400" dirty="0" smtClean="0">
              <a:latin typeface="Helvetica" panose="020B0604020202020204" pitchFamily="34" charset="0"/>
            </a:endParaRPr>
          </a:p>
          <a:p>
            <a:pPr marL="457200" lvl="1" indent="0" eaLnBrk="1" hangingPunct="1">
              <a:buClr>
                <a:schemeClr val="tx1"/>
              </a:buClr>
            </a:pPr>
            <a:r>
              <a:rPr lang="en-US" altLang="ko-KR" sz="2400" dirty="0">
                <a:latin typeface="Helvetica" panose="020B0604020202020204" pitchFamily="34" charset="0"/>
              </a:rPr>
              <a:t> </a:t>
            </a:r>
            <a:r>
              <a:rPr lang="en-US" altLang="ko-KR" sz="2400" dirty="0" smtClean="0">
                <a:latin typeface="Helvetica" panose="020B0604020202020204" pitchFamily="34" charset="0"/>
              </a:rPr>
              <a:t>     X=xi</a:t>
            </a:r>
            <a:r>
              <a:rPr lang="ko-KR" altLang="en-US" sz="2400" dirty="0">
                <a:latin typeface="Helvetica" panose="020B0604020202020204" pitchFamily="34" charset="0"/>
              </a:rPr>
              <a:t>일 확률이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800" dirty="0">
                <a:latin typeface="Helvetica" panose="020B0604020202020204" pitchFamily="34" charset="0"/>
              </a:rPr>
              <a:t>	</a:t>
            </a:r>
            <a:r>
              <a:rPr lang="en-US" altLang="ko-KR" sz="2400" dirty="0" smtClean="0">
                <a:latin typeface="Helvetica" panose="020B0604020202020204" pitchFamily="34" charset="0"/>
              </a:rPr>
              <a:t>        f(xi</a:t>
            </a:r>
            <a:r>
              <a:rPr lang="en-US" altLang="ko-KR" sz="2400" dirty="0">
                <a:latin typeface="Helvetica" panose="020B0604020202020204" pitchFamily="34" charset="0"/>
              </a:rPr>
              <a:t>) = P { X=xi}{</a:t>
            </a:r>
            <a:r>
              <a:rPr lang="en-US" altLang="ko-KR" sz="2400" dirty="0" err="1">
                <a:latin typeface="Helvetica" panose="020B0604020202020204" pitchFamily="34" charset="0"/>
              </a:rPr>
              <a:t>i</a:t>
            </a:r>
            <a:r>
              <a:rPr lang="en-US" altLang="ko-KR" sz="2400" dirty="0">
                <a:latin typeface="Helvetica" panose="020B0604020202020204" pitchFamily="34" charset="0"/>
              </a:rPr>
              <a:t>=1,2,3,…} </a:t>
            </a:r>
            <a:r>
              <a:rPr lang="ko-KR" altLang="en-US" sz="2400" dirty="0">
                <a:latin typeface="Helvetica" panose="020B0604020202020204" pitchFamily="34" charset="0"/>
              </a:rPr>
              <a:t>로 주어질 때</a:t>
            </a:r>
            <a:r>
              <a:rPr lang="en-US" altLang="ko-KR" sz="2400" dirty="0">
                <a:latin typeface="Helvetica" panose="020B0604020202020204" pitchFamily="34" charset="0"/>
              </a:rPr>
              <a:t>,</a:t>
            </a: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18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18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18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18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ko-KR" altLang="en-US" sz="2400" dirty="0" err="1">
                <a:latin typeface="Helvetica" panose="020B0604020202020204" pitchFamily="34" charset="0"/>
              </a:rPr>
              <a:t>를</a:t>
            </a:r>
            <a:r>
              <a:rPr lang="ko-KR" altLang="en-US" sz="2400" dirty="0">
                <a:latin typeface="Helvetica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이산확률변수 </a:t>
            </a:r>
            <a:r>
              <a:rPr lang="en-US" altLang="ko-KR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X</a:t>
            </a:r>
            <a:r>
              <a:rPr lang="ko-KR" altLang="en-US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의 평균</a:t>
            </a:r>
            <a:r>
              <a:rPr lang="en-US" altLang="ko-KR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(mean)</a:t>
            </a:r>
            <a:r>
              <a:rPr lang="ko-KR" altLang="en-US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2400" dirty="0">
                <a:latin typeface="Helvetica" panose="020B0604020202020204" pitchFamily="34" charset="0"/>
              </a:rPr>
              <a:t>또는 </a:t>
            </a:r>
            <a:r>
              <a:rPr lang="ko-KR" altLang="en-US" sz="2400" b="1" dirty="0" err="1">
                <a:solidFill>
                  <a:srgbClr val="0070C0"/>
                </a:solidFill>
                <a:latin typeface="Helvetica" panose="020B0604020202020204" pitchFamily="34" charset="0"/>
              </a:rPr>
              <a:t>기대값</a:t>
            </a:r>
            <a:r>
              <a:rPr lang="en-US" altLang="ko-KR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(Expected value</a:t>
            </a:r>
            <a:r>
              <a:rPr lang="en-US" altLang="ko-KR" sz="2400" dirty="0">
                <a:latin typeface="Helvetica" panose="020B0604020202020204" pitchFamily="34" charset="0"/>
              </a:rPr>
              <a:t>), </a:t>
            </a:r>
            <a:r>
              <a:rPr lang="ko-KR" altLang="en-US" sz="2400" dirty="0" smtClean="0">
                <a:latin typeface="Helvetica" panose="020B0604020202020204" pitchFamily="34" charset="0"/>
              </a:rPr>
              <a:t>기호로는</a:t>
            </a:r>
            <a:r>
              <a:rPr lang="en-US" altLang="ko-KR" sz="2400" dirty="0" smtClean="0">
                <a:latin typeface="Helvetica" panose="020B0604020202020204" pitchFamily="34" charset="0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Helvetica" panose="020B0604020202020204" pitchFamily="34" charset="0"/>
              </a:rPr>
              <a:t>E(X</a:t>
            </a:r>
            <a:r>
              <a:rPr lang="en-US" altLang="ko-KR" sz="2400" b="1" dirty="0">
                <a:solidFill>
                  <a:srgbClr val="0070C0"/>
                </a:solidFill>
                <a:latin typeface="Helvetica" panose="020B0604020202020204" pitchFamily="34" charset="0"/>
              </a:rPr>
              <a:t>)</a:t>
            </a:r>
            <a:r>
              <a:rPr lang="ko-KR" altLang="en-US" sz="2400" dirty="0">
                <a:latin typeface="Helvetica" panose="020B0604020202020204" pitchFamily="34" charset="0"/>
              </a:rPr>
              <a:t>로 나타낸다</a:t>
            </a:r>
            <a:r>
              <a:rPr lang="en-US" altLang="ko-KR" sz="2400" dirty="0">
                <a:latin typeface="Helvetica" panose="020B0604020202020204" pitchFamily="34" charset="0"/>
              </a:rPr>
              <a:t>.</a:t>
            </a: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latin typeface="Helvetica" panose="020B0604020202020204" pitchFamily="34" charset="0"/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304800" y="44450"/>
            <a:ext cx="701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ko-KR" altLang="en-US" sz="3600" b="1" dirty="0" err="1" smtClean="0">
                <a:latin typeface="Times New Roman" panose="02020603050405020304" pitchFamily="18" charset="0"/>
              </a:rPr>
              <a:t>기대값과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그의 성질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75474"/>
              </p:ext>
            </p:extLst>
          </p:nvPr>
        </p:nvGraphicFramePr>
        <p:xfrm>
          <a:off x="1331640" y="4077072"/>
          <a:ext cx="57451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2666880" imgH="431640" progId="Equation.3">
                  <p:embed/>
                </p:oleObj>
              </mc:Choice>
              <mc:Fallback>
                <p:oleObj name="Equation" r:id="rId3" imgW="266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77072"/>
                        <a:ext cx="57451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144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1550" y="981075"/>
          <a:ext cx="24479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1168200" imgH="787320" progId="Equation.3">
                  <p:embed/>
                </p:oleObj>
              </mc:Choice>
              <mc:Fallback>
                <p:oleObj name="Equation" r:id="rId3" imgW="11682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244792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4572000" y="1196975"/>
            <a:ext cx="2879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ko-KR" altLang="en-US" sz="2400" dirty="0">
                <a:latin typeface="Helvetica" panose="020B0604020202020204" pitchFamily="34" charset="0"/>
              </a:rPr>
              <a:t>이산확률변수</a:t>
            </a: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ko-KR" altLang="en-US" sz="2400" dirty="0">
              <a:latin typeface="Helvetica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</a:rPr>
              <a:t>연속확률변수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2258" y="2780928"/>
            <a:ext cx="84597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elvetica" panose="020B0604020202020204" pitchFamily="34" charset="0"/>
              </a:rPr>
              <a:t>예제</a:t>
            </a:r>
            <a:r>
              <a:rPr lang="en-US" altLang="ko-KR" sz="2400" dirty="0">
                <a:latin typeface="Helvetica" panose="020B0604020202020204" pitchFamily="34" charset="0"/>
              </a:rPr>
              <a:t> </a:t>
            </a:r>
            <a:r>
              <a:rPr lang="ko-KR" altLang="en-US" sz="2400" dirty="0" smtClean="0">
                <a:latin typeface="Helvetica" panose="020B0604020202020204" pitchFamily="34" charset="0"/>
              </a:rPr>
              <a:t>확률변수 </a:t>
            </a:r>
            <a:r>
              <a:rPr lang="en-US" altLang="ko-KR" sz="2400" dirty="0">
                <a:latin typeface="Helvetica" panose="020B0604020202020204" pitchFamily="34" charset="0"/>
              </a:rPr>
              <a:t>X</a:t>
            </a:r>
            <a:r>
              <a:rPr lang="ko-KR" altLang="en-US" sz="2400" dirty="0">
                <a:latin typeface="Helvetica" panose="020B0604020202020204" pitchFamily="34" charset="0"/>
              </a:rPr>
              <a:t>의 확률분포를 주고 </a:t>
            </a:r>
            <a:r>
              <a:rPr lang="en-US" altLang="ko-KR" sz="2400" dirty="0">
                <a:latin typeface="Helvetica" panose="020B0604020202020204" pitchFamily="34" charset="0"/>
              </a:rPr>
              <a:t>E(X)</a:t>
            </a:r>
            <a:r>
              <a:rPr lang="ko-KR" altLang="en-US" sz="2400" dirty="0" smtClean="0">
                <a:latin typeface="Helvetica" panose="020B0604020202020204" pitchFamily="34" charset="0"/>
              </a:rPr>
              <a:t>구하기</a:t>
            </a:r>
            <a:endParaRPr lang="en-US" altLang="ko-KR" sz="2400" dirty="0" smtClean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400" dirty="0" smtClean="0">
                <a:latin typeface="Helvetica" panose="020B0604020202020204" pitchFamily="34" charset="0"/>
              </a:rPr>
              <a:t>    </a:t>
            </a:r>
            <a:r>
              <a:rPr lang="en-US" altLang="ko-KR" sz="2000" dirty="0" smtClean="0">
                <a:solidFill>
                  <a:srgbClr val="0000FF"/>
                </a:solidFill>
                <a:latin typeface="Helvetica" panose="020B0604020202020204" pitchFamily="34" charset="0"/>
              </a:rPr>
              <a:t>X</a:t>
            </a:r>
            <a:r>
              <a:rPr lang="ko-KR" altLang="en-US" sz="2000" dirty="0" smtClean="0">
                <a:solidFill>
                  <a:srgbClr val="0000FF"/>
                </a:solidFill>
                <a:latin typeface="Helvetica" panose="020B0604020202020204" pitchFamily="34" charset="0"/>
              </a:rPr>
              <a:t>의 확률분포</a:t>
            </a:r>
            <a:endParaRPr lang="en-US" altLang="ko-KR" sz="2000" dirty="0" smtClean="0">
              <a:solidFill>
                <a:srgbClr val="0000FF"/>
              </a:solidFill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 smtClean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 smtClean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elvetica" panose="020B0604020202020204" pitchFamily="34" charset="0"/>
              </a:rPr>
              <a:t>확률변수 </a:t>
            </a:r>
            <a:r>
              <a:rPr lang="en-US" altLang="ko-KR" sz="2400" dirty="0">
                <a:latin typeface="Helvetica" panose="020B0604020202020204" pitchFamily="34" charset="0"/>
              </a:rPr>
              <a:t>X</a:t>
            </a:r>
            <a:r>
              <a:rPr lang="ko-KR" altLang="en-US" sz="2400" dirty="0">
                <a:latin typeface="Helvetica" panose="020B0604020202020204" pitchFamily="34" charset="0"/>
              </a:rPr>
              <a:t>의 확률분포가 통계조사 대상인 모 집단의 </a:t>
            </a: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400" dirty="0">
                <a:latin typeface="Helvetica" panose="020B0604020202020204" pitchFamily="34" charset="0"/>
              </a:rPr>
              <a:t>     </a:t>
            </a:r>
            <a:r>
              <a:rPr lang="ko-KR" altLang="en-US" sz="2400" dirty="0">
                <a:latin typeface="Helvetica" panose="020B0604020202020204" pitchFamily="34" charset="0"/>
              </a:rPr>
              <a:t>분포에 대한 이론적 모형으로 사용될 때에는 </a:t>
            </a:r>
            <a:r>
              <a:rPr lang="en-US" altLang="ko-KR" sz="2400" dirty="0">
                <a:latin typeface="Helvetica" panose="020B0604020202020204" pitchFamily="34" charset="0"/>
              </a:rPr>
              <a:t>X</a:t>
            </a:r>
            <a:r>
              <a:rPr lang="ko-KR" altLang="en-US" sz="2400" dirty="0">
                <a:latin typeface="Helvetica" panose="020B0604020202020204" pitchFamily="34" charset="0"/>
              </a:rPr>
              <a:t>의 평균</a:t>
            </a:r>
            <a:r>
              <a:rPr lang="en-US" altLang="ko-KR" sz="2400" dirty="0">
                <a:latin typeface="Helvetica" panose="020B0604020202020204" pitchFamily="34" charset="0"/>
              </a:rPr>
              <a:t>, E(X)</a:t>
            </a:r>
            <a:r>
              <a:rPr lang="ko-KR" altLang="en-US" sz="2400" dirty="0">
                <a:latin typeface="Helvetica" panose="020B0604020202020204" pitchFamily="34" charset="0"/>
              </a:rPr>
              <a:t>를 </a:t>
            </a:r>
            <a:r>
              <a:rPr lang="ko-KR" altLang="en-US" sz="2400" dirty="0" err="1">
                <a:latin typeface="Helvetica" panose="020B0604020202020204" pitchFamily="34" charset="0"/>
              </a:rPr>
              <a:t>모평균이라하며</a:t>
            </a:r>
            <a:r>
              <a:rPr lang="ko-KR" altLang="en-US" sz="2400" dirty="0">
                <a:latin typeface="Helvetica" panose="020B0604020202020204" pitchFamily="34" charset="0"/>
              </a:rPr>
              <a:t> 기호 </a:t>
            </a:r>
            <a:r>
              <a:rPr lang="el-GR" altLang="ko-KR" sz="2400" dirty="0">
                <a:latin typeface="Helvetica" panose="020B0604020202020204" pitchFamily="34" charset="0"/>
              </a:rPr>
              <a:t>μ</a:t>
            </a:r>
            <a:r>
              <a:rPr lang="en-US" altLang="ko-KR" sz="2400" dirty="0">
                <a:latin typeface="Helvetica" panose="020B0604020202020204" pitchFamily="34" charset="0"/>
              </a:rPr>
              <a:t> </a:t>
            </a:r>
            <a:r>
              <a:rPr lang="ko-KR" altLang="en-US" sz="2400" dirty="0">
                <a:latin typeface="Helvetica" panose="020B0604020202020204" pitchFamily="34" charset="0"/>
              </a:rPr>
              <a:t>를 사용한다</a:t>
            </a:r>
            <a:r>
              <a:rPr lang="en-US" altLang="ko-KR" sz="2400" dirty="0">
                <a:latin typeface="Helvetica" panose="020B0604020202020204" pitchFamily="34" charset="0"/>
              </a:rPr>
              <a:t>.</a:t>
            </a: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400" dirty="0">
              <a:latin typeface="Helvetica" panose="020B0604020202020204" pitchFamily="34" charset="0"/>
            </a:endParaRPr>
          </a:p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u"/>
            </a:pPr>
            <a:endParaRPr lang="en-US" altLang="ko-KR" sz="1800" dirty="0">
              <a:latin typeface="Helvetica" panose="020B0604020202020204" pitchFamily="34" charset="0"/>
            </a:endParaRP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304800" y="4445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z="3600" b="1" dirty="0" smtClean="0">
                <a:solidFill>
                  <a:srgbClr val="EAEAEA"/>
                </a:solidFill>
                <a:latin typeface="Times New Roman" panose="02020603050405020304" pitchFamily="18" charset="0"/>
              </a:rPr>
              <a:t>              </a:t>
            </a:r>
            <a:r>
              <a:rPr kumimoji="0" lang="ko-KR" altLang="en-US" sz="3600" b="1" dirty="0" smtClean="0">
                <a:latin typeface="Times New Roman" panose="02020603050405020304" pitchFamily="18" charset="0"/>
              </a:rPr>
              <a:t>확률변수의 </a:t>
            </a:r>
            <a:r>
              <a:rPr kumimoji="0" lang="ko-KR" altLang="en-US" sz="3600" b="1" dirty="0">
                <a:latin typeface="Times New Roman" panose="02020603050405020304" pitchFamily="18" charset="0"/>
              </a:rPr>
              <a:t>평균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49251"/>
              </p:ext>
            </p:extLst>
          </p:nvPr>
        </p:nvGraphicFramePr>
        <p:xfrm>
          <a:off x="1355725" y="36450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P{X=x}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8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3080</TotalTime>
  <Words>1940</Words>
  <Application>Microsoft Office PowerPoint</Application>
  <PresentationFormat>화면 슬라이드 쇼(4:3)</PresentationFormat>
  <Paragraphs>396</Paragraphs>
  <Slides>47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69" baseType="lpstr">
      <vt:lpstr>HY그래픽</vt:lpstr>
      <vt:lpstr>HY엽서L</vt:lpstr>
      <vt:lpstr>HY중고딕</vt:lpstr>
      <vt:lpstr>굴림</vt:lpstr>
      <vt:lpstr>돋움</vt:lpstr>
      <vt:lpstr>맑은 고딕</vt:lpstr>
      <vt:lpstr>서울도시</vt:lpstr>
      <vt:lpstr>휴먼둥근헤드라인</vt:lpstr>
      <vt:lpstr>휴먼매직체</vt:lpstr>
      <vt:lpstr>휴먼모음T</vt:lpstr>
      <vt:lpstr>Arial</vt:lpstr>
      <vt:lpstr>Cambria Math</vt:lpstr>
      <vt:lpstr>Courier New</vt:lpstr>
      <vt:lpstr>Gill Sans MT</vt:lpstr>
      <vt:lpstr>Helvetica</vt:lpstr>
      <vt:lpstr>Times New Roman</vt:lpstr>
      <vt:lpstr>Verdana</vt:lpstr>
      <vt:lpstr>Wingdings</vt:lpstr>
      <vt:lpstr>Wingdings 2</vt:lpstr>
      <vt:lpstr>태양</vt:lpstr>
      <vt:lpstr>수식</vt:lpstr>
      <vt:lpstr>Equation</vt:lpstr>
      <vt:lpstr>PowerPoint 프레젠테이션</vt:lpstr>
      <vt:lpstr>PowerPoint 프레젠테이션</vt:lpstr>
      <vt:lpstr>CONTENTS</vt:lpstr>
      <vt:lpstr>9.4 이산적 확률과 통계</vt:lpstr>
      <vt:lpstr>9.4 이산적 확률과 통계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9.4 이산적 확률과 통계</vt:lpstr>
      <vt:lpstr>9.4 이산적 확률과 통계</vt:lpstr>
      <vt:lpstr>9.4 이산적 확률과 통계</vt:lpstr>
      <vt:lpstr>PowerPoint 프레젠테이션</vt:lpstr>
      <vt:lpstr>PowerPoint 프레젠테이션</vt:lpstr>
      <vt:lpstr>9.5 비둘기 집 원리</vt:lpstr>
      <vt:lpstr>9.5 비둘기 집 원리</vt:lpstr>
      <vt:lpstr>Pigeonhole Principle</vt:lpstr>
      <vt:lpstr>Pigeonhole Principle</vt:lpstr>
      <vt:lpstr>The Generalized Pigeonhole Principle</vt:lpstr>
      <vt:lpstr>The Generalized Pigeonhole Principle</vt:lpstr>
      <vt:lpstr>The Generalized Pigeonhole Principle</vt:lpstr>
      <vt:lpstr>9.6 재귀적 정의</vt:lpstr>
      <vt:lpstr>    되부름 알고리즘의 설계</vt:lpstr>
      <vt:lpstr>   되부름 알고리즘의 설계</vt:lpstr>
      <vt:lpstr>9.6 재귀적 정의</vt:lpstr>
      <vt:lpstr>9.6 재귀적 정의</vt:lpstr>
      <vt:lpstr>9.6 재귀적 정의</vt:lpstr>
      <vt:lpstr>9.6 재귀적 정의</vt:lpstr>
      <vt:lpstr>9.6 재귀적 정의</vt:lpstr>
      <vt:lpstr>    계수(Factorial)계산</vt:lpstr>
      <vt:lpstr>9.7 피보나치 수와 하노이 탑</vt:lpstr>
      <vt:lpstr>9.7 피보나치 수와 하노이 탑</vt:lpstr>
      <vt:lpstr>9.7 피보나치 수와 하노이 탑</vt:lpstr>
      <vt:lpstr>9.7 피보나치 수와 하노이 탑</vt:lpstr>
      <vt:lpstr>하노이의 탑(Tower of Hanoi)</vt:lpstr>
      <vt:lpstr>    하노이의 탑(Tower of Hanoi)</vt:lpstr>
      <vt:lpstr>    하노이의 탑(Tower of Hanoi)</vt:lpstr>
      <vt:lpstr>    하노이의 탑(Tower of Hanoi)</vt:lpstr>
      <vt:lpstr>9.7 피보나치 수와 하노이 탑</vt:lpstr>
      <vt:lpstr>9.7 피보나치 수와 하노이 탑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유석환</cp:lastModifiedBy>
  <cp:revision>284</cp:revision>
  <cp:lastPrinted>2015-11-24T08:48:31Z</cp:lastPrinted>
  <dcterms:created xsi:type="dcterms:W3CDTF">2010-07-13T17:27:52Z</dcterms:created>
  <dcterms:modified xsi:type="dcterms:W3CDTF">2015-12-17T07:53:53Z</dcterms:modified>
</cp:coreProperties>
</file>