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7" r:id="rId1"/>
  </p:sldMasterIdLst>
  <p:notesMasterIdLst>
    <p:notesMasterId r:id="rId47"/>
  </p:notesMasterIdLst>
  <p:sldIdLst>
    <p:sldId id="256" r:id="rId2"/>
    <p:sldId id="443" r:id="rId3"/>
    <p:sldId id="450" r:id="rId4"/>
    <p:sldId id="451" r:id="rId5"/>
    <p:sldId id="452" r:id="rId6"/>
    <p:sldId id="414" r:id="rId7"/>
    <p:sldId id="453" r:id="rId8"/>
    <p:sldId id="454" r:id="rId9"/>
    <p:sldId id="455" r:id="rId10"/>
    <p:sldId id="456" r:id="rId11"/>
    <p:sldId id="457" r:id="rId12"/>
    <p:sldId id="462" r:id="rId13"/>
    <p:sldId id="458" r:id="rId14"/>
    <p:sldId id="459" r:id="rId15"/>
    <p:sldId id="460" r:id="rId16"/>
    <p:sldId id="464" r:id="rId17"/>
    <p:sldId id="465" r:id="rId18"/>
    <p:sldId id="467" r:id="rId19"/>
    <p:sldId id="468" r:id="rId20"/>
    <p:sldId id="469" r:id="rId21"/>
    <p:sldId id="470" r:id="rId22"/>
    <p:sldId id="471" r:id="rId23"/>
    <p:sldId id="463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80" r:id="rId32"/>
    <p:sldId id="481" r:id="rId33"/>
    <p:sldId id="482" r:id="rId34"/>
    <p:sldId id="483" r:id="rId35"/>
    <p:sldId id="484" r:id="rId36"/>
    <p:sldId id="485" r:id="rId37"/>
    <p:sldId id="488" r:id="rId38"/>
    <p:sldId id="489" r:id="rId39"/>
    <p:sldId id="487" r:id="rId40"/>
    <p:sldId id="486" r:id="rId41"/>
    <p:sldId id="490" r:id="rId42"/>
    <p:sldId id="491" r:id="rId43"/>
    <p:sldId id="492" r:id="rId44"/>
    <p:sldId id="493" r:id="rId45"/>
    <p:sldId id="294" r:id="rId46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935">
          <p15:clr>
            <a:srgbClr val="A4A3A4"/>
          </p15:clr>
        </p15:guide>
        <p15:guide id="3" orient="horz" pos="2614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orient="horz" pos="1525">
          <p15:clr>
            <a:srgbClr val="A4A3A4"/>
          </p15:clr>
        </p15:guide>
        <p15:guide id="6" pos="249">
          <p15:clr>
            <a:srgbClr val="A4A3A4"/>
          </p15:clr>
        </p15:guide>
        <p15:guide id="7" pos="612">
          <p15:clr>
            <a:srgbClr val="A4A3A4"/>
          </p15:clr>
        </p15:guide>
        <p15:guide id="8" pos="5511">
          <p15:clr>
            <a:srgbClr val="A4A3A4"/>
          </p15:clr>
        </p15:guide>
        <p15:guide id="9" pos="1927">
          <p15:clr>
            <a:srgbClr val="A4A3A4"/>
          </p15:clr>
        </p15:guide>
        <p15:guide id="10" pos="2381">
          <p15:clr>
            <a:srgbClr val="A4A3A4"/>
          </p15:clr>
        </p15:guide>
        <p15:guide id="11" pos="3163">
          <p15:clr>
            <a:srgbClr val="A4A3A4"/>
          </p15:clr>
        </p15:guide>
        <p15:guide id="12" pos="3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석환" initials="유" lastIdx="1" clrIdx="0">
    <p:extLst>
      <p:ext uri="{19B8F6BF-5375-455C-9EA6-DF929625EA0E}">
        <p15:presenceInfo xmlns:p15="http://schemas.microsoft.com/office/powerpoint/2012/main" userId="ed13a203-b7ad-4a78-bad5-ef5a696fffdf" providerId="Windows Live"/>
      </p:ext>
    </p:extLst>
  </p:cmAuthor>
  <p:cmAuthor id="2" name="유석환" initials="유 [2]" lastIdx="2" clrIdx="1">
    <p:extLst>
      <p:ext uri="{19B8F6BF-5375-455C-9EA6-DF929625EA0E}">
        <p15:presenceInfo xmlns:p15="http://schemas.microsoft.com/office/powerpoint/2012/main" userId="S::tjrghks115@gc.gachon.ac.kr::ed13a203-b7ad-4a78-bad5-ef5a696fff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4" autoAdjust="0"/>
    <p:restoredTop sz="94712" autoAdjust="0"/>
  </p:normalViewPr>
  <p:slideViewPr>
    <p:cSldViewPr showGuides="1">
      <p:cViewPr>
        <p:scale>
          <a:sx n="85" d="100"/>
          <a:sy n="85" d="100"/>
        </p:scale>
        <p:origin x="-8" y="920"/>
      </p:cViewPr>
      <p:guideLst>
        <p:guide orient="horz" pos="618"/>
        <p:guide orient="horz" pos="935"/>
        <p:guide orient="horz" pos="2614"/>
        <p:guide orient="horz" pos="3884"/>
        <p:guide orient="horz" pos="1525"/>
        <p:guide pos="249"/>
        <p:guide pos="612"/>
        <p:guide pos="5511"/>
        <p:guide pos="1927"/>
        <p:guide pos="2381"/>
        <p:guide pos="3163"/>
        <p:guide pos="3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4T15:18:48.46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08" tIns="45704" rIns="91408" bIns="4570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08" tIns="45704" rIns="91408" bIns="4570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B08A668-D730-445F-A1F8-ABFF110C1B1F}" type="datetimeFigureOut">
              <a:rPr lang="ko-KR" altLang="en-US"/>
              <a:pPr>
                <a:defRPr/>
              </a:pPr>
              <a:t>2018. 10. 20.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8" tIns="45704" rIns="91408" bIns="4570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08" tIns="45704" rIns="91408" bIns="4570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08" tIns="45704" rIns="91408" bIns="4570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08" tIns="45704" rIns="91408" bIns="4570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781D593-4051-463E-88C3-26A454A795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63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DF5D2-65A9-4125-B4B9-6711B8CB8561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64A0E2-75A8-46D6-AF6E-5A852D4D5824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609C83-593E-4B23-8BD6-FB413F517A6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1C6030-C8C1-44AD-9E31-3F1DE98CC9C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272B93-7C70-4A0B-B678-15D61E65669C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2F7CD6-BCFC-4AF2-A24B-C50EEF9E24D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50595D-A6CD-405A-A7E1-92D6F97842DA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1DB398-80B9-4B8C-95DA-9674D012304E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AE8CDD-46A7-406C-ACB4-2ADD82520165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73E27C-50D8-42F9-B0A2-C9F484C278BB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398A40-3A2E-4C1A-ABF3-15B04C3AE87F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ECC7FB-9620-4D7E-8337-0B74142712C5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D9F8E3-B3D5-4602-B5E5-ABFB84F8DD6D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17AD55-4073-4734-A935-8A57A365A2A5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EE311B-96DB-49ED-BA19-B60BF34F8BB7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2AD86A-9895-4143-BFF5-4CB119B1D356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4D9C7D-9194-4188-81FC-5C60E64B6766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8CEE21-CCCD-485A-9685-008FEB854381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963CD7-9C22-4AC3-A26F-635820C225ED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23D928-FFD8-46E8-BBF5-9905B1D3AA3E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002DA2-3080-4094-9ABC-6EFBA743B041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DF4AFB-01A6-4124-9FAB-71F85D9C3A51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ADC1DA-4977-4C8B-B0CF-EF4256FC7971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5CE63-ACAA-4013-B061-1157C26D4A5E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059C06-3AB7-43F8-A6BC-8FB7580B0DD8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B6B7F4-A6BE-419F-B693-1A21A583E5DE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280968-FF28-41D3-95C4-7E2742EED9D1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A1A3ED-1633-49DA-A53A-FEE59192F9BD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AF1870-74B3-4519-AF7B-214BF226553A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2DD1-93D1-4219-993A-04177736C79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7007A9-006E-48FE-BEBE-A5349CB34BDE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93D64A-B342-4957-BC61-3363E1AEA718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7EB630-C383-4948-8306-9CA147DB342C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65993E-027F-4E1B-ADDF-0D3CD12E9D7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84EF9D-BC15-4DF2-8E67-E76FD5D86E7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3A8E8D-3875-44AD-A65A-F36582232C71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64CBEC-4E9F-484A-B619-65378E3069E6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44E8F0-736C-4D31-92C3-4C10D428A15C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B37422-511D-4489-B78A-EAFE0A736154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645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BE3861-9BA7-4B9C-9271-FE471B942D3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C79327-730D-4413-AD55-C215483F94D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C3975-A3FB-468B-AD2A-0EA1A56115A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4F1286-D841-4805-B379-14514326580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8EE1B-8EC7-4243-997E-DB337FD68D65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4D4BE4-9273-4B49-A948-E2B7A902211E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928688" y="3427413"/>
            <a:ext cx="7358062" cy="1587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500813" y="6215063"/>
            <a:ext cx="2143125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1FD44-31F3-4975-9E52-73D06C274A6F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07D35-F746-4575-971D-B798031600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00CA8-460A-456A-97C1-736508B48082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1BB02-AEEB-4874-9225-0D0CA970A9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BB020-5836-499F-84BD-2BDF2B227739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5A8EF-F16D-44FF-9D88-A13B9F4898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1A7E4-3E1F-4E94-A57E-1E4D8CE1047C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577A9-3E4C-4BD4-B404-0E3A1ADC13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B9E30-FC4F-4DF6-A8F4-75D965BF1DDC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1DF44-6947-4DD2-AD70-32396544C9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FCCB9-FCBE-4655-903F-4CA8964349C9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02173-114E-4D78-B41F-9A8D44BA70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16FF5-CCC1-4C08-8550-9E919E36262C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185E-58B6-47CD-83A3-88942814EE1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2678F-C4E8-432A-97F3-35DCA3DC9903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9A263-B29C-4639-AE6D-C793D63C67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659B7-57A4-4C16-AE46-738A45F2F2E5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5DDF4-A730-4D46-A5EE-9D054C93B32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7709-5675-42BD-857C-C8B0A56A82D3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F04C5-83E0-4A3A-ACDA-150E11CC2F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80081-085D-4282-B33A-3BA149FDFEE4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33B74-B97E-4B46-BB6E-043A397FB98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42875" y="285750"/>
            <a:ext cx="8858250" cy="55086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50" y="346373"/>
            <a:ext cx="8229600" cy="418058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+mn-ea"/>
                <a:ea typeface="+mn-ea"/>
              </a:defRPr>
            </a:lvl1pPr>
            <a:lvl2pPr>
              <a:lnSpc>
                <a:spcPct val="130000"/>
              </a:lnSpc>
              <a:buFontTx/>
              <a:buBlip>
                <a:blip r:embed="rId3"/>
              </a:buBlip>
              <a:defRPr sz="1600">
                <a:latin typeface="+mn-ea"/>
                <a:ea typeface="+mn-ea"/>
              </a:defRPr>
            </a:lvl2pPr>
            <a:lvl3pPr>
              <a:lnSpc>
                <a:spcPct val="130000"/>
              </a:lnSpc>
              <a:buFont typeface="Wingdings" pitchFamily="2" charset="2"/>
              <a:buChar char="ü"/>
              <a:defRPr sz="1400">
                <a:latin typeface="+mn-ea"/>
                <a:ea typeface="+mn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392736" cy="400110"/>
          </a:xfrm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buNone/>
              <a:defRPr sz="2000" u="none" baseline="0">
                <a:ln>
                  <a:noFill/>
                </a:ln>
                <a:effectLst/>
                <a:uFill>
                  <a:solidFill>
                    <a:schemeClr val="tx2"/>
                  </a:solidFill>
                </a:u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FF240-37E6-4C46-933C-E0BB5E1550B1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2457C-AD1C-4F9F-922F-421A752A9E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1833B-FB02-4123-8579-94202FF64AD6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E2866-A2EA-4390-8E68-A28F6D9EE4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C2297-CFD3-47F1-8E7A-5F3EC1FCFCF2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6B51C-C240-4EDE-8156-54B9303D02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99BE9-62DC-4031-879B-4EAD87F60FF1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16D61-77F2-4DB9-ACFD-74189AA51B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E8BD8-CF64-417C-8B52-4C00239DA241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137EC-5EC2-4475-9A61-C316DAB6071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93D27-C406-40B6-980C-C8AEBF6A3E0C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2DA48-4411-44AD-A2BD-BAA848CE4B4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DA988-7A82-468A-80E7-990125AD25CC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F17F3-86FC-4E82-BBE5-24049A0949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1E5A9-14B7-4D5A-B862-8D68FE954A74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6C827-A62F-4A98-BB26-02D2DD8B57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6D437-8912-40C1-AFB8-3D0B0B166E13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EAD0D-7514-4181-8228-9BE9016362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04813-1246-4B3F-875C-0A0CBE299D8B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EB03E-8044-4B86-AC25-E75F990107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3FBED-734C-40A6-ABE3-6003C1A9D409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  <a:prstGeom prst="rect">
            <a:avLst/>
          </a:prstGeo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9C2F1-8196-45B9-BF28-7D81F81F65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14675" y="2447925"/>
            <a:ext cx="5514975" cy="123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131840" y="1950417"/>
            <a:ext cx="5472410" cy="360363"/>
          </a:xfrm>
        </p:spPr>
        <p:txBody>
          <a:bodyPr>
            <a:noAutofit/>
          </a:bodyPr>
          <a:lstStyle>
            <a:lvl1pPr>
              <a:buNone/>
              <a:defRPr sz="2800" b="1">
                <a:latin typeface="Franklin Gothic Medium Cond" pitchFamily="34" charset="0"/>
                <a:ea typeface="HY울릉도M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3491880" y="2636838"/>
            <a:ext cx="5328270" cy="3600450"/>
          </a:xfrm>
        </p:spPr>
        <p:txBody>
          <a:bodyPr>
            <a:normAutofit/>
          </a:bodyPr>
          <a:lstStyle>
            <a:lvl1pPr>
              <a:buFontTx/>
              <a:buChar char="-"/>
              <a:defRPr sz="2000">
                <a:latin typeface="Franklin Gothic Medium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5"/>
          </p:nvPr>
        </p:nvSpPr>
        <p:spPr>
          <a:xfrm>
            <a:off x="-642938" y="5643563"/>
            <a:ext cx="213360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14769-D36B-4083-A280-8B0230651804}" type="datetime1">
              <a:rPr lang="ko-KR" altLang="en-US" smtClean="0"/>
              <a:t>2018. 10. 20.</a:t>
            </a:fld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2ADC1-1E85-485D-A3C7-ADE6A36B29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15318-F5D6-429C-A9C2-BED5FC64D0CF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501ED-58BE-4B95-B121-5104A7F173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F5A8E-E178-4C66-AEE3-261CBE70BDDA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A3B53-E774-4F47-8978-3A943D8C6C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455FF-5B1D-494B-B901-DB4A3792330C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A8FD1-235D-42D7-B6B9-2C8E414244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B6CDE-874E-42BF-95ED-031EB74A22E2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EBC0A-18DE-4720-AEA0-5F0856297F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98F14-9BAE-492C-A3CB-EC866ECACCEE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90E20-1A4E-4E3D-AF47-CD0D42E87C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662A7-0BE0-4964-9428-4E4286BCF192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D747-47A2-4B76-B5E4-E1CC878ECB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C4689-685F-4CB9-BE7A-CD1AF67C6AE9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8234B-614D-4334-A0FD-5FE5231EA5C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718A7-A81C-4504-80A6-E8AC880C1470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0F6D4-164B-47C6-8A67-3F21D88B2EF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FCDF3-87F8-43BE-8732-1107EFF45928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97B4-8C53-49B3-93F3-D5079F5B3E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D5B67-BE81-40F7-BBED-7E36A7BCB705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E8CB6-95AA-4627-8E06-F7C38282444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140AD-F22D-4500-91A9-C0C9FA157257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B1CDB-9B12-4BAF-9BCB-BB3DCCB03A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28CD3-7AA5-4AFC-B5B0-E80DAF2152F4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12D00-53D9-4138-AF4D-3C04C068751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2D37B-CB24-4172-99B8-4EF7A13B1950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5BE88-9F19-4015-934B-26EA3D07B37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0002-76EC-448A-8DE2-7A32D3909D8B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51F89-BC6E-432E-91E3-A8BF46C183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F50F6-D865-4EF3-AA50-C5E3B7A63801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BCC49-4F68-4CA0-A765-93481B5104F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D3E1D-EE30-4527-823B-FAB6E91FFB68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2F3AF-AE70-4FE5-A683-C706EF5589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ECDA1-DAC8-4F86-9C97-D8988BA8650F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9450C-2F07-4BA3-BFA1-467A8FC586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3C25-9D19-413F-B3C2-2F331CE2EAD4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2AD99-9898-4B84-9931-E3CDC6B95D4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50633-610A-4F89-B546-39C10E693E25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3358E-5D2A-4BDB-BBE4-100C56EBDB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5848D-D292-47B4-8353-08634AA29389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4709A-37B7-4C84-9DE4-D19BA030EE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40A99-3B67-40E0-A1C5-BE9B06B22AFC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CF3FD-76D0-43F3-8C87-360CE73D0D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74EA0-BF03-434E-B068-B6A5527F6CC1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7B26C-8255-445A-A203-0D48B88704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23105-0866-49EE-BADD-98793A62EFCE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9CA5C-5BB2-4377-9B93-01A720A5E8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F33DA28-3E49-4274-84A1-6D54FDCB59D0}" type="datetime1">
              <a:rPr lang="ko-KR" altLang="en-US" smtClean="0"/>
              <a:t>2018. 10. 20.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55A36F8-5EDC-4FD2-9D17-6DF1B21CDF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51" r:id="rId1"/>
    <p:sldLayoutId id="2147485252" r:id="rId2"/>
    <p:sldLayoutId id="2147485253" r:id="rId3"/>
    <p:sldLayoutId id="2147485242" r:id="rId4"/>
    <p:sldLayoutId id="2147485243" r:id="rId5"/>
    <p:sldLayoutId id="2147485244" r:id="rId6"/>
    <p:sldLayoutId id="2147485245" r:id="rId7"/>
    <p:sldLayoutId id="2147485246" r:id="rId8"/>
    <p:sldLayoutId id="2147485247" r:id="rId9"/>
    <p:sldLayoutId id="2147485248" r:id="rId10"/>
    <p:sldLayoutId id="2147485249" r:id="rId11"/>
    <p:sldLayoutId id="2147485250" r:id="rId12"/>
    <p:sldLayoutId id="2147485254" r:id="rId13"/>
    <p:sldLayoutId id="2147485255" r:id="rId14"/>
    <p:sldLayoutId id="2147485256" r:id="rId15"/>
    <p:sldLayoutId id="2147485257" r:id="rId16"/>
    <p:sldLayoutId id="2147485258" r:id="rId17"/>
    <p:sldLayoutId id="2147485259" r:id="rId18"/>
    <p:sldLayoutId id="2147485260" r:id="rId19"/>
    <p:sldLayoutId id="2147485261" r:id="rId20"/>
    <p:sldLayoutId id="2147485262" r:id="rId21"/>
    <p:sldLayoutId id="2147485263" r:id="rId22"/>
    <p:sldLayoutId id="2147485264" r:id="rId23"/>
    <p:sldLayoutId id="2147485265" r:id="rId24"/>
    <p:sldLayoutId id="2147485266" r:id="rId25"/>
    <p:sldLayoutId id="2147485267" r:id="rId26"/>
    <p:sldLayoutId id="2147485268" r:id="rId27"/>
    <p:sldLayoutId id="2147485269" r:id="rId28"/>
    <p:sldLayoutId id="2147485270" r:id="rId29"/>
    <p:sldLayoutId id="2147485271" r:id="rId30"/>
    <p:sldLayoutId id="2147485272" r:id="rId31"/>
    <p:sldLayoutId id="2147485273" r:id="rId32"/>
    <p:sldLayoutId id="2147485274" r:id="rId33"/>
    <p:sldLayoutId id="2147485275" r:id="rId34"/>
    <p:sldLayoutId id="2147485276" r:id="rId35"/>
    <p:sldLayoutId id="2147485277" r:id="rId36"/>
    <p:sldLayoutId id="2147485278" r:id="rId37"/>
    <p:sldLayoutId id="2147485279" r:id="rId38"/>
    <p:sldLayoutId id="2147485280" r:id="rId39"/>
    <p:sldLayoutId id="2147485281" r:id="rId40"/>
    <p:sldLayoutId id="2147485282" r:id="rId41"/>
    <p:sldLayoutId id="2147485283" r:id="rId42"/>
    <p:sldLayoutId id="2147485284" r:id="rId43"/>
    <p:sldLayoutId id="2147485285" r:id="rId44"/>
    <p:sldLayoutId id="2147485286" r:id="rId45"/>
    <p:sldLayoutId id="2147485287" r:id="rId4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1.gif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cm.org/serving/se/code.htm" TargetMode="Externa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1"/>
          <p:cNvSpPr>
            <a:spLocks noChangeArrowheads="1"/>
          </p:cNvSpPr>
          <p:nvPr/>
        </p:nvSpPr>
        <p:spPr bwMode="auto">
          <a:xfrm>
            <a:off x="744538" y="2928938"/>
            <a:ext cx="78359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b"/>
          <a:lstStyle/>
          <a:p>
            <a:r>
              <a:rPr kumimoji="0" lang="en-US" altLang="ko-KR" sz="4000" b="1">
                <a:latin typeface="HY울릉도M" pitchFamily="18" charset="-127"/>
                <a:ea typeface="HY울릉도M" pitchFamily="18" charset="-127"/>
              </a:rPr>
              <a:t>Software Engineering:</a:t>
            </a:r>
          </a:p>
          <a:p>
            <a:r>
              <a:rPr kumimoji="0" lang="en-US" altLang="ko-KR" sz="3200" b="1">
                <a:latin typeface="HY울릉도M" pitchFamily="18" charset="-127"/>
                <a:ea typeface="HY울릉도M" pitchFamily="18" charset="-127"/>
              </a:rPr>
              <a:t>                  A Practitioner Approach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928688" y="3427413"/>
            <a:ext cx="7358062" cy="1587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1.2  </a:t>
            </a:r>
            <a:r>
              <a:rPr lang="ko-KR" altLang="en-US">
                <a:cs typeface="Times New Roman" pitchFamily="18" charset="0"/>
              </a:rPr>
              <a:t>경제적인 측면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현재 코딩 기법</a:t>
            </a:r>
            <a:r>
              <a:rPr lang="en-US" altLang="ko-KR" dirty="0"/>
              <a:t> </a:t>
            </a:r>
            <a:r>
              <a:rPr lang="en-US" altLang="ko-KR" dirty="0" err="1"/>
              <a:t>Cm</a:t>
            </a:r>
            <a:r>
              <a:rPr lang="en-US" altLang="ko-KR" baseline="-25000" dirty="0" err="1"/>
              <a:t>old</a:t>
            </a:r>
            <a:r>
              <a:rPr lang="ko-KR" altLang="en-US" dirty="0"/>
              <a:t>보다 </a:t>
            </a:r>
            <a:r>
              <a:rPr lang="en-US" altLang="ko-KR" dirty="0"/>
              <a:t>10% </a:t>
            </a:r>
            <a:r>
              <a:rPr lang="ko-KR" altLang="en-US" dirty="0"/>
              <a:t>정도 비용이 절약되는 새로운 코딩 기법 </a:t>
            </a:r>
            <a:r>
              <a:rPr lang="en-US" altLang="ko-KR" dirty="0" err="1"/>
              <a:t>CM</a:t>
            </a:r>
            <a:r>
              <a:rPr lang="en-US" altLang="ko-KR" baseline="-25000" dirty="0" err="1"/>
              <a:t>new</a:t>
            </a:r>
            <a:r>
              <a:rPr lang="ko-KR" altLang="en-US" dirty="0"/>
              <a:t>을 발견하면 사용해야 하는가</a:t>
            </a:r>
            <a:r>
              <a:rPr lang="en-US" altLang="ko-KR" dirty="0"/>
              <a:t>?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일반적인 대답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Of course!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소프트웨어 공학의 경제적인 대답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훈련 비용 고려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새로운 기술 도입의 영향을 고려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유지 보수에 대한 고려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248150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소프트웨어 공학의 경제적인 측면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 dirty="0">
                <a:cs typeface="Times New Roman" pitchFamily="18" charset="0"/>
              </a:rPr>
              <a:t>1.3  </a:t>
            </a:r>
            <a:r>
              <a:rPr lang="ko-KR" altLang="en-US" dirty="0">
                <a:cs typeface="Times New Roman" pitchFamily="18" charset="0"/>
              </a:rPr>
              <a:t>유지보수 측면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소프트웨어 생명주기</a:t>
            </a:r>
            <a:r>
              <a:rPr lang="en-US" altLang="ko-KR" dirty="0"/>
              <a:t>(life cycle)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소프트웨어 </a:t>
            </a:r>
            <a:r>
              <a:rPr lang="ko-KR" altLang="en-US" dirty="0" err="1"/>
              <a:t>프로덕트를</a:t>
            </a:r>
            <a:r>
              <a:rPr lang="ko-KR" altLang="en-US" dirty="0"/>
              <a:t> 구축할 때 수행해야 되는 단계</a:t>
            </a:r>
          </a:p>
          <a:p>
            <a:pPr lvl="1" eaLnBrk="1" hangingPunct="1">
              <a:defRPr/>
            </a:pPr>
            <a:r>
              <a:rPr lang="ko-KR" altLang="en-US" dirty="0"/>
              <a:t>소프트웨어 프로세스의 모형으로 소프트웨어가 계획되어 더 이상 사용되지 않을 때까지의 기간 동안 발생하는 일련의 여러 활동들</a:t>
            </a:r>
          </a:p>
          <a:p>
            <a:pPr lvl="1" eaLnBrk="1" hangingPunct="1">
              <a:defRPr/>
            </a:pPr>
            <a:r>
              <a:rPr lang="ko-KR" altLang="en-US" dirty="0"/>
              <a:t>고전적 생명 주기 모델을 사용해 개발되는 프로젝트가 수행하는 여섯 개의 </a:t>
            </a:r>
            <a:r>
              <a:rPr lang="en-US" altLang="ko-KR" dirty="0"/>
              <a:t>phase</a:t>
            </a:r>
          </a:p>
          <a:p>
            <a:pPr lvl="2" eaLnBrk="1" hangingPunct="1">
              <a:defRPr/>
            </a:pPr>
            <a:r>
              <a:rPr lang="ko-KR" altLang="en-US" dirty="0"/>
              <a:t>요구사항</a:t>
            </a:r>
            <a:r>
              <a:rPr lang="en-US" altLang="ko-KR" dirty="0"/>
              <a:t>(requirement)</a:t>
            </a:r>
          </a:p>
          <a:p>
            <a:pPr lvl="2" eaLnBrk="1" hangingPunct="1">
              <a:defRPr/>
            </a:pPr>
            <a:r>
              <a:rPr lang="ko-KR" altLang="en-US" dirty="0"/>
              <a:t>분석 또는 명세</a:t>
            </a:r>
            <a:r>
              <a:rPr lang="en-US" altLang="ko-KR" dirty="0"/>
              <a:t>(analysis or specification)</a:t>
            </a:r>
          </a:p>
          <a:p>
            <a:pPr lvl="2" eaLnBrk="1" hangingPunct="1">
              <a:defRPr/>
            </a:pPr>
            <a:r>
              <a:rPr lang="ko-KR" altLang="en-US" dirty="0"/>
              <a:t>설계</a:t>
            </a:r>
            <a:r>
              <a:rPr lang="en-US" altLang="ko-KR" dirty="0"/>
              <a:t>(design)</a:t>
            </a:r>
          </a:p>
          <a:p>
            <a:pPr lvl="2" eaLnBrk="1" hangingPunct="1">
              <a:defRPr/>
            </a:pPr>
            <a:r>
              <a:rPr lang="ko-KR" altLang="en-US" dirty="0"/>
              <a:t>구현</a:t>
            </a:r>
            <a:r>
              <a:rPr lang="en-US" altLang="ko-KR" dirty="0"/>
              <a:t>(implementation)</a:t>
            </a:r>
          </a:p>
          <a:p>
            <a:pPr lvl="2" eaLnBrk="1" hangingPunct="1">
              <a:defRPr/>
            </a:pPr>
            <a:r>
              <a:rPr lang="ko-KR" altLang="en-US" dirty="0"/>
              <a:t>인도 후 유지보수</a:t>
            </a:r>
            <a:r>
              <a:rPr lang="en-US" altLang="ko-KR" dirty="0"/>
              <a:t>(</a:t>
            </a:r>
            <a:r>
              <a:rPr lang="en-US" altLang="ko-KR" dirty="0" err="1"/>
              <a:t>postdelivery</a:t>
            </a:r>
            <a:r>
              <a:rPr lang="en-US" altLang="ko-KR" dirty="0"/>
              <a:t> maintenance)</a:t>
            </a:r>
          </a:p>
          <a:p>
            <a:pPr lvl="2" eaLnBrk="1" hangingPunct="1">
              <a:defRPr/>
            </a:pPr>
            <a:r>
              <a:rPr lang="ko-KR" altLang="en-US" dirty="0"/>
              <a:t>폐기</a:t>
            </a:r>
            <a:r>
              <a:rPr lang="en-US" altLang="ko-KR" dirty="0"/>
              <a:t>(retirement)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76514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/>
              <a:t>Life Cycle Model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1.3  </a:t>
            </a:r>
            <a:r>
              <a:rPr lang="ko-KR" altLang="en-US">
                <a:cs typeface="Times New Roman" pitchFamily="18" charset="0"/>
              </a:rPr>
              <a:t>유지보스 측면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소프트웨어 생명주기</a:t>
            </a:r>
            <a:r>
              <a:rPr lang="en-US" altLang="ko-KR" dirty="0"/>
              <a:t>(life cycle) </a:t>
            </a:r>
            <a:r>
              <a:rPr lang="ko-KR" altLang="en-US" dirty="0"/>
              <a:t>모델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17671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pitchFamily="-108" charset="-128"/>
              </a:rPr>
              <a:t>Waterfall Life-Cycle Model</a:t>
            </a:r>
            <a:endParaRPr lang="ko-KR" altLang="en-US" dirty="0"/>
          </a:p>
        </p:txBody>
      </p:sp>
      <p:pic>
        <p:nvPicPr>
          <p:cNvPr id="51209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88" y="2500313"/>
            <a:ext cx="4713287" cy="335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929438" y="5786438"/>
            <a:ext cx="993775" cy="306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400" dirty="0">
                <a:latin typeface="+mn-ea"/>
                <a:ea typeface="+mn-ea"/>
              </a:rPr>
              <a:t>Figure 1.2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1.3  </a:t>
            </a:r>
            <a:r>
              <a:rPr lang="ko-KR" altLang="en-US">
                <a:cs typeface="Times New Roman" pitchFamily="18" charset="0"/>
              </a:rPr>
              <a:t>유지보스 측면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>
                <a:ea typeface="ＭＳ Ｐゴシック" pitchFamily="-108" charset="-128"/>
              </a:rPr>
              <a:t>고전적 생명 주기</a:t>
            </a:r>
            <a:r>
              <a:rPr lang="en-US" altLang="ko-KR" dirty="0">
                <a:ea typeface="ＭＳ Ｐゴシック" pitchFamily="-108" charset="-128"/>
              </a:rPr>
              <a:t>(life cycle) </a:t>
            </a:r>
            <a:r>
              <a:rPr lang="ko-KR" altLang="en-US" dirty="0">
                <a:ea typeface="ＭＳ Ｐゴシック" pitchFamily="-108" charset="-128"/>
              </a:rPr>
              <a:t>모델</a:t>
            </a:r>
            <a:r>
              <a:rPr lang="en-US" altLang="ko-KR" dirty="0">
                <a:ea typeface="ＭＳ Ｐゴシック" pitchFamily="-108" charset="-128"/>
              </a:rPr>
              <a:t>(1/3)</a:t>
            </a:r>
            <a:endParaRPr lang="ko-KR" altLang="en-US" dirty="0">
              <a:ea typeface="ＭＳ Ｐゴシック" pitchFamily="-108" charset="-128"/>
            </a:endParaRPr>
          </a:p>
          <a:p>
            <a:pPr lvl="1" eaLnBrk="1" hangingPunct="1">
              <a:defRPr/>
            </a:pPr>
            <a:r>
              <a:rPr lang="ko-KR" altLang="en-US" dirty="0"/>
              <a:t>요구사항 </a:t>
            </a:r>
            <a:r>
              <a:rPr lang="en-US" altLang="ko-KR" dirty="0"/>
              <a:t>phase</a:t>
            </a:r>
            <a:endParaRPr lang="ko-KR" altLang="en-US" dirty="0"/>
          </a:p>
          <a:p>
            <a:pPr lvl="2" eaLnBrk="1" hangingPunct="1">
              <a:defRPr/>
            </a:pPr>
            <a:r>
              <a:rPr lang="ko-KR" altLang="en-US" dirty="0"/>
              <a:t>개념이 조사되어 정제되고</a:t>
            </a:r>
            <a:r>
              <a:rPr lang="en-US" altLang="ko-KR" dirty="0"/>
              <a:t>, </a:t>
            </a:r>
            <a:r>
              <a:rPr lang="ko-KR" altLang="en-US" dirty="0"/>
              <a:t>클라이언트의 요구사항들이 도출</a:t>
            </a:r>
            <a:endParaRPr lang="en-US" altLang="ko-KR" dirty="0"/>
          </a:p>
          <a:p>
            <a:pPr lvl="2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r>
              <a:rPr lang="ko-KR" altLang="en-US" dirty="0"/>
              <a:t>분석</a:t>
            </a:r>
            <a:r>
              <a:rPr lang="en-US" altLang="ko-KR" dirty="0"/>
              <a:t>(</a:t>
            </a:r>
            <a:r>
              <a:rPr lang="ko-KR" altLang="en-US" dirty="0"/>
              <a:t>명세</a:t>
            </a:r>
            <a:r>
              <a:rPr lang="en-US" altLang="ko-KR" dirty="0"/>
              <a:t>) phase</a:t>
            </a:r>
          </a:p>
          <a:p>
            <a:pPr lvl="2" eaLnBrk="1" hangingPunct="1">
              <a:defRPr/>
            </a:pPr>
            <a:r>
              <a:rPr lang="ko-KR" altLang="en-US" dirty="0"/>
              <a:t>클라이언트의 요구사항이 분석되고</a:t>
            </a:r>
            <a:r>
              <a:rPr lang="en-US" altLang="ko-KR" dirty="0"/>
              <a:t>, </a:t>
            </a:r>
            <a:r>
              <a:rPr lang="ko-KR" altLang="en-US" dirty="0"/>
              <a:t>이 프로덕트가 수행할 것이 무엇인지를 명세 문서의 형태로 표현</a:t>
            </a:r>
          </a:p>
          <a:p>
            <a:pPr lvl="2" eaLnBrk="1" hangingPunct="1">
              <a:defRPr/>
            </a:pPr>
            <a:r>
              <a:rPr lang="ko-KR" altLang="en-US" dirty="0"/>
              <a:t>명세 문서가 작성되면 제안된 소프트웨어 개발을 세부적으로 기술하는 소프트웨어 프로젝트 관리 계획이 작성</a:t>
            </a:r>
            <a:endParaRPr lang="ko-KR" altLang="en-US" sz="1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81952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pitchFamily="-108" charset="-128"/>
              </a:rPr>
              <a:t>Typical Classical Phases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1.3  </a:t>
            </a:r>
            <a:r>
              <a:rPr lang="ko-KR" altLang="en-US">
                <a:cs typeface="Times New Roman" pitchFamily="18" charset="0"/>
              </a:rPr>
              <a:t>유지보스 측면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>
                <a:ea typeface="ＭＳ Ｐゴシック" pitchFamily="-108" charset="-128"/>
              </a:rPr>
              <a:t>고전적 생명 주기</a:t>
            </a:r>
            <a:r>
              <a:rPr lang="en-US" altLang="ko-KR" dirty="0">
                <a:ea typeface="ＭＳ Ｐゴシック" pitchFamily="-108" charset="-128"/>
              </a:rPr>
              <a:t>(life cycle) </a:t>
            </a:r>
            <a:r>
              <a:rPr lang="ko-KR" altLang="en-US" dirty="0">
                <a:ea typeface="ＭＳ Ｐゴシック" pitchFamily="-108" charset="-128"/>
              </a:rPr>
              <a:t>모델</a:t>
            </a:r>
            <a:r>
              <a:rPr lang="en-US" altLang="ko-KR" dirty="0">
                <a:ea typeface="ＭＳ Ｐゴシック" pitchFamily="-108" charset="-128"/>
              </a:rPr>
              <a:t>(2/3)</a:t>
            </a:r>
            <a:endParaRPr lang="ko-KR" altLang="en-US" dirty="0">
              <a:ea typeface="ＭＳ Ｐゴシック" pitchFamily="-108" charset="-128"/>
            </a:endParaRPr>
          </a:p>
          <a:p>
            <a:pPr lvl="1" eaLnBrk="1" hangingPunct="1">
              <a:defRPr/>
            </a:pPr>
            <a:r>
              <a:rPr lang="ko-KR" altLang="en-US" dirty="0"/>
              <a:t>설계 </a:t>
            </a:r>
            <a:r>
              <a:rPr lang="en-US" altLang="ko-KR" dirty="0"/>
              <a:t>phase</a:t>
            </a:r>
          </a:p>
          <a:p>
            <a:pPr lvl="2" eaLnBrk="1" hangingPunct="1">
              <a:defRPr/>
            </a:pPr>
            <a:r>
              <a:rPr lang="ko-KR" altLang="en-US" dirty="0"/>
              <a:t>아키텍처 설계</a:t>
            </a:r>
          </a:p>
          <a:p>
            <a:pPr lvl="3" eaLnBrk="1" hangingPunct="1">
              <a:defRPr/>
            </a:pPr>
            <a:r>
              <a:rPr lang="ko-KR" altLang="en-US" sz="1400" dirty="0" err="1"/>
              <a:t>프로덕트를</a:t>
            </a:r>
            <a:r>
              <a:rPr lang="ko-KR" altLang="en-US" sz="1400" dirty="0"/>
              <a:t> 모듈이라고 부르는 컴포넌트들로 분리</a:t>
            </a:r>
          </a:p>
          <a:p>
            <a:pPr lvl="2" eaLnBrk="1" hangingPunct="1">
              <a:defRPr/>
            </a:pPr>
            <a:r>
              <a:rPr lang="ko-KR" altLang="en-US" dirty="0"/>
              <a:t>상세 설계</a:t>
            </a:r>
          </a:p>
          <a:p>
            <a:pPr lvl="3" eaLnBrk="1" hangingPunct="1">
              <a:defRPr/>
            </a:pPr>
            <a:r>
              <a:rPr lang="ko-KR" altLang="en-US" sz="1400" dirty="0"/>
              <a:t>모듈 각각의 알고리즘과 사용자 인터페이스 설계</a:t>
            </a:r>
          </a:p>
          <a:p>
            <a:pPr lvl="2" eaLnBrk="1" hangingPunct="1">
              <a:defRPr/>
            </a:pPr>
            <a:r>
              <a:rPr lang="ko-KR" altLang="en-US" dirty="0" err="1"/>
              <a:t>프로덕트가</a:t>
            </a:r>
            <a:r>
              <a:rPr lang="ko-KR" altLang="en-US" dirty="0"/>
              <a:t> 어떻게 수행하는지를 기술한 설계 문서가 작성</a:t>
            </a: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구현 </a:t>
            </a:r>
            <a:r>
              <a:rPr lang="en-US" altLang="ko-KR" dirty="0"/>
              <a:t>phase</a:t>
            </a:r>
          </a:p>
          <a:p>
            <a:pPr lvl="2" eaLnBrk="1" hangingPunct="1">
              <a:defRPr/>
            </a:pPr>
            <a:r>
              <a:rPr lang="ko-KR" altLang="en-US" dirty="0"/>
              <a:t>다양한 컴포넌트들이 </a:t>
            </a:r>
            <a:r>
              <a:rPr lang="ko-KR" altLang="en-US" dirty="0" err="1"/>
              <a:t>코딩되고</a:t>
            </a:r>
            <a:r>
              <a:rPr lang="ko-KR" altLang="en-US" dirty="0"/>
              <a:t> 테스트된 후에 </a:t>
            </a:r>
            <a:r>
              <a:rPr lang="ko-KR" altLang="en-US" dirty="0" err="1"/>
              <a:t>프로덕트의</a:t>
            </a:r>
            <a:r>
              <a:rPr lang="ko-KR" altLang="en-US" dirty="0"/>
              <a:t> 컴포넌트들이 통합되고</a:t>
            </a:r>
            <a:r>
              <a:rPr lang="en-US" altLang="ko-KR" dirty="0"/>
              <a:t>, </a:t>
            </a:r>
            <a:r>
              <a:rPr lang="ko-KR" altLang="en-US" dirty="0"/>
              <a:t>전체적으로 테스트</a:t>
            </a:r>
          </a:p>
          <a:p>
            <a:pPr lvl="2" eaLnBrk="1" hangingPunct="1">
              <a:defRPr/>
            </a:pPr>
            <a:r>
              <a:rPr lang="ko-KR" altLang="en-US" dirty="0"/>
              <a:t>개발자들이 만족해하고 </a:t>
            </a:r>
            <a:r>
              <a:rPr lang="ko-KR" altLang="en-US" dirty="0" err="1"/>
              <a:t>프로덕트의</a:t>
            </a:r>
            <a:r>
              <a:rPr lang="ko-KR" altLang="en-US" dirty="0"/>
              <a:t> 기능들이 정확해지면 클라이언트가 승인 테스트를 수행</a:t>
            </a:r>
          </a:p>
          <a:p>
            <a:pPr lvl="2" eaLnBrk="1" hangingPunct="1">
              <a:defRPr/>
            </a:pPr>
            <a:r>
              <a:rPr lang="ko-KR" altLang="en-US" dirty="0" err="1"/>
              <a:t>프로덕트가</a:t>
            </a:r>
            <a:r>
              <a:rPr lang="ko-KR" altLang="en-US" dirty="0"/>
              <a:t> 클라이언트에 의해서 승인되고 실제 운용상태에 들어갈 때 완료</a:t>
            </a:r>
          </a:p>
          <a:p>
            <a:pPr lvl="1" eaLnBrk="1" hangingPunct="1">
              <a:defRPr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81952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pitchFamily="-108" charset="-128"/>
              </a:rPr>
              <a:t>Typical Classical Phases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1.3  </a:t>
            </a:r>
            <a:r>
              <a:rPr lang="ko-KR" altLang="en-US">
                <a:cs typeface="Times New Roman" pitchFamily="18" charset="0"/>
              </a:rPr>
              <a:t>유지보스 측면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>
                <a:ea typeface="ＭＳ Ｐゴシック" pitchFamily="-108" charset="-128"/>
              </a:rPr>
              <a:t>고전적 생명 주기</a:t>
            </a:r>
            <a:r>
              <a:rPr lang="en-US" altLang="ko-KR" dirty="0">
                <a:ea typeface="ＭＳ Ｐゴシック" pitchFamily="-108" charset="-128"/>
              </a:rPr>
              <a:t>(life cycle) </a:t>
            </a:r>
            <a:r>
              <a:rPr lang="ko-KR" altLang="en-US" dirty="0">
                <a:ea typeface="ＭＳ Ｐゴシック" pitchFamily="-108" charset="-128"/>
              </a:rPr>
              <a:t>모델</a:t>
            </a:r>
            <a:r>
              <a:rPr lang="en-US" altLang="ko-KR" dirty="0">
                <a:ea typeface="ＭＳ Ｐゴシック" pitchFamily="-108" charset="-128"/>
              </a:rPr>
              <a:t>(3/3)</a:t>
            </a:r>
            <a:endParaRPr lang="ko-KR" altLang="en-US" dirty="0">
              <a:ea typeface="ＭＳ Ｐゴシック" pitchFamily="-108" charset="-128"/>
            </a:endParaRPr>
          </a:p>
          <a:p>
            <a:pPr lvl="1" eaLnBrk="1" hangingPunct="1">
              <a:defRPr/>
            </a:pPr>
            <a:r>
              <a:rPr lang="ko-KR" altLang="en-US" dirty="0"/>
              <a:t>인도 후 유지보수 </a:t>
            </a:r>
            <a:r>
              <a:rPr lang="en-US" altLang="ko-KR" dirty="0"/>
              <a:t>phase</a:t>
            </a:r>
          </a:p>
          <a:p>
            <a:pPr lvl="2" eaLnBrk="1" hangingPunct="1">
              <a:defRPr/>
            </a:pPr>
            <a:r>
              <a:rPr lang="ko-KR" altLang="en-US" dirty="0" err="1"/>
              <a:t>프로덕트가</a:t>
            </a:r>
            <a:r>
              <a:rPr lang="ko-KR" altLang="en-US" dirty="0"/>
              <a:t> 인도되어 클라이언트의 컴퓨터에 설치된 후 승인 테스트를 통과한 직후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ko-KR" altLang="en-US" dirty="0" err="1"/>
              <a:t>프로덕트를</a:t>
            </a:r>
            <a:r>
              <a:rPr lang="ko-KR" altLang="en-US" dirty="0"/>
              <a:t> 변경하는 모든 변경 활동들을 포함</a:t>
            </a:r>
          </a:p>
          <a:p>
            <a:pPr lvl="3" eaLnBrk="1" hangingPunct="1">
              <a:defRPr/>
            </a:pPr>
            <a:r>
              <a:rPr lang="ko-KR" altLang="en-US" sz="1400" dirty="0"/>
              <a:t>기능향상</a:t>
            </a:r>
            <a:r>
              <a:rPr lang="en-US" altLang="ko-KR" sz="1400" dirty="0"/>
              <a:t>(enhancement) : </a:t>
            </a:r>
            <a:r>
              <a:rPr lang="ko-KR" altLang="en-US" sz="1400" dirty="0"/>
              <a:t>명세를 변경하고 변경된 명세를 구현</a:t>
            </a:r>
          </a:p>
          <a:p>
            <a:pPr lvl="4" eaLnBrk="1" hangingPunct="1">
              <a:defRPr/>
            </a:pPr>
            <a:r>
              <a:rPr lang="ko-KR" altLang="en-US" sz="1400" dirty="0"/>
              <a:t>완전적 유지보수</a:t>
            </a:r>
            <a:r>
              <a:rPr lang="en-US" altLang="ko-KR" sz="1400" dirty="0"/>
              <a:t>(perfective maintenance) : </a:t>
            </a:r>
            <a:r>
              <a:rPr lang="ko-KR" altLang="en-US" sz="1400" dirty="0"/>
              <a:t>클라이언트가 </a:t>
            </a:r>
            <a:r>
              <a:rPr lang="ko-KR" altLang="en-US" sz="1400" dirty="0" err="1"/>
              <a:t>프로덕트의</a:t>
            </a:r>
            <a:r>
              <a:rPr lang="ko-KR" altLang="en-US" sz="1400" dirty="0"/>
              <a:t> 효율성을 개선시키기 위해 변경</a:t>
            </a:r>
            <a:r>
              <a:rPr lang="en-US" altLang="ko-KR" sz="1400" dirty="0"/>
              <a:t>(60.3%)</a:t>
            </a:r>
          </a:p>
          <a:p>
            <a:pPr lvl="4" eaLnBrk="1" hangingPunct="1">
              <a:defRPr/>
            </a:pPr>
            <a:r>
              <a:rPr lang="ko-KR" altLang="en-US" sz="1400" dirty="0"/>
              <a:t>적응적 유지보수</a:t>
            </a:r>
            <a:r>
              <a:rPr lang="en-US" altLang="ko-KR" sz="1400" dirty="0"/>
              <a:t>(adaptive maintenance) : </a:t>
            </a:r>
            <a:r>
              <a:rPr lang="ko-KR" altLang="en-US" sz="1400" dirty="0"/>
              <a:t>새로운 하드웨어나 운영체제 또는 새로운 정부 규정과 같은 </a:t>
            </a:r>
            <a:r>
              <a:rPr lang="ko-KR" altLang="en-US" sz="1400" dirty="0" err="1"/>
              <a:t>프로덕트의</a:t>
            </a:r>
            <a:r>
              <a:rPr lang="ko-KR" altLang="en-US" sz="1400" dirty="0"/>
              <a:t> 운영 환경이 변해서 이 변화에 적응시키기 위해 변경</a:t>
            </a:r>
            <a:r>
              <a:rPr lang="en-US" altLang="ko-KR" sz="1400" dirty="0"/>
              <a:t>(18.2%)</a:t>
            </a:r>
          </a:p>
          <a:p>
            <a:pPr lvl="3" eaLnBrk="1" hangingPunct="1">
              <a:defRPr/>
            </a:pPr>
            <a:r>
              <a:rPr lang="ko-KR" altLang="en-US" sz="1400" dirty="0"/>
              <a:t>수정적 유지보수</a:t>
            </a:r>
            <a:r>
              <a:rPr lang="en-US" altLang="ko-KR" sz="1400" dirty="0"/>
              <a:t>(corrective maintenance) : </a:t>
            </a:r>
            <a:r>
              <a:rPr lang="ko-KR" altLang="en-US" sz="1400" dirty="0"/>
              <a:t>명세를 변경할 필요가 없는 내재된 결함들을 제거</a:t>
            </a:r>
            <a:r>
              <a:rPr lang="en-US" altLang="ko-KR" sz="1400" dirty="0"/>
              <a:t>(17.4%)</a:t>
            </a:r>
          </a:p>
          <a:p>
            <a:pPr lvl="3" eaLnBrk="1" hangingPunct="1">
              <a:defRPr/>
            </a:pPr>
            <a:endParaRPr lang="en-US" altLang="ko-KR" sz="1800" dirty="0"/>
          </a:p>
          <a:p>
            <a:pPr lvl="1" eaLnBrk="1" hangingPunct="1">
              <a:defRPr/>
            </a:pPr>
            <a:r>
              <a:rPr lang="ko-KR" altLang="en-US" dirty="0"/>
              <a:t>폐기</a:t>
            </a:r>
          </a:p>
          <a:p>
            <a:pPr lvl="2" eaLnBrk="1" hangingPunct="1">
              <a:defRPr/>
            </a:pPr>
            <a:r>
              <a:rPr lang="ko-KR" altLang="en-US" dirty="0" err="1"/>
              <a:t>프로덕트가</a:t>
            </a:r>
            <a:r>
              <a:rPr lang="ko-KR" altLang="en-US" dirty="0"/>
              <a:t> 제공하는 기능이 더 이상 클라이언트의 조직에 사용될 필요가 없을 때 서비스에서 제거</a:t>
            </a:r>
          </a:p>
          <a:p>
            <a:pPr lvl="3" eaLnBrk="1" hangingPunct="1">
              <a:defRPr/>
            </a:pPr>
            <a:endParaRPr lang="en-US" altLang="ko-KR" sz="1400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81952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pitchFamily="-108" charset="-128"/>
              </a:rPr>
              <a:t>Typical Classical Phases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1.3.1  </a:t>
            </a:r>
            <a:r>
              <a:rPr lang="ko-KR" altLang="en-US">
                <a:cs typeface="Times New Roman" pitchFamily="18" charset="0"/>
              </a:rPr>
              <a:t>유지보수의 고전적 그리고 현대적 견해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유지보수의 고전적 견해와 현대적 견해</a:t>
            </a:r>
          </a:p>
          <a:p>
            <a:pPr lvl="1" eaLnBrk="1" hangingPunct="1">
              <a:defRPr/>
            </a:pPr>
            <a:r>
              <a:rPr lang="en-US" altLang="ko-KR" dirty="0"/>
              <a:t>1970</a:t>
            </a:r>
            <a:r>
              <a:rPr lang="ko-KR" altLang="en-US" dirty="0"/>
              <a:t>년대에 소프트웨어 프로덕션은 개발과 유지보수가 순차적으로 수행되는 것</a:t>
            </a:r>
            <a:r>
              <a:rPr lang="en-US" altLang="ko-KR" dirty="0"/>
              <a:t>(</a:t>
            </a:r>
            <a:r>
              <a:rPr lang="ko-KR" altLang="en-US" dirty="0"/>
              <a:t>개발</a:t>
            </a:r>
            <a:r>
              <a:rPr lang="en-US" altLang="ko-KR" dirty="0"/>
              <a:t>-</a:t>
            </a:r>
            <a:r>
              <a:rPr lang="ko-KR" altLang="en-US" dirty="0"/>
              <a:t>유지보수 모델</a:t>
            </a:r>
            <a:r>
              <a:rPr lang="en-US" altLang="ko-KR" dirty="0"/>
              <a:t>)</a:t>
            </a:r>
            <a:r>
              <a:rPr lang="ko-KR" altLang="en-US" dirty="0"/>
              <a:t>으로 인식</a:t>
            </a:r>
          </a:p>
          <a:p>
            <a:pPr lvl="1" eaLnBrk="1" hangingPunct="1">
              <a:defRPr/>
            </a:pPr>
            <a:r>
              <a:rPr lang="ko-KR" altLang="en-US" dirty="0"/>
              <a:t>개발</a:t>
            </a:r>
            <a:r>
              <a:rPr lang="en-US" altLang="ko-KR" dirty="0"/>
              <a:t>-</a:t>
            </a:r>
            <a:r>
              <a:rPr lang="ko-KR" altLang="en-US" dirty="0"/>
              <a:t>유지보수 모델의 비현실성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 err="1"/>
              <a:t>프로덕트</a:t>
            </a:r>
            <a:r>
              <a:rPr lang="ko-KR" altLang="en-US" dirty="0"/>
              <a:t> 구축에 일년 또는 그 이상이 소요되는 경우가 대부분이고</a:t>
            </a:r>
            <a:r>
              <a:rPr lang="en-US" altLang="ko-KR" dirty="0"/>
              <a:t>, </a:t>
            </a:r>
            <a:r>
              <a:rPr lang="ko-KR" altLang="en-US" dirty="0"/>
              <a:t>개발 기간 동안 클라이언트의 요구사항들은 자주 변경</a:t>
            </a:r>
          </a:p>
          <a:p>
            <a:pPr lvl="2" eaLnBrk="1" hangingPunct="1">
              <a:defRPr/>
            </a:pPr>
            <a:r>
              <a:rPr lang="ko-KR" altLang="en-US" dirty="0"/>
              <a:t>소프트웨어 프로덕션의 높은 비용으로 인해 개발자들은 가능한 한 구축할 소프트웨어 </a:t>
            </a:r>
            <a:r>
              <a:rPr lang="ko-KR" altLang="en-US" dirty="0" err="1"/>
              <a:t>프로덕트에</a:t>
            </a:r>
            <a:r>
              <a:rPr lang="ko-KR" altLang="en-US" dirty="0"/>
              <a:t> 기존의 소프트웨어 </a:t>
            </a:r>
            <a:r>
              <a:rPr lang="ko-KR" altLang="en-US" dirty="0" err="1"/>
              <a:t>프로덕트</a:t>
            </a:r>
            <a:r>
              <a:rPr lang="ko-KR" altLang="en-US" dirty="0"/>
              <a:t> 일부를 재사용 하려고 함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176580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유지보수의 두 가지 관점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1.3.1  </a:t>
            </a:r>
            <a:r>
              <a:rPr lang="ko-KR" altLang="en-US">
                <a:cs typeface="Times New Roman" pitchFamily="18" charset="0"/>
              </a:rPr>
              <a:t>유지보수의 고전적 그리고 현대적 견해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고전적 유지보수</a:t>
            </a:r>
          </a:p>
          <a:p>
            <a:pPr lvl="1" eaLnBrk="1" hangingPunct="1">
              <a:defRPr/>
            </a:pPr>
            <a:r>
              <a:rPr lang="ko-KR" altLang="en-US" dirty="0"/>
              <a:t>오류가 감지 되었을 때 일일이 해결</a:t>
            </a:r>
            <a:endParaRPr lang="en-US" altLang="ko-KR" dirty="0"/>
          </a:p>
          <a:p>
            <a:pPr lvl="2" eaLnBrk="1" hangingPunct="1">
              <a:defRPr/>
            </a:pPr>
            <a:r>
              <a:rPr lang="en-US" altLang="ko-KR" dirty="0"/>
              <a:t>Classical maintenance</a:t>
            </a:r>
            <a:endParaRPr lang="ko-KR" altLang="en-US" dirty="0"/>
          </a:p>
          <a:p>
            <a:pPr lvl="1" eaLnBrk="1" hangingPunct="1">
              <a:defRPr/>
            </a:pPr>
            <a:r>
              <a:rPr lang="ko-KR" altLang="en-US" dirty="0"/>
              <a:t>동일한 오류는 설치하기 전에 감지하여 해결</a:t>
            </a:r>
            <a:endParaRPr lang="en-US" altLang="ko-KR" dirty="0"/>
          </a:p>
          <a:p>
            <a:pPr lvl="2" eaLnBrk="1" hangingPunct="1">
              <a:defRPr/>
            </a:pPr>
            <a:r>
              <a:rPr lang="en-US" altLang="ko-KR" dirty="0"/>
              <a:t>Classical development</a:t>
            </a:r>
            <a:endParaRPr lang="ko-KR" altLang="en-US" dirty="0"/>
          </a:p>
          <a:p>
            <a:pPr lvl="1" eaLnBrk="1" hangingPunct="1">
              <a:defRPr/>
            </a:pPr>
            <a:r>
              <a:rPr lang="ko-KR" altLang="en-US" dirty="0"/>
              <a:t>고객은 기능이 증가 되기를 원함</a:t>
            </a:r>
            <a:endParaRPr lang="en-US" altLang="ko-KR" dirty="0"/>
          </a:p>
          <a:p>
            <a:pPr lvl="2" eaLnBrk="1" hangingPunct="1">
              <a:defRPr/>
            </a:pPr>
            <a:r>
              <a:rPr lang="en-US" altLang="ko-KR" dirty="0">
                <a:ea typeface="ＭＳ Ｐゴシック" pitchFamily="-108" charset="-128"/>
              </a:rPr>
              <a:t>Classical (perfective) maintenance</a:t>
            </a:r>
          </a:p>
          <a:p>
            <a:pPr lvl="1" eaLnBrk="1" hangingPunct="1">
              <a:defRPr/>
            </a:pPr>
            <a:r>
              <a:rPr lang="ko-KR" altLang="en-US" dirty="0"/>
              <a:t>고객은 설치전과 동일한 변화를 원함</a:t>
            </a:r>
            <a:r>
              <a:rPr lang="en-US" altLang="ko-KR" dirty="0"/>
              <a:t>(moving target problem)</a:t>
            </a:r>
          </a:p>
          <a:p>
            <a:pPr lvl="2" eaLnBrk="1" hangingPunct="1">
              <a:defRPr/>
            </a:pPr>
            <a:r>
              <a:rPr lang="en-US" altLang="ko-KR" dirty="0">
                <a:ea typeface="ＭＳ Ｐゴシック" pitchFamily="-108" charset="-128"/>
              </a:rPr>
              <a:t>Classical development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176580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/>
              <a:t>고전적 유지보수의 정의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FFFFFF"/>
                </a:solidFill>
                <a:cs typeface="Times New Roman" pitchFamily="18" charset="0"/>
              </a:rPr>
              <a:t>1.3.1  </a:t>
            </a:r>
            <a:r>
              <a:rPr lang="ko-KR" altLang="en-US">
                <a:solidFill>
                  <a:srgbClr val="FFFFFF"/>
                </a:solidFill>
                <a:cs typeface="Times New Roman" pitchFamily="18" charset="0"/>
              </a:rPr>
              <a:t>유지보수의 고전적 그리고 현대적 견해</a:t>
            </a:r>
            <a:endParaRPr lang="ko-KR" altLang="en-US" sz="2000">
              <a:cs typeface="Times New Roman" pitchFamily="18" charset="0"/>
            </a:endParaRP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현대적 유지보수</a:t>
            </a:r>
          </a:p>
          <a:p>
            <a:pPr lvl="1" eaLnBrk="1" hangingPunct="1">
              <a:defRPr/>
            </a:pPr>
            <a:r>
              <a:rPr lang="en-US" altLang="ko-KR" dirty="0"/>
              <a:t>ISO/IEC</a:t>
            </a:r>
            <a:r>
              <a:rPr lang="ko-KR" altLang="en-US" dirty="0"/>
              <a:t>는 </a:t>
            </a:r>
            <a:r>
              <a:rPr lang="en-US" altLang="ko-KR" dirty="0"/>
              <a:t>1995</a:t>
            </a:r>
            <a:r>
              <a:rPr lang="ko-KR" altLang="en-US" dirty="0"/>
              <a:t>년에 유지보수를 정의</a:t>
            </a:r>
            <a:endParaRPr lang="en-US" altLang="ko-KR" dirty="0"/>
          </a:p>
          <a:p>
            <a:pPr lvl="2" eaLnBrk="1" hangingPunct="1">
              <a:defRPr/>
            </a:pPr>
            <a:r>
              <a:rPr lang="en-US" altLang="ko-KR" dirty="0"/>
              <a:t>“</a:t>
            </a:r>
            <a:r>
              <a:rPr lang="ko-KR" altLang="en-US" dirty="0"/>
              <a:t>소프트웨어가 문제점이나 개선 또는 적응에 대한 필요 때문에 코드와 연관된 문서에 수정을 가할 때</a:t>
            </a:r>
            <a:r>
              <a:rPr lang="en-US" altLang="ko-KR" dirty="0"/>
              <a:t>” </a:t>
            </a:r>
            <a:r>
              <a:rPr lang="ko-KR" altLang="en-US" dirty="0"/>
              <a:t>발생하는 프로세스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유지보수는 결함을 해결하거나 요구사항들을 변경하거나 </a:t>
            </a:r>
            <a:r>
              <a:rPr lang="ko-KR" altLang="en-US" dirty="0" err="1"/>
              <a:t>프로덕트의</a:t>
            </a:r>
            <a:r>
              <a:rPr lang="ko-KR" altLang="en-US" dirty="0"/>
              <a:t> 설치전이나 후에 발생하는 것을 무시할 때 야기 됨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ISO/IEC</a:t>
            </a:r>
            <a:r>
              <a:rPr lang="ko-KR" altLang="en-US" dirty="0"/>
              <a:t>의 정의는 </a:t>
            </a:r>
            <a:r>
              <a:rPr lang="en-US" altLang="ko-KR" dirty="0"/>
              <a:t>IEEE</a:t>
            </a:r>
            <a:r>
              <a:rPr lang="ko-KR" altLang="en-US" dirty="0"/>
              <a:t>와 </a:t>
            </a:r>
            <a:r>
              <a:rPr lang="en-US" altLang="ko-KR" dirty="0"/>
              <a:t>EIA</a:t>
            </a:r>
            <a:r>
              <a:rPr lang="ko-KR" altLang="en-US" dirty="0"/>
              <a:t>에 의해 채택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10514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현대적 유지보수의 정의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FFFFFF"/>
                </a:solidFill>
                <a:cs typeface="Times New Roman" pitchFamily="18" charset="0"/>
              </a:rPr>
              <a:t>1.3.1  </a:t>
            </a:r>
            <a:r>
              <a:rPr lang="ko-KR" altLang="en-US">
                <a:solidFill>
                  <a:srgbClr val="FFFFFF"/>
                </a:solidFill>
                <a:cs typeface="Times New Roman" pitchFamily="18" charset="0"/>
              </a:rPr>
              <a:t>유지보수의 고전적 그리고 현대적 견해</a:t>
            </a:r>
            <a:endParaRPr lang="ko-KR" altLang="en-US" sz="2000">
              <a:cs typeface="Times New Roman" pitchFamily="18" charset="0"/>
            </a:endParaRP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인도 후 유지보수</a:t>
            </a:r>
            <a:r>
              <a:rPr lang="en-US" altLang="ko-KR" dirty="0"/>
              <a:t>(</a:t>
            </a:r>
            <a:r>
              <a:rPr lang="en-US" altLang="ko-KR" dirty="0" err="1"/>
              <a:t>Postdelivery</a:t>
            </a:r>
            <a:r>
              <a:rPr lang="en-US" altLang="ko-KR" dirty="0"/>
              <a:t> Maintenance)</a:t>
            </a:r>
            <a:endParaRPr lang="ko-KR" altLang="en-US" dirty="0"/>
          </a:p>
          <a:p>
            <a:pPr lvl="1" eaLnBrk="1" hangingPunct="1">
              <a:defRPr/>
            </a:pPr>
            <a:r>
              <a:rPr lang="ko-KR" altLang="en-US" dirty="0"/>
              <a:t>소프트웨어가 인도되어 클라이언트의 컴퓨터에 설치된 후에 소프트웨어에 대한 어떤 변경 </a:t>
            </a:r>
            <a:r>
              <a:rPr lang="en-US" altLang="ko-KR" dirty="0"/>
              <a:t>[IEEE, 1990]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현대적 유지보수</a:t>
            </a:r>
            <a:r>
              <a:rPr lang="en-US" altLang="ko-KR" dirty="0"/>
              <a:t>(Modern maintenance or just maintenance)</a:t>
            </a:r>
          </a:p>
          <a:p>
            <a:pPr lvl="1" eaLnBrk="1" hangingPunct="1">
              <a:defRPr/>
            </a:pPr>
            <a:r>
              <a:rPr lang="ko-KR" altLang="en-US" dirty="0"/>
              <a:t>수정적</a:t>
            </a:r>
            <a:r>
              <a:rPr lang="en-US" altLang="ko-KR" dirty="0"/>
              <a:t>, </a:t>
            </a:r>
            <a:r>
              <a:rPr lang="ko-KR" altLang="en-US" dirty="0"/>
              <a:t>완전적</a:t>
            </a:r>
            <a:r>
              <a:rPr lang="en-US" altLang="ko-KR" dirty="0"/>
              <a:t>, </a:t>
            </a:r>
            <a:r>
              <a:rPr lang="ko-KR" altLang="en-US" dirty="0"/>
              <a:t>적응적 활동 </a:t>
            </a:r>
            <a:r>
              <a:rPr lang="en-US" altLang="ko-KR" dirty="0"/>
              <a:t>[ISO/IEC 1995]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676646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이 책에서의 인도 후 유지보수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ChangeArrowheads="1"/>
          </p:cNvSpPr>
          <p:nvPr/>
        </p:nvSpPr>
        <p:spPr bwMode="auto">
          <a:xfrm>
            <a:off x="744538" y="2928938"/>
            <a:ext cx="78359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b"/>
          <a:lstStyle/>
          <a:p>
            <a:r>
              <a:rPr kumimoji="0" lang="en-US" altLang="ko-KR" b="1">
                <a:latin typeface="HY울릉도M" pitchFamily="18" charset="-127"/>
                <a:ea typeface="HY울릉도M" pitchFamily="18" charset="-127"/>
              </a:rPr>
              <a:t>Chapter 1.</a:t>
            </a:r>
          </a:p>
          <a:p>
            <a:r>
              <a:rPr kumimoji="0" lang="en-US" altLang="ko-KR" sz="2400" b="1">
                <a:latin typeface="HY울릉도M" pitchFamily="18" charset="-127"/>
                <a:ea typeface="HY울릉도M" pitchFamily="18" charset="-127"/>
              </a:rPr>
              <a:t>	</a:t>
            </a:r>
            <a:r>
              <a:rPr kumimoji="0" lang="ko-KR" altLang="en-US" sz="4000" b="1">
                <a:latin typeface="HY울릉도M" pitchFamily="18" charset="-127"/>
                <a:ea typeface="HY울릉도M" pitchFamily="18" charset="-127"/>
              </a:rPr>
              <a:t>소프트웨어 공학의 영역</a:t>
            </a:r>
            <a:endParaRPr kumimoji="0" lang="en-US" altLang="ko-KR" sz="4000" b="1"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8688" y="3570288"/>
            <a:ext cx="7358062" cy="1587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1.3.2  </a:t>
            </a:r>
            <a:r>
              <a:rPr lang="ko-KR" altLang="en-US">
                <a:cs typeface="Times New Roman" pitchFamily="18" charset="0"/>
              </a:rPr>
              <a:t>인도 후 유지보수의 중요성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잘못된 프로그램은 폐기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좋은 프로그램은 </a:t>
            </a:r>
            <a:r>
              <a:rPr lang="en-US" altLang="ko-KR" dirty="0"/>
              <a:t>10</a:t>
            </a:r>
            <a:r>
              <a:rPr lang="ko-KR" altLang="en-US" dirty="0"/>
              <a:t>년</a:t>
            </a:r>
            <a:r>
              <a:rPr lang="en-US" altLang="ko-KR" dirty="0"/>
              <a:t>, 15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en-US" altLang="ko-KR" dirty="0"/>
              <a:t>20</a:t>
            </a:r>
            <a:r>
              <a:rPr lang="ko-KR" altLang="en-US" dirty="0" err="1"/>
              <a:t>년동안</a:t>
            </a:r>
            <a:r>
              <a:rPr lang="ko-KR" altLang="en-US" dirty="0"/>
              <a:t> 보수되면서 기능이 강화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소프트웨어 </a:t>
            </a:r>
            <a:r>
              <a:rPr lang="ko-KR" altLang="en-US" dirty="0" err="1"/>
              <a:t>프로덕트는</a:t>
            </a:r>
            <a:r>
              <a:rPr lang="ko-KR" altLang="en-US" dirty="0"/>
              <a:t> </a:t>
            </a:r>
            <a:r>
              <a:rPr lang="ko-KR" altLang="en-US" dirty="0" err="1"/>
              <a:t>실세계를</a:t>
            </a:r>
            <a:r>
              <a:rPr lang="ko-KR" altLang="en-US" dirty="0"/>
              <a:t> 모형화 시킨 것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실세계가 변화되는 것처럼 소프트웨어도 계획 </a:t>
            </a:r>
            <a:r>
              <a:rPr lang="ko-KR" altLang="en-US" dirty="0" err="1"/>
              <a:t>실세계를</a:t>
            </a:r>
            <a:r>
              <a:rPr lang="ko-KR" altLang="en-US" dirty="0"/>
              <a:t> 반영하기 위한 유지보수가 지속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19324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인도 후 유지보수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FFFFFF"/>
                </a:solidFill>
                <a:cs typeface="Times New Roman" pitchFamily="18" charset="0"/>
              </a:rPr>
              <a:t>1.3.2  </a:t>
            </a:r>
            <a:r>
              <a:rPr lang="ko-KR" altLang="en-US">
                <a:solidFill>
                  <a:srgbClr val="FFFFFF"/>
                </a:solidFill>
                <a:cs typeface="Times New Roman" pitchFamily="18" charset="0"/>
              </a:rPr>
              <a:t>인도 후 유지보수의 중요성</a:t>
            </a:r>
            <a:endParaRPr lang="ko-KR" altLang="en-US" sz="2000">
              <a:cs typeface="Times New Roman" pitchFamily="18" charset="0"/>
            </a:endParaRP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sz="2400" dirty="0"/>
          </a:p>
          <a:p>
            <a:pPr marL="533400" indent="-533400" eaLnBrk="1" hangingPunct="1">
              <a:lnSpc>
                <a:spcPct val="100000"/>
              </a:lnSpc>
              <a:buFont typeface="Webdings" pitchFamily="-108" charset="2"/>
              <a:buNone/>
              <a:defRPr/>
            </a:pPr>
            <a:r>
              <a:rPr lang="en-US" altLang="ko-KR" dirty="0">
                <a:ea typeface="ＭＳ Ｐゴシック" pitchFamily="-108" charset="-128"/>
              </a:rPr>
              <a:t>(a) Between 1976 and 1981</a:t>
            </a:r>
          </a:p>
          <a:p>
            <a:pPr marL="533400" indent="-533400" eaLnBrk="1" hangingPunct="1">
              <a:lnSpc>
                <a:spcPct val="100000"/>
              </a:lnSpc>
              <a:buFont typeface="Webdings" pitchFamily="-108" charset="2"/>
              <a:buNone/>
              <a:defRPr/>
            </a:pPr>
            <a:r>
              <a:rPr lang="en-US" altLang="ko-KR" dirty="0">
                <a:ea typeface="ＭＳ Ｐゴシック" pitchFamily="-108" charset="-128"/>
              </a:rPr>
              <a:t>(b) Between 1992 and 1998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6248414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pitchFamily="-108" charset="-128"/>
              </a:rPr>
              <a:t>Time (= Cost) of </a:t>
            </a:r>
            <a:r>
              <a:rPr lang="en-US" altLang="ko-KR" dirty="0" err="1">
                <a:ea typeface="ＭＳ Ｐゴシック" pitchFamily="-108" charset="-128"/>
              </a:rPr>
              <a:t>Postdelivery</a:t>
            </a:r>
            <a:r>
              <a:rPr lang="en-US" altLang="ko-KR" dirty="0">
                <a:ea typeface="ＭＳ Ｐゴシック" pitchFamily="-108" charset="-128"/>
              </a:rPr>
              <a:t> Maintenance</a:t>
            </a:r>
            <a:endParaRPr lang="ko-KR" altLang="en-US" dirty="0"/>
          </a:p>
        </p:txBody>
      </p:sp>
      <p:pic>
        <p:nvPicPr>
          <p:cNvPr id="60425" name="Picture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963" y="1806575"/>
            <a:ext cx="71755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437438" y="5549900"/>
            <a:ext cx="992187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400" dirty="0">
                <a:latin typeface="+mn-ea"/>
                <a:ea typeface="+mn-ea"/>
              </a:rPr>
              <a:t>Figure 1.3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FFFFFF"/>
                </a:solidFill>
                <a:cs typeface="Times New Roman" pitchFamily="18" charset="0"/>
              </a:rPr>
              <a:t>1.3.2  </a:t>
            </a:r>
            <a:r>
              <a:rPr lang="ko-KR" altLang="en-US">
                <a:solidFill>
                  <a:srgbClr val="FFFFFF"/>
                </a:solidFill>
                <a:cs typeface="Times New Roman" pitchFamily="18" charset="0"/>
              </a:rPr>
              <a:t>인도 후 유지보수의 중요성</a:t>
            </a:r>
            <a:endParaRPr lang="ko-KR" altLang="en-US" sz="2000">
              <a:cs typeface="Times New Roman" pitchFamily="18" charset="0"/>
            </a:endParaRP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en-US" altLang="ko-KR" dirty="0" err="1"/>
              <a:t>CT</a:t>
            </a:r>
            <a:r>
              <a:rPr lang="en-US" altLang="ko-KR" baseline="-25000" dirty="0" err="1"/>
              <a:t>old</a:t>
            </a:r>
            <a:r>
              <a:rPr lang="ko-KR" altLang="en-US" dirty="0"/>
              <a:t>를 </a:t>
            </a:r>
            <a:r>
              <a:rPr lang="ko-KR" altLang="en-US" dirty="0" err="1"/>
              <a:t>사용중</a:t>
            </a:r>
            <a:r>
              <a:rPr lang="en-US" altLang="ko-KR" dirty="0"/>
              <a:t>, </a:t>
            </a:r>
            <a:r>
              <a:rPr lang="ko-KR" altLang="en-US" dirty="0"/>
              <a:t>코딩 시간의 </a:t>
            </a:r>
            <a:r>
              <a:rPr lang="en-US" altLang="ko-KR" dirty="0"/>
              <a:t>10%</a:t>
            </a:r>
            <a:r>
              <a:rPr lang="ko-KR" altLang="en-US" dirty="0"/>
              <a:t>를 감소시켜주는</a:t>
            </a:r>
            <a:r>
              <a:rPr lang="en-US" altLang="ko-KR" dirty="0"/>
              <a:t> </a:t>
            </a:r>
            <a:r>
              <a:rPr lang="en-US" altLang="ko-KR" dirty="0" err="1"/>
              <a:t>CT</a:t>
            </a:r>
            <a:r>
              <a:rPr lang="en-US" altLang="ko-KR" baseline="-25000" dirty="0" err="1"/>
              <a:t>new</a:t>
            </a:r>
            <a:r>
              <a:rPr lang="ko-KR" altLang="en-US" dirty="0"/>
              <a:t>를 도입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전체 기술진의 재훈련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새로운 소프트웨어 툴 구매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새로운 기법에 </a:t>
            </a:r>
            <a:r>
              <a:rPr lang="ko-KR" altLang="en-US" dirty="0" err="1"/>
              <a:t>경험있는</a:t>
            </a:r>
            <a:r>
              <a:rPr lang="ko-KR" altLang="en-US" dirty="0"/>
              <a:t> 기술진의 추가 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이로 인해 소프트웨어 비용의 감소는 기껏해야 </a:t>
            </a:r>
            <a:r>
              <a:rPr lang="en-US" altLang="ko-KR" dirty="0"/>
              <a:t>0.85%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 err="1"/>
              <a:t>인도후</a:t>
            </a:r>
            <a:r>
              <a:rPr lang="ko-KR" altLang="en-US" dirty="0"/>
              <a:t> 유지보수 비용을 </a:t>
            </a:r>
            <a:r>
              <a:rPr lang="en-US" altLang="ko-KR" dirty="0"/>
              <a:t>10% </a:t>
            </a:r>
            <a:r>
              <a:rPr lang="ko-KR" altLang="en-US" dirty="0"/>
              <a:t>감소시키는 새로운 기법이 개발되었다면</a:t>
            </a:r>
            <a:r>
              <a:rPr lang="en-US" altLang="ko-KR" dirty="0"/>
              <a:t>, </a:t>
            </a:r>
            <a:r>
              <a:rPr lang="ko-KR" altLang="en-US" dirty="0"/>
              <a:t>이는 평균적으로 전체의 </a:t>
            </a:r>
            <a:r>
              <a:rPr lang="en-US" altLang="ko-KR" dirty="0"/>
              <a:t>7.57%</a:t>
            </a:r>
            <a:r>
              <a:rPr lang="ko-KR" altLang="en-US" dirty="0"/>
              <a:t>만 감소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748084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상대적인 비용 </a:t>
            </a:r>
            <a:r>
              <a:rPr lang="ko-KR" altLang="en-US" dirty="0" err="1"/>
              <a:t>페이즈의</a:t>
            </a:r>
            <a:r>
              <a:rPr lang="ko-KR" altLang="en-US" dirty="0"/>
              <a:t> 결과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1.4  </a:t>
            </a:r>
            <a:r>
              <a:rPr lang="ko-KR" altLang="en-US">
                <a:cs typeface="Times New Roman" pitchFamily="18" charset="0"/>
              </a:rPr>
              <a:t>요구사항</a:t>
            </a:r>
            <a:r>
              <a:rPr lang="en-US" altLang="ko-KR">
                <a:cs typeface="Times New Roman" pitchFamily="18" charset="0"/>
              </a:rPr>
              <a:t>, </a:t>
            </a:r>
            <a:r>
              <a:rPr lang="ko-KR" altLang="en-US">
                <a:cs typeface="Times New Roman" pitchFamily="18" charset="0"/>
              </a:rPr>
              <a:t>분석</a:t>
            </a:r>
            <a:r>
              <a:rPr lang="en-US" altLang="ko-KR">
                <a:cs typeface="Times New Roman" pitchFamily="18" charset="0"/>
              </a:rPr>
              <a:t>, </a:t>
            </a:r>
            <a:r>
              <a:rPr lang="ko-KR" altLang="en-US">
                <a:cs typeface="Times New Roman" pitchFamily="18" charset="0"/>
              </a:rPr>
              <a:t>설계 측면</a:t>
            </a: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962398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결함을 감지하고 수정하는 비용</a:t>
            </a:r>
          </a:p>
        </p:txBody>
      </p:sp>
      <p:sp>
        <p:nvSpPr>
          <p:cNvPr id="62472" name="Rectangle 5"/>
          <p:cNvSpPr>
            <a:spLocks noChangeArrowheads="1"/>
          </p:cNvSpPr>
          <p:nvPr/>
        </p:nvSpPr>
        <p:spPr bwMode="auto">
          <a:xfrm>
            <a:off x="7721600" y="6049963"/>
            <a:ext cx="993775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/>
              <a:t>Figure 1.5</a:t>
            </a:r>
          </a:p>
        </p:txBody>
      </p:sp>
      <p:pic>
        <p:nvPicPr>
          <p:cNvPr id="62473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6513" y="1849438"/>
            <a:ext cx="486886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3400425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각 </a:t>
            </a:r>
            <a:r>
              <a:rPr lang="ko-KR" altLang="en-US" dirty="0" err="1"/>
              <a:t>페이즈에서</a:t>
            </a:r>
            <a:r>
              <a:rPr lang="ko-KR" altLang="en-US" dirty="0"/>
              <a:t> 결함을 수정하는데 드는 관련 비용</a:t>
            </a:r>
            <a:r>
              <a:rPr lang="en-US" altLang="ko-KR" dirty="0"/>
              <a:t>. </a:t>
            </a:r>
          </a:p>
          <a:p>
            <a:pPr lvl="1">
              <a:defRPr/>
            </a:pPr>
            <a:r>
              <a:rPr lang="ko-KR" altLang="en-US" dirty="0"/>
              <a:t>실선은 대규모 소프트웨어 프로젝트들에 가장 적합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점선은 소규모 소프트웨어 프로젝트들에 가장 적합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FFFFFF"/>
                </a:solidFill>
                <a:cs typeface="Times New Roman" pitchFamily="18" charset="0"/>
              </a:rPr>
              <a:t>1.4  </a:t>
            </a:r>
            <a:r>
              <a:rPr lang="ko-KR" altLang="en-US">
                <a:solidFill>
                  <a:srgbClr val="FFFFFF"/>
                </a:solidFill>
                <a:cs typeface="Times New Roman" pitchFamily="18" charset="0"/>
              </a:rPr>
              <a:t>요구사항</a:t>
            </a:r>
            <a:r>
              <a:rPr lang="en-US" altLang="ko-KR">
                <a:solidFill>
                  <a:srgbClr val="FFFFFF"/>
                </a:solidFill>
                <a:cs typeface="Times New Roman" pitchFamily="18" charset="0"/>
              </a:rPr>
              <a:t>, </a:t>
            </a:r>
            <a:r>
              <a:rPr lang="ko-KR" altLang="en-US">
                <a:solidFill>
                  <a:srgbClr val="FFFFFF"/>
                </a:solidFill>
                <a:cs typeface="Times New Roman" pitchFamily="18" charset="0"/>
              </a:rPr>
              <a:t>분석</a:t>
            </a:r>
            <a:r>
              <a:rPr lang="en-US" altLang="ko-KR">
                <a:solidFill>
                  <a:srgbClr val="FFFFFF"/>
                </a:solidFill>
                <a:cs typeface="Times New Roman" pitchFamily="18" charset="0"/>
              </a:rPr>
              <a:t>, </a:t>
            </a:r>
            <a:r>
              <a:rPr lang="ko-KR" altLang="en-US">
                <a:solidFill>
                  <a:srgbClr val="FFFFFF"/>
                </a:solidFill>
                <a:cs typeface="Times New Roman" pitchFamily="18" charset="0"/>
              </a:rPr>
              <a:t>설계 측면</a:t>
            </a:r>
            <a:endParaRPr lang="ko-KR" altLang="en-US" sz="2000">
              <a:cs typeface="Times New Roman" pitchFamily="18" charset="0"/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033836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결함을 감지하고 수정하는 비용</a:t>
            </a:r>
          </a:p>
        </p:txBody>
      </p:sp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3114675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각 </a:t>
            </a:r>
            <a:r>
              <a:rPr lang="en-US" altLang="ko-KR" dirty="0"/>
              <a:t>phase</a:t>
            </a:r>
            <a:r>
              <a:rPr lang="ko-KR" altLang="en-US" dirty="0"/>
              <a:t>에서 결함을 수정하는데 소요되는 상대적 비용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실선은 앞선 그림에서 실선과 점선의 교차점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점선은 새로운 데이터</a:t>
            </a:r>
          </a:p>
        </p:txBody>
      </p:sp>
      <p:pic>
        <p:nvPicPr>
          <p:cNvPr id="6349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13" y="2322513"/>
            <a:ext cx="5000625" cy="367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8" name="Rectangle 5"/>
          <p:cNvSpPr>
            <a:spLocks noChangeArrowheads="1"/>
          </p:cNvSpPr>
          <p:nvPr/>
        </p:nvSpPr>
        <p:spPr bwMode="auto">
          <a:xfrm>
            <a:off x="7677150" y="6072188"/>
            <a:ext cx="1031875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/>
              <a:t>Figure 1.6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FFFFFF"/>
                </a:solidFill>
                <a:cs typeface="Times New Roman" pitchFamily="18" charset="0"/>
              </a:rPr>
              <a:t>1.4  </a:t>
            </a:r>
            <a:r>
              <a:rPr lang="ko-KR" altLang="en-US">
                <a:solidFill>
                  <a:srgbClr val="FFFFFF"/>
                </a:solidFill>
                <a:cs typeface="Times New Roman" pitchFamily="18" charset="0"/>
              </a:rPr>
              <a:t>요구사항</a:t>
            </a:r>
            <a:r>
              <a:rPr lang="en-US" altLang="ko-KR">
                <a:solidFill>
                  <a:srgbClr val="FFFFFF"/>
                </a:solidFill>
                <a:cs typeface="Times New Roman" pitchFamily="18" charset="0"/>
              </a:rPr>
              <a:t>, </a:t>
            </a:r>
            <a:r>
              <a:rPr lang="ko-KR" altLang="en-US">
                <a:solidFill>
                  <a:srgbClr val="FFFFFF"/>
                </a:solidFill>
                <a:cs typeface="Times New Roman" pitchFamily="18" charset="0"/>
              </a:rPr>
              <a:t>분석</a:t>
            </a:r>
            <a:r>
              <a:rPr lang="en-US" altLang="ko-KR">
                <a:solidFill>
                  <a:srgbClr val="FFFFFF"/>
                </a:solidFill>
                <a:cs typeface="Times New Roman" pitchFamily="18" charset="0"/>
              </a:rPr>
              <a:t>, </a:t>
            </a:r>
            <a:r>
              <a:rPr lang="ko-KR" altLang="en-US">
                <a:solidFill>
                  <a:srgbClr val="FFFFFF"/>
                </a:solidFill>
                <a:cs typeface="Times New Roman" pitchFamily="18" charset="0"/>
              </a:rPr>
              <a:t>설계 측면</a:t>
            </a:r>
            <a:endParaRPr lang="ko-KR" altLang="en-US" sz="2000">
              <a:cs typeface="Times New Roman" pitchFamily="18" charset="0"/>
            </a:endParaRP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대규모의 프로젝트의 결함은 </a:t>
            </a:r>
            <a:r>
              <a:rPr lang="en-US" altLang="ko-KR" dirty="0"/>
              <a:t>60~70%</a:t>
            </a:r>
            <a:r>
              <a:rPr lang="ko-KR" altLang="en-US" dirty="0"/>
              <a:t>는 요구사항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설계에서 나타남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dirty="0">
                <a:ea typeface="ＭＳ Ｐゴシック" pitchFamily="-108" charset="-128"/>
              </a:rPr>
              <a:t>Example: Jet Propulsion Laboratory inspections</a:t>
            </a:r>
          </a:p>
          <a:p>
            <a:pPr lvl="1" eaLnBrk="1" hangingPunct="1">
              <a:defRPr/>
            </a:pPr>
            <a:r>
              <a:rPr lang="en-US" altLang="ko-KR" dirty="0">
                <a:ea typeface="ＭＳ Ｐゴシック" pitchFamily="-108" charset="-128"/>
              </a:rPr>
              <a:t>1.9 faults per page of specifications</a:t>
            </a:r>
          </a:p>
          <a:p>
            <a:pPr lvl="1" eaLnBrk="1" hangingPunct="1">
              <a:defRPr/>
            </a:pPr>
            <a:r>
              <a:rPr lang="en-US" altLang="ko-KR" dirty="0">
                <a:ea typeface="ＭＳ Ｐゴシック" pitchFamily="-108" charset="-128"/>
              </a:rPr>
              <a:t>0.9 per page of design</a:t>
            </a:r>
          </a:p>
          <a:p>
            <a:pPr lvl="1" eaLnBrk="1" hangingPunct="1">
              <a:defRPr/>
            </a:pPr>
            <a:r>
              <a:rPr lang="en-US" altLang="ko-KR" dirty="0">
                <a:ea typeface="ＭＳ Ｐゴシック" pitchFamily="-108" charset="-128"/>
              </a:rPr>
              <a:t>0.3 per page of code</a:t>
            </a:r>
          </a:p>
        </p:txBody>
      </p:sp>
      <p:sp>
        <p:nvSpPr>
          <p:cNvPr id="8" name="텍스트 개체 틀 6"/>
          <p:cNvSpPr txBox="1">
            <a:spLocks/>
          </p:cNvSpPr>
          <p:nvPr/>
        </p:nvSpPr>
        <p:spPr bwMode="auto">
          <a:xfrm>
            <a:off x="395288" y="1124744"/>
            <a:ext cx="4033836" cy="40011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kumimoji="0" lang="ko-KR" altLang="en-US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결함을 감지하고 수정하는 비용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FFFFFF"/>
                </a:solidFill>
                <a:cs typeface="Times New Roman" pitchFamily="18" charset="0"/>
              </a:rPr>
              <a:t>1.4  </a:t>
            </a:r>
            <a:r>
              <a:rPr lang="ko-KR" altLang="en-US">
                <a:solidFill>
                  <a:srgbClr val="FFFFFF"/>
                </a:solidFill>
                <a:cs typeface="Times New Roman" pitchFamily="18" charset="0"/>
              </a:rPr>
              <a:t>요구사항</a:t>
            </a:r>
            <a:r>
              <a:rPr lang="en-US" altLang="ko-KR">
                <a:solidFill>
                  <a:srgbClr val="FFFFFF"/>
                </a:solidFill>
                <a:cs typeface="Times New Roman" pitchFamily="18" charset="0"/>
              </a:rPr>
              <a:t>, </a:t>
            </a:r>
            <a:r>
              <a:rPr lang="ko-KR" altLang="en-US">
                <a:solidFill>
                  <a:srgbClr val="FFFFFF"/>
                </a:solidFill>
                <a:cs typeface="Times New Roman" pitchFamily="18" charset="0"/>
              </a:rPr>
              <a:t>분석</a:t>
            </a:r>
            <a:r>
              <a:rPr lang="en-US" altLang="ko-KR">
                <a:solidFill>
                  <a:srgbClr val="FFFFFF"/>
                </a:solidFill>
                <a:cs typeface="Times New Roman" pitchFamily="18" charset="0"/>
              </a:rPr>
              <a:t>, </a:t>
            </a:r>
            <a:r>
              <a:rPr lang="ko-KR" altLang="en-US">
                <a:solidFill>
                  <a:srgbClr val="FFFFFF"/>
                </a:solidFill>
                <a:cs typeface="Times New Roman" pitchFamily="18" charset="0"/>
              </a:rPr>
              <a:t>설계 측면</a:t>
            </a:r>
            <a:endParaRPr lang="ko-KR" altLang="en-US" sz="2000">
              <a:cs typeface="Times New Roman" pitchFamily="18" charset="0"/>
            </a:endParaRP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많은 결함들이 소프트웨어 생명주기의 초기에 반입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소프트웨어 공학의 다른 중요한 측면에서 보다 좋은 요구사항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설계들을 만들어 내는 기법이 중요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</p:txBody>
      </p:sp>
      <p:sp>
        <p:nvSpPr>
          <p:cNvPr id="8" name="텍스트 개체 틀 6"/>
          <p:cNvSpPr txBox="1">
            <a:spLocks/>
          </p:cNvSpPr>
          <p:nvPr/>
        </p:nvSpPr>
        <p:spPr bwMode="auto">
          <a:xfrm>
            <a:off x="395288" y="1124744"/>
            <a:ext cx="1819258" cy="40011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kumimoji="0" lang="en-US" altLang="ko-KR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ＭＳ Ｐゴシック" pitchFamily="-108" charset="-128"/>
              </a:rPr>
              <a:t>Conclusion</a:t>
            </a:r>
            <a:endParaRPr kumimoji="0" lang="ko-KR" altLang="en-US" sz="2000" dirty="0">
              <a:solidFill>
                <a:prstClr val="black"/>
              </a:solidFill>
              <a:uFill>
                <a:solidFill>
                  <a:srgbClr val="1F497D"/>
                </a:solidFill>
              </a:u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1.5  </a:t>
            </a:r>
            <a:r>
              <a:rPr lang="ko-KR" altLang="en-US">
                <a:cs typeface="Times New Roman" pitchFamily="18" charset="0"/>
              </a:rPr>
              <a:t>팀 개발 측면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팀 개발 측면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하드웨어의 비용 하락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하드웨어가 급속도로 발전함에 따라 한 사람이 주어진 시한 내에 작성하기가 힘든 대형 </a:t>
            </a:r>
            <a:r>
              <a:rPr lang="ko-KR" altLang="en-US" dirty="0" err="1"/>
              <a:t>프로덕트가</a:t>
            </a:r>
            <a:r>
              <a:rPr lang="ko-KR" altLang="en-US" dirty="0"/>
              <a:t> 발생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어떤 </a:t>
            </a:r>
            <a:r>
              <a:rPr lang="ko-KR" altLang="en-US" dirty="0" err="1"/>
              <a:t>프로덕트를</a:t>
            </a:r>
            <a:r>
              <a:rPr lang="ko-KR" altLang="en-US" dirty="0"/>
              <a:t> </a:t>
            </a:r>
            <a:r>
              <a:rPr lang="en-US" altLang="ko-KR" dirty="0"/>
              <a:t>18</a:t>
            </a:r>
            <a:r>
              <a:rPr lang="ko-KR" altLang="en-US" dirty="0"/>
              <a:t>개월 내에 인도해야 하는데</a:t>
            </a:r>
            <a:r>
              <a:rPr lang="en-US" altLang="ko-KR" dirty="0"/>
              <a:t>, </a:t>
            </a:r>
            <a:r>
              <a:rPr lang="ko-KR" altLang="en-US" dirty="0"/>
              <a:t>한 명의 프로그래머가 </a:t>
            </a:r>
            <a:r>
              <a:rPr lang="en-US" altLang="ko-KR" dirty="0"/>
              <a:t>15</a:t>
            </a:r>
            <a:r>
              <a:rPr lang="ko-KR" altLang="en-US" dirty="0"/>
              <a:t>년간 개발해야 되는 경우 팀을 구성하여 개발</a:t>
            </a:r>
          </a:p>
          <a:p>
            <a:pPr eaLnBrk="1" hangingPunct="1">
              <a:buFont typeface="Webdings" pitchFamily="-108" charset="2"/>
              <a:buNone/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소프트웨어는 팀을 통해서 생성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모듈간의 인터페이스 문제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팀 구성원 간의 의사소통 문제</a:t>
            </a: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10" name="텍스트 개체 틀 6"/>
          <p:cNvSpPr txBox="1">
            <a:spLocks/>
          </p:cNvSpPr>
          <p:nvPr/>
        </p:nvSpPr>
        <p:spPr bwMode="auto">
          <a:xfrm>
            <a:off x="395288" y="1124744"/>
            <a:ext cx="2962266" cy="40011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kumimoji="0" lang="en-US" altLang="ko-KR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Team Programming</a:t>
            </a:r>
            <a:endParaRPr kumimoji="0" lang="ko-KR" altLang="en-US" sz="2000" dirty="0">
              <a:solidFill>
                <a:prstClr val="black"/>
              </a:solidFill>
              <a:uFill>
                <a:solidFill>
                  <a:srgbClr val="1F497D"/>
                </a:solidFill>
              </a:u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1.6  </a:t>
            </a:r>
            <a:r>
              <a:rPr lang="ko-KR" altLang="en-US">
                <a:cs typeface="Times New Roman" pitchFamily="18" charset="0"/>
              </a:rPr>
              <a:t>계획수립 페이즈가 없는 이유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 err="1"/>
              <a:t>계획없이</a:t>
            </a:r>
            <a:r>
              <a:rPr lang="ko-KR" altLang="en-US" dirty="0"/>
              <a:t> 소프트웨어 프로젝트를 </a:t>
            </a:r>
            <a:r>
              <a:rPr lang="ko-KR" altLang="en-US" dirty="0" err="1"/>
              <a:t>개발하는것은</a:t>
            </a:r>
            <a:r>
              <a:rPr lang="ko-KR" altLang="en-US" dirty="0"/>
              <a:t> 불가능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예비 계획수립</a:t>
            </a:r>
            <a:r>
              <a:rPr lang="en-US" altLang="ko-KR" dirty="0"/>
              <a:t>(preliminary planning)</a:t>
            </a:r>
            <a:r>
              <a:rPr lang="ko-KR" altLang="en-US" dirty="0"/>
              <a:t>은 요구사항과 분석 페이즈들을 관리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개발하려고 하는 것이 무엇인지를 정확하게 알게 되면 </a:t>
            </a:r>
            <a:r>
              <a:rPr lang="en-US" altLang="ko-KR" dirty="0"/>
              <a:t>SPMP(software project management plan)</a:t>
            </a:r>
            <a:r>
              <a:rPr lang="ko-KR" altLang="en-US" dirty="0"/>
              <a:t>가 작성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en-US" altLang="ko-KR" dirty="0"/>
              <a:t>SPMP</a:t>
            </a:r>
            <a:r>
              <a:rPr lang="ko-KR" altLang="en-US" dirty="0"/>
              <a:t>에는 예산</a:t>
            </a:r>
            <a:r>
              <a:rPr lang="en-US" altLang="ko-KR" dirty="0"/>
              <a:t>(</a:t>
            </a:r>
            <a:r>
              <a:rPr lang="en-US" altLang="ko-KR" dirty="0" err="1"/>
              <a:t>buget</a:t>
            </a:r>
            <a:r>
              <a:rPr lang="en-US" altLang="ko-KR" dirty="0"/>
              <a:t>), </a:t>
            </a:r>
            <a:r>
              <a:rPr lang="ko-KR" altLang="en-US" dirty="0"/>
              <a:t>기술진 요구사항</a:t>
            </a:r>
            <a:r>
              <a:rPr lang="en-US" altLang="ko-KR" dirty="0"/>
              <a:t>(staffing requirement), </a:t>
            </a:r>
            <a:r>
              <a:rPr lang="ko-KR" altLang="en-US" dirty="0"/>
              <a:t>세부 일정</a:t>
            </a:r>
            <a:r>
              <a:rPr lang="en-US" altLang="ko-KR" dirty="0"/>
              <a:t>(detailed schedule)</a:t>
            </a:r>
            <a:r>
              <a:rPr lang="ko-KR" altLang="en-US" dirty="0"/>
              <a:t>등이 포함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프로젝트가 시행되면 관리자는 </a:t>
            </a:r>
            <a:r>
              <a:rPr lang="en-US" altLang="ko-KR" dirty="0"/>
              <a:t>SPMP</a:t>
            </a:r>
            <a:r>
              <a:rPr lang="ko-KR" altLang="en-US" dirty="0"/>
              <a:t>를 모니터하고 계획과 얼마나 차이가 있는지 감시</a:t>
            </a:r>
          </a:p>
        </p:txBody>
      </p:sp>
      <p:sp>
        <p:nvSpPr>
          <p:cNvPr id="10" name="텍스트 개체 틀 6"/>
          <p:cNvSpPr txBox="1">
            <a:spLocks/>
          </p:cNvSpPr>
          <p:nvPr/>
        </p:nvSpPr>
        <p:spPr bwMode="auto">
          <a:xfrm>
            <a:off x="395288" y="1124744"/>
            <a:ext cx="2462200" cy="40011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kumimoji="0" lang="en-US" altLang="ko-KR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Planning Phase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1.7  </a:t>
            </a:r>
            <a:r>
              <a:rPr lang="ko-KR" altLang="en-US">
                <a:cs typeface="Times New Roman" pitchFamily="18" charset="0"/>
              </a:rPr>
              <a:t>테스팅 페이즈가 없는 이유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불행하게도 소프트웨어 </a:t>
            </a:r>
            <a:r>
              <a:rPr lang="ko-KR" altLang="en-US" dirty="0" err="1"/>
              <a:t>프로덕트가</a:t>
            </a:r>
            <a:r>
              <a:rPr lang="ko-KR" altLang="en-US" dirty="0"/>
              <a:t> 클라이언트에 인도된 후에 이를 체크하는 것은 너무 늦음</a:t>
            </a:r>
          </a:p>
          <a:p>
            <a:pPr lvl="1" eaLnBrk="1" hangingPunct="1">
              <a:defRPr/>
            </a:pPr>
            <a:r>
              <a:rPr lang="ko-KR" altLang="en-US" dirty="0"/>
              <a:t>검증</a:t>
            </a:r>
            <a:r>
              <a:rPr lang="en-US" altLang="ko-KR" dirty="0"/>
              <a:t>(Verification)</a:t>
            </a:r>
          </a:p>
          <a:p>
            <a:pPr lvl="2" eaLnBrk="1" hangingPunct="1">
              <a:defRPr/>
            </a:pPr>
            <a:r>
              <a:rPr lang="en-US" altLang="ko-KR" dirty="0"/>
              <a:t>Testing at the end of each phase (too late)</a:t>
            </a:r>
          </a:p>
          <a:p>
            <a:pPr lvl="2" eaLnBrk="1" hangingPunct="1">
              <a:defRPr/>
            </a:pPr>
            <a:r>
              <a:rPr lang="ko-KR" altLang="en-US" dirty="0"/>
              <a:t>각 </a:t>
            </a:r>
            <a:r>
              <a:rPr lang="ko-KR" altLang="en-US" dirty="0" err="1"/>
              <a:t>페이즈의</a:t>
            </a:r>
            <a:r>
              <a:rPr lang="ko-KR" altLang="en-US" dirty="0"/>
              <a:t> 끝에 시행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확인</a:t>
            </a:r>
            <a:r>
              <a:rPr lang="en-US" altLang="ko-KR" dirty="0"/>
              <a:t>(Validation)</a:t>
            </a:r>
          </a:p>
          <a:p>
            <a:pPr lvl="2" eaLnBrk="1" hangingPunct="1">
              <a:defRPr/>
            </a:pPr>
            <a:r>
              <a:rPr lang="en-US" altLang="ko-KR" dirty="0"/>
              <a:t>Testing at the end of the project (far too late)</a:t>
            </a:r>
          </a:p>
          <a:p>
            <a:pPr lvl="2" eaLnBrk="1" hangingPunct="1">
              <a:defRPr/>
            </a:pPr>
            <a:r>
              <a:rPr lang="ko-KR" altLang="en-US" dirty="0" err="1"/>
              <a:t>프로덕트가</a:t>
            </a:r>
            <a:r>
              <a:rPr lang="ko-KR" altLang="en-US" dirty="0"/>
              <a:t> 클라이언트에게 인도되기 전에 시행</a:t>
            </a:r>
            <a:endParaRPr lang="en-US" altLang="ko-KR" dirty="0"/>
          </a:p>
        </p:txBody>
      </p:sp>
      <p:sp>
        <p:nvSpPr>
          <p:cNvPr id="10" name="텍스트 개체 틀 6"/>
          <p:cNvSpPr txBox="1">
            <a:spLocks/>
          </p:cNvSpPr>
          <p:nvPr/>
        </p:nvSpPr>
        <p:spPr bwMode="auto">
          <a:xfrm>
            <a:off x="395288" y="1124744"/>
            <a:ext cx="3890960" cy="40011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kumimoji="0" lang="ko-KR" altLang="en-US" sz="2000" dirty="0" err="1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테스팅</a:t>
            </a:r>
            <a:r>
              <a:rPr kumimoji="0" lang="ko-KR" altLang="en-US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 활동의 고전적 패러다임</a:t>
            </a:r>
            <a:endParaRPr kumimoji="0" lang="en-US" altLang="ko-KR" sz="2000" dirty="0">
              <a:solidFill>
                <a:prstClr val="black"/>
              </a:solidFill>
              <a:uFill>
                <a:solidFill>
                  <a:srgbClr val="1F497D"/>
                </a:solidFill>
              </a:u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텍스트 개체 틀 2"/>
          <p:cNvSpPr>
            <a:spLocks noGrp="1"/>
          </p:cNvSpPr>
          <p:nvPr/>
        </p:nvSpPr>
        <p:spPr bwMode="auto">
          <a:xfrm>
            <a:off x="682625" y="1849438"/>
            <a:ext cx="410368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역사적 측면</a:t>
            </a: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경제적인 측면</a:t>
            </a: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유지보수 측면</a:t>
            </a:r>
            <a:r>
              <a:rPr lang="en-US" altLang="ko-KR" sz="200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요구사항</a:t>
            </a:r>
            <a:r>
              <a:rPr lang="en-US" altLang="ko-KR" sz="200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분석</a:t>
            </a:r>
            <a:r>
              <a:rPr lang="en-US" altLang="ko-KR" sz="200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설계 측면</a:t>
            </a: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팀 개발 측면</a:t>
            </a: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endParaRPr lang="ko-KR" altLang="en-US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987" name="텍스트 개체 틀 2"/>
          <p:cNvSpPr txBox="1">
            <a:spLocks/>
          </p:cNvSpPr>
          <p:nvPr/>
        </p:nvSpPr>
        <p:spPr bwMode="auto">
          <a:xfrm>
            <a:off x="4572000" y="2971800"/>
            <a:ext cx="410368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ko-KR" altLang="en-US" sz="2000">
                <a:latin typeface="HY견고딕" pitchFamily="18" charset="-127"/>
                <a:ea typeface="HY견고딕" pitchFamily="18" charset="-127"/>
              </a:rPr>
              <a:t>계획수립 페이즈가 없는 이유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ko-KR" altLang="en-US" sz="2000">
                <a:latin typeface="HY견고딕" pitchFamily="18" charset="-127"/>
                <a:ea typeface="HY견고딕" pitchFamily="18" charset="-127"/>
              </a:rPr>
              <a:t>테스팅 페이즈가 없는 이유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ko-KR" altLang="en-US" sz="2000">
                <a:latin typeface="HY견고딕" pitchFamily="18" charset="-127"/>
                <a:ea typeface="HY견고딕" pitchFamily="18" charset="-127"/>
              </a:rPr>
              <a:t>문서화 페이즈가 없는 이유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ko-KR" altLang="en-US" sz="2000">
                <a:latin typeface="HY견고딕" pitchFamily="18" charset="-127"/>
                <a:ea typeface="HY견고딕" pitchFamily="18" charset="-127"/>
              </a:rPr>
              <a:t>객체</a:t>
            </a:r>
            <a:r>
              <a:rPr kumimoji="0" lang="en-US" altLang="ko-KR" sz="2000">
                <a:latin typeface="HY견고딕" pitchFamily="18" charset="-127"/>
                <a:ea typeface="HY견고딕" pitchFamily="18" charset="-127"/>
              </a:rPr>
              <a:t>-</a:t>
            </a:r>
            <a:r>
              <a:rPr kumimoji="0" lang="ko-KR" altLang="en-US" sz="2000">
                <a:latin typeface="HY견고딕" pitchFamily="18" charset="-127"/>
                <a:ea typeface="HY견고딕" pitchFamily="18" charset="-127"/>
              </a:rPr>
              <a:t>지향 패러다임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ko-KR" altLang="en-US" sz="2000">
                <a:latin typeface="HY견고딕" pitchFamily="18" charset="-127"/>
                <a:ea typeface="HY견고딕" pitchFamily="18" charset="-127"/>
              </a:rPr>
              <a:t>객체</a:t>
            </a:r>
            <a:r>
              <a:rPr kumimoji="0" lang="en-US" altLang="ko-KR" sz="2000">
                <a:latin typeface="HY견고딕" pitchFamily="18" charset="-127"/>
                <a:ea typeface="HY견고딕" pitchFamily="18" charset="-127"/>
              </a:rPr>
              <a:t>-</a:t>
            </a:r>
            <a:r>
              <a:rPr kumimoji="0" lang="ko-KR" altLang="en-US" sz="2000">
                <a:latin typeface="HY견고딕" pitchFamily="18" charset="-127"/>
                <a:ea typeface="HY견고딕" pitchFamily="18" charset="-127"/>
              </a:rPr>
              <a:t>지향 패러다임의 전망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endParaRPr kumimoji="0" lang="ko-KR" altLang="en-US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1991" name="텍스트 개체 틀 1"/>
          <p:cNvSpPr>
            <a:spLocks noGrp="1"/>
          </p:cNvSpPr>
          <p:nvPr/>
        </p:nvSpPr>
        <p:spPr bwMode="auto">
          <a:xfrm>
            <a:off x="446088" y="785813"/>
            <a:ext cx="5472112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ko-KR" altLang="en-US" sz="3200" b="1">
                <a:latin typeface="Arial Black" pitchFamily="34" charset="0"/>
                <a:ea typeface="HY울릉도M" pitchFamily="18" charset="-127"/>
              </a:rPr>
              <a:t>개요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8596" y="1316887"/>
            <a:ext cx="5514975" cy="123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8577A9-3E4C-4BD4-B404-0E3A1ADC13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1.7  </a:t>
            </a:r>
            <a:r>
              <a:rPr lang="ko-KR" altLang="en-US">
                <a:cs typeface="Times New Roman" pitchFamily="18" charset="0"/>
              </a:rPr>
              <a:t>테스팅 페이즈가 없는 이유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불행하게도 소프트웨어 </a:t>
            </a:r>
            <a:r>
              <a:rPr lang="ko-KR" altLang="en-US" dirty="0" err="1"/>
              <a:t>프로덕트가</a:t>
            </a:r>
            <a:r>
              <a:rPr lang="ko-KR" altLang="en-US" dirty="0"/>
              <a:t> 클라이언트에 인도된 후에 이를 체크하는 것은 너무 늦음</a:t>
            </a:r>
          </a:p>
          <a:p>
            <a:pPr lvl="1" eaLnBrk="1" hangingPunct="1">
              <a:defRPr/>
            </a:pPr>
            <a:r>
              <a:rPr lang="ko-KR" altLang="en-US" dirty="0"/>
              <a:t>검증</a:t>
            </a:r>
            <a:r>
              <a:rPr lang="en-US" altLang="ko-KR" dirty="0"/>
              <a:t>(Verification)</a:t>
            </a:r>
          </a:p>
          <a:p>
            <a:pPr lvl="2" eaLnBrk="1" hangingPunct="1">
              <a:defRPr/>
            </a:pPr>
            <a:r>
              <a:rPr lang="en-US" altLang="ko-KR" dirty="0"/>
              <a:t>Testing at the end of each phase (too late)</a:t>
            </a:r>
          </a:p>
          <a:p>
            <a:pPr lvl="2" eaLnBrk="1" hangingPunct="1">
              <a:defRPr/>
            </a:pPr>
            <a:r>
              <a:rPr lang="ko-KR" altLang="en-US" dirty="0"/>
              <a:t>각 </a:t>
            </a:r>
            <a:r>
              <a:rPr lang="ko-KR" altLang="en-US" dirty="0" err="1"/>
              <a:t>페이즈의</a:t>
            </a:r>
            <a:r>
              <a:rPr lang="ko-KR" altLang="en-US" dirty="0"/>
              <a:t> 끝에 시행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확인</a:t>
            </a:r>
            <a:r>
              <a:rPr lang="en-US" altLang="ko-KR" dirty="0"/>
              <a:t>(Validation)</a:t>
            </a:r>
          </a:p>
          <a:p>
            <a:pPr lvl="2" eaLnBrk="1" hangingPunct="1">
              <a:defRPr/>
            </a:pPr>
            <a:r>
              <a:rPr lang="en-US" altLang="ko-KR" dirty="0"/>
              <a:t>Testing at the end of the project (far too late)</a:t>
            </a:r>
          </a:p>
          <a:p>
            <a:pPr lvl="2" eaLnBrk="1" hangingPunct="1">
              <a:defRPr/>
            </a:pPr>
            <a:r>
              <a:rPr lang="ko-KR" altLang="en-US" dirty="0" err="1"/>
              <a:t>프로덕트가</a:t>
            </a:r>
            <a:r>
              <a:rPr lang="ko-KR" altLang="en-US" dirty="0"/>
              <a:t> 클라이언트에게 인도되기 전에 시행</a:t>
            </a: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SQA(Software </a:t>
            </a:r>
            <a:r>
              <a:rPr lang="en-US" altLang="ko-KR" dirty="0" err="1"/>
              <a:t>Quailty</a:t>
            </a:r>
            <a:r>
              <a:rPr lang="en-US" altLang="ko-KR" dirty="0"/>
              <a:t> Assurance:</a:t>
            </a:r>
            <a:r>
              <a:rPr lang="ko-KR" altLang="en-US" dirty="0"/>
              <a:t>소프트웨어 품질 보증</a:t>
            </a:r>
            <a:r>
              <a:rPr lang="en-US" altLang="ko-KR" dirty="0"/>
              <a:t>)</a:t>
            </a:r>
            <a:r>
              <a:rPr lang="ko-KR" altLang="en-US" dirty="0"/>
              <a:t>그룹을 통해 소프트웨어의 명세를 만족하는지 </a:t>
            </a:r>
            <a:r>
              <a:rPr lang="ko-KR" altLang="en-US" dirty="0" err="1"/>
              <a:t>체킹</a:t>
            </a:r>
            <a:r>
              <a:rPr lang="en-US" altLang="ko-KR" dirty="0"/>
              <a:t>(Checking)</a:t>
            </a:r>
          </a:p>
          <a:p>
            <a:pPr lvl="1" eaLnBrk="1" hangingPunct="1">
              <a:defRPr/>
            </a:pPr>
            <a:endParaRPr lang="en-US" altLang="ko-KR" dirty="0"/>
          </a:p>
        </p:txBody>
      </p:sp>
      <p:sp>
        <p:nvSpPr>
          <p:cNvPr id="10" name="텍스트 개체 틀 6"/>
          <p:cNvSpPr txBox="1">
            <a:spLocks/>
          </p:cNvSpPr>
          <p:nvPr/>
        </p:nvSpPr>
        <p:spPr bwMode="auto">
          <a:xfrm>
            <a:off x="395288" y="1124744"/>
            <a:ext cx="3890960" cy="40011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kumimoji="0" lang="ko-KR" altLang="en-US" sz="2000" dirty="0" err="1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테스팅</a:t>
            </a:r>
            <a:r>
              <a:rPr kumimoji="0" lang="ko-KR" altLang="en-US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 활동의 고전적 패러다임</a:t>
            </a:r>
            <a:endParaRPr kumimoji="0" lang="en-US" altLang="ko-KR" sz="2000" dirty="0">
              <a:solidFill>
                <a:prstClr val="black"/>
              </a:solidFill>
              <a:uFill>
                <a:solidFill>
                  <a:srgbClr val="1F497D"/>
                </a:solidFill>
              </a:u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1.8  </a:t>
            </a:r>
            <a:r>
              <a:rPr lang="ko-KR" altLang="en-US">
                <a:cs typeface="Times New Roman" pitchFamily="18" charset="0"/>
              </a:rPr>
              <a:t>문서화 페이즈가 없는 이유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lnSpc>
                <a:spcPct val="130000"/>
              </a:lnSpc>
              <a:defRPr/>
            </a:pPr>
            <a:r>
              <a:rPr lang="ko-KR" altLang="en-US" dirty="0"/>
              <a:t>항상 소프트웨어 프로젝트의 문서는 완성되고</a:t>
            </a:r>
            <a:r>
              <a:rPr lang="en-US" altLang="ko-KR" dirty="0"/>
              <a:t>, </a:t>
            </a:r>
            <a:r>
              <a:rPr lang="ko-KR" altLang="en-US" dirty="0"/>
              <a:t>수정되고</a:t>
            </a:r>
            <a:r>
              <a:rPr lang="en-US" altLang="ko-KR" dirty="0"/>
              <a:t>, </a:t>
            </a:r>
            <a:r>
              <a:rPr lang="ko-KR" altLang="en-US" dirty="0"/>
              <a:t>최신의 것으로 항상 갱신</a:t>
            </a:r>
          </a:p>
          <a:p>
            <a:pPr lvl="1" eaLnBrk="1" hangingPunct="1">
              <a:defRPr/>
            </a:pPr>
            <a:r>
              <a:rPr lang="ko-KR" altLang="en-US" dirty="0"/>
              <a:t>문서화가 항상 최신의 것으로 해야 되는 이유는 담당자의 잦은 이직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예로 설계 문서가 현재 보존되지 않고 주 설계자가 다른 직장으로 이직했다면 시스템이 설계된 동안에 가해진 모든 변경을 설계 문서에 반영시키는 것은 거의 불가능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이전 </a:t>
            </a:r>
            <a:r>
              <a:rPr lang="ko-KR" altLang="en-US" dirty="0" err="1"/>
              <a:t>페이즈의</a:t>
            </a:r>
            <a:r>
              <a:rPr lang="ko-KR" altLang="en-US" dirty="0"/>
              <a:t> 문서화를 완성하고</a:t>
            </a:r>
            <a:r>
              <a:rPr lang="en-US" altLang="ko-KR" dirty="0"/>
              <a:t>, </a:t>
            </a:r>
            <a:r>
              <a:rPr lang="ko-KR" altLang="en-US" dirty="0"/>
              <a:t>수정하고</a:t>
            </a:r>
            <a:r>
              <a:rPr lang="en-US" altLang="ko-KR" dirty="0"/>
              <a:t>, </a:t>
            </a:r>
            <a:r>
              <a:rPr lang="ko-KR" altLang="en-US" dirty="0"/>
              <a:t>최신의 것으로 갱신하지 않으면 해당 </a:t>
            </a:r>
            <a:r>
              <a:rPr lang="ko-KR" altLang="en-US" dirty="0" err="1"/>
              <a:t>페이즈의</a:t>
            </a:r>
            <a:r>
              <a:rPr lang="ko-KR" altLang="en-US" dirty="0"/>
              <a:t> 단계를 수행하는 것은 거의 불가능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 err="1"/>
              <a:t>실예로</a:t>
            </a:r>
            <a:r>
              <a:rPr lang="ko-KR" altLang="en-US" dirty="0"/>
              <a:t> 불완전한 명세문서들은 불완전한 설계가 되어 불완전한 구현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소프트웨어 </a:t>
            </a:r>
            <a:r>
              <a:rPr lang="ko-KR" altLang="en-US" dirty="0" err="1"/>
              <a:t>프로덕트가</a:t>
            </a:r>
            <a:r>
              <a:rPr lang="ko-KR" altLang="en-US" dirty="0"/>
              <a:t> 어떻게 수행되는지를 설명한 문서를 이용할 수 없다면 소프트웨어 </a:t>
            </a:r>
            <a:r>
              <a:rPr lang="ko-KR" altLang="en-US" dirty="0" err="1"/>
              <a:t>프로덕트가</a:t>
            </a:r>
            <a:r>
              <a:rPr lang="ko-KR" altLang="en-US" dirty="0"/>
              <a:t> 정확하게 작업을 하는지를 테스트 할 수 없음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err="1"/>
              <a:t>프로덕트의</a:t>
            </a:r>
            <a:r>
              <a:rPr lang="ko-KR" altLang="en-US" dirty="0"/>
              <a:t> 현재 버전이 무엇을 수행하는지 명확하게 서술해 놓은 완전하고 명확한 문서가 없으면 유지보수 자체가 불가능</a:t>
            </a:r>
            <a:endParaRPr lang="en-US" altLang="ko-KR" dirty="0"/>
          </a:p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/>
              <a:t>문서 활동은 개발 및 유지보수 활동과 병행하여 수행</a:t>
            </a: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</p:txBody>
      </p:sp>
      <p:sp>
        <p:nvSpPr>
          <p:cNvPr id="10" name="텍스트 개체 틀 6"/>
          <p:cNvSpPr txBox="1">
            <a:spLocks/>
          </p:cNvSpPr>
          <p:nvPr/>
        </p:nvSpPr>
        <p:spPr bwMode="auto">
          <a:xfrm>
            <a:off x="395288" y="1124744"/>
            <a:ext cx="4176712" cy="40011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kumimoji="0" lang="ko-KR" altLang="en-US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문서는 항상 최신의 것으로 유지</a:t>
            </a:r>
            <a:endParaRPr kumimoji="0" lang="en-US" altLang="ko-KR" sz="2000" dirty="0">
              <a:solidFill>
                <a:prstClr val="black"/>
              </a:solidFill>
              <a:uFill>
                <a:solidFill>
                  <a:srgbClr val="1F497D"/>
                </a:solidFill>
              </a:u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1.9  </a:t>
            </a:r>
            <a:r>
              <a:rPr lang="ko-KR" altLang="en-US">
                <a:cs typeface="Times New Roman" pitchFamily="18" charset="0"/>
              </a:rPr>
              <a:t>객체</a:t>
            </a:r>
            <a:r>
              <a:rPr lang="en-US" altLang="ko-KR">
                <a:cs typeface="Times New Roman" pitchFamily="18" charset="0"/>
              </a:rPr>
              <a:t>-</a:t>
            </a:r>
            <a:r>
              <a:rPr lang="ko-KR" altLang="en-US">
                <a:cs typeface="Times New Roman" pitchFamily="18" charset="0"/>
              </a:rPr>
              <a:t>지향 패러다임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구조적</a:t>
            </a:r>
            <a:r>
              <a:rPr lang="en-US" altLang="ko-KR" dirty="0"/>
              <a:t>(</a:t>
            </a:r>
            <a:r>
              <a:rPr lang="ko-KR" altLang="en-US" dirty="0"/>
              <a:t>고전적</a:t>
            </a:r>
            <a:r>
              <a:rPr lang="en-US" altLang="ko-KR" dirty="0"/>
              <a:t>) </a:t>
            </a:r>
            <a:r>
              <a:rPr lang="ko-KR" altLang="en-US" dirty="0" err="1"/>
              <a:t>파라다임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구조적 시스템 분석</a:t>
            </a:r>
            <a:r>
              <a:rPr lang="en-US" altLang="ko-KR" dirty="0"/>
              <a:t>, </a:t>
            </a:r>
            <a:r>
              <a:rPr lang="ko-KR" altLang="en-US" dirty="0"/>
              <a:t>데이터 흐름 분석</a:t>
            </a:r>
            <a:r>
              <a:rPr lang="en-US" altLang="ko-KR" dirty="0"/>
              <a:t>, </a:t>
            </a:r>
            <a:r>
              <a:rPr lang="ko-KR" altLang="en-US" dirty="0"/>
              <a:t>구조적 프로그래밍</a:t>
            </a:r>
            <a:r>
              <a:rPr lang="en-US" altLang="ko-KR" dirty="0"/>
              <a:t>, </a:t>
            </a:r>
            <a:r>
              <a:rPr lang="ko-KR" altLang="en-US" dirty="0"/>
              <a:t>구조적 </a:t>
            </a:r>
            <a:r>
              <a:rPr lang="ko-KR" altLang="en-US" dirty="0" err="1"/>
              <a:t>테스팅</a:t>
            </a:r>
            <a:r>
              <a:rPr lang="ko-KR" altLang="en-US" dirty="0"/>
              <a:t> 등</a:t>
            </a:r>
          </a:p>
          <a:p>
            <a:pPr lvl="1" eaLnBrk="1" hangingPunct="1">
              <a:defRPr/>
            </a:pPr>
            <a:r>
              <a:rPr lang="ko-KR" altLang="en-US" dirty="0"/>
              <a:t>두 가지 면에서 실패</a:t>
            </a:r>
          </a:p>
          <a:p>
            <a:pPr lvl="2" eaLnBrk="1" hangingPunct="1">
              <a:defRPr/>
            </a:pPr>
            <a:r>
              <a:rPr lang="ko-KR" altLang="en-US" dirty="0"/>
              <a:t>소프트웨어 </a:t>
            </a:r>
            <a:r>
              <a:rPr lang="ko-KR" altLang="en-US" dirty="0" err="1"/>
              <a:t>프로덕트의</a:t>
            </a:r>
            <a:r>
              <a:rPr lang="ko-KR" altLang="en-US" dirty="0"/>
              <a:t> 규모가 증가하는 경우에 적절히 대처하지 못함</a:t>
            </a:r>
            <a:endParaRPr lang="en-US" altLang="ko-KR" dirty="0"/>
          </a:p>
          <a:p>
            <a:pPr lvl="3" eaLnBrk="1" hangingPunct="1">
              <a:defRPr/>
            </a:pPr>
            <a:r>
              <a:rPr lang="ko-KR" altLang="en-US" dirty="0"/>
              <a:t>고전적 기법들은 코드가 </a:t>
            </a:r>
            <a:r>
              <a:rPr lang="en-US" altLang="ko-KR" dirty="0"/>
              <a:t>5000</a:t>
            </a:r>
            <a:r>
              <a:rPr lang="ko-KR" altLang="en-US" dirty="0"/>
              <a:t>라인 정도인 소규모 </a:t>
            </a:r>
            <a:r>
              <a:rPr lang="ko-KR" altLang="en-US" dirty="0" err="1"/>
              <a:t>프로덕트들이나</a:t>
            </a:r>
            <a:r>
              <a:rPr lang="ko-KR" altLang="en-US" dirty="0"/>
              <a:t> 코드가 </a:t>
            </a:r>
            <a:r>
              <a:rPr lang="en-US" altLang="ko-KR" dirty="0"/>
              <a:t>50,000</a:t>
            </a:r>
            <a:r>
              <a:rPr lang="ko-KR" altLang="en-US" dirty="0" err="1"/>
              <a:t>라인정도인</a:t>
            </a:r>
            <a:r>
              <a:rPr lang="ko-KR" altLang="en-US" dirty="0"/>
              <a:t> 중간 규모인 </a:t>
            </a:r>
            <a:r>
              <a:rPr lang="ko-KR" altLang="en-US" dirty="0" err="1"/>
              <a:t>프로덕트를</a:t>
            </a:r>
            <a:r>
              <a:rPr lang="ko-KR" altLang="en-US" dirty="0"/>
              <a:t> 처리할 때는 적절</a:t>
            </a:r>
            <a:endParaRPr lang="en-US" altLang="ko-KR" dirty="0"/>
          </a:p>
          <a:p>
            <a:pPr lvl="3" eaLnBrk="1" hangingPunct="1">
              <a:defRPr/>
            </a:pPr>
            <a:r>
              <a:rPr lang="ko-KR" altLang="en-US" dirty="0"/>
              <a:t>그러나 오늘날에는 코드가 </a:t>
            </a:r>
            <a:r>
              <a:rPr lang="en-US" altLang="ko-KR" dirty="0"/>
              <a:t>500,000</a:t>
            </a:r>
            <a:r>
              <a:rPr lang="ko-KR" altLang="en-US" dirty="0"/>
              <a:t>라인 정도인 대규모 </a:t>
            </a:r>
            <a:r>
              <a:rPr lang="ko-KR" altLang="en-US" dirty="0" err="1"/>
              <a:t>프로덕트도</a:t>
            </a:r>
            <a:r>
              <a:rPr lang="ko-KR" altLang="en-US" dirty="0"/>
              <a:t> 상당히 많아지면서 고전적 기법들은 오늘날의 대규모 </a:t>
            </a:r>
            <a:r>
              <a:rPr lang="ko-KR" altLang="en-US" dirty="0" err="1"/>
              <a:t>프로덕트를</a:t>
            </a:r>
            <a:r>
              <a:rPr lang="ko-KR" altLang="en-US" dirty="0"/>
              <a:t> 개발하는데 충분히 처리할 수 없다고 판명</a:t>
            </a: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인도 후 유지보수는 구조적 </a:t>
            </a:r>
            <a:r>
              <a:rPr lang="ko-KR" altLang="en-US" dirty="0" err="1"/>
              <a:t>파라다임이</a:t>
            </a:r>
            <a:r>
              <a:rPr lang="ko-KR" altLang="en-US" dirty="0"/>
              <a:t> 초기에 예상했던 기대에 미치지 못함</a:t>
            </a:r>
            <a:endParaRPr lang="en-US" altLang="ko-KR" dirty="0"/>
          </a:p>
          <a:p>
            <a:pPr lvl="3" eaLnBrk="1" hangingPunct="1">
              <a:defRPr/>
            </a:pPr>
            <a:r>
              <a:rPr lang="en-US" dirty="0" err="1"/>
              <a:t>지난</a:t>
            </a:r>
            <a:r>
              <a:rPr lang="en-US" dirty="0"/>
              <a:t> 40년 </a:t>
            </a:r>
            <a:r>
              <a:rPr lang="en-US" dirty="0" err="1"/>
              <a:t>동안</a:t>
            </a:r>
            <a:r>
              <a:rPr lang="en-US" dirty="0"/>
              <a:t> </a:t>
            </a:r>
            <a:r>
              <a:rPr lang="en-US" dirty="0" err="1"/>
              <a:t>고전적</a:t>
            </a:r>
            <a:r>
              <a:rPr lang="en-US" dirty="0"/>
              <a:t> </a:t>
            </a:r>
            <a:r>
              <a:rPr lang="en-US" dirty="0" err="1"/>
              <a:t>패러다임</a:t>
            </a:r>
            <a:r>
              <a:rPr lang="ko-KR" altLang="en-US" dirty="0"/>
              <a:t>에서 </a:t>
            </a:r>
            <a:r>
              <a:rPr lang="en-US" dirty="0" err="1"/>
              <a:t>평균적으로</a:t>
            </a:r>
            <a:r>
              <a:rPr lang="en-US" dirty="0"/>
              <a:t> </a:t>
            </a:r>
            <a:r>
              <a:rPr lang="en-US" dirty="0" err="1"/>
              <a:t>소프트웨어</a:t>
            </a:r>
            <a:r>
              <a:rPr lang="en-US" dirty="0"/>
              <a:t> </a:t>
            </a:r>
            <a:r>
              <a:rPr lang="en-US" dirty="0" err="1"/>
              <a:t>예산의</a:t>
            </a:r>
            <a:r>
              <a:rPr lang="en-US" dirty="0"/>
              <a:t> 약 2/3가 </a:t>
            </a:r>
            <a:r>
              <a:rPr lang="en-US" dirty="0" err="1"/>
              <a:t>인도</a:t>
            </a:r>
            <a:r>
              <a:rPr lang="en-US" dirty="0"/>
              <a:t> 후 </a:t>
            </a:r>
            <a:r>
              <a:rPr lang="en-US" dirty="0" err="1"/>
              <a:t>유지보수에</a:t>
            </a:r>
            <a:r>
              <a:rPr lang="en-US" dirty="0"/>
              <a:t> </a:t>
            </a:r>
            <a:r>
              <a:rPr lang="en-US" dirty="0" err="1"/>
              <a:t>투입</a:t>
            </a:r>
            <a:endParaRPr lang="en-US" dirty="0"/>
          </a:p>
          <a:p>
            <a:pPr lvl="3" eaLnBrk="1" hangingPunct="1">
              <a:defRPr/>
            </a:pPr>
            <a:r>
              <a:rPr lang="en-US" dirty="0" err="1"/>
              <a:t>불행하게도</a:t>
            </a:r>
            <a:r>
              <a:rPr lang="en-US" dirty="0"/>
              <a:t> </a:t>
            </a:r>
            <a:r>
              <a:rPr lang="en-US" dirty="0" err="1"/>
              <a:t>고전적</a:t>
            </a:r>
            <a:r>
              <a:rPr lang="en-US" dirty="0"/>
              <a:t> </a:t>
            </a:r>
            <a:r>
              <a:rPr lang="en-US" dirty="0" err="1"/>
              <a:t>패러다임은</a:t>
            </a:r>
            <a:r>
              <a:rPr lang="en-US" dirty="0"/>
              <a:t> 이 </a:t>
            </a:r>
            <a:r>
              <a:rPr lang="en-US" dirty="0" err="1"/>
              <a:t>문제를</a:t>
            </a:r>
            <a:r>
              <a:rPr lang="en-US" dirty="0"/>
              <a:t> </a:t>
            </a:r>
            <a:r>
              <a:rPr lang="en-US" dirty="0" err="1"/>
              <a:t>해결하지</a:t>
            </a:r>
            <a:r>
              <a:rPr lang="en-US" dirty="0"/>
              <a:t> 못</a:t>
            </a:r>
            <a:r>
              <a:rPr lang="ko-KR" altLang="en-US" dirty="0"/>
              <a:t>함</a:t>
            </a:r>
            <a:endParaRPr lang="en-US" dirty="0"/>
          </a:p>
          <a:p>
            <a:pPr lvl="3" eaLnBrk="1" hangingPunct="1">
              <a:defRPr/>
            </a:pPr>
            <a:endParaRPr lang="ko-KR" altLang="en-US" dirty="0"/>
          </a:p>
        </p:txBody>
      </p:sp>
      <p:sp>
        <p:nvSpPr>
          <p:cNvPr id="10" name="텍스트 개체 틀 6"/>
          <p:cNvSpPr txBox="1">
            <a:spLocks/>
          </p:cNvSpPr>
          <p:nvPr/>
        </p:nvSpPr>
        <p:spPr bwMode="auto">
          <a:xfrm>
            <a:off x="395288" y="1124744"/>
            <a:ext cx="1462068" cy="40011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kumimoji="0" lang="ko-KR" altLang="en-US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객체</a:t>
            </a:r>
            <a:r>
              <a:rPr kumimoji="0" lang="en-US" altLang="ko-KR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-</a:t>
            </a:r>
            <a:r>
              <a:rPr kumimoji="0" lang="ko-KR" altLang="en-US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지향</a:t>
            </a:r>
            <a:endParaRPr kumimoji="0" lang="en-US" altLang="ko-KR" sz="2000" dirty="0">
              <a:solidFill>
                <a:prstClr val="black"/>
              </a:solidFill>
              <a:uFill>
                <a:solidFill>
                  <a:srgbClr val="1F497D"/>
                </a:solidFill>
              </a:u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1.9  </a:t>
            </a:r>
            <a:r>
              <a:rPr lang="ko-KR" altLang="en-US">
                <a:cs typeface="Times New Roman" pitchFamily="18" charset="0"/>
              </a:rPr>
              <a:t>객체</a:t>
            </a:r>
            <a:r>
              <a:rPr lang="en-US" altLang="ko-KR">
                <a:cs typeface="Times New Roman" pitchFamily="18" charset="0"/>
              </a:rPr>
              <a:t>-</a:t>
            </a:r>
            <a:r>
              <a:rPr lang="ko-KR" altLang="en-US">
                <a:cs typeface="Times New Roman" pitchFamily="18" charset="0"/>
              </a:rPr>
              <a:t>지향 패러다임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5214938"/>
            <a:ext cx="8229600" cy="911225"/>
          </a:xfrm>
        </p:spPr>
        <p:txBody>
          <a:bodyPr rtlCol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altLang="ko-KR" dirty="0">
                <a:ea typeface="ＭＳ Ｐゴシック" pitchFamily="-108" charset="-128"/>
              </a:rPr>
              <a:t>Information hiding 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ko-KR" dirty="0">
                <a:ea typeface="ＭＳ Ｐゴシック" pitchFamily="-108" charset="-128"/>
              </a:rPr>
              <a:t>Responsibility-driven design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ko-KR" dirty="0">
                <a:ea typeface="ＭＳ Ｐゴシック" pitchFamily="-108" charset="-128"/>
              </a:rPr>
              <a:t>Impact on maintenance, development</a:t>
            </a:r>
            <a:endParaRPr lang="ko-KR" altLang="en-US" dirty="0"/>
          </a:p>
        </p:txBody>
      </p:sp>
      <p:sp>
        <p:nvSpPr>
          <p:cNvPr id="10" name="텍스트 개체 틀 6"/>
          <p:cNvSpPr txBox="1">
            <a:spLocks/>
          </p:cNvSpPr>
          <p:nvPr/>
        </p:nvSpPr>
        <p:spPr bwMode="auto">
          <a:xfrm>
            <a:off x="395288" y="1124744"/>
            <a:ext cx="6034100" cy="40011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kumimoji="0" lang="ko-KR" altLang="en-US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구조적</a:t>
            </a:r>
            <a:r>
              <a:rPr kumimoji="0" lang="en-US" altLang="ko-KR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0" lang="ko-KR" altLang="en-US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고전적</a:t>
            </a:r>
            <a:r>
              <a:rPr kumimoji="0" lang="en-US" altLang="ko-KR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) </a:t>
            </a:r>
            <a:r>
              <a:rPr kumimoji="0" lang="ko-KR" altLang="en-US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패러다임 </a:t>
            </a:r>
            <a:r>
              <a:rPr kumimoji="0" lang="en-US" altLang="ko-KR" sz="2000" dirty="0" err="1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vs</a:t>
            </a:r>
            <a:r>
              <a:rPr kumimoji="0" lang="en-US" altLang="ko-KR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객체</a:t>
            </a:r>
            <a:r>
              <a:rPr kumimoji="0" lang="en-US" altLang="ko-KR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-</a:t>
            </a:r>
            <a:r>
              <a:rPr kumimoji="0" lang="ko-KR" altLang="en-US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지향 패러다임</a:t>
            </a:r>
            <a:endParaRPr kumimoji="0" lang="en-US" altLang="ko-KR" sz="2000" dirty="0">
              <a:solidFill>
                <a:prstClr val="black"/>
              </a:solidFill>
              <a:uFill>
                <a:solidFill>
                  <a:srgbClr val="1F497D"/>
                </a:solidFill>
              </a:u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713" name="Rectangle 14"/>
          <p:cNvSpPr>
            <a:spLocks noChangeArrowheads="1"/>
          </p:cNvSpPr>
          <p:nvPr/>
        </p:nvSpPr>
        <p:spPr bwMode="auto">
          <a:xfrm>
            <a:off x="7918450" y="4983163"/>
            <a:ext cx="993775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/>
              <a:t>Figure 1.7</a:t>
            </a:r>
          </a:p>
        </p:txBody>
      </p:sp>
      <p:pic>
        <p:nvPicPr>
          <p:cNvPr id="72714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63" y="1785938"/>
            <a:ext cx="8505825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1.9  </a:t>
            </a:r>
            <a:r>
              <a:rPr lang="ko-KR" altLang="en-US">
                <a:cs typeface="Times New Roman" pitchFamily="18" charset="0"/>
              </a:rPr>
              <a:t>객체</a:t>
            </a:r>
            <a:r>
              <a:rPr lang="en-US" altLang="ko-KR">
                <a:cs typeface="Times New Roman" pitchFamily="18" charset="0"/>
              </a:rPr>
              <a:t>-</a:t>
            </a:r>
            <a:r>
              <a:rPr lang="ko-KR" altLang="en-US">
                <a:cs typeface="Times New Roman" pitchFamily="18" charset="0"/>
              </a:rPr>
              <a:t>지향 패러다임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객체의 속성들이 어떤 방법으로 저장되는지에 대한 세부적인 내용은 객체의 외부에 전혀 알려지지 않는 것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객체지향 </a:t>
            </a:r>
            <a:r>
              <a:rPr lang="ko-KR" altLang="en-US" dirty="0" err="1"/>
              <a:t>버젼</a:t>
            </a:r>
            <a:endParaRPr lang="en-US" altLang="ko-KR" dirty="0"/>
          </a:p>
          <a:p>
            <a:pPr lvl="2" eaLnBrk="1" hangingPunct="1">
              <a:defRPr/>
            </a:pPr>
            <a:r>
              <a:rPr lang="en-US" altLang="ko-KR" dirty="0" err="1"/>
              <a:t>accountBalance</a:t>
            </a:r>
            <a:r>
              <a:rPr lang="en-US" altLang="ko-KR" dirty="0"/>
              <a:t> </a:t>
            </a:r>
            <a:r>
              <a:rPr lang="ko-KR" altLang="en-US" dirty="0"/>
              <a:t>주변의 실선은 외부 객체가 </a:t>
            </a:r>
            <a:r>
              <a:rPr lang="en-US" altLang="ko-KR" dirty="0" err="1"/>
              <a:t>accountBalance</a:t>
            </a:r>
            <a:r>
              <a:rPr lang="ko-KR" altLang="en-US" dirty="0"/>
              <a:t>이 구현되는 방법에 대한 지식이 없으므로 변경 불가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고전적인 버전</a:t>
            </a:r>
            <a:endParaRPr lang="en-US" altLang="ko-KR" dirty="0"/>
          </a:p>
          <a:p>
            <a:pPr lvl="2" eaLnBrk="1" hangingPunct="1">
              <a:defRPr/>
            </a:pPr>
            <a:r>
              <a:rPr lang="en-US" altLang="ko-KR" dirty="0" err="1"/>
              <a:t>account_balance</a:t>
            </a:r>
            <a:r>
              <a:rPr lang="ko-KR" altLang="en-US" dirty="0"/>
              <a:t>에 대한 모든 세부적 사항이 구조적 패러다임을 사용하여 구현</a:t>
            </a:r>
            <a:endParaRPr lang="en-US" altLang="ko-KR" dirty="0"/>
          </a:p>
          <a:p>
            <a:pPr lvl="2" eaLnBrk="1" hangingPunct="1">
              <a:defRPr/>
            </a:pPr>
            <a:r>
              <a:rPr lang="en-US" altLang="ko-KR" dirty="0"/>
              <a:t>account_ balance</a:t>
            </a:r>
            <a:r>
              <a:rPr lang="ko-KR" altLang="en-US" dirty="0"/>
              <a:t>를 둘러싸고 있는 점선이 존재하기에 </a:t>
            </a:r>
            <a:r>
              <a:rPr lang="en-US" altLang="ko-KR" dirty="0" err="1"/>
              <a:t>account_balance</a:t>
            </a:r>
            <a:r>
              <a:rPr lang="ko-KR" altLang="en-US" dirty="0"/>
              <a:t>의 값은 모든 모듈에 의해서 변경 가능</a:t>
            </a:r>
            <a:endParaRPr lang="en-US" altLang="ko-KR" dirty="0"/>
          </a:p>
        </p:txBody>
      </p:sp>
      <p:sp>
        <p:nvSpPr>
          <p:cNvPr id="10" name="텍스트 개체 틀 6"/>
          <p:cNvSpPr txBox="1">
            <a:spLocks/>
          </p:cNvSpPr>
          <p:nvPr/>
        </p:nvSpPr>
        <p:spPr bwMode="auto">
          <a:xfrm>
            <a:off x="395288" y="1124744"/>
            <a:ext cx="1247754" cy="40011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kumimoji="0" lang="ko-KR" altLang="en-US" sz="200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정보은닉</a:t>
            </a:r>
            <a:endParaRPr kumimoji="0" lang="en-US" altLang="ko-KR" sz="2000" dirty="0">
              <a:solidFill>
                <a:prstClr val="black"/>
              </a:solidFill>
              <a:uFill>
                <a:solidFill>
                  <a:srgbClr val="1F497D"/>
                </a:solidFill>
              </a:u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1.9  </a:t>
            </a:r>
            <a:r>
              <a:rPr lang="ko-KR" altLang="en-US">
                <a:cs typeface="Times New Roman" pitchFamily="18" charset="0"/>
              </a:rPr>
              <a:t>객체</a:t>
            </a:r>
            <a:r>
              <a:rPr lang="en-US" altLang="ko-KR">
                <a:cs typeface="Times New Roman" pitchFamily="18" charset="0"/>
              </a:rPr>
              <a:t>-</a:t>
            </a:r>
            <a:r>
              <a:rPr lang="ko-KR" altLang="en-US">
                <a:cs typeface="Times New Roman" pitchFamily="18" charset="0"/>
              </a:rPr>
              <a:t>지향 패러다임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개발을 보다 쉽게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유지보수를 보다 빠르고 쉽게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회귀결함</a:t>
            </a:r>
            <a:r>
              <a:rPr lang="en-US" altLang="ko-KR" dirty="0"/>
              <a:t>(regression fault)</a:t>
            </a:r>
            <a:r>
              <a:rPr lang="ko-KR" altLang="en-US" dirty="0"/>
              <a:t>이 반입 될 기회를 크게 감소</a:t>
            </a:r>
          </a:p>
          <a:p>
            <a:pPr>
              <a:defRPr/>
            </a:pPr>
            <a:r>
              <a:rPr lang="ko-KR" altLang="en-US" dirty="0"/>
              <a:t>잘 설계된 객체는 독립적인 단위로 구성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캡슐화와 정보은닉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소프트웨어 </a:t>
            </a:r>
            <a:r>
              <a:rPr lang="ko-KR" altLang="en-US" dirty="0" err="1"/>
              <a:t>프로덕트의</a:t>
            </a:r>
            <a:r>
              <a:rPr lang="ko-KR" altLang="en-US" dirty="0"/>
              <a:t> 복잡도의 수준을 감소시켜 개발과 유지보수를 보다 단순하게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재사용 촉진</a:t>
            </a:r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0" name="텍스트 개체 틀 6"/>
          <p:cNvSpPr txBox="1">
            <a:spLocks/>
          </p:cNvSpPr>
          <p:nvPr/>
        </p:nvSpPr>
        <p:spPr bwMode="auto">
          <a:xfrm>
            <a:off x="395288" y="1124744"/>
            <a:ext cx="3533770" cy="40011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kumimoji="0" lang="ko-KR" altLang="en-US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객체</a:t>
            </a:r>
            <a:r>
              <a:rPr kumimoji="0" lang="en-US" altLang="ko-KR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-</a:t>
            </a:r>
            <a:r>
              <a:rPr kumimoji="0" lang="ko-KR" altLang="en-US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지향 패러다임의 강점</a:t>
            </a:r>
            <a:endParaRPr kumimoji="0" lang="en-US" altLang="ko-KR" sz="2000" dirty="0">
              <a:solidFill>
                <a:prstClr val="black"/>
              </a:solidFill>
              <a:uFill>
                <a:solidFill>
                  <a:srgbClr val="1F497D"/>
                </a:solidFill>
              </a:u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1.9  </a:t>
            </a:r>
            <a:r>
              <a:rPr lang="ko-KR" altLang="en-US">
                <a:cs typeface="Times New Roman" pitchFamily="18" charset="0"/>
              </a:rPr>
              <a:t>객체</a:t>
            </a:r>
            <a:r>
              <a:rPr lang="en-US" altLang="ko-KR">
                <a:cs typeface="Times New Roman" pitchFamily="18" charset="0"/>
              </a:rPr>
              <a:t>-</a:t>
            </a:r>
            <a:r>
              <a:rPr lang="ko-KR" altLang="en-US">
                <a:cs typeface="Times New Roman" pitchFamily="18" charset="0"/>
              </a:rPr>
              <a:t>지향 패러다임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구조적</a:t>
            </a:r>
            <a:r>
              <a:rPr lang="en-US" altLang="ko-KR" dirty="0"/>
              <a:t>(</a:t>
            </a:r>
            <a:r>
              <a:rPr lang="ko-KR" altLang="en-US" dirty="0"/>
              <a:t>고전적</a:t>
            </a:r>
            <a:r>
              <a:rPr lang="en-US" altLang="ko-KR" dirty="0"/>
              <a:t>) </a:t>
            </a:r>
            <a:r>
              <a:rPr lang="ko-KR" altLang="en-US" dirty="0" err="1"/>
              <a:t>패라다임과</a:t>
            </a:r>
            <a:r>
              <a:rPr lang="ko-KR" altLang="en-US" dirty="0"/>
              <a:t> 객체지향 패러다임의 생명주기 비교</a:t>
            </a:r>
            <a:endParaRPr lang="en-US" altLang="ko-KR" dirty="0"/>
          </a:p>
        </p:txBody>
      </p:sp>
      <p:sp>
        <p:nvSpPr>
          <p:cNvPr id="10" name="텍스트 개체 틀 6"/>
          <p:cNvSpPr txBox="1">
            <a:spLocks/>
          </p:cNvSpPr>
          <p:nvPr/>
        </p:nvSpPr>
        <p:spPr bwMode="auto">
          <a:xfrm>
            <a:off x="395288" y="1124744"/>
            <a:ext cx="5605472" cy="40011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kumimoji="0" lang="ko-KR" altLang="en-US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구조적</a:t>
            </a:r>
            <a:r>
              <a:rPr kumimoji="0" lang="en-US" altLang="ko-KR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0" lang="ko-KR" altLang="en-US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고전적</a:t>
            </a:r>
            <a:r>
              <a:rPr kumimoji="0" lang="en-US" altLang="ko-KR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) </a:t>
            </a:r>
            <a:r>
              <a:rPr kumimoji="0" lang="ko-KR" altLang="en-US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페이지와 객체</a:t>
            </a:r>
            <a:r>
              <a:rPr kumimoji="0" lang="en-US" altLang="ko-KR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-</a:t>
            </a:r>
            <a:r>
              <a:rPr kumimoji="0" lang="ko-KR" altLang="en-US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지향 </a:t>
            </a:r>
            <a:r>
              <a:rPr kumimoji="0" lang="ko-KR" altLang="en-US" sz="2000" dirty="0" err="1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워크플로</a:t>
            </a:r>
            <a:endParaRPr kumimoji="0" lang="en-US" altLang="ko-KR" sz="2000" dirty="0">
              <a:solidFill>
                <a:prstClr val="black"/>
              </a:solidFill>
              <a:uFill>
                <a:solidFill>
                  <a:srgbClr val="1F497D"/>
                </a:solidFill>
              </a:u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785" name="Rectangle 4"/>
          <p:cNvSpPr>
            <a:spLocks noChangeArrowheads="1"/>
          </p:cNvSpPr>
          <p:nvPr/>
        </p:nvSpPr>
        <p:spPr bwMode="auto">
          <a:xfrm>
            <a:off x="8007350" y="4814888"/>
            <a:ext cx="993775" cy="306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Clr>
                <a:srgbClr val="3DCCCC"/>
              </a:buClr>
              <a:buSzPct val="70000"/>
              <a:buFont typeface="Webdings" pitchFamily="18" charset="2"/>
              <a:buNone/>
            </a:pPr>
            <a:r>
              <a:rPr lang="en-US" altLang="ko-KR" sz="1400"/>
              <a:t>Figure 1.8</a:t>
            </a:r>
          </a:p>
        </p:txBody>
      </p:sp>
      <p:pic>
        <p:nvPicPr>
          <p:cNvPr id="75786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263" y="2500313"/>
            <a:ext cx="8551862" cy="232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1.9  </a:t>
            </a:r>
            <a:r>
              <a:rPr lang="ko-KR" altLang="en-US">
                <a:cs typeface="Times New Roman" pitchFamily="18" charset="0"/>
              </a:rPr>
              <a:t>객체</a:t>
            </a:r>
            <a:r>
              <a:rPr lang="en-US" altLang="ko-KR">
                <a:cs typeface="Times New Roman" pitchFamily="18" charset="0"/>
              </a:rPr>
              <a:t>-</a:t>
            </a:r>
            <a:r>
              <a:rPr lang="ko-KR" altLang="en-US">
                <a:cs typeface="Times New Roman" pitchFamily="18" charset="0"/>
              </a:rPr>
              <a:t>지향 패러다임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고전적 패러다임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분석 </a:t>
            </a:r>
            <a:r>
              <a:rPr lang="ko-KR" altLang="en-US" dirty="0" err="1"/>
              <a:t>페이즈와</a:t>
            </a:r>
            <a:r>
              <a:rPr lang="ko-KR" altLang="en-US" dirty="0"/>
              <a:t> 설계 </a:t>
            </a:r>
            <a:r>
              <a:rPr lang="ko-KR" altLang="en-US" dirty="0" err="1"/>
              <a:t>페이즈간에</a:t>
            </a:r>
            <a:r>
              <a:rPr lang="ko-KR" altLang="en-US" dirty="0"/>
              <a:t> 명확한 전이</a:t>
            </a:r>
            <a:r>
              <a:rPr lang="en-US" altLang="ko-KR" dirty="0"/>
              <a:t>(transition)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존재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분석은</a:t>
            </a:r>
            <a:r>
              <a:rPr lang="en-US" altLang="ko-KR" dirty="0"/>
              <a:t> </a:t>
            </a:r>
            <a:r>
              <a:rPr lang="ko-KR" altLang="en-US" dirty="0" err="1"/>
              <a:t>무슨일</a:t>
            </a:r>
            <a:r>
              <a:rPr lang="en-US" altLang="ko-KR" dirty="0"/>
              <a:t>(what)</a:t>
            </a:r>
            <a:r>
              <a:rPr lang="ko-KR" altLang="en-US" dirty="0"/>
              <a:t>을 수행할지 결정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설계는 어떻게</a:t>
            </a:r>
            <a:r>
              <a:rPr lang="en-US" altLang="ko-KR" dirty="0"/>
              <a:t>(how) </a:t>
            </a:r>
            <a:r>
              <a:rPr lang="ko-KR" altLang="en-US" dirty="0"/>
              <a:t>그것을 수행할 것인지 결정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객체지향 패러다임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시작부터 생명주기로 진입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분석 </a:t>
            </a:r>
            <a:r>
              <a:rPr lang="ko-KR" altLang="en-US" dirty="0" err="1"/>
              <a:t>워크플로에서</a:t>
            </a:r>
            <a:r>
              <a:rPr lang="ko-KR" altLang="en-US" dirty="0"/>
              <a:t> 객체를 추출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설계 </a:t>
            </a:r>
            <a:r>
              <a:rPr lang="ko-KR" altLang="en-US" dirty="0" err="1"/>
              <a:t>워크플로에서</a:t>
            </a:r>
            <a:r>
              <a:rPr lang="ko-KR" altLang="en-US" dirty="0"/>
              <a:t> 설계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구현 </a:t>
            </a:r>
            <a:r>
              <a:rPr lang="ko-KR" altLang="en-US" dirty="0" err="1"/>
              <a:t>워크플로에서</a:t>
            </a:r>
            <a:r>
              <a:rPr lang="ko-KR" altLang="en-US" dirty="0"/>
              <a:t> 코드로 작성</a:t>
            </a:r>
          </a:p>
        </p:txBody>
      </p:sp>
      <p:sp>
        <p:nvSpPr>
          <p:cNvPr id="10" name="텍스트 개체 틀 6"/>
          <p:cNvSpPr txBox="1">
            <a:spLocks/>
          </p:cNvSpPr>
          <p:nvPr/>
        </p:nvSpPr>
        <p:spPr bwMode="auto">
          <a:xfrm>
            <a:off x="395288" y="1124744"/>
            <a:ext cx="3819522" cy="40011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kumimoji="0" lang="en-US" altLang="ko-KR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Analysis/Design “Hump”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1.9  </a:t>
            </a:r>
            <a:r>
              <a:rPr lang="ko-KR" altLang="en-US">
                <a:cs typeface="Times New Roman" pitchFamily="18" charset="0"/>
              </a:rPr>
              <a:t>객체</a:t>
            </a:r>
            <a:r>
              <a:rPr lang="en-US" altLang="ko-KR">
                <a:cs typeface="Times New Roman" pitchFamily="18" charset="0"/>
              </a:rPr>
              <a:t>-</a:t>
            </a:r>
            <a:r>
              <a:rPr lang="ko-KR" altLang="en-US">
                <a:cs typeface="Times New Roman" pitchFamily="18" charset="0"/>
              </a:rPr>
              <a:t>지향 패러다임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객체지향 패러다임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객체지향 분석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무엇을 할지 결정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객체</a:t>
            </a:r>
            <a:r>
              <a:rPr lang="en-US" altLang="ko-KR" dirty="0"/>
              <a:t>(objects)</a:t>
            </a:r>
            <a:r>
              <a:rPr lang="ko-KR" altLang="en-US" dirty="0"/>
              <a:t>를 결정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객체지향 설계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어떻게 할지에 대한 방법 결정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객체를 설계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두 패러다임의 차이는 다음 슬라이드에 표시</a:t>
            </a:r>
            <a:endParaRPr lang="en-US" altLang="ko-KR" dirty="0"/>
          </a:p>
        </p:txBody>
      </p:sp>
      <p:sp>
        <p:nvSpPr>
          <p:cNvPr id="10" name="텍스트 개체 틀 6"/>
          <p:cNvSpPr txBox="1">
            <a:spLocks/>
          </p:cNvSpPr>
          <p:nvPr/>
        </p:nvSpPr>
        <p:spPr bwMode="auto">
          <a:xfrm>
            <a:off x="395288" y="1124744"/>
            <a:ext cx="3819522" cy="40011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kumimoji="0" lang="en-US" altLang="ko-KR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Removing the “Hump”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1.9  </a:t>
            </a:r>
            <a:r>
              <a:rPr lang="ko-KR" altLang="en-US">
                <a:cs typeface="Times New Roman" pitchFamily="18" charset="0"/>
              </a:rPr>
              <a:t>객체</a:t>
            </a:r>
            <a:r>
              <a:rPr lang="en-US" altLang="ko-KR">
                <a:cs typeface="Times New Roman" pitchFamily="18" charset="0"/>
              </a:rPr>
              <a:t>-</a:t>
            </a:r>
            <a:r>
              <a:rPr lang="ko-KR" altLang="en-US">
                <a:cs typeface="Times New Roman" pitchFamily="18" charset="0"/>
              </a:rPr>
              <a:t>지향 패러다임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구조적</a:t>
            </a:r>
            <a:r>
              <a:rPr lang="en-US" altLang="ko-KR" dirty="0"/>
              <a:t>(</a:t>
            </a:r>
            <a:r>
              <a:rPr lang="ko-KR" altLang="en-US" dirty="0"/>
              <a:t>고전적</a:t>
            </a:r>
            <a:r>
              <a:rPr lang="en-US" altLang="ko-KR" dirty="0"/>
              <a:t>) </a:t>
            </a:r>
            <a:r>
              <a:rPr lang="ko-KR" altLang="en-US" dirty="0" err="1"/>
              <a:t>패라다임과</a:t>
            </a:r>
            <a:r>
              <a:rPr lang="ko-KR" altLang="en-US" dirty="0"/>
              <a:t> 객체지향 패러다임의 생명주기 비교</a:t>
            </a:r>
            <a:endParaRPr lang="en-US" altLang="ko-KR" dirty="0"/>
          </a:p>
        </p:txBody>
      </p:sp>
      <p:sp>
        <p:nvSpPr>
          <p:cNvPr id="10" name="텍스트 개체 틀 6"/>
          <p:cNvSpPr txBox="1">
            <a:spLocks/>
          </p:cNvSpPr>
          <p:nvPr/>
        </p:nvSpPr>
        <p:spPr bwMode="auto">
          <a:xfrm>
            <a:off x="395288" y="1124744"/>
            <a:ext cx="2247886" cy="40011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kumimoji="0" lang="en-US" altLang="ko-KR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In More Detail</a:t>
            </a:r>
          </a:p>
        </p:txBody>
      </p:sp>
      <p:sp>
        <p:nvSpPr>
          <p:cNvPr id="78857" name="내용 개체 틀 2"/>
          <p:cNvSpPr>
            <a:spLocks noGrp="1"/>
          </p:cNvSpPr>
          <p:nvPr/>
        </p:nvSpPr>
        <p:spPr bwMode="auto">
          <a:xfrm>
            <a:off x="301625" y="1933575"/>
            <a:ext cx="8507413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auto">
          <a:xfrm>
            <a:off x="455613" y="1381125"/>
            <a:ext cx="4189412" cy="441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  <a:defRPr/>
            </a:pPr>
            <a:endParaRPr kumimoji="0" lang="en-US" altLang="ko-KR" sz="2400" dirty="0">
              <a:latin typeface="+mn-ea"/>
              <a:ea typeface="ＭＳ Ｐゴシック" pitchFamily="-108" charset="-128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  <a:defRPr/>
            </a:pPr>
            <a:endParaRPr kumimoji="0" lang="en-US" altLang="ko-KR" sz="2400" dirty="0">
              <a:latin typeface="+mn-ea"/>
              <a:ea typeface="ＭＳ Ｐゴシック" pitchFamily="-108" charset="-128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  <a:defRPr/>
            </a:pPr>
            <a:endParaRPr kumimoji="0" lang="en-US" altLang="ko-KR" sz="2400" dirty="0">
              <a:latin typeface="+mn-ea"/>
              <a:ea typeface="ＭＳ Ｐゴシック" pitchFamily="-108" charset="-128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  <a:defRPr/>
            </a:pPr>
            <a:endParaRPr kumimoji="0" lang="en-US" altLang="ko-KR" sz="2400" dirty="0">
              <a:latin typeface="+mn-ea"/>
              <a:ea typeface="ＭＳ Ｐゴシック" pitchFamily="-108" charset="-128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  <a:defRPr/>
            </a:pPr>
            <a:endParaRPr kumimoji="0" lang="en-US" altLang="ko-KR" sz="2400" dirty="0">
              <a:latin typeface="+mn-ea"/>
              <a:ea typeface="ＭＳ Ｐゴシック" pitchFamily="-108" charset="-128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  <a:defRPr/>
            </a:pPr>
            <a:endParaRPr kumimoji="0" lang="en-US" altLang="ko-KR" sz="2400" dirty="0">
              <a:latin typeface="+mn-ea"/>
              <a:ea typeface="ＭＳ Ｐゴシック" pitchFamily="-108" charset="-128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  <a:defRPr/>
            </a:pPr>
            <a:endParaRPr kumimoji="0" lang="en-US" altLang="ko-KR" sz="2400" dirty="0">
              <a:latin typeface="+mn-ea"/>
              <a:ea typeface="ＭＳ Ｐゴシック" pitchFamily="-108" charset="-128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  <a:defRPr/>
            </a:pPr>
            <a:endParaRPr kumimoji="0" lang="en-US" altLang="ko-KR" sz="1400" dirty="0">
              <a:latin typeface="+mn-ea"/>
              <a:ea typeface="ＭＳ Ｐゴシック" pitchFamily="-108" charset="-128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kumimoji="0" lang="ko-KR" altLang="en-US" dirty="0">
                <a:latin typeface="+mn-ea"/>
                <a:ea typeface="+mn-ea"/>
              </a:rPr>
              <a:t>객체</a:t>
            </a:r>
            <a:r>
              <a:rPr kumimoji="0" lang="en-US" altLang="ko-KR" dirty="0">
                <a:latin typeface="+mn-ea"/>
                <a:ea typeface="+mn-ea"/>
              </a:rPr>
              <a:t>(object)</a:t>
            </a:r>
            <a:r>
              <a:rPr kumimoji="0" lang="ko-KR" altLang="en-US" dirty="0">
                <a:latin typeface="+mn-ea"/>
                <a:ea typeface="+mn-ea"/>
              </a:rPr>
              <a:t>를 이곳에 입력</a:t>
            </a:r>
            <a:endParaRPr kumimoji="0" lang="en-US" altLang="ko-KR" dirty="0">
              <a:latin typeface="+mn-ea"/>
              <a:ea typeface="+mn-ea"/>
            </a:endParaRPr>
          </a:p>
        </p:txBody>
      </p:sp>
      <p:pic>
        <p:nvPicPr>
          <p:cNvPr id="78859" name="Pictur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788" y="2140804"/>
            <a:ext cx="8540750" cy="35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60" name="Line 6"/>
          <p:cNvSpPr>
            <a:spLocks noChangeShapeType="1"/>
          </p:cNvSpPr>
          <p:nvPr/>
        </p:nvSpPr>
        <p:spPr bwMode="auto">
          <a:xfrm flipV="1">
            <a:off x="2976563" y="3328988"/>
            <a:ext cx="2192337" cy="242093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61" name="Rectangle 15"/>
          <p:cNvSpPr>
            <a:spLocks noChangeArrowheads="1"/>
          </p:cNvSpPr>
          <p:nvPr/>
        </p:nvSpPr>
        <p:spPr bwMode="auto">
          <a:xfrm>
            <a:off x="7858125" y="5500688"/>
            <a:ext cx="993775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/>
              <a:t>Figure 1.9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1.0  </a:t>
            </a:r>
            <a:r>
              <a:rPr lang="ko-KR" altLang="en-US">
                <a:cs typeface="Times New Roman" pitchFamily="18" charset="0"/>
              </a:rPr>
              <a:t>소프트웨어 공학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ko-KR" altLang="en-US" dirty="0"/>
              <a:t>소프트웨어 공학의 정의</a:t>
            </a:r>
            <a:endParaRPr lang="en-US" altLang="ko-KR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The application of a systematic, disciplined, quantifiable approach to the development, operation, and maintenance of software, and the study of these approaches. (from wiki)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dirty="0"/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ko-KR" altLang="en-US" dirty="0"/>
              <a:t>소프트웨어 공학의 출현 배경</a:t>
            </a:r>
            <a:r>
              <a:rPr lang="en-US" altLang="ko-KR" dirty="0"/>
              <a:t>(</a:t>
            </a:r>
            <a:r>
              <a:rPr lang="ko-KR" altLang="en-US" dirty="0"/>
              <a:t>소프트웨어의 위기</a:t>
            </a:r>
            <a:r>
              <a:rPr lang="en-US" altLang="ko-KR" dirty="0"/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 sz="1400" dirty="0"/>
              <a:t>요구되는 소프트웨어가 점차 복잡해졌으나</a:t>
            </a:r>
            <a:r>
              <a:rPr lang="en-US" altLang="ko-KR" sz="1400" dirty="0"/>
              <a:t>, </a:t>
            </a:r>
            <a:r>
              <a:rPr lang="ko-KR" altLang="en-US" sz="1400" dirty="0"/>
              <a:t>대처할 수 있는 개발기술 및 관리기술이 뒤따르지 못함</a:t>
            </a:r>
            <a:endParaRPr lang="en-US" altLang="ko-KR" sz="1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 sz="1400" dirty="0"/>
              <a:t>소프트웨어는 항상 납기가 늦어 비용이 많이 소요되며 계획을 지키지 못하며</a:t>
            </a:r>
            <a:r>
              <a:rPr lang="en-US" altLang="ko-KR" sz="1400" dirty="0"/>
              <a:t>, </a:t>
            </a:r>
            <a:r>
              <a:rPr lang="ko-KR" altLang="en-US" sz="1400" dirty="0"/>
              <a:t>신뢰성이 없고 영구적인 보수가 필요함</a:t>
            </a:r>
            <a:endParaRPr lang="en-US" altLang="ko-KR" sz="1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 sz="1400" dirty="0"/>
              <a:t>소프트웨어의 투명성이 결여되고</a:t>
            </a:r>
            <a:r>
              <a:rPr lang="en-US" altLang="ko-KR" sz="1400" dirty="0"/>
              <a:t>, </a:t>
            </a:r>
            <a:r>
              <a:rPr lang="ko-KR" altLang="en-US" sz="1400" dirty="0"/>
              <a:t>보수가 불가능하며</a:t>
            </a:r>
            <a:r>
              <a:rPr lang="en-US" altLang="ko-KR" sz="1400" dirty="0"/>
              <a:t>, </a:t>
            </a:r>
            <a:r>
              <a:rPr lang="ko-KR" altLang="en-US" sz="1400" dirty="0"/>
              <a:t>수정∙계량할 수 없는 소프트웨어 위기의 징후가 출현</a:t>
            </a:r>
            <a:endParaRPr lang="en-US" altLang="ko-KR" sz="14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728912" cy="400110"/>
          </a:xfrm>
          <a:noFill/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ko-KR" altLang="en-US" dirty="0"/>
              <a:t>소프트웨어 공학이란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/>
              <a:t>1.10 </a:t>
            </a:r>
            <a:r>
              <a:rPr lang="ko-KR" altLang="en-US"/>
              <a:t>객체</a:t>
            </a:r>
            <a:r>
              <a:rPr lang="en-US" altLang="ko-KR"/>
              <a:t>-</a:t>
            </a:r>
            <a:r>
              <a:rPr lang="ko-KR" altLang="en-US"/>
              <a:t>지향 패러다임의 전망</a:t>
            </a:r>
            <a:endParaRPr lang="ko-KR" altLang="en-US">
              <a:cs typeface="Times New Roman" pitchFamily="18" charset="0"/>
            </a:endParaRP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객체</a:t>
            </a:r>
            <a:r>
              <a:rPr lang="en-US" altLang="ko-KR" dirty="0"/>
              <a:t>-</a:t>
            </a:r>
            <a:r>
              <a:rPr lang="ko-KR" altLang="en-US" dirty="0"/>
              <a:t>지향 패러다임이 고전적 패러다임이 갖고 있는 모든 병을 고쳐주는 만병 </a:t>
            </a:r>
            <a:r>
              <a:rPr lang="ko-KR" altLang="en-US" dirty="0" err="1"/>
              <a:t>통치약은</a:t>
            </a:r>
            <a:r>
              <a:rPr lang="ko-KR" altLang="en-US" dirty="0"/>
              <a:t> 결코 아니다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소프트웨어 프로덕션의 모든 접근법처럼 객체</a:t>
            </a:r>
            <a:r>
              <a:rPr lang="en-US" altLang="ko-KR" dirty="0"/>
              <a:t>-</a:t>
            </a:r>
            <a:r>
              <a:rPr lang="ko-KR" altLang="en-US" dirty="0"/>
              <a:t>지향 패러다임도 정확하게 사용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정확하게 </a:t>
            </a:r>
            <a:r>
              <a:rPr lang="ko-KR" altLang="en-US" dirty="0" err="1"/>
              <a:t>적용했을때</a:t>
            </a:r>
            <a:r>
              <a:rPr lang="ko-KR" altLang="en-US" dirty="0"/>
              <a:t> 객체</a:t>
            </a:r>
            <a:r>
              <a:rPr lang="en-US" altLang="ko-KR" dirty="0"/>
              <a:t>-</a:t>
            </a:r>
            <a:r>
              <a:rPr lang="ko-KR" altLang="en-US" dirty="0"/>
              <a:t>지향 패러다임은 고전적 패러다임이 갖고 있는 문제점 중 상당 부문</a:t>
            </a:r>
            <a:r>
              <a:rPr lang="en-US" altLang="ko-KR" dirty="0"/>
              <a:t>(</a:t>
            </a:r>
            <a:r>
              <a:rPr lang="ko-KR" altLang="en-US" dirty="0"/>
              <a:t>전부는 아님</a:t>
            </a:r>
            <a:r>
              <a:rPr lang="en-US" altLang="ko-KR" dirty="0"/>
              <a:t>)</a:t>
            </a:r>
            <a:r>
              <a:rPr lang="ko-KR" altLang="en-US" dirty="0"/>
              <a:t>을 해결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dirty="0"/>
              <a:t>7.9</a:t>
            </a:r>
            <a:r>
              <a:rPr lang="ko-KR" altLang="en-US" dirty="0"/>
              <a:t>절의 서술처럼 객체</a:t>
            </a:r>
            <a:r>
              <a:rPr lang="en-US" altLang="ko-KR" dirty="0"/>
              <a:t>-</a:t>
            </a:r>
            <a:r>
              <a:rPr lang="ko-KR" altLang="en-US" dirty="0"/>
              <a:t>지향 패러다임도 자체에 일부 문제점이 있음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객체</a:t>
            </a:r>
            <a:r>
              <a:rPr lang="en-US" altLang="ko-KR" dirty="0"/>
              <a:t>-</a:t>
            </a:r>
            <a:r>
              <a:rPr lang="ko-KR" altLang="en-US" dirty="0"/>
              <a:t>지향 패러다임은 오늘날에 이용할 수 있는 최적의 접근법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그러나 모든 기술들처럼 미래에 최상의 기술이 새로 자리 매김 할 것</a:t>
            </a:r>
          </a:p>
        </p:txBody>
      </p:sp>
      <p:sp>
        <p:nvSpPr>
          <p:cNvPr id="10" name="텍스트 개체 틀 6"/>
          <p:cNvSpPr txBox="1">
            <a:spLocks/>
          </p:cNvSpPr>
          <p:nvPr/>
        </p:nvSpPr>
        <p:spPr bwMode="auto">
          <a:xfrm>
            <a:off x="395288" y="1124744"/>
            <a:ext cx="2605076" cy="40011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kumimoji="0" lang="ko-KR" altLang="en-US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객체</a:t>
            </a:r>
            <a:r>
              <a:rPr kumimoji="0" lang="en-US" altLang="ko-KR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-</a:t>
            </a:r>
            <a:r>
              <a:rPr kumimoji="0" lang="ko-KR" altLang="en-US" sz="2000" dirty="0">
                <a:solidFill>
                  <a:prstClr val="black"/>
                </a:solidFill>
                <a:uFill>
                  <a:solidFill>
                    <a:srgbClr val="1F497D"/>
                  </a:solidFill>
                </a:uFill>
                <a:latin typeface="HY견고딕" pitchFamily="18" charset="-127"/>
                <a:ea typeface="HY견고딕" pitchFamily="18" charset="-127"/>
              </a:rPr>
              <a:t>지향 패러다임</a:t>
            </a:r>
            <a:endParaRPr kumimoji="0" lang="en-US" altLang="ko-KR" sz="2000" dirty="0">
              <a:solidFill>
                <a:prstClr val="black"/>
              </a:solidFill>
              <a:uFill>
                <a:solidFill>
                  <a:srgbClr val="1F497D"/>
                </a:solidFill>
              </a:u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/>
              <a:t>1.11 </a:t>
            </a:r>
            <a:r>
              <a:rPr lang="ko-KR" altLang="en-US"/>
              <a:t>용어</a:t>
            </a:r>
            <a:endParaRPr lang="ko-KR" altLang="en-US">
              <a:cs typeface="Times New Roman" pitchFamily="18" charset="0"/>
            </a:endParaRPr>
          </a:p>
        </p:txBody>
      </p:sp>
      <p:sp>
        <p:nvSpPr>
          <p:cNvPr id="10" name="텍스트 개체 틀 6"/>
          <p:cNvSpPr txBox="1">
            <a:spLocks/>
          </p:cNvSpPr>
          <p:nvPr/>
        </p:nvSpPr>
        <p:spPr bwMode="auto">
          <a:xfrm>
            <a:off x="395288" y="1124744"/>
            <a:ext cx="2105010" cy="40011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Terminology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904" name="내용 개체 틀 2"/>
          <p:cNvSpPr>
            <a:spLocks noGrp="1"/>
          </p:cNvSpPr>
          <p:nvPr/>
        </p:nvSpPr>
        <p:spPr bwMode="auto">
          <a:xfrm>
            <a:off x="457200" y="1785938"/>
            <a:ext cx="41148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클라이언트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(Client)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개발자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(developer)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(user)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내부 소프트웨어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(Internal software)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계약 소프트웨어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(Contract software)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상용 소프트웨어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(COTS Software : Commercial off-the-shelf)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오픈소스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(Open-source software)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Linus's Law</a:t>
            </a: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프로그램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(Program)</a:t>
            </a: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(system)</a:t>
            </a: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프로덕트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(Product)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572000" y="1785938"/>
            <a:ext cx="41148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Blip>
                <a:blip r:embed="rId5"/>
              </a:buBlip>
              <a:defRPr/>
            </a:pPr>
            <a:r>
              <a:rPr lang="ko-KR" altLang="en-US" dirty="0">
                <a:latin typeface="+mn-ea"/>
                <a:ea typeface="+mn-ea"/>
              </a:rPr>
              <a:t>방법론</a:t>
            </a:r>
            <a:r>
              <a:rPr lang="en-US" altLang="ko-KR" dirty="0">
                <a:latin typeface="+mn-ea"/>
                <a:ea typeface="+mn-ea"/>
              </a:rPr>
              <a:t>(Methodology)</a:t>
            </a:r>
            <a:r>
              <a:rPr lang="ko-KR" altLang="en-US" dirty="0">
                <a:latin typeface="+mn-ea"/>
                <a:ea typeface="+mn-ea"/>
              </a:rPr>
              <a:t>과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패러다임</a:t>
            </a:r>
            <a:r>
              <a:rPr lang="en-US" altLang="ko-KR" dirty="0">
                <a:latin typeface="+mn-ea"/>
                <a:ea typeface="+mn-ea"/>
              </a:rPr>
              <a:t>(paradigm)</a:t>
            </a:r>
          </a:p>
          <a:p>
            <a:pPr marL="800100" lvl="2" indent="-342900">
              <a:spcBef>
                <a:spcPct val="20000"/>
              </a:spcBef>
              <a:buFontTx/>
              <a:buBlip>
                <a:blip r:embed="rId6"/>
              </a:buBlip>
              <a:defRPr/>
            </a:pPr>
            <a:r>
              <a:rPr lang="en-US" altLang="ko-KR" sz="1600" dirty="0">
                <a:latin typeface="+mn-ea"/>
                <a:ea typeface="+mn-ea"/>
              </a:rPr>
              <a:t>Object-oriented paradigm</a:t>
            </a:r>
          </a:p>
          <a:p>
            <a:pPr marL="800100" lvl="2" indent="-342900">
              <a:spcBef>
                <a:spcPct val="20000"/>
              </a:spcBef>
              <a:buFontTx/>
              <a:buBlip>
                <a:blip r:embed="rId6"/>
              </a:buBlip>
              <a:defRPr/>
            </a:pPr>
            <a:r>
              <a:rPr lang="en-US" altLang="ko-KR" sz="1600" dirty="0">
                <a:latin typeface="+mn-ea"/>
                <a:ea typeface="+mn-ea"/>
              </a:rPr>
              <a:t>Classical (traditional) paradigm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5"/>
              </a:buBlip>
              <a:defRPr/>
            </a:pPr>
            <a:r>
              <a:rPr lang="ko-KR" altLang="en-US" dirty="0">
                <a:latin typeface="+mn-ea"/>
                <a:ea typeface="+mn-ea"/>
              </a:rPr>
              <a:t>기법</a:t>
            </a:r>
            <a:r>
              <a:rPr lang="en-US" altLang="ko-KR" dirty="0">
                <a:latin typeface="+mn-ea"/>
                <a:ea typeface="+mn-ea"/>
              </a:rPr>
              <a:t>(Technique)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5"/>
              </a:buBlip>
              <a:defRPr/>
            </a:pPr>
            <a:r>
              <a:rPr lang="ko-KR" altLang="en-US" dirty="0">
                <a:latin typeface="+mn-ea"/>
                <a:ea typeface="+mn-ea"/>
              </a:rPr>
              <a:t>실수</a:t>
            </a:r>
            <a:r>
              <a:rPr lang="en-US" altLang="ko-KR" dirty="0">
                <a:latin typeface="+mn-ea"/>
                <a:ea typeface="+mn-ea"/>
              </a:rPr>
              <a:t>(Mistake)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5"/>
              </a:buBlip>
              <a:defRPr/>
            </a:pPr>
            <a:r>
              <a:rPr lang="ko-KR" altLang="en-US" dirty="0">
                <a:latin typeface="+mn-ea"/>
                <a:ea typeface="+mn-ea"/>
              </a:rPr>
              <a:t>결함</a:t>
            </a:r>
            <a:r>
              <a:rPr lang="en-US" altLang="ko-KR" dirty="0">
                <a:latin typeface="+mn-ea"/>
                <a:ea typeface="+mn-ea"/>
              </a:rPr>
              <a:t>(fault)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5"/>
              </a:buBlip>
              <a:defRPr/>
            </a:pPr>
            <a:r>
              <a:rPr lang="ko-KR" altLang="en-US" dirty="0">
                <a:latin typeface="+mn-ea"/>
                <a:ea typeface="+mn-ea"/>
              </a:rPr>
              <a:t>실패</a:t>
            </a:r>
            <a:r>
              <a:rPr lang="en-US" altLang="ko-KR" dirty="0">
                <a:latin typeface="+mn-ea"/>
                <a:ea typeface="+mn-ea"/>
              </a:rPr>
              <a:t>(failure)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5"/>
              </a:buBlip>
              <a:defRPr/>
            </a:pPr>
            <a:r>
              <a:rPr lang="ko-KR" altLang="en-US" dirty="0">
                <a:latin typeface="+mn-ea"/>
                <a:ea typeface="+mn-ea"/>
              </a:rPr>
              <a:t>오류</a:t>
            </a:r>
            <a:r>
              <a:rPr lang="en-US" altLang="ko-KR" dirty="0">
                <a:latin typeface="+mn-ea"/>
                <a:ea typeface="+mn-ea"/>
              </a:rPr>
              <a:t>(error)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5"/>
              </a:buBlip>
              <a:defRPr/>
            </a:pPr>
            <a:r>
              <a:rPr lang="ko-KR" altLang="en-US" dirty="0">
                <a:latin typeface="+mn-ea"/>
                <a:ea typeface="+mn-ea"/>
              </a:rPr>
              <a:t>결점</a:t>
            </a:r>
            <a:r>
              <a:rPr lang="en-US" altLang="ko-KR" dirty="0">
                <a:latin typeface="+mn-ea"/>
                <a:ea typeface="+mn-ea"/>
              </a:rPr>
              <a:t>(Defect)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5"/>
              </a:buBlip>
              <a:defRPr/>
            </a:pPr>
            <a:r>
              <a:rPr lang="ko-KR" altLang="en-US" dirty="0">
                <a:latin typeface="+mn-ea"/>
                <a:ea typeface="+mn-ea"/>
              </a:rPr>
              <a:t>버그</a:t>
            </a:r>
            <a:r>
              <a:rPr lang="en-US" altLang="ko-KR" dirty="0">
                <a:latin typeface="+mn-ea"/>
                <a:ea typeface="+mn-ea"/>
              </a:rPr>
              <a:t>(Bug </a:t>
            </a:r>
            <a:r>
              <a:rPr lang="en-US" altLang="ko-KR" dirty="0">
                <a:latin typeface="+mn-ea"/>
                <a:ea typeface="+mn-ea"/>
                <a:sym typeface="Webdings" pitchFamily="-108" charset="2"/>
              </a:rPr>
              <a:t>)</a:t>
            </a:r>
            <a:endParaRPr lang="en-US" altLang="ko-KR" dirty="0">
              <a:latin typeface="+mn-ea"/>
              <a:ea typeface="+mn-ea"/>
            </a:endParaRPr>
          </a:p>
          <a:p>
            <a:pPr marL="800100" lvl="2" indent="-342900">
              <a:spcBef>
                <a:spcPct val="20000"/>
              </a:spcBef>
              <a:buFontTx/>
              <a:buBlip>
                <a:blip r:embed="rId6"/>
              </a:buBlip>
              <a:defRPr/>
            </a:pPr>
            <a:r>
              <a:rPr lang="en-US" altLang="ko-KR" sz="1600" dirty="0">
                <a:latin typeface="+mn-ea"/>
                <a:ea typeface="+mn-ea"/>
              </a:rPr>
              <a:t>“A bug </a:t>
            </a:r>
            <a:r>
              <a:rPr lang="en-US" altLang="ko-KR" sz="1600" dirty="0">
                <a:latin typeface="+mn-ea"/>
                <a:ea typeface="+mn-ea"/>
                <a:sym typeface="Webdings" pitchFamily="-108" charset="2"/>
              </a:rPr>
              <a:t></a:t>
            </a:r>
            <a:r>
              <a:rPr lang="en-US" altLang="ko-KR" sz="1600" dirty="0">
                <a:latin typeface="+mn-ea"/>
                <a:ea typeface="+mn-ea"/>
              </a:rPr>
              <a:t> crept into the code” </a:t>
            </a:r>
          </a:p>
          <a:p>
            <a:pPr marL="800100" lvl="2" indent="-342900">
              <a:spcBef>
                <a:spcPct val="20000"/>
              </a:spcBef>
              <a:defRPr/>
            </a:pPr>
            <a:r>
              <a:rPr lang="en-US" altLang="ko-KR" sz="1600" dirty="0">
                <a:latin typeface="+mn-ea"/>
                <a:ea typeface="+mn-ea"/>
              </a:rPr>
              <a:t>               instead of</a:t>
            </a:r>
          </a:p>
          <a:p>
            <a:pPr marL="800100" lvl="2" indent="-342900">
              <a:spcBef>
                <a:spcPct val="20000"/>
              </a:spcBef>
              <a:buFontTx/>
              <a:buBlip>
                <a:blip r:embed="rId6"/>
              </a:buBlip>
              <a:defRPr/>
            </a:pPr>
            <a:r>
              <a:rPr lang="en-US" altLang="ko-KR" sz="1600" dirty="0">
                <a:latin typeface="+mn-ea"/>
                <a:ea typeface="+mn-ea"/>
              </a:rPr>
              <a:t>“I made a mistake” 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5"/>
              </a:buBlip>
              <a:defRPr/>
            </a:pP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/>
              <a:t>1.11 </a:t>
            </a:r>
            <a:r>
              <a:rPr lang="ko-KR" altLang="en-US"/>
              <a:t>용어</a:t>
            </a:r>
            <a:endParaRPr lang="ko-KR" altLang="en-US">
              <a:cs typeface="Times New Roman" pitchFamily="18" charset="0"/>
            </a:endParaRPr>
          </a:p>
        </p:txBody>
      </p:sp>
      <p:sp>
        <p:nvSpPr>
          <p:cNvPr id="10" name="텍스트 개체 틀 6"/>
          <p:cNvSpPr txBox="1">
            <a:spLocks/>
          </p:cNvSpPr>
          <p:nvPr/>
        </p:nvSpPr>
        <p:spPr bwMode="auto">
          <a:xfrm>
            <a:off x="395288" y="1124744"/>
            <a:ext cx="2819390" cy="40011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객체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지향 용어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(1/2)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928" name="내용 개체 틀 2"/>
          <p:cNvSpPr>
            <a:spLocks noGrp="1"/>
          </p:cNvSpPr>
          <p:nvPr/>
        </p:nvSpPr>
        <p:spPr bwMode="auto">
          <a:xfrm>
            <a:off x="457200" y="1785938"/>
            <a:ext cx="81153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ko-KR">
                <a:latin typeface="맑은 고딕" pitchFamily="50" charset="-127"/>
                <a:ea typeface="ＭＳ Ｐゴシック" pitchFamily="34" charset="-128"/>
              </a:rPr>
              <a:t>Data component of an object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ko-KR" sz="1600">
                <a:latin typeface="맑은 고딕" pitchFamily="50" charset="-127"/>
                <a:ea typeface="ＭＳ Ｐゴシック" pitchFamily="34" charset="-128"/>
              </a:rPr>
              <a:t>State variable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ko-KR" sz="1600">
                <a:latin typeface="맑은 고딕" pitchFamily="50" charset="-127"/>
                <a:ea typeface="ＭＳ Ｐゴシック" pitchFamily="34" charset="-128"/>
              </a:rPr>
              <a:t>Instance variable (Java)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ko-KR" sz="1600">
                <a:latin typeface="맑은 고딕" pitchFamily="50" charset="-127"/>
                <a:ea typeface="ＭＳ Ｐゴシック" pitchFamily="34" charset="-128"/>
              </a:rPr>
              <a:t>Field (C++)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ＭＳ Ｐゴシック" pitchFamily="34" charset="-128"/>
              </a:rPr>
              <a:t>Attribute</a:t>
            </a:r>
            <a:r>
              <a:rPr lang="en-US" altLang="ko-KR" sz="1600">
                <a:latin typeface="맑은 고딕" pitchFamily="50" charset="-127"/>
                <a:ea typeface="ＭＳ Ｐゴシック" pitchFamily="34" charset="-128"/>
              </a:rPr>
              <a:t> (generic)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ko-KR">
              <a:latin typeface="맑은 고딕" pitchFamily="50" charset="-127"/>
              <a:ea typeface="ＭＳ Ｐゴシック" pitchFamily="34" charset="-128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ko-KR">
                <a:latin typeface="맑은 고딕" pitchFamily="50" charset="-127"/>
                <a:ea typeface="ＭＳ Ｐゴシック" pitchFamily="34" charset="-128"/>
              </a:rPr>
              <a:t>Action component of an object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ko-KR" sz="1600">
                <a:latin typeface="맑은 고딕" pitchFamily="50" charset="-127"/>
                <a:ea typeface="ＭＳ Ｐゴシック" pitchFamily="34" charset="-128"/>
              </a:rPr>
              <a:t>Member function (C++)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ＭＳ Ｐゴシック" pitchFamily="34" charset="-128"/>
              </a:rPr>
              <a:t>Method</a:t>
            </a:r>
            <a:r>
              <a:rPr lang="en-US" altLang="ko-KR" sz="1600">
                <a:latin typeface="맑은 고딕" pitchFamily="50" charset="-127"/>
                <a:ea typeface="ＭＳ Ｐゴシック" pitchFamily="34" charset="-128"/>
              </a:rPr>
              <a:t> (generic)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/>
              <a:t>1.11 </a:t>
            </a:r>
            <a:r>
              <a:rPr lang="ko-KR" altLang="en-US"/>
              <a:t>용어</a:t>
            </a:r>
            <a:endParaRPr lang="ko-KR" altLang="en-US">
              <a:cs typeface="Times New Roman" pitchFamily="18" charset="0"/>
            </a:endParaRPr>
          </a:p>
        </p:txBody>
      </p:sp>
      <p:sp>
        <p:nvSpPr>
          <p:cNvPr id="82949" name="내용 개체 틀 2"/>
          <p:cNvSpPr>
            <a:spLocks noGrp="1"/>
          </p:cNvSpPr>
          <p:nvPr/>
        </p:nvSpPr>
        <p:spPr bwMode="auto">
          <a:xfrm>
            <a:off x="457200" y="1785938"/>
            <a:ext cx="81153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ko-KR">
                <a:latin typeface="맑은 고딕" pitchFamily="50" charset="-127"/>
                <a:ea typeface="ＭＳ Ｐゴシック" pitchFamily="34" charset="-128"/>
              </a:rPr>
              <a:t>C++: A member is either an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ko-KR" sz="1600">
                <a:latin typeface="맑은 고딕" pitchFamily="50" charset="-127"/>
                <a:ea typeface="ＭＳ Ｐゴシック" pitchFamily="34" charset="-128"/>
              </a:rPr>
              <a:t>Attribute (“field”), or a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ko-KR" sz="1600">
                <a:latin typeface="맑은 고딕" pitchFamily="50" charset="-127"/>
                <a:ea typeface="ＭＳ Ｐゴシック" pitchFamily="34" charset="-128"/>
              </a:rPr>
              <a:t>Method (“member function”)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ko-KR">
              <a:latin typeface="맑은 고딕" pitchFamily="50" charset="-127"/>
              <a:ea typeface="ＭＳ Ｐゴシック" pitchFamily="34" charset="-128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ko-KR">
                <a:latin typeface="맑은 고딕" pitchFamily="50" charset="-127"/>
                <a:ea typeface="ＭＳ Ｐゴシック" pitchFamily="34" charset="-128"/>
              </a:rPr>
              <a:t>Java: A field is either an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ko-KR" sz="1600">
                <a:latin typeface="맑은 고딕" pitchFamily="50" charset="-127"/>
                <a:ea typeface="ＭＳ Ｐゴシック" pitchFamily="34" charset="-128"/>
              </a:rPr>
              <a:t>Attribute (“instance variable”), or a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ko-KR" sz="1600">
                <a:latin typeface="맑은 고딕" pitchFamily="50" charset="-127"/>
                <a:ea typeface="ＭＳ Ｐゴシック" pitchFamily="34" charset="-128"/>
              </a:rPr>
              <a:t>Method</a:t>
            </a:r>
          </a:p>
        </p:txBody>
      </p:sp>
      <p:sp>
        <p:nvSpPr>
          <p:cNvPr id="7" name="텍스트 개체 틀 6"/>
          <p:cNvSpPr txBox="1">
            <a:spLocks/>
          </p:cNvSpPr>
          <p:nvPr/>
        </p:nvSpPr>
        <p:spPr bwMode="auto">
          <a:xfrm>
            <a:off x="395288" y="1124744"/>
            <a:ext cx="2819390" cy="40011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객체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지향 용어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(2/2)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/>
              <a:t>1.12  </a:t>
            </a:r>
            <a:r>
              <a:rPr lang="ko-KR" altLang="en-US"/>
              <a:t>윤리 이슈</a:t>
            </a:r>
            <a:endParaRPr lang="ko-KR" altLang="en-US">
              <a:cs typeface="Times New Roman" pitchFamily="18" charset="0"/>
            </a:endParaRPr>
          </a:p>
        </p:txBody>
      </p:sp>
      <p:sp>
        <p:nvSpPr>
          <p:cNvPr id="10" name="텍스트 개체 틀 6"/>
          <p:cNvSpPr txBox="1">
            <a:spLocks/>
          </p:cNvSpPr>
          <p:nvPr/>
        </p:nvSpPr>
        <p:spPr bwMode="auto">
          <a:xfrm>
            <a:off x="395288" y="1124744"/>
            <a:ext cx="1604944" cy="40011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윤리 이슈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976" name="내용 개체 틀 2"/>
          <p:cNvSpPr>
            <a:spLocks noGrp="1"/>
          </p:cNvSpPr>
          <p:nvPr/>
        </p:nvSpPr>
        <p:spPr bwMode="auto">
          <a:xfrm>
            <a:off x="457200" y="1785938"/>
            <a:ext cx="81153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소프트웨어 프로덕트는 인간이 개발하고 유지보수</a:t>
            </a: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개인이 집중적인 작업</a:t>
            </a:r>
            <a:endParaRPr lang="en-US" altLang="ko-KR" sz="160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지능적</a:t>
            </a:r>
            <a:endParaRPr lang="en-US" altLang="ko-KR" sz="160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현명함</a:t>
            </a:r>
            <a:endParaRPr lang="en-US" altLang="ko-KR" sz="160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첨단의 기술</a:t>
            </a:r>
            <a:endParaRPr lang="en-US" altLang="ko-KR" sz="160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윤리</a:t>
            </a:r>
            <a:endParaRPr lang="en-US" altLang="ko-KR" sz="160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불행하게도 위에 나열된 항목은 잘 이루어지지 않음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endParaRPr lang="en-US" altLang="ko-KR" sz="1600">
              <a:latin typeface="맑은 고딕" pitchFamily="50" charset="-127"/>
              <a:ea typeface="ＭＳ Ｐゴシック" pitchFamily="34" charset="-128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ko-KR">
                <a:latin typeface="맑은 고딕" pitchFamily="50" charset="-127"/>
                <a:ea typeface="ＭＳ Ｐゴシック" pitchFamily="34" charset="-128"/>
              </a:rPr>
              <a:t>IEEE-CS</a:t>
            </a:r>
            <a:r>
              <a:rPr lang="ko-KR" altLang="en-US">
                <a:latin typeface="맑은 고딕" pitchFamily="50" charset="-127"/>
                <a:ea typeface="ＭＳ Ｐゴシック" pitchFamily="34" charset="-128"/>
              </a:rPr>
              <a:t>와 </a:t>
            </a:r>
            <a:r>
              <a:rPr lang="en-US" altLang="ko-KR">
                <a:latin typeface="맑은 고딕" pitchFamily="50" charset="-127"/>
                <a:ea typeface="ＭＳ Ｐゴシック" pitchFamily="34" charset="-128"/>
              </a:rPr>
              <a:t>ACM</a:t>
            </a:r>
            <a:r>
              <a:rPr lang="ko-KR" altLang="en-US">
                <a:latin typeface="맑은 고딕" pitchFamily="50" charset="-127"/>
                <a:ea typeface="ＭＳ Ｐゴシック" pitchFamily="34" charset="-128"/>
              </a:rPr>
              <a:t>는 소프트웨어 공학을 가르치고 실습하는 표준으로 </a:t>
            </a:r>
            <a:r>
              <a:rPr lang="en-US" altLang="ko-KR">
                <a:latin typeface="맑은 고딕" pitchFamily="50" charset="-127"/>
                <a:ea typeface="ＭＳ Ｐゴシック" pitchFamily="34" charset="-128"/>
              </a:rPr>
              <a:t>“Software Engineering Code of Ethics and Professional Practice”</a:t>
            </a:r>
            <a:r>
              <a:rPr lang="ko-KR" altLang="en-US">
                <a:latin typeface="맑은 고딕" pitchFamily="50" charset="-127"/>
                <a:ea typeface="ＭＳ Ｐゴシック" pitchFamily="34" charset="-128"/>
              </a:rPr>
              <a:t>를 승인</a:t>
            </a:r>
            <a:r>
              <a:rPr lang="en-US" altLang="ko-KR">
                <a:latin typeface="맑은 고딕" pitchFamily="50" charset="-127"/>
                <a:ea typeface="ＭＳ Ｐゴシック" pitchFamily="34" charset="-128"/>
              </a:rPr>
              <a:t> </a:t>
            </a:r>
            <a:r>
              <a:rPr lang="en-US" altLang="ko-KR">
                <a:latin typeface="맑은 고딕" pitchFamily="50" charset="-127"/>
                <a:ea typeface="ＭＳ Ｐゴシック" pitchFamily="34" charset="-128"/>
                <a:hlinkClick r:id="rId5"/>
              </a:rPr>
              <a:t>www.acm.org/serving/se/code.htm</a:t>
            </a:r>
            <a:endParaRPr lang="en-US" altLang="ko-KR">
              <a:latin typeface="맑은 고딕" pitchFamily="50" charset="-127"/>
              <a:ea typeface="ＭＳ Ｐゴシック" pitchFamily="34" charset="-128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WordArt 4"/>
          <p:cNvSpPr>
            <a:spLocks noChangeArrowheads="1" noChangeShapeType="1" noTextEdit="1"/>
          </p:cNvSpPr>
          <p:nvPr/>
        </p:nvSpPr>
        <p:spPr bwMode="gray">
          <a:xfrm>
            <a:off x="2090738" y="2714625"/>
            <a:ext cx="5143500" cy="8763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0"/>
              </a:avLst>
            </a:prstTxWarp>
          </a:bodyPr>
          <a:lstStyle/>
          <a:p>
            <a:r>
              <a:rPr lang="en-US" altLang="ko-KR" kern="1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1894E8"/>
                    </a:gs>
                    <a:gs pos="100000">
                      <a:srgbClr val="36D0A4"/>
                    </a:gs>
                  </a:gsLst>
                  <a:lin ang="0" scaled="1"/>
                </a:gradFill>
                <a:effectLst>
                  <a:outerShdw dist="35921" dir="2700000" sy="50000" rotWithShape="0">
                    <a:srgbClr val="B2B2B2">
                      <a:alpha val="70000"/>
                    </a:srgbClr>
                  </a:outerShdw>
                </a:effectLst>
                <a:latin typeface="Arial Black"/>
              </a:rPr>
              <a:t>Thank You !</a:t>
            </a:r>
            <a:endParaRPr lang="ko-KR" altLang="en-US" kern="10">
              <a:ln w="38100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1894E8"/>
                  </a:gs>
                  <a:gs pos="100000">
                    <a:srgbClr val="36D0A4"/>
                  </a:gs>
                </a:gsLst>
                <a:lin ang="0" scaled="1"/>
              </a:gradFill>
              <a:effectLst>
                <a:outerShdw dist="35921" dir="2700000" sy="50000" rotWithShape="0">
                  <a:srgbClr val="B2B2B2">
                    <a:alpha val="7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91DF44-6947-4DD2-AD70-32396544C9B6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1.0  </a:t>
            </a:r>
            <a:r>
              <a:rPr lang="ko-KR" altLang="en-US">
                <a:cs typeface="Times New Roman" pitchFamily="18" charset="0"/>
              </a:rPr>
              <a:t>소프트웨어 공학</a:t>
            </a:r>
            <a:endParaRPr lang="ko-KR" altLang="en-US" i="1">
              <a:cs typeface="Times New Roman" pitchFamily="18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ko-KR" altLang="en-US" dirty="0"/>
              <a:t>소프트웨어 공학이란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ko-KR" altLang="en-US" dirty="0"/>
              <a:t>대부분의 소프트웨어는 납기가 지연되고</a:t>
            </a:r>
            <a:r>
              <a:rPr lang="en-US" altLang="ko-KR" dirty="0"/>
              <a:t>, </a:t>
            </a:r>
            <a:r>
              <a:rPr lang="ko-KR" altLang="en-US" dirty="0"/>
              <a:t>예산이 초과되고</a:t>
            </a:r>
            <a:r>
              <a:rPr lang="en-US" altLang="ko-KR" dirty="0"/>
              <a:t>, </a:t>
            </a:r>
            <a:r>
              <a:rPr lang="ko-KR" altLang="en-US" dirty="0"/>
              <a:t>결함이 내재된 상태로 전달되고</a:t>
            </a:r>
            <a:r>
              <a:rPr lang="en-US" altLang="ko-KR" dirty="0"/>
              <a:t>, </a:t>
            </a:r>
            <a:r>
              <a:rPr lang="ko-KR" altLang="en-US" dirty="0"/>
              <a:t>또 </a:t>
            </a:r>
            <a:r>
              <a:rPr lang="en-US" altLang="ko-KR" dirty="0"/>
              <a:t>client</a:t>
            </a:r>
            <a:r>
              <a:rPr lang="ko-KR" altLang="en-US" dirty="0"/>
              <a:t>의 </a:t>
            </a:r>
            <a:r>
              <a:rPr lang="en-US" altLang="ko-KR" dirty="0"/>
              <a:t>needs</a:t>
            </a:r>
            <a:r>
              <a:rPr lang="ko-KR" altLang="en-US" dirty="0"/>
              <a:t>를 충족시키지 못함</a:t>
            </a: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ko-KR" altLang="en-US" dirty="0"/>
              <a:t>소프트웨어공학</a:t>
            </a:r>
            <a:r>
              <a:rPr lang="en-US" altLang="ko-KR" dirty="0"/>
              <a:t>(Software Engineering)</a:t>
            </a:r>
            <a:r>
              <a:rPr lang="ko-KR" altLang="en-US" dirty="0"/>
              <a:t>은 이러한 문제들을 해결하는 학문분야</a:t>
            </a: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ko-KR" altLang="en-US" dirty="0"/>
              <a:t>다른 말로 표현하면 소프트웨어공학은 클라이언트의 </a:t>
            </a:r>
            <a:r>
              <a:rPr lang="ko-KR" altLang="en-US" dirty="0" err="1"/>
              <a:t>니즈를</a:t>
            </a:r>
            <a:r>
              <a:rPr lang="ko-KR" altLang="en-US" dirty="0"/>
              <a:t> 만족시키는 </a:t>
            </a:r>
            <a:r>
              <a:rPr lang="en-US" altLang="ko-KR" dirty="0"/>
              <a:t>fault-free software</a:t>
            </a:r>
            <a:r>
              <a:rPr lang="ko-KR" altLang="en-US" dirty="0"/>
              <a:t>를 주어진 예산 범위 내에서</a:t>
            </a:r>
            <a:r>
              <a:rPr lang="en-US" altLang="ko-KR" dirty="0"/>
              <a:t>, </a:t>
            </a:r>
            <a:r>
              <a:rPr lang="ko-KR" altLang="en-US" dirty="0"/>
              <a:t>그리고 주어진 시간에 맞추어 생성하는 것을 목적으로 하는 학문분야</a:t>
            </a: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ko-KR" altLang="en-US" dirty="0"/>
              <a:t>소프트웨어 공학의 영역은 아주 넓음</a:t>
            </a:r>
            <a:r>
              <a:rPr lang="en-US" altLang="ko-KR" dirty="0"/>
              <a:t>. </a:t>
            </a:r>
            <a:r>
              <a:rPr lang="ko-KR" altLang="en-US" dirty="0"/>
              <a:t>한 측면은 수학이나 컴퓨터과학의 범주로</a:t>
            </a:r>
            <a:r>
              <a:rPr lang="en-US" altLang="ko-KR" dirty="0"/>
              <a:t>, </a:t>
            </a:r>
            <a:r>
              <a:rPr lang="ko-KR" altLang="en-US" dirty="0"/>
              <a:t>또 다른 측면은 경영학</a:t>
            </a:r>
            <a:r>
              <a:rPr lang="en-US" altLang="ko-KR" dirty="0"/>
              <a:t>, </a:t>
            </a:r>
            <a:r>
              <a:rPr lang="ko-KR" altLang="en-US" dirty="0"/>
              <a:t>경제학</a:t>
            </a:r>
            <a:r>
              <a:rPr lang="en-US" altLang="ko-KR" dirty="0"/>
              <a:t>, </a:t>
            </a:r>
            <a:r>
              <a:rPr lang="ko-KR" altLang="en-US" dirty="0"/>
              <a:t>또는 심리학 분야를 포함</a:t>
            </a: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ko-KR" altLang="en-US" dirty="0"/>
              <a:t>소프트웨어 공학의 다양한 범위를 보여주기 위해 </a:t>
            </a:r>
            <a:r>
              <a:rPr lang="en-US" altLang="ko-KR" dirty="0"/>
              <a:t>5</a:t>
            </a:r>
            <a:r>
              <a:rPr lang="ko-KR" altLang="en-US" dirty="0"/>
              <a:t>개의 측면으로 학습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462332" cy="400110"/>
          </a:xfrm>
          <a:noFill/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Software Engineering?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1.1  </a:t>
            </a:r>
            <a:r>
              <a:rPr lang="ko-KR" altLang="en-US">
                <a:cs typeface="Times New Roman" pitchFamily="18" charset="0"/>
              </a:rPr>
              <a:t>역사적 측면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1968 NATO Conference, </a:t>
            </a:r>
            <a:r>
              <a:rPr lang="en-US" altLang="ko-KR" dirty="0" err="1"/>
              <a:t>Garmisch</a:t>
            </a:r>
            <a:r>
              <a:rPr lang="en-US" altLang="ko-KR" dirty="0"/>
              <a:t>, Germany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Aim: To solve the software crisis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Software is delivered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Late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Over budget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With residual faults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168650" cy="400110"/>
          </a:xfrm>
          <a:noFill/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ko-KR" altLang="en-US" dirty="0"/>
              <a:t>소프트웨어 공학의 중요성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1.1  </a:t>
            </a:r>
            <a:r>
              <a:rPr lang="ko-KR" altLang="en-US">
                <a:cs typeface="Times New Roman" pitchFamily="18" charset="0"/>
              </a:rPr>
              <a:t>역사적 측면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2006</a:t>
            </a:r>
            <a:r>
              <a:rPr lang="ko-KR" altLang="en-US" dirty="0"/>
              <a:t>년에 완료된 </a:t>
            </a:r>
            <a:r>
              <a:rPr lang="en-US" altLang="ko-KR" dirty="0"/>
              <a:t>9000</a:t>
            </a:r>
            <a:r>
              <a:rPr lang="ko-KR" altLang="en-US" dirty="0"/>
              <a:t>개의 개발 프로젝트 결과</a:t>
            </a:r>
            <a:endParaRPr lang="en-US" altLang="ko-KR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sz="1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1600" dirty="0"/>
              <a:t>개발 프로젝트 중 약 </a:t>
            </a:r>
            <a:r>
              <a:rPr lang="en-US" altLang="ko-KR" sz="1600" dirty="0"/>
              <a:t>1/3</a:t>
            </a:r>
            <a:r>
              <a:rPr lang="ko-KR" altLang="en-US" sz="1600" dirty="0"/>
              <a:t>만 성공하고 </a:t>
            </a:r>
            <a:r>
              <a:rPr lang="en-US" altLang="ko-KR" sz="1600" dirty="0"/>
              <a:t>1/2</a:t>
            </a:r>
            <a:r>
              <a:rPr lang="ko-KR" altLang="en-US" sz="1600" dirty="0"/>
              <a:t>은 소프트웨어 위기 또는 이상 징후를 보임</a:t>
            </a:r>
            <a:endParaRPr lang="en-US" altLang="ko-KR" sz="16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168650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pitchFamily="-108" charset="-128"/>
              </a:rPr>
              <a:t>Standish Group Data</a:t>
            </a:r>
            <a:endParaRPr lang="ko-KR" altLang="en-US" dirty="0"/>
          </a:p>
        </p:txBody>
      </p:sp>
      <p:pic>
        <p:nvPicPr>
          <p:cNvPr id="46089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8263" y="2346325"/>
            <a:ext cx="3363912" cy="336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007100" y="5370513"/>
            <a:ext cx="993775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latin typeface="+mn-ea"/>
                <a:ea typeface="+mn-ea"/>
              </a:rPr>
              <a:t>Figure 1.1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1.1  </a:t>
            </a:r>
            <a:r>
              <a:rPr lang="ko-KR" altLang="en-US">
                <a:cs typeface="Times New Roman" pitchFamily="18" charset="0"/>
              </a:rPr>
              <a:t>역사적 측면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소프트웨어 위기의 재정적인 파장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정보기술 조직들의 </a:t>
            </a:r>
            <a:r>
              <a:rPr lang="en-US" altLang="ko-KR" dirty="0"/>
              <a:t>78%</a:t>
            </a:r>
            <a:r>
              <a:rPr lang="ko-KR" altLang="en-US" dirty="0"/>
              <a:t>가 법원에 피소되었거나 소송이 계류 중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이중 </a:t>
            </a:r>
            <a:r>
              <a:rPr lang="en-US" altLang="ko-KR" dirty="0"/>
              <a:t>67%</a:t>
            </a:r>
            <a:r>
              <a:rPr lang="ko-KR" altLang="en-US" dirty="0"/>
              <a:t>는 인도된 소프트웨어 프로덕트들의 기능성이나 성능이 소프트웨어 개발자들의 주장과 같이 측정되지 않음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en-US" altLang="ko-KR" dirty="0"/>
              <a:t>56%</a:t>
            </a:r>
            <a:r>
              <a:rPr lang="ko-KR" altLang="en-US" dirty="0"/>
              <a:t>는 계약된 인도날짜</a:t>
            </a:r>
            <a:r>
              <a:rPr lang="en-US" altLang="ko-KR" dirty="0"/>
              <a:t>(delivery date)</a:t>
            </a:r>
            <a:r>
              <a:rPr lang="ko-KR" altLang="en-US" dirty="0"/>
              <a:t>를 몇 배 지연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dirty="0"/>
              <a:t>45%</a:t>
            </a:r>
            <a:r>
              <a:rPr lang="ko-KR" altLang="en-US" dirty="0"/>
              <a:t>는 결함들이 너무 심각해서 소프트웨어 프로덕트를 사용할 수 없다는 사실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533770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pitchFamily="-108" charset="-128"/>
              </a:rPr>
              <a:t>Cutter Consortium Data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1.1  </a:t>
            </a:r>
            <a:r>
              <a:rPr lang="ko-KR" altLang="en-US">
                <a:cs typeface="Times New Roman" pitchFamily="18" charset="0"/>
              </a:rPr>
              <a:t>역사적 측면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소프트웨어 프로덕션 프로세스는 많은 점이 기존 공학과 닮았지만 고유의 특성과 문제점을 갖고 있음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소프트웨어의 위기는 기능저하</a:t>
            </a:r>
            <a:r>
              <a:rPr lang="en-US" altLang="ko-KR" dirty="0"/>
              <a:t>(</a:t>
            </a:r>
            <a:r>
              <a:rPr lang="en-US" altLang="ko-KR" i="1" dirty="0"/>
              <a:t>software depression</a:t>
            </a:r>
            <a:r>
              <a:rPr lang="en-US" altLang="ko-KR" dirty="0"/>
              <a:t>)</a:t>
            </a:r>
            <a:r>
              <a:rPr lang="ko-KR" altLang="en-US" dirty="0"/>
              <a:t>라 개명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소프트웨어 위기는 오래도록 지속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불길한 전망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962134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pitchFamily="-108" charset="-128"/>
              </a:rPr>
              <a:t>Conclusion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E2457C-AD1C-4F9F-922F-421A752A9E4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소프트웨어공학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소프트웨어공학 서식</Template>
  <TotalTime>26827</TotalTime>
  <Words>2505</Words>
  <Application>Microsoft Macintosh PowerPoint</Application>
  <PresentationFormat>화면 슬라이드 쇼(4:3)</PresentationFormat>
  <Paragraphs>499</Paragraphs>
  <Slides>45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8" baseType="lpstr">
      <vt:lpstr>굴림</vt:lpstr>
      <vt:lpstr>맑은 고딕</vt:lpstr>
      <vt:lpstr>HY견고딕</vt:lpstr>
      <vt:lpstr>HY울릉도M</vt:lpstr>
      <vt:lpstr>ＭＳ Ｐゴシック</vt:lpstr>
      <vt:lpstr>Arial</vt:lpstr>
      <vt:lpstr>Arial Black</vt:lpstr>
      <vt:lpstr>Franklin Gothic Medium</vt:lpstr>
      <vt:lpstr>Franklin Gothic Medium Cond</vt:lpstr>
      <vt:lpstr>Times New Roman</vt:lpstr>
      <vt:lpstr>Webdings</vt:lpstr>
      <vt:lpstr>Wingdings</vt:lpstr>
      <vt:lpstr>소프트웨어공학 서식</vt:lpstr>
      <vt:lpstr>PowerPoint 프레젠테이션</vt:lpstr>
      <vt:lpstr>PowerPoint 프레젠테이션</vt:lpstr>
      <vt:lpstr>PowerPoint 프레젠테이션</vt:lpstr>
      <vt:lpstr>1.0  소프트웨어 공학</vt:lpstr>
      <vt:lpstr>1.0  소프트웨어 공학</vt:lpstr>
      <vt:lpstr>1.1  역사적 측면</vt:lpstr>
      <vt:lpstr>1.1  역사적 측면</vt:lpstr>
      <vt:lpstr>1.1  역사적 측면</vt:lpstr>
      <vt:lpstr>1.1  역사적 측면</vt:lpstr>
      <vt:lpstr>1.2  경제적인 측면</vt:lpstr>
      <vt:lpstr>1.3  유지보수 측면</vt:lpstr>
      <vt:lpstr>1.3  유지보스 측면</vt:lpstr>
      <vt:lpstr>1.3  유지보스 측면</vt:lpstr>
      <vt:lpstr>1.3  유지보스 측면</vt:lpstr>
      <vt:lpstr>1.3  유지보스 측면</vt:lpstr>
      <vt:lpstr>1.3.1  유지보수의 고전적 그리고 현대적 견해</vt:lpstr>
      <vt:lpstr>1.3.1  유지보수의 고전적 그리고 현대적 견해</vt:lpstr>
      <vt:lpstr>1.3.1  유지보수의 고전적 그리고 현대적 견해</vt:lpstr>
      <vt:lpstr>1.3.1  유지보수의 고전적 그리고 현대적 견해</vt:lpstr>
      <vt:lpstr>1.3.2  인도 후 유지보수의 중요성</vt:lpstr>
      <vt:lpstr>1.3.2  인도 후 유지보수의 중요성</vt:lpstr>
      <vt:lpstr>1.3.2  인도 후 유지보수의 중요성</vt:lpstr>
      <vt:lpstr>1.4  요구사항, 분석, 설계 측면</vt:lpstr>
      <vt:lpstr>1.4  요구사항, 분석, 설계 측면</vt:lpstr>
      <vt:lpstr>1.4  요구사항, 분석, 설계 측면</vt:lpstr>
      <vt:lpstr>1.4  요구사항, 분석, 설계 측면</vt:lpstr>
      <vt:lpstr>1.5  팀 개발 측면</vt:lpstr>
      <vt:lpstr>1.6  계획수립 페이즈가 없는 이유</vt:lpstr>
      <vt:lpstr>1.7  테스팅 페이즈가 없는 이유</vt:lpstr>
      <vt:lpstr>1.7  테스팅 페이즈가 없는 이유</vt:lpstr>
      <vt:lpstr>1.8  문서화 페이즈가 없는 이유</vt:lpstr>
      <vt:lpstr>1.9  객체-지향 패러다임</vt:lpstr>
      <vt:lpstr>1.9  객체-지향 패러다임</vt:lpstr>
      <vt:lpstr>1.9  객체-지향 패러다임</vt:lpstr>
      <vt:lpstr>1.9  객체-지향 패러다임</vt:lpstr>
      <vt:lpstr>1.9  객체-지향 패러다임</vt:lpstr>
      <vt:lpstr>1.9  객체-지향 패러다임</vt:lpstr>
      <vt:lpstr>1.9  객체-지향 패러다임</vt:lpstr>
      <vt:lpstr>1.9  객체-지향 패러다임</vt:lpstr>
      <vt:lpstr>1.10 객체-지향 패러다임의 전망</vt:lpstr>
      <vt:lpstr>1.11 용어</vt:lpstr>
      <vt:lpstr>1.11 용어</vt:lpstr>
      <vt:lpstr>1.11 용어</vt:lpstr>
      <vt:lpstr>1.12  윤리 이슈</vt:lpstr>
      <vt:lpstr>PowerPoint 프레젠테이션</vt:lpstr>
    </vt:vector>
  </TitlesOfParts>
  <Company>Black Edition SP3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XP</dc:creator>
  <cp:lastModifiedBy>유석환</cp:lastModifiedBy>
  <cp:revision>1463</cp:revision>
  <dcterms:created xsi:type="dcterms:W3CDTF">2009-06-25T04:15:44Z</dcterms:created>
  <dcterms:modified xsi:type="dcterms:W3CDTF">2018-10-20T04:43:49Z</dcterms:modified>
</cp:coreProperties>
</file>