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4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5" r:id="rId31"/>
    <p:sldId id="296" r:id="rId32"/>
    <p:sldId id="297" r:id="rId33"/>
    <p:sldId id="298" r:id="rId34"/>
    <p:sldId id="299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261" r:id="rId7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-210" y="-102"/>
      </p:cViewPr>
      <p:guideLst>
        <p:guide orient="horz" pos="2251"/>
        <p:guide pos="2880"/>
        <p:guide pos="295"/>
        <p:guide pos="21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BF4355-50B6-4087-9E5D-95C64923D2D6}" type="datetimeFigureOut">
              <a:rPr lang="ko-KR" altLang="en-US"/>
              <a:pPr>
                <a:defRPr/>
              </a:pPr>
              <a:t>2017-09-09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0822"/>
            <a:ext cx="5438775" cy="4442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CC9FE42-8E49-4378-9255-678967010F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0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FF822B-C71E-4133-97C8-DEF49903D2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F89BF4-A89C-4612-A807-C31599CA4CC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28688" y="3427413"/>
            <a:ext cx="7358062" cy="158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81124-CCD9-48E0-9A4A-183F2A6FEFF9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DCF8F-AD8E-4F8A-A098-C9F4B0F63B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8C666-DC4B-4EF6-A49E-439CF1D1381A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0DE52-840F-442A-AEB5-008449D88C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0BDC9-0A5C-4AA9-A581-F498F8BCC59D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48EE8-BFE9-4139-934E-FD295E0DD2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CB446-3401-44B3-9593-37F100F3A999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8A936-D75D-4674-956F-1DF521DB2A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C699D-A464-4E8F-81B9-92BB7DEDC792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CCC6D-34DB-41F3-863B-109AC57F30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42875" y="285750"/>
            <a:ext cx="8858250" cy="55086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50" y="346373"/>
            <a:ext cx="8229600" cy="418058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3347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buFontTx/>
              <a:buBlip>
                <a:blip r:embed="rId2"/>
              </a:buBlip>
              <a:defRPr sz="1800">
                <a:latin typeface="+mn-ea"/>
                <a:ea typeface="+mn-ea"/>
              </a:defRPr>
            </a:lvl1pPr>
            <a:lvl2pPr>
              <a:lnSpc>
                <a:spcPct val="130000"/>
              </a:lnSpc>
              <a:buFontTx/>
              <a:buBlip>
                <a:blip r:embed="rId3"/>
              </a:buBlip>
              <a:defRPr sz="1600">
                <a:latin typeface="+mn-ea"/>
                <a:ea typeface="+mn-ea"/>
              </a:defRPr>
            </a:lvl2pPr>
            <a:lvl3pPr>
              <a:lnSpc>
                <a:spcPct val="130000"/>
              </a:lnSpc>
              <a:buFont typeface="Wingdings" pitchFamily="2" charset="2"/>
              <a:buChar char="ü"/>
              <a:defRPr sz="1400">
                <a:latin typeface="+mn-ea"/>
                <a:ea typeface="+mn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392736" cy="400110"/>
          </a:xfrm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buNone/>
              <a:defRPr sz="2000" u="none" baseline="0">
                <a:ln>
                  <a:noFill/>
                </a:ln>
                <a:effectLst/>
                <a:uFill>
                  <a:solidFill>
                    <a:schemeClr val="tx2"/>
                  </a:solidFill>
                </a:u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6BC0E-B85E-4976-B645-404D4F583A7F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E3FA-D853-4FD0-B319-04577F3B98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131840" y="1950417"/>
            <a:ext cx="5472410" cy="360363"/>
          </a:xfrm>
        </p:spPr>
        <p:txBody>
          <a:bodyPr>
            <a:noAutofit/>
          </a:bodyPr>
          <a:lstStyle>
            <a:lvl1pPr>
              <a:buNone/>
              <a:defRPr sz="3200" b="1">
                <a:latin typeface="Arial Black" pitchFamily="34" charset="0"/>
                <a:ea typeface="HY울릉도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3491880" y="2636838"/>
            <a:ext cx="5328270" cy="3600450"/>
          </a:xfrm>
        </p:spPr>
        <p:txBody>
          <a:bodyPr>
            <a:normAutofit/>
          </a:bodyPr>
          <a:lstStyle>
            <a:lvl1pPr>
              <a:buFontTx/>
              <a:buChar char="-"/>
              <a:defRPr sz="2000">
                <a:latin typeface="Arial Black" pitchFamily="34" charset="0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593F2-CE3F-4A55-B918-FEC1A92A82F0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98862-D24F-490A-8D04-100F123B0E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1A94A-7105-4349-ABBB-7B9FB041B440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0BBFC-B98D-4211-BACC-3199AD6B29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3B799-99AE-458F-850F-737C62B9E3E4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F4405-7D01-4534-BE14-DD2CE1ED11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0E812-BD8A-4E19-B1A0-C82CE9B3108E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D5BD5-057E-4246-828B-39BA79A4B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351D-9C89-48CC-BDB7-357680CEEA2D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29FCA-1826-426A-8AC1-B782548539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3EAB5-6C38-46FD-8CBB-CB66CEF73E3C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9907D-72EC-4E32-97BF-DF3B0D78E3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BD833-CDC6-4F00-9E5D-ADC3B8B05A37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FD28A-1C73-43B2-9E07-E521DA0715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328054-2C5E-431A-8687-D6C91663B7D5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27313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lang="en-US" altLang="ko-KR" sz="1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13037A-F562-49FF-BC54-B2A2D764C1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11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3"/>
          <p:cNvSpPr>
            <a:spLocks noGrp="1"/>
          </p:cNvSpPr>
          <p:nvPr>
            <p:ph type="ctrTitle"/>
          </p:nvPr>
        </p:nvSpPr>
        <p:spPr>
          <a:xfrm>
            <a:off x="800100" y="1928813"/>
            <a:ext cx="7772400" cy="147002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ko-KR" sz="4000" b="1" i="1" dirty="0" smtClean="0">
                <a:ea typeface="ＭＳ Ｐゴシック" pitchFamily="-108" charset="-128"/>
              </a:rPr>
              <a:t>Object-Oriented and </a:t>
            </a:r>
            <a:br>
              <a:rPr lang="en-US" altLang="ko-KR" sz="4000" b="1" i="1" dirty="0" smtClean="0">
                <a:ea typeface="ＭＳ Ｐゴシック" pitchFamily="-108" charset="-128"/>
              </a:rPr>
            </a:br>
            <a:r>
              <a:rPr lang="en-US" altLang="ko-KR" sz="4000" b="1" i="1" dirty="0" smtClean="0">
                <a:ea typeface="ＭＳ Ｐゴシック" pitchFamily="-108" charset="-128"/>
              </a:rPr>
              <a:t>   Classical Software Engineering</a:t>
            </a:r>
            <a:endParaRPr lang="ko-KR" alt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 </a:t>
            </a:r>
            <a:r>
              <a:rPr lang="en-US" altLang="ko-KR" dirty="0" err="1" smtClean="0"/>
              <a:t>Winburg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미니 사례 연구의 교훈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현실에서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소프트웨어 개발은 </a:t>
            </a:r>
            <a:r>
              <a:rPr lang="en-US" altLang="ko-KR" b="1" dirty="0" err="1" smtClean="0"/>
              <a:t>Winburg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미니 사례 연구보다 더 무질서함</a:t>
            </a:r>
            <a:endParaRPr lang="en-US" altLang="ko-KR" b="1" dirty="0" smtClean="0"/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b="1" u="sng" dirty="0" smtClean="0"/>
              <a:t>변경은 언제나 필요</a:t>
            </a:r>
            <a:endParaRPr lang="en-US" altLang="ko-KR" b="1" u="sng" dirty="0" smtClean="0"/>
          </a:p>
          <a:p>
            <a:pPr lvl="1" eaLnBrk="1" hangingPunct="1"/>
            <a:r>
              <a:rPr lang="ko-KR" altLang="en-US" dirty="0" smtClean="0"/>
              <a:t>소프트웨어 </a:t>
            </a:r>
            <a:r>
              <a:rPr lang="ko-KR" altLang="en-US" dirty="0" err="1" smtClean="0"/>
              <a:t>프로덕트는</a:t>
            </a:r>
            <a:r>
              <a:rPr lang="ko-KR" altLang="en-US" dirty="0" smtClean="0"/>
              <a:t> 현실의 모델이기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지속적으로 변경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소프트웨어 전문가들도 사람이기 때문에 실수를 함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864344" cy="400110"/>
          </a:xfrm>
        </p:spPr>
        <p:txBody>
          <a:bodyPr/>
          <a:lstStyle/>
          <a:p>
            <a:pPr algn="ctr"/>
            <a:r>
              <a:rPr lang="ko-KR" altLang="en-US" dirty="0" smtClean="0"/>
              <a:t>교훈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 Teal Tractors </a:t>
            </a:r>
            <a:r>
              <a:rPr lang="ko-KR" altLang="en-US" dirty="0" smtClean="0"/>
              <a:t>미니 사례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>
                <a:ea typeface="ＭＳ Ｐゴシック" charset="-128"/>
              </a:rPr>
              <a:t>Teal Tractors </a:t>
            </a:r>
            <a:r>
              <a:rPr lang="ko-KR" altLang="en-US" b="1" dirty="0" smtClean="0">
                <a:ea typeface="ＭＳ Ｐゴシック" charset="-128"/>
              </a:rPr>
              <a:t>소프트웨어 </a:t>
            </a:r>
            <a:r>
              <a:rPr lang="ko-KR" altLang="en-US" b="1" dirty="0" err="1" smtClean="0">
                <a:ea typeface="ＭＳ Ｐゴシック" charset="-128"/>
              </a:rPr>
              <a:t>프로덕트가</a:t>
            </a:r>
            <a:r>
              <a:rPr lang="ko-KR" altLang="en-US" b="1" dirty="0" smtClean="0">
                <a:ea typeface="ＭＳ Ｐゴシック" charset="-128"/>
              </a:rPr>
              <a:t> 구현되는 동안</a:t>
            </a:r>
            <a:r>
              <a:rPr lang="en-US" altLang="ko-KR" b="1" dirty="0" smtClean="0">
                <a:ea typeface="ＭＳ Ｐゴシック" charset="-128"/>
              </a:rPr>
              <a:t>, </a:t>
            </a:r>
            <a:r>
              <a:rPr lang="ko-KR" altLang="en-US" b="1" dirty="0" smtClean="0">
                <a:ea typeface="ＭＳ Ｐゴシック" charset="-128"/>
              </a:rPr>
              <a:t>요구사항이 변경됨</a:t>
            </a:r>
            <a:endParaRPr lang="en-US" altLang="ko-KR" b="1" dirty="0" smtClean="0">
              <a:ea typeface="ＭＳ Ｐゴシック" charset="-128"/>
            </a:endParaRPr>
          </a:p>
          <a:p>
            <a:pPr lvl="1" eaLnBrk="1" hangingPunct="1"/>
            <a:r>
              <a:rPr lang="en-US" altLang="ko-KR" dirty="0" smtClean="0"/>
              <a:t>Teal Tractors</a:t>
            </a:r>
            <a:r>
              <a:rPr lang="ko-KR" altLang="en-US" dirty="0" smtClean="0"/>
              <a:t>는 미국 대부분 지역에 트랙터를 판매하는 회사로 소프트웨어 담당 부서에 비즈니스의 모든 측면들을 처리해 줄 수 있는 프로덕트를 개발해 달라고 요청</a:t>
            </a:r>
            <a:endParaRPr lang="en-US" altLang="ko-KR" dirty="0" smtClean="0"/>
          </a:p>
          <a:p>
            <a:pPr lvl="4"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b="1" dirty="0" smtClean="0">
                <a:ea typeface="ＭＳ Ｐゴシック" charset="-128"/>
              </a:rPr>
              <a:t>회사는 캐나다로 확장</a:t>
            </a:r>
            <a:endParaRPr lang="en-US" altLang="ko-KR" b="1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/>
              <a:t>소프트웨어 </a:t>
            </a:r>
            <a:r>
              <a:rPr lang="ko-KR" altLang="en-US" dirty="0" err="1" smtClean="0"/>
              <a:t>프로덕트가</a:t>
            </a:r>
            <a:r>
              <a:rPr lang="ko-KR" altLang="en-US" dirty="0" smtClean="0"/>
              <a:t> 구현되는 동안 </a:t>
            </a:r>
            <a:r>
              <a:rPr lang="en-US" altLang="ko-KR" dirty="0" smtClean="0"/>
              <a:t>Teal Tractors</a:t>
            </a:r>
            <a:r>
              <a:rPr lang="ko-KR" altLang="en-US" dirty="0" smtClean="0"/>
              <a:t>는 캐나다의 트랙터 회사를 인수하고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비용을 절약하기 위해 캐나다 지점의 운영을 미국에서 통합하기로 결정</a:t>
            </a:r>
            <a:endParaRPr lang="en-US" altLang="ko-KR" dirty="0" smtClean="0"/>
          </a:p>
          <a:p>
            <a:pPr lvl="4"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b="1" dirty="0" smtClean="0">
                <a:ea typeface="ＭＳ Ｐゴシック" charset="-128"/>
              </a:rPr>
              <a:t>다음과 같은 변경이 필요 </a:t>
            </a:r>
            <a:r>
              <a:rPr lang="en-US" altLang="ko-KR" b="1" dirty="0" smtClean="0">
                <a:ea typeface="ＭＳ Ｐゴシック" charset="-128"/>
              </a:rPr>
              <a:t>:</a:t>
            </a:r>
          </a:p>
          <a:p>
            <a:pPr lvl="1" eaLnBrk="1" hangingPunct="1"/>
            <a:r>
              <a:rPr lang="ko-KR" altLang="en-US" dirty="0" smtClean="0"/>
              <a:t>추가적인 판매 지역이 추가되어야만 함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프로덕트는</a:t>
            </a:r>
            <a:r>
              <a:rPr lang="ko-KR" altLang="en-US" dirty="0" smtClean="0"/>
              <a:t> 다르게 처리되는 다른 비즈니스의 측면이나 캐나다의 세금을 처리할 수 있어야만 함</a:t>
            </a:r>
            <a:endParaRPr lang="en-US" altLang="ko-KR" dirty="0" smtClean="0"/>
          </a:p>
          <a:p>
            <a:pPr lvl="2" eaLnBrk="1" hangingPunct="1"/>
            <a:r>
              <a:rPr lang="ko-KR" altLang="en-US" dirty="0" err="1" smtClean="0"/>
              <a:t>프로덕트는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U.S dollar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Canada dollar</a:t>
            </a:r>
            <a:r>
              <a:rPr lang="ko-KR" altLang="en-US" dirty="0" smtClean="0"/>
              <a:t>를 모두 처리할 수 있게 확장되어야만 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456632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Teal Tractors Mini Case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 Teal Tractors </a:t>
            </a:r>
            <a:r>
              <a:rPr lang="ko-KR" altLang="en-US" dirty="0" smtClean="0"/>
              <a:t>미니 사례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이런 변경은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회사를 성장하게 하지만</a:t>
            </a:r>
            <a:r>
              <a:rPr lang="en-US" altLang="ko-KR" dirty="0" smtClean="0"/>
              <a:t>,</a:t>
            </a:r>
          </a:p>
          <a:p>
            <a:pPr lvl="1" eaLnBrk="1" hangingPunct="1"/>
            <a:r>
              <a:rPr lang="ko-KR" altLang="en-US" dirty="0" smtClean="0"/>
              <a:t>소프트웨어 </a:t>
            </a:r>
            <a:r>
              <a:rPr lang="ko-KR" altLang="en-US" dirty="0" err="1" smtClean="0"/>
              <a:t>프로덕트에</a:t>
            </a:r>
            <a:r>
              <a:rPr lang="ko-KR" altLang="en-US" dirty="0" smtClean="0"/>
              <a:t> 있어서는 불행한 일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456632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Teal Tractors Mini Case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 Teal Tractors </a:t>
            </a:r>
            <a:r>
              <a:rPr lang="ko-KR" altLang="en-US" dirty="0" smtClean="0"/>
              <a:t>미니 사례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b="1" dirty="0" smtClean="0"/>
              <a:t>소프트웨어 </a:t>
            </a:r>
            <a:r>
              <a:rPr lang="ko-KR" altLang="en-US" b="1" dirty="0" err="1" smtClean="0"/>
              <a:t>프로덕트가</a:t>
            </a:r>
            <a:r>
              <a:rPr lang="ko-KR" altLang="en-US" b="1" dirty="0" smtClean="0"/>
              <a:t> 개발되는 동안에 요구사항에 변경이 생기는 문제</a:t>
            </a:r>
            <a:endParaRPr lang="en-US" altLang="ko-KR" b="1" dirty="0" smtClean="0"/>
          </a:p>
          <a:p>
            <a:pPr lvl="3" eaLnBrk="1" hangingPunct="1">
              <a:lnSpc>
                <a:spcPct val="120000"/>
              </a:lnSpc>
            </a:pPr>
            <a:endParaRPr lang="en-US" altLang="ko-KR" dirty="0" smtClean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 smtClean="0"/>
              <a:t>변경에 대한 이유가 좋은 것일지라도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소프트웨어 </a:t>
            </a:r>
            <a:r>
              <a:rPr lang="ko-KR" altLang="en-US" b="1" dirty="0" err="1" smtClean="0"/>
              <a:t>프로덕트는</a:t>
            </a:r>
            <a:r>
              <a:rPr lang="ko-KR" altLang="en-US" b="1" dirty="0" smtClean="0"/>
              <a:t> 불리한 영향을 받을 수 있음</a:t>
            </a:r>
            <a:endParaRPr lang="en-US" altLang="ko-KR" b="1" dirty="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유도되어진 의존성 등</a:t>
            </a:r>
            <a:endParaRPr lang="en-US" altLang="ko-KR" dirty="0" smtClean="0"/>
          </a:p>
          <a:p>
            <a:pPr lvl="4" eaLnBrk="1" hangingPunct="1">
              <a:lnSpc>
                <a:spcPct val="120000"/>
              </a:lnSpc>
            </a:pPr>
            <a:endParaRPr lang="en-US" altLang="ko-KR" dirty="0" smtClean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 smtClean="0"/>
              <a:t>소프트웨어 </a:t>
            </a:r>
            <a:r>
              <a:rPr lang="ko-KR" altLang="en-US" b="1" dirty="0" err="1" smtClean="0"/>
              <a:t>프로덕트에서</a:t>
            </a:r>
            <a:r>
              <a:rPr lang="ko-KR" altLang="en-US" b="1" dirty="0" smtClean="0"/>
              <a:t> 만들어진 변경들은 잠재적으로 회귀 결함을 유발할 수 있음</a:t>
            </a:r>
            <a:endParaRPr lang="en-US" altLang="ko-KR" b="1" dirty="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소프트웨어와 관련 없는 부분에서의 결함이 반입</a:t>
            </a:r>
            <a:endParaRPr lang="en-US" altLang="ko-KR" dirty="0" smtClean="0"/>
          </a:p>
          <a:p>
            <a:pPr lvl="4">
              <a:lnSpc>
                <a:spcPct val="120000"/>
              </a:lnSpc>
            </a:pPr>
            <a:endParaRPr lang="en-US" altLang="ko-KR" dirty="0" smtClean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 smtClean="0"/>
              <a:t>만약 너무 많은 변경이 있다면</a:t>
            </a:r>
            <a:endParaRPr lang="en-US" altLang="ko-KR" b="1" dirty="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전체 </a:t>
            </a:r>
            <a:r>
              <a:rPr lang="ko-KR" altLang="en-US" dirty="0" err="1" smtClean="0"/>
              <a:t>프로덕트는</a:t>
            </a:r>
            <a:r>
              <a:rPr lang="ko-KR" altLang="en-US" dirty="0" smtClean="0"/>
              <a:t> 재설계되고 </a:t>
            </a:r>
            <a:r>
              <a:rPr lang="ko-KR" altLang="en-US" dirty="0" err="1" smtClean="0"/>
              <a:t>재구현되어야</a:t>
            </a:r>
            <a:r>
              <a:rPr lang="ko-KR" altLang="en-US" dirty="0" smtClean="0"/>
              <a:t> 할 것임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944464" cy="400110"/>
          </a:xfrm>
        </p:spPr>
        <p:txBody>
          <a:bodyPr/>
          <a:lstStyle/>
          <a:p>
            <a:pPr algn="ctr"/>
            <a:r>
              <a:rPr lang="ko-KR" altLang="en-US" smtClean="0"/>
              <a:t>이동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대상 문제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 Teal Tractors </a:t>
            </a:r>
            <a:r>
              <a:rPr lang="ko-KR" altLang="en-US" dirty="0" smtClean="0"/>
              <a:t>미니 사례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변경은 불가피함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성장하는 회사들은 항상 변경하려 함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만약 변경을 요청하는 주체가 엄청난 영향력을 갖고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누구도 막을 수 없음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이동 대상 문제에 대한 완벽한 해결 방안은 없음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944464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이동 대상 문제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 </a:t>
            </a:r>
            <a:r>
              <a:rPr lang="ko-KR" altLang="en-US" dirty="0" smtClean="0"/>
              <a:t>반복과 점진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현실에서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우리는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분석 </a:t>
            </a:r>
            <a:r>
              <a:rPr lang="ko-KR" altLang="en-US" b="1" dirty="0" err="1" smtClean="0"/>
              <a:t>페이즈</a:t>
            </a:r>
            <a:r>
              <a:rPr lang="en-US" altLang="ko-KR" b="1" dirty="0" smtClean="0"/>
              <a:t>(analysis phase)”</a:t>
            </a:r>
            <a:r>
              <a:rPr lang="ko-KR" altLang="en-US" b="1" dirty="0" smtClean="0"/>
              <a:t>에 대해서는 이야기를 하지는 않음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대신에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 </a:t>
            </a:r>
            <a:r>
              <a:rPr lang="ko-KR" altLang="en-US" dirty="0" err="1" smtClean="0"/>
              <a:t>페이즈의</a:t>
            </a:r>
            <a:r>
              <a:rPr lang="ko-KR" altLang="en-US" dirty="0" smtClean="0"/>
              <a:t> 오퍼레이션들이 생명주기 전반에서 수행됨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기본 소프트웨어 개발 프로세스는 </a:t>
            </a:r>
            <a:r>
              <a:rPr lang="ko-KR" altLang="en-US" b="1" u="sng" dirty="0" smtClean="0"/>
              <a:t>반복적</a:t>
            </a:r>
            <a:r>
              <a:rPr lang="en-US" altLang="ko-KR" b="1" u="sng" dirty="0" smtClean="0"/>
              <a:t>(iterative)</a:t>
            </a:r>
          </a:p>
          <a:p>
            <a:pPr lvl="1" eaLnBrk="1" hangingPunct="1"/>
            <a:r>
              <a:rPr lang="ko-KR" altLang="en-US" dirty="0" smtClean="0"/>
              <a:t>각각의 성공적인 버전이 선행버전보다 우리의 목표에 가까울 수 있음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424" cy="400110"/>
          </a:xfrm>
        </p:spPr>
        <p:txBody>
          <a:bodyPr/>
          <a:lstStyle/>
          <a:p>
            <a:pPr algn="ctr"/>
            <a:r>
              <a:rPr lang="ko-KR" altLang="en-US" smtClean="0"/>
              <a:t>반복과 점진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 </a:t>
            </a:r>
            <a:r>
              <a:rPr lang="ko-KR" altLang="en-US" dirty="0" smtClean="0"/>
              <a:t>반복과 점진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어떤 한 순간에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우리는 거의 </a:t>
            </a:r>
            <a:r>
              <a:rPr lang="en-US" altLang="ko-KR" b="1" dirty="0" smtClean="0"/>
              <a:t>7</a:t>
            </a:r>
            <a:r>
              <a:rPr lang="ko-KR" altLang="en-US" b="1" dirty="0" smtClean="0"/>
              <a:t>개 정도의</a:t>
            </a:r>
            <a:r>
              <a:rPr lang="en-US" altLang="ko-KR" b="1" dirty="0" smtClean="0"/>
              <a:t> </a:t>
            </a:r>
            <a:r>
              <a:rPr lang="ko-KR" altLang="en-US" b="1" u="sng" dirty="0" err="1" smtClean="0"/>
              <a:t>청크</a:t>
            </a:r>
            <a:r>
              <a:rPr lang="en-US" altLang="ko-KR" b="1" dirty="0" smtClean="0"/>
              <a:t>(chunk : </a:t>
            </a:r>
            <a:r>
              <a:rPr lang="ko-KR" altLang="en-US" b="1" dirty="0" smtClean="0"/>
              <a:t>정보의 단위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에만 집중할 수 있는 능력을 가짐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더 많은 양의 정보를 다루기 위해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우리는 </a:t>
            </a:r>
            <a:r>
              <a:rPr lang="ko-KR" altLang="en-US" b="1" u="sng" dirty="0" smtClean="0"/>
              <a:t>단계적 정제</a:t>
            </a:r>
            <a:r>
              <a:rPr lang="en-US" altLang="ko-KR" b="1" dirty="0" smtClean="0"/>
              <a:t>(</a:t>
            </a:r>
            <a:r>
              <a:rPr lang="en-US" altLang="ko-KR" b="1" i="1" dirty="0" smtClean="0"/>
              <a:t>stepwise refinement)</a:t>
            </a:r>
            <a:r>
              <a:rPr lang="ko-KR" altLang="en-US" b="1" dirty="0" smtClean="0"/>
              <a:t>를 이용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현재 가장 중요한 측면들에만 집중하고</a:t>
            </a:r>
            <a:r>
              <a:rPr lang="en-US" altLang="ko-KR" dirty="0" smtClean="0"/>
              <a:t>,</a:t>
            </a:r>
          </a:p>
          <a:p>
            <a:pPr lvl="1" eaLnBrk="1" hangingPunct="1"/>
            <a:r>
              <a:rPr lang="ko-KR" altLang="en-US" dirty="0" smtClean="0"/>
              <a:t>그렇지 않은 측면들은 차후로 연기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모든 측면들이 결국에는 다 처리되지만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현재의 중요도에 따라 순서대로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이것이 </a:t>
            </a:r>
            <a:r>
              <a:rPr lang="ko-KR" altLang="en-US" b="1" u="sng" dirty="0" smtClean="0"/>
              <a:t>점진적인 프로세스</a:t>
            </a:r>
            <a:r>
              <a:rPr lang="en-US" altLang="ko-KR" b="1" dirty="0" smtClean="0"/>
              <a:t>(</a:t>
            </a:r>
            <a:r>
              <a:rPr lang="en-US" altLang="ko-KR" b="1" i="1" dirty="0" smtClean="0"/>
              <a:t>incremental</a:t>
            </a:r>
            <a:r>
              <a:rPr lang="en-US" altLang="ko-KR" b="1" dirty="0" smtClean="0"/>
              <a:t> </a:t>
            </a:r>
            <a:r>
              <a:rPr lang="en-US" altLang="ko-KR" b="1" i="1" dirty="0" smtClean="0"/>
              <a:t>process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72456" cy="400110"/>
          </a:xfrm>
        </p:spPr>
        <p:txBody>
          <a:bodyPr/>
          <a:lstStyle/>
          <a:p>
            <a:pPr algn="ctr"/>
            <a:r>
              <a:rPr lang="en-US" altLang="ko-KR" dirty="0" smtClean="0"/>
              <a:t>Miller</a:t>
            </a:r>
            <a:r>
              <a:rPr lang="ko-KR" altLang="en-US" dirty="0" smtClean="0"/>
              <a:t>의 법칙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 </a:t>
            </a:r>
            <a:r>
              <a:rPr lang="ko-KR" altLang="en-US" dirty="0" smtClean="0"/>
              <a:t>반복과 점진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680768" cy="400110"/>
          </a:xfrm>
        </p:spPr>
        <p:txBody>
          <a:bodyPr/>
          <a:lstStyle/>
          <a:p>
            <a:pPr algn="ctr"/>
            <a:r>
              <a:rPr lang="ko-KR" altLang="en-US" smtClean="0"/>
              <a:t>네 개의 점진을 보이는 소프트웨어 구축</a:t>
            </a:r>
            <a:endParaRPr lang="ko-KR" altLang="en-US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773237"/>
            <a:ext cx="7632848" cy="452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 </a:t>
            </a:r>
            <a:r>
              <a:rPr lang="ko-KR" altLang="en-US" dirty="0" smtClean="0"/>
              <a:t>반복과 점진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반복과 점진은 서로 연계되어 있음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단일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요구사항 </a:t>
            </a:r>
            <a:r>
              <a:rPr lang="ko-KR" altLang="en-US" dirty="0" err="1" smtClean="0"/>
              <a:t>페이즈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설계 </a:t>
            </a:r>
            <a:r>
              <a:rPr lang="ko-KR" altLang="en-US" dirty="0" err="1" smtClean="0"/>
              <a:t>페이즈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없음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대신에 각 </a:t>
            </a:r>
            <a:r>
              <a:rPr lang="ko-KR" altLang="en-US" dirty="0" err="1" smtClean="0"/>
              <a:t>페이즈의</a:t>
            </a:r>
            <a:r>
              <a:rPr lang="ko-KR" altLang="en-US" dirty="0" smtClean="0"/>
              <a:t> 다중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가짐</a:t>
            </a:r>
            <a:r>
              <a:rPr lang="en-US" altLang="ko-KR" dirty="0" smtClean="0"/>
              <a:t>(Requirements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Requirements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424" cy="400110"/>
          </a:xfrm>
        </p:spPr>
        <p:txBody>
          <a:bodyPr/>
          <a:lstStyle/>
          <a:p>
            <a:pPr algn="ctr"/>
            <a:r>
              <a:rPr lang="ko-KR" altLang="en-US" dirty="0" smtClean="0"/>
              <a:t>반복과 점진</a:t>
            </a:r>
            <a:endParaRPr lang="ko-KR" altLang="en-US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0121" y="3068960"/>
            <a:ext cx="5983758" cy="320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 </a:t>
            </a:r>
            <a:r>
              <a:rPr lang="ko-KR" altLang="en-US" dirty="0" smtClean="0"/>
              <a:t>반복과 점진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점진의 수는 다양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꼭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개일 필요는 없음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424" cy="400110"/>
          </a:xfrm>
        </p:spPr>
        <p:txBody>
          <a:bodyPr/>
          <a:lstStyle/>
          <a:p>
            <a:pPr algn="ctr"/>
            <a:r>
              <a:rPr lang="ko-KR" altLang="en-US" smtClean="0"/>
              <a:t>반복과 점진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Chapter 2.</a:t>
            </a:r>
            <a:br>
              <a:rPr lang="en-US" altLang="ko-KR" sz="2400" b="1" dirty="0" smtClean="0"/>
            </a:br>
            <a:r>
              <a:rPr lang="en-US" altLang="ko-KR" sz="4000" b="1" dirty="0" smtClean="0">
                <a:latin typeface="HY동녘B" pitchFamily="18" charset="-127"/>
                <a:ea typeface="HY동녘B" pitchFamily="18" charset="-127"/>
              </a:rPr>
              <a:t>     </a:t>
            </a:r>
            <a:r>
              <a:rPr lang="ko-KR" altLang="en-US" sz="4000" b="1" dirty="0" smtClean="0">
                <a:latin typeface="HY동녘B" pitchFamily="18" charset="-127"/>
                <a:ea typeface="HY동녘B" pitchFamily="18" charset="-127"/>
              </a:rPr>
              <a:t>소프트웨어 생명주기 모델</a:t>
            </a:r>
            <a:endParaRPr lang="ko-KR" altLang="en-US" sz="4000" b="1" dirty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 </a:t>
            </a:r>
            <a:r>
              <a:rPr lang="ko-KR" altLang="en-US" dirty="0" smtClean="0"/>
              <a:t>반복과 점진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순차적인 </a:t>
            </a:r>
            <a:r>
              <a:rPr lang="ko-KR" altLang="en-US" b="1" dirty="0" err="1" smtClean="0"/>
              <a:t>페이즈는</a:t>
            </a:r>
            <a:r>
              <a:rPr lang="ko-KR" altLang="en-US" b="1" dirty="0" smtClean="0"/>
              <a:t> 현실에서는 존재하지 않음</a:t>
            </a:r>
            <a:endParaRPr lang="en-US" altLang="ko-KR" b="1" dirty="0" smtClean="0"/>
          </a:p>
          <a:p>
            <a:pPr eaLnBrk="1" hangingPunct="1">
              <a:buFont typeface="Webdings" charset="2"/>
              <a:buNone/>
            </a:pPr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대신에 다섯 가지 핵심 </a:t>
            </a:r>
            <a:r>
              <a:rPr lang="ko-KR" altLang="en-US" b="1" dirty="0" err="1" smtClean="0"/>
              <a:t>워크플로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액티비티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가 전체 생명 주기 상에서 수행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요구사항 </a:t>
            </a:r>
            <a:r>
              <a:rPr lang="ko-KR" altLang="en-US" dirty="0" err="1" smtClean="0"/>
              <a:t>워크플로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분석 </a:t>
            </a:r>
            <a:r>
              <a:rPr lang="ko-KR" altLang="en-US" dirty="0" err="1" smtClean="0"/>
              <a:t>워크플로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설계 </a:t>
            </a:r>
            <a:r>
              <a:rPr lang="ko-KR" altLang="en-US" dirty="0" err="1" smtClean="0"/>
              <a:t>워크플로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구현 </a:t>
            </a:r>
            <a:r>
              <a:rPr lang="ko-KR" altLang="en-US" dirty="0" err="1" smtClean="0"/>
              <a:t>워크플로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테스트 </a:t>
            </a:r>
            <a:r>
              <a:rPr lang="ko-KR" altLang="en-US" dirty="0" err="1" smtClean="0"/>
              <a:t>워크플로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45663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고전적 </a:t>
            </a:r>
            <a:r>
              <a:rPr lang="ko-KR" altLang="en-US" dirty="0" err="1" smtClean="0"/>
              <a:t>페이즈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vs. </a:t>
            </a:r>
            <a:r>
              <a:rPr lang="ko-KR" altLang="en-US" dirty="0" err="1" smtClean="0"/>
              <a:t>워크플로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 </a:t>
            </a:r>
            <a:r>
              <a:rPr lang="ko-KR" altLang="en-US" dirty="0" smtClean="0"/>
              <a:t>반복과 점진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b="1" dirty="0" smtClean="0"/>
              <a:t>다섯 개의 핵심 </a:t>
            </a:r>
            <a:r>
              <a:rPr lang="ko-KR" altLang="en-US" b="1" dirty="0" err="1" smtClean="0"/>
              <a:t>워크플로는</a:t>
            </a:r>
            <a:r>
              <a:rPr lang="ko-KR" altLang="en-US" b="1" dirty="0" smtClean="0"/>
              <a:t> 생명 주기 전체에서 수행 </a:t>
            </a:r>
            <a:endParaRPr lang="en-US" altLang="ko-KR" b="1" dirty="0" smtClean="0"/>
          </a:p>
          <a:p>
            <a:pPr eaLnBrk="1" hangingPunct="1">
              <a:lnSpc>
                <a:spcPct val="120000"/>
              </a:lnSpc>
            </a:pPr>
            <a:endParaRPr lang="en-US" altLang="ko-KR" dirty="0" smtClean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 smtClean="0"/>
              <a:t>하지만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대부분 하나의 </a:t>
            </a:r>
            <a:r>
              <a:rPr lang="ko-KR" altLang="en-US" b="1" dirty="0" err="1" smtClean="0"/>
              <a:t>워크플로가</a:t>
            </a:r>
            <a:r>
              <a:rPr lang="ko-KR" altLang="en-US" b="1" dirty="0" smtClean="0"/>
              <a:t> 우선 수행</a:t>
            </a:r>
            <a:endParaRPr lang="en-US" altLang="ko-KR" b="1" dirty="0" smtClean="0"/>
          </a:p>
          <a:p>
            <a:pPr eaLnBrk="1" hangingPunct="1">
              <a:lnSpc>
                <a:spcPct val="120000"/>
              </a:lnSpc>
            </a:pPr>
            <a:endParaRPr lang="en-US" altLang="ko-KR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ko-KR" b="1" dirty="0" smtClean="0"/>
              <a:t>Examples: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생명 주기의 초반에는</a:t>
            </a:r>
            <a:endParaRPr lang="en-US" altLang="ko-KR" dirty="0" smtClean="0"/>
          </a:p>
          <a:p>
            <a:pPr lvl="2" eaLnBrk="1" hangingPunct="1">
              <a:lnSpc>
                <a:spcPct val="120000"/>
              </a:lnSpc>
            </a:pPr>
            <a:r>
              <a:rPr lang="ko-KR" altLang="en-US" dirty="0" smtClean="0"/>
              <a:t>요구사항 </a:t>
            </a:r>
            <a:r>
              <a:rPr lang="ko-KR" altLang="en-US" dirty="0" err="1" smtClean="0"/>
              <a:t>워크플로가</a:t>
            </a:r>
            <a:r>
              <a:rPr lang="ko-KR" altLang="en-US" dirty="0" smtClean="0"/>
              <a:t> 우선 수행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생명 주기의 후반에는</a:t>
            </a:r>
            <a:endParaRPr lang="en-US" altLang="ko-KR" dirty="0" smtClean="0"/>
          </a:p>
          <a:p>
            <a:pPr lvl="2" eaLnBrk="1" hangingPunct="1">
              <a:lnSpc>
                <a:spcPct val="120000"/>
              </a:lnSpc>
            </a:pPr>
            <a:r>
              <a:rPr lang="ko-KR" altLang="en-US" dirty="0" smtClean="0"/>
              <a:t>구현과 테스트 </a:t>
            </a:r>
            <a:r>
              <a:rPr lang="ko-KR" altLang="en-US" dirty="0" err="1" smtClean="0"/>
              <a:t>워크플로가</a:t>
            </a:r>
            <a:r>
              <a:rPr lang="ko-KR" altLang="en-US" dirty="0" smtClean="0"/>
              <a:t> 우선 수행</a:t>
            </a:r>
            <a:endParaRPr lang="en-US" altLang="ko-KR" dirty="0" smtClean="0"/>
          </a:p>
          <a:p>
            <a:pPr eaLnBrk="1" hangingPunct="1">
              <a:lnSpc>
                <a:spcPct val="120000"/>
              </a:lnSpc>
            </a:pPr>
            <a:endParaRPr lang="en-US" altLang="ko-KR" dirty="0" smtClean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 smtClean="0"/>
              <a:t>계획과 문서화 </a:t>
            </a:r>
            <a:r>
              <a:rPr lang="ko-KR" altLang="en-US" b="1" dirty="0" err="1" smtClean="0"/>
              <a:t>액티비티는</a:t>
            </a:r>
            <a:r>
              <a:rPr lang="ko-KR" altLang="en-US" b="1" dirty="0" smtClean="0"/>
              <a:t> 전체 생명 주기에서 수행</a:t>
            </a:r>
            <a:endParaRPr lang="en-US" altLang="ko-KR" b="1" dirty="0" smtClean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24384" cy="400110"/>
          </a:xfrm>
        </p:spPr>
        <p:txBody>
          <a:bodyPr/>
          <a:lstStyle/>
          <a:p>
            <a:pPr algn="ctr"/>
            <a:r>
              <a:rPr lang="ko-KR" altLang="en-US" smtClean="0"/>
              <a:t>워크플로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 </a:t>
            </a:r>
            <a:r>
              <a:rPr lang="ko-KR" altLang="en-US" dirty="0" smtClean="0"/>
              <a:t>반복과 점진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반복은 각 점진 동안 수행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ko-KR" altLang="en-US" b="1" dirty="0" smtClean="0">
                <a:ea typeface="ＭＳ Ｐゴシック" charset="-128"/>
              </a:rPr>
              <a:t>반복의 수는 다양 </a:t>
            </a:r>
            <a:r>
              <a:rPr lang="en-US" altLang="ko-KR" b="1" dirty="0" smtClean="0">
                <a:ea typeface="ＭＳ Ｐゴシック" charset="-128"/>
              </a:rPr>
              <a:t>– </a:t>
            </a:r>
            <a:r>
              <a:rPr lang="ko-KR" altLang="en-US" b="1" dirty="0" smtClean="0">
                <a:ea typeface="ＭＳ Ｐゴシック" charset="-128"/>
              </a:rPr>
              <a:t>이것이 꼭 세 번은 아님</a:t>
            </a:r>
            <a:endParaRPr lang="en-US" altLang="ko-KR" b="1" dirty="0" smtClean="0">
              <a:ea typeface="ＭＳ Ｐゴシック" charset="-128"/>
            </a:endParaRPr>
          </a:p>
          <a:p>
            <a:pPr eaLnBrk="1" hangingPunct="1"/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656432" cy="400110"/>
          </a:xfrm>
        </p:spPr>
        <p:txBody>
          <a:bodyPr/>
          <a:lstStyle/>
          <a:p>
            <a:pPr algn="ctr"/>
            <a:r>
              <a:rPr lang="ko-KR" altLang="en-US" smtClean="0"/>
              <a:t>반복과 점진</a:t>
            </a:r>
            <a:endParaRPr lang="ko-KR" altLang="en-US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716" y="2226016"/>
            <a:ext cx="5428568" cy="357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2.6  The </a:t>
            </a:r>
            <a:r>
              <a:rPr lang="en-US" altLang="ko-KR" dirty="0" err="1" smtClean="0"/>
              <a:t>Winburg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미니 사례 연구 다시 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7" y="1124744"/>
            <a:ext cx="3168601" cy="400110"/>
          </a:xfrm>
        </p:spPr>
        <p:txBody>
          <a:bodyPr/>
          <a:lstStyle/>
          <a:p>
            <a:pPr algn="ctr"/>
            <a:r>
              <a:rPr lang="en-US" altLang="ko-KR" dirty="0" err="1" smtClean="0"/>
              <a:t>Winburg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미니 사례 연구</a:t>
            </a:r>
            <a:endParaRPr lang="ko-KR" altLang="en-US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046" y="1773238"/>
            <a:ext cx="7663908" cy="446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2.6  The </a:t>
            </a:r>
            <a:r>
              <a:rPr lang="en-US" altLang="ko-KR" dirty="0" err="1" smtClean="0"/>
              <a:t>Winburg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미니 사례 연구 다시 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각 에피소드는 하나의 점진에 반영할 수 있음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모든 점진이 모든 </a:t>
            </a:r>
            <a:r>
              <a:rPr lang="ko-KR" altLang="en-US" b="1" dirty="0" err="1" smtClean="0"/>
              <a:t>워크플로를</a:t>
            </a:r>
            <a:r>
              <a:rPr lang="ko-KR" altLang="en-US" b="1" dirty="0" smtClean="0"/>
              <a:t> 포함하지는 않음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점진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는 완료되지 않음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점선은 유지보수를 나타냄</a:t>
            </a:r>
            <a:endParaRPr lang="en-US" altLang="ko-KR" b="1" dirty="0" smtClean="0"/>
          </a:p>
          <a:p>
            <a:pPr lvl="1" eaLnBrk="1" hangingPunct="1"/>
            <a:r>
              <a:rPr lang="en-US" altLang="ko-KR" dirty="0" smtClean="0"/>
              <a:t>Episodes 2, 3: </a:t>
            </a:r>
            <a:r>
              <a:rPr lang="ko-KR" altLang="en-US" dirty="0" smtClean="0"/>
              <a:t>수정적 유지보수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Episode 4: </a:t>
            </a:r>
            <a:r>
              <a:rPr lang="ko-KR" altLang="en-US" dirty="0" smtClean="0"/>
              <a:t>완전적 유지보수</a:t>
            </a:r>
            <a:endParaRPr lang="en-US" altLang="ko-KR" dirty="0" smtClean="0"/>
          </a:p>
          <a:p>
            <a:pPr lvl="1" eaLnBrk="1" hangingPunct="1"/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456632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More on </a:t>
            </a:r>
            <a:r>
              <a:rPr lang="en-US" altLang="ko-KR" dirty="0" err="1" smtClean="0">
                <a:ea typeface="ＭＳ Ｐゴシック" charset="-128"/>
              </a:rPr>
              <a:t>Incrementation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2.7 </a:t>
            </a:r>
            <a:r>
              <a:rPr lang="ko-KR" altLang="en-US" dirty="0" smtClean="0"/>
              <a:t>반복과 점진의 위험과 또 다른 측면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우리는 프로젝트를 소규모의 미니 프로젝트들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또는 점진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의 전체로 고려할 수 있음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각 미니 프로젝트는 다음과 같이 확대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요구사항 산출물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분석 산출물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설계 산출물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구현 산출물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테스팅</a:t>
            </a:r>
            <a:r>
              <a:rPr lang="ko-KR" altLang="en-US" dirty="0" smtClean="0"/>
              <a:t> 산출물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산출물의 마지막 결과로 나온 집합이 완전한 </a:t>
            </a:r>
            <a:r>
              <a:rPr lang="ko-KR" altLang="en-US" b="1" dirty="0" err="1" smtClean="0"/>
              <a:t>프로덕트</a:t>
            </a: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160488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위험과 다른 측면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2.7 </a:t>
            </a:r>
            <a:r>
              <a:rPr lang="ko-KR" altLang="en-US" dirty="0" smtClean="0"/>
              <a:t>반복과 점진의 위험과 또 다른 측면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각 미니 프로젝트 동안 우리는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산출물들을 확장하고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점진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산출물을 점검하며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테스트 </a:t>
            </a:r>
            <a:r>
              <a:rPr lang="ko-KR" altLang="en-US" dirty="0" err="1" smtClean="0"/>
              <a:t>워크플로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만약 필요하다면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관련있는</a:t>
            </a:r>
            <a:r>
              <a:rPr lang="ko-KR" altLang="en-US" dirty="0" smtClean="0"/>
              <a:t> 산출물을 변경</a:t>
            </a:r>
            <a:r>
              <a:rPr lang="en-US" altLang="ko-KR" dirty="0" smtClean="0"/>
              <a:t> (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)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232496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위험과 다른 측면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2.7 </a:t>
            </a:r>
            <a:r>
              <a:rPr lang="ko-KR" altLang="en-US" dirty="0" smtClean="0"/>
              <a:t>반복과 점진의 위험과 또 다른 측면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>
                <a:ea typeface="ＭＳ Ｐゴシック" charset="-128"/>
              </a:rPr>
              <a:t>각 반복은 소규모이긴 하지만 완벽한 폭포수 생명 주기 모델로 볼 수 있음</a:t>
            </a:r>
            <a:endParaRPr lang="en-US" altLang="ko-KR" b="1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b="1" dirty="0" smtClean="0">
                <a:ea typeface="ＭＳ Ｐゴシック" charset="-128"/>
              </a:rPr>
              <a:t>각 반복 동안 우리는 소프트웨어 </a:t>
            </a:r>
            <a:r>
              <a:rPr lang="ko-KR" altLang="en-US" b="1" dirty="0" err="1" smtClean="0">
                <a:ea typeface="ＭＳ Ｐゴシック" charset="-128"/>
              </a:rPr>
              <a:t>프로덕트의</a:t>
            </a:r>
            <a:r>
              <a:rPr lang="ko-KR" altLang="en-US" b="1" dirty="0" smtClean="0">
                <a:ea typeface="ＭＳ Ｐゴシック" charset="-128"/>
              </a:rPr>
              <a:t> 부분을 선택</a:t>
            </a:r>
            <a:endParaRPr lang="en-US" altLang="ko-KR" b="1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b="1" dirty="0" smtClean="0">
                <a:ea typeface="ＭＳ Ｐゴシック" charset="-128"/>
              </a:rPr>
              <a:t>각 부분에서 우리는 다음과 같은 </a:t>
            </a:r>
            <a:r>
              <a:rPr lang="ko-KR" altLang="en-US" b="1" dirty="0" err="1" smtClean="0">
                <a:ea typeface="ＭＳ Ｐゴシック" charset="-128"/>
              </a:rPr>
              <a:t>페이즈를</a:t>
            </a:r>
            <a:r>
              <a:rPr lang="ko-KR" altLang="en-US" b="1" dirty="0" smtClean="0">
                <a:ea typeface="ＭＳ Ｐゴシック" charset="-128"/>
              </a:rPr>
              <a:t> 수행</a:t>
            </a:r>
            <a:endParaRPr lang="en-US" altLang="ko-KR" b="1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고전적 요구사항 </a:t>
            </a:r>
            <a:r>
              <a:rPr lang="ko-KR" altLang="en-US" dirty="0" err="1" smtClean="0">
                <a:ea typeface="ＭＳ Ｐゴシック" charset="-128"/>
              </a:rPr>
              <a:t>페이즈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고전적 분석 </a:t>
            </a:r>
            <a:r>
              <a:rPr lang="ko-KR" altLang="en-US" dirty="0" err="1" smtClean="0">
                <a:ea typeface="ＭＳ Ｐゴシック" charset="-128"/>
              </a:rPr>
              <a:t>페이즈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고전적 설계 </a:t>
            </a:r>
            <a:r>
              <a:rPr lang="ko-KR" altLang="en-US" dirty="0" err="1" smtClean="0">
                <a:ea typeface="ＭＳ Ｐゴシック" charset="-128"/>
              </a:rPr>
              <a:t>페이즈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고전적 구현 </a:t>
            </a:r>
            <a:r>
              <a:rPr lang="ko-KR" altLang="en-US" dirty="0" err="1" smtClean="0">
                <a:ea typeface="ＭＳ Ｐゴシック" charset="-128"/>
              </a:rPr>
              <a:t>페이즈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160488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위험과 다른 측면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2.7 </a:t>
            </a:r>
            <a:r>
              <a:rPr lang="ko-KR" altLang="en-US" dirty="0" smtClean="0"/>
              <a:t>반복과 점진의 위험과 또 다른 측면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ko-KR" altLang="en-US" b="1" dirty="0" smtClean="0"/>
              <a:t>소프트웨어 </a:t>
            </a:r>
            <a:r>
              <a:rPr lang="ko-KR" altLang="en-US" b="1" dirty="0" err="1" smtClean="0"/>
              <a:t>프로덕트가</a:t>
            </a:r>
            <a:r>
              <a:rPr lang="ko-KR" altLang="en-US" b="1" dirty="0" smtClean="0"/>
              <a:t> 수정되는 것을 점검하기 위한 다중 기회를 제공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모든 반복은 테스트 </a:t>
            </a:r>
            <a:r>
              <a:rPr lang="ko-KR" altLang="en-US" dirty="0" err="1" smtClean="0"/>
              <a:t>워크플로를</a:t>
            </a:r>
            <a:r>
              <a:rPr lang="ko-KR" altLang="en-US" dirty="0" smtClean="0"/>
              <a:t> 포함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결함은 발견되고 일찍이 수정될 수 있음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아키텍처의 </a:t>
            </a:r>
            <a:r>
              <a:rPr lang="ko-KR" altLang="en-US" b="1" dirty="0" err="1" smtClean="0"/>
              <a:t>강건성</a:t>
            </a:r>
            <a:r>
              <a:rPr lang="en-US" altLang="ko-KR" b="1" dirty="0" smtClean="0"/>
              <a:t>(robustness)</a:t>
            </a:r>
            <a:r>
              <a:rPr lang="ko-KR" altLang="en-US" b="1" dirty="0" smtClean="0"/>
              <a:t>은 생명 주기의 아주 초기에 결정될 수 있음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아키텍처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Architecture) </a:t>
            </a:r>
            <a:r>
              <a:rPr lang="en-US" altLang="ko-KR" dirty="0" smtClean="0"/>
              <a:t>— </a:t>
            </a:r>
            <a:r>
              <a:rPr lang="ko-KR" altLang="en-US" dirty="0" smtClean="0"/>
              <a:t>다양한 컴포넌트 산출물들로 구성되고 이들을 알맞게 적용 시킨 것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강건성</a:t>
            </a:r>
            <a:r>
              <a:rPr lang="en-US" altLang="ko-KR" i="1" dirty="0" smtClean="0"/>
              <a:t>(Robustness) </a:t>
            </a:r>
            <a:r>
              <a:rPr lang="en-US" altLang="ko-KR" dirty="0" smtClean="0"/>
              <a:t>— </a:t>
            </a:r>
            <a:r>
              <a:rPr lang="ko-KR" altLang="en-US" dirty="0" smtClean="0"/>
              <a:t>붕괴 없이 이러한 확장과 변경들을 처리할 수 있는 능력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84624" cy="400110"/>
          </a:xfrm>
        </p:spPr>
        <p:txBody>
          <a:bodyPr/>
          <a:lstStyle/>
          <a:p>
            <a:pPr algn="ctr"/>
            <a:r>
              <a:rPr lang="ko-KR" altLang="en-US" dirty="0" smtClean="0"/>
              <a:t>반복적</a:t>
            </a:r>
            <a:r>
              <a:rPr lang="en-US" altLang="ko-KR" dirty="0" smtClean="0"/>
              <a:t>-</a:t>
            </a:r>
            <a:r>
              <a:rPr lang="ko-KR" altLang="en-US" dirty="0" smtClean="0"/>
              <a:t>점진적 모델의 강점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2.7 </a:t>
            </a:r>
            <a:r>
              <a:rPr lang="ko-KR" altLang="en-US" dirty="0" smtClean="0"/>
              <a:t>반복과 점진의 위험과 또 다른 측면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우리가 초기에 위험</a:t>
            </a:r>
            <a:r>
              <a:rPr lang="en-US" altLang="ko-KR" b="1" dirty="0" smtClean="0"/>
              <a:t>(risk)</a:t>
            </a:r>
            <a:r>
              <a:rPr lang="ko-KR" altLang="en-US" b="1" dirty="0" smtClean="0"/>
              <a:t>들을 완화시킬 수 있게 해줌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위험</a:t>
            </a:r>
            <a:r>
              <a:rPr lang="en-US" altLang="ko-KR" dirty="0" smtClean="0"/>
              <a:t>(Risks)</a:t>
            </a:r>
            <a:r>
              <a:rPr lang="ko-KR" altLang="en-US" dirty="0" smtClean="0"/>
              <a:t>들은 소프트웨어 개발과 유지보수에 항상 내포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우리는 항상 소프트웨어의 작업용 버전을 갖고 있음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클라이언트와 사용자들은 해당 버전을 실험하고 미래의 완료된 구현이 이들의 </a:t>
            </a:r>
            <a:r>
              <a:rPr lang="ko-KR" altLang="en-US" dirty="0" err="1" smtClean="0"/>
              <a:t>니즈를</a:t>
            </a:r>
            <a:r>
              <a:rPr lang="ko-KR" altLang="en-US" dirty="0" smtClean="0"/>
              <a:t> 만족시키는지를 보장하기 위해 무엇을 변경해야 하는지를 결정할 수 있음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변환</a:t>
            </a:r>
            <a:r>
              <a:rPr lang="en-US" altLang="ko-KR" b="1" dirty="0" smtClean="0"/>
              <a:t>(Variation) : </a:t>
            </a:r>
            <a:r>
              <a:rPr lang="ko-KR" altLang="en-US" b="1" dirty="0" smtClean="0"/>
              <a:t>소프트웨어 </a:t>
            </a:r>
            <a:r>
              <a:rPr lang="ko-KR" altLang="en-US" b="1" dirty="0" err="1" smtClean="0"/>
              <a:t>프로덕트의</a:t>
            </a:r>
            <a:r>
              <a:rPr lang="ko-KR" altLang="en-US" b="1" dirty="0" smtClean="0"/>
              <a:t> 불완전한 버전들에 인도되어 실험뿐만 아니라 클라이언트 조직의 새로운 소프트웨어 </a:t>
            </a:r>
            <a:r>
              <a:rPr lang="ko-KR" altLang="en-US" b="1" dirty="0" err="1" smtClean="0"/>
              <a:t>프로덕트</a:t>
            </a:r>
            <a:r>
              <a:rPr lang="ko-KR" altLang="en-US" b="1" dirty="0" smtClean="0"/>
              <a:t> 도입을 원만하게 해줌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84550" cy="400110"/>
          </a:xfrm>
        </p:spPr>
        <p:txBody>
          <a:bodyPr/>
          <a:lstStyle/>
          <a:p>
            <a:pPr algn="ctr"/>
            <a:r>
              <a:rPr lang="ko-KR" altLang="en-US" dirty="0" smtClean="0"/>
              <a:t>반복적</a:t>
            </a:r>
            <a:r>
              <a:rPr lang="en-US" altLang="ko-KR" dirty="0" smtClean="0"/>
              <a:t>-</a:t>
            </a:r>
            <a:r>
              <a:rPr lang="ko-KR" altLang="en-US" dirty="0" smtClean="0"/>
              <a:t>점진적 모델의 강점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84709" y="1014337"/>
            <a:ext cx="5472410" cy="360363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67866" y="1844824"/>
            <a:ext cx="4392166" cy="360045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이론적 측면의 소프트웨어 개발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Winburg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미니 사례 연구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Winburg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미니 사례 연구의 교훈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Teal tractors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미니 사례 연구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반복과 점진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Winburg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미니 사례 연구 재방문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1545430"/>
            <a:ext cx="5514975" cy="123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 bwMode="auto">
          <a:xfrm>
            <a:off x="4932040" y="3356992"/>
            <a:ext cx="374409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-"/>
            </a:pPr>
            <a:r>
              <a:rPr kumimoji="0" lang="ko-KR" altLang="en-US" sz="2000" dirty="0" smtClean="0">
                <a:latin typeface="HY견고딕" pitchFamily="18" charset="-127"/>
                <a:ea typeface="HY견고딕" pitchFamily="18" charset="-127"/>
              </a:rPr>
              <a:t>반복과 점진의 위험과 </a:t>
            </a:r>
            <a:r>
              <a:rPr kumimoji="0" lang="ko-KR" altLang="en-US" sz="2000" dirty="0" err="1" smtClean="0">
                <a:latin typeface="HY견고딕" pitchFamily="18" charset="-127"/>
                <a:ea typeface="HY견고딕" pitchFamily="18" charset="-127"/>
              </a:rPr>
              <a:t>또다른</a:t>
            </a:r>
            <a:r>
              <a:rPr kumimoji="0" lang="ko-KR" altLang="en-US" sz="2000" dirty="0" smtClean="0">
                <a:latin typeface="HY견고딕" pitchFamily="18" charset="-127"/>
                <a:ea typeface="HY견고딕" pitchFamily="18" charset="-127"/>
              </a:rPr>
              <a:t> 측면</a:t>
            </a:r>
            <a:endParaRPr kumimoji="0"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-"/>
            </a:pPr>
            <a:r>
              <a:rPr kumimoji="0" lang="ko-KR" altLang="en-US" sz="2000" dirty="0" smtClean="0">
                <a:latin typeface="HY견고딕" pitchFamily="18" charset="-127"/>
                <a:ea typeface="HY견고딕" pitchFamily="18" charset="-127"/>
              </a:rPr>
              <a:t>반복과 점진 관리하기</a:t>
            </a:r>
            <a:endParaRPr kumimoji="0"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-"/>
            </a:pPr>
            <a:r>
              <a:rPr kumimoji="0" lang="ko-KR" altLang="en-US" sz="2000" dirty="0" smtClean="0">
                <a:latin typeface="HY견고딕" pitchFamily="18" charset="-127"/>
                <a:ea typeface="HY견고딕" pitchFamily="18" charset="-127"/>
              </a:rPr>
              <a:t>다른 생명주기 모델들</a:t>
            </a:r>
            <a:endParaRPr kumimoji="0"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-"/>
            </a:pPr>
            <a:r>
              <a:rPr kumimoji="0" lang="ko-KR" altLang="en-US" sz="2000" dirty="0" smtClean="0">
                <a:latin typeface="HY견고딕" pitchFamily="18" charset="-127"/>
                <a:ea typeface="HY견고딕" pitchFamily="18" charset="-127"/>
              </a:rPr>
              <a:t>생명주기 모델들의 비교</a:t>
            </a:r>
            <a:endParaRPr kumimoji="0" lang="en-US" altLang="ko-KR" sz="20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D2698862-D24F-490A-8D04-100F123B0E9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2.7 </a:t>
            </a:r>
            <a:r>
              <a:rPr lang="ko-KR" altLang="en-US" dirty="0" smtClean="0"/>
              <a:t>반복과 점진의 위험과 또 다른 측면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2386608" cy="4353347"/>
          </a:xfrm>
        </p:spPr>
        <p:txBody>
          <a:bodyPr/>
          <a:lstStyle/>
          <a:p>
            <a:pPr eaLnBrk="1" hangingPunct="1"/>
            <a:r>
              <a:rPr lang="en-US" altLang="ko-KR" b="1" dirty="0" smtClean="0">
                <a:ea typeface="ＭＳ Ｐゴシック" charset="-128"/>
              </a:rPr>
              <a:t>Standish </a:t>
            </a:r>
            <a:r>
              <a:rPr lang="ko-KR" altLang="en-US" b="1" dirty="0" smtClean="0">
                <a:ea typeface="ＭＳ Ｐゴシック" charset="-128"/>
              </a:rPr>
              <a:t>그룹의 </a:t>
            </a:r>
            <a:r>
              <a:rPr lang="en-US" altLang="ko-KR" b="1" dirty="0" smtClean="0">
                <a:ea typeface="ＭＳ Ｐゴシック" charset="-128"/>
              </a:rPr>
              <a:t>CHAOS </a:t>
            </a:r>
            <a:r>
              <a:rPr lang="ko-KR" altLang="en-US" b="1" dirty="0" smtClean="0">
                <a:ea typeface="ＭＳ Ｐゴシック" charset="-128"/>
              </a:rPr>
              <a:t>리포트는 성공적인 </a:t>
            </a:r>
            <a:r>
              <a:rPr lang="ko-KR" altLang="en-US" b="1" dirty="0" err="1" smtClean="0">
                <a:ea typeface="ＭＳ Ｐゴシック" charset="-128"/>
              </a:rPr>
              <a:t>프로덕트들의</a:t>
            </a:r>
            <a:r>
              <a:rPr lang="ko-KR" altLang="en-US" b="1" dirty="0" smtClean="0">
                <a:ea typeface="ＭＳ Ｐゴシック" charset="-128"/>
              </a:rPr>
              <a:t> 비율이 증가하고 있음을 보임</a:t>
            </a:r>
            <a:endParaRPr lang="en-US" altLang="ko-KR" b="1" dirty="0" smtClean="0">
              <a:ea typeface="ＭＳ Ｐゴシック" charset="-128"/>
            </a:endParaRPr>
          </a:p>
          <a:p>
            <a:pPr eaLnBrk="1" hangingPunct="1"/>
            <a:endParaRPr lang="en-US" altLang="ko-KR" b="1" dirty="0" smtClean="0">
              <a:ea typeface="ＭＳ Ｐゴシック" charset="-128"/>
            </a:endParaRPr>
          </a:p>
          <a:p>
            <a:pPr eaLnBrk="1" hangingPunct="1"/>
            <a:r>
              <a:rPr lang="en-US" altLang="ko-KR" b="1" dirty="0" smtClean="0">
                <a:ea typeface="ＭＳ Ｐゴシック" charset="-128"/>
              </a:rPr>
              <a:t>CHAOS reports from 1994 to 2006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84550" cy="400110"/>
          </a:xfrm>
        </p:spPr>
        <p:txBody>
          <a:bodyPr/>
          <a:lstStyle/>
          <a:p>
            <a:pPr algn="ctr"/>
            <a:r>
              <a:rPr lang="ko-KR" altLang="en-US" dirty="0" smtClean="0"/>
              <a:t>반복적</a:t>
            </a:r>
            <a:r>
              <a:rPr lang="en-US" altLang="ko-KR" dirty="0" smtClean="0"/>
              <a:t>-</a:t>
            </a:r>
            <a:r>
              <a:rPr lang="ko-KR" altLang="en-US" dirty="0" smtClean="0"/>
              <a:t>점진적 모델의 강점</a:t>
            </a:r>
            <a:endParaRPr lang="ko-KR" altLang="en-US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773238"/>
            <a:ext cx="4320480" cy="450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2.7 </a:t>
            </a:r>
            <a:r>
              <a:rPr lang="ko-KR" altLang="en-US" dirty="0" smtClean="0"/>
              <a:t>반복과 점진의 위험과 또 다른 측면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2004</a:t>
            </a:r>
            <a:r>
              <a:rPr lang="ko-KR" altLang="en-US" b="1" dirty="0" smtClean="0"/>
              <a:t>년에 성공적인 프로젝트가 감소한 이유</a:t>
            </a:r>
            <a:r>
              <a:rPr lang="en-US" altLang="ko-KR" b="1" dirty="0" smtClean="0"/>
              <a:t>:</a:t>
            </a:r>
          </a:p>
          <a:p>
            <a:pPr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대규모 프로젝트가 </a:t>
            </a:r>
            <a:r>
              <a:rPr lang="en-US" altLang="ko-KR" dirty="0" smtClean="0"/>
              <a:t>2002</a:t>
            </a:r>
            <a:r>
              <a:rPr lang="ko-KR" altLang="en-US" dirty="0" smtClean="0"/>
              <a:t>년보다 </a:t>
            </a:r>
            <a:r>
              <a:rPr lang="en-US" altLang="ko-KR" dirty="0" smtClean="0"/>
              <a:t>2004</a:t>
            </a:r>
            <a:r>
              <a:rPr lang="ko-KR" altLang="en-US" dirty="0" smtClean="0"/>
              <a:t>년에 많아졌음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폭포수 모델의 사용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사용자 참여 부족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고위 경영진으로부터의 지원 부족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84550" cy="400110"/>
          </a:xfrm>
        </p:spPr>
        <p:txBody>
          <a:bodyPr/>
          <a:lstStyle/>
          <a:p>
            <a:pPr algn="ctr"/>
            <a:r>
              <a:rPr lang="ko-KR" altLang="en-US" dirty="0" smtClean="0"/>
              <a:t>반복적</a:t>
            </a:r>
            <a:r>
              <a:rPr lang="en-US" altLang="ko-KR" dirty="0" smtClean="0"/>
              <a:t>-</a:t>
            </a:r>
            <a:r>
              <a:rPr lang="ko-KR" altLang="en-US" dirty="0" smtClean="0"/>
              <a:t>점진적 모델의 강점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2.8  </a:t>
            </a:r>
            <a:r>
              <a:rPr lang="ko-KR" altLang="en-US" dirty="0" smtClean="0"/>
              <a:t>반복과 점진 관리하기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반복적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점진적 생명 주기 모델은 폭포수 모델처럼 조직화되어 있음 </a:t>
            </a:r>
            <a:r>
              <a:rPr lang="en-US" altLang="ko-KR" b="1" dirty="0" smtClean="0"/>
              <a:t>…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b="1" dirty="0" smtClean="0"/>
              <a:t>… </a:t>
            </a:r>
            <a:r>
              <a:rPr lang="ko-KR" altLang="en-US" b="1" dirty="0" smtClean="0"/>
              <a:t>왜냐하면 반복적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점진적 모델을 사용해 소프트웨어 </a:t>
            </a:r>
            <a:r>
              <a:rPr lang="ko-KR" altLang="en-US" b="1" dirty="0" err="1" smtClean="0"/>
              <a:t>프로덕트를</a:t>
            </a:r>
            <a:r>
              <a:rPr lang="ko-KR" altLang="en-US" b="1" dirty="0" smtClean="0"/>
              <a:t> 개발하는 것은 폭포수 모델을 모두 사용해 일련의 소규모 소프트웨어 </a:t>
            </a:r>
            <a:r>
              <a:rPr lang="ko-KR" altLang="en-US" b="1" dirty="0" err="1" smtClean="0"/>
              <a:t>프로덕트들을</a:t>
            </a:r>
            <a:r>
              <a:rPr lang="ko-KR" altLang="en-US" b="1" dirty="0" smtClean="0"/>
              <a:t> 개발하는 것과 같음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각 점진은 폭포수 미니 프로젝트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464744" cy="400110"/>
          </a:xfrm>
        </p:spPr>
        <p:txBody>
          <a:bodyPr/>
          <a:lstStyle/>
          <a:p>
            <a:pPr algn="ctr"/>
            <a:r>
              <a:rPr lang="ko-KR" altLang="en-US" dirty="0" smtClean="0"/>
              <a:t>반복적</a:t>
            </a:r>
            <a:r>
              <a:rPr lang="en-US" altLang="ko-KR" dirty="0" smtClean="0"/>
              <a:t>-</a:t>
            </a:r>
            <a:r>
              <a:rPr lang="ko-KR" altLang="en-US" dirty="0" smtClean="0"/>
              <a:t>점진적 모델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폭포수 모델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다음과 같은 생명주기 모델들이 보여지고 비교될 것임</a:t>
            </a:r>
            <a:r>
              <a:rPr lang="en-US" altLang="ko-KR" b="1" dirty="0" smtClean="0"/>
              <a:t>:</a:t>
            </a:r>
          </a:p>
          <a:p>
            <a:pPr lvl="1" eaLnBrk="1" hangingPunct="1"/>
            <a:r>
              <a:rPr lang="ko-KR" altLang="en-US" dirty="0" smtClean="0"/>
              <a:t>코드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픽스</a:t>
            </a:r>
            <a:r>
              <a:rPr lang="ko-KR" altLang="en-US" dirty="0" smtClean="0"/>
              <a:t> 생명주기 모델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폭포수 생명주기 모델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라피드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프로토타이핑</a:t>
            </a:r>
            <a:r>
              <a:rPr lang="ko-KR" altLang="en-US" dirty="0" smtClean="0"/>
              <a:t> 생명주기 모델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오픈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소스 생명주기 모델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Agile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동기적</a:t>
            </a:r>
            <a:r>
              <a:rPr lang="en-US" altLang="ko-KR" dirty="0" smtClean="0"/>
              <a:t>-</a:t>
            </a:r>
            <a:r>
              <a:rPr lang="ko-KR" altLang="en-US" dirty="0" smtClean="0"/>
              <a:t>안정적 생명주기 모델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나선형 생명주기 모델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088480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생명주기 모델들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3322712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설계가 없음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명세서도 없음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유지보수엔 악몽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소프트웨어를 개발하는 가장 쉬운 방법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가장 비용이 많이 드는 방법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변경이 일어나면</a:t>
            </a:r>
            <a:r>
              <a:rPr lang="en-US" altLang="ko-KR" b="1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9659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코드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픽스</a:t>
            </a:r>
            <a:r>
              <a:rPr lang="ko-KR" altLang="en-US" dirty="0" smtClean="0"/>
              <a:t> 생명주기 모델</a:t>
            </a:r>
            <a:endParaRPr lang="ko-KR" altLang="en-US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988840"/>
            <a:ext cx="4545087" cy="328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3250704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다음과 같은 특성을 가짐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피드백 루프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문서화 중심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장점</a:t>
            </a:r>
            <a:r>
              <a:rPr lang="en-US" altLang="ko-KR" b="1" dirty="0" smtClean="0"/>
              <a:t> </a:t>
            </a:r>
          </a:p>
          <a:p>
            <a:pPr lvl="1" eaLnBrk="1" hangingPunct="1"/>
            <a:r>
              <a:rPr lang="ko-KR" altLang="en-US" dirty="0" smtClean="0"/>
              <a:t>문서화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유지보수가 쉬움</a:t>
            </a:r>
            <a:r>
              <a:rPr lang="en-US" altLang="ko-KR" dirty="0" smtClean="0"/>
              <a:t> 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단점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명세서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문서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Joe and Jane Johnson</a:t>
            </a:r>
          </a:p>
          <a:p>
            <a:pPr lvl="2" eaLnBrk="1" hangingPunct="1"/>
            <a:r>
              <a:rPr lang="en-US" altLang="ko-KR" dirty="0" smtClean="0"/>
              <a:t>Mark </a:t>
            </a:r>
            <a:r>
              <a:rPr lang="en-US" altLang="ko-KR" dirty="0" err="1" smtClean="0"/>
              <a:t>Marberry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424" cy="400110"/>
          </a:xfrm>
        </p:spPr>
        <p:txBody>
          <a:bodyPr/>
          <a:lstStyle/>
          <a:p>
            <a:pPr algn="ctr"/>
            <a:r>
              <a:rPr lang="ko-KR" altLang="en-US" smtClean="0"/>
              <a:t>폭포수 모델</a:t>
            </a:r>
            <a:endParaRPr lang="ko-KR" altLang="en-US" dirty="0" smtClean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060848"/>
            <a:ext cx="5040560" cy="4095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2026568" cy="435334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dirty="0" smtClean="0">
                <a:ea typeface="ＭＳ Ｐゴシック" charset="-128"/>
              </a:rPr>
              <a:t>선형 모델</a:t>
            </a:r>
            <a:endParaRPr lang="en-US" altLang="ko-KR" b="1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ko-KR" b="1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 smtClean="0">
                <a:ea typeface="ＭＳ Ｐゴシック" charset="-128"/>
              </a:rPr>
              <a:t>“Rapid”</a:t>
            </a:r>
          </a:p>
          <a:p>
            <a:pPr eaLnBrk="1" hangingPunct="1">
              <a:lnSpc>
                <a:spcPct val="90000"/>
              </a:lnSpc>
            </a:pPr>
            <a:endParaRPr lang="en-US" altLang="ko-KR" b="1" dirty="0" smtClean="0">
              <a:ea typeface="ＭＳ Ｐゴシック" charset="-128"/>
            </a:endParaRPr>
          </a:p>
          <a:p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168600" cy="400110"/>
          </a:xfrm>
        </p:spPr>
        <p:txBody>
          <a:bodyPr/>
          <a:lstStyle/>
          <a:p>
            <a:pPr algn="ctr"/>
            <a:r>
              <a:rPr lang="ko-KR" altLang="en-US" dirty="0" err="1" smtClean="0"/>
              <a:t>라피드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프로토타이핑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750562"/>
            <a:ext cx="5649640" cy="453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두  개의 비정형 </a:t>
            </a:r>
            <a:r>
              <a:rPr lang="ko-KR" altLang="en-US" b="1" dirty="0" err="1" smtClean="0"/>
              <a:t>페이즈</a:t>
            </a:r>
            <a:endParaRPr lang="en-US" altLang="ko-KR" b="1" dirty="0" smtClean="0"/>
          </a:p>
          <a:p>
            <a:pPr lvl="3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첫 번째는 한 개인이 초기 버전을 구축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인터넷을 통해 이용 가능하게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(e.g., </a:t>
            </a:r>
            <a:r>
              <a:rPr lang="en-US" altLang="ko-KR" dirty="0" smtClean="0">
                <a:cs typeface="Courier New" charset="0"/>
              </a:rPr>
              <a:t>SourceForge.net</a:t>
            </a:r>
            <a:r>
              <a:rPr lang="en-US" altLang="ko-KR" dirty="0" smtClean="0"/>
              <a:t>) </a:t>
            </a:r>
          </a:p>
          <a:p>
            <a:pPr lvl="3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그 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만약 그 프로젝트가 매우 흥미롭다면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초기 버전은 널리 다운로드 됨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사용자들은 공동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개발자가 됨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프로덕트가</a:t>
            </a:r>
            <a:r>
              <a:rPr lang="ko-KR" altLang="en-US" dirty="0" smtClean="0"/>
              <a:t> 확장</a:t>
            </a:r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중요한 측면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개인들이 오픈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소스 프로젝트에서 자신의 여과 시간에 자발적으로 일한다는 점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9659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오픈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소스 생명주기 모델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b="1" dirty="0" smtClean="0"/>
              <a:t>결함 보고하기와 수정하기</a:t>
            </a:r>
            <a:endParaRPr lang="en-US" altLang="ko-KR" b="1" dirty="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수정적 유지보수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</a:pPr>
            <a:endParaRPr lang="en-US" altLang="ko-KR" dirty="0" smtClean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 smtClean="0"/>
              <a:t>추가적인 기능성 추가하기</a:t>
            </a:r>
            <a:endParaRPr lang="en-US" altLang="ko-KR" b="1" dirty="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완전적 유지보수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</a:pPr>
            <a:endParaRPr lang="en-US" altLang="ko-KR" dirty="0" smtClean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 smtClean="0"/>
              <a:t>새로운 환경에 프로그램 이식하기</a:t>
            </a:r>
            <a:endParaRPr lang="en-US" altLang="ko-KR" b="1" dirty="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적응적 유지보수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</a:pPr>
            <a:endParaRPr lang="en-US" altLang="ko-KR" dirty="0" smtClean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 smtClean="0"/>
              <a:t>두 번째 비정형 </a:t>
            </a:r>
            <a:r>
              <a:rPr lang="ko-KR" altLang="en-US" b="1" dirty="0" err="1" smtClean="0"/>
              <a:t>페이즈는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인도후</a:t>
            </a:r>
            <a:r>
              <a:rPr lang="ko-KR" altLang="en-US" b="1" dirty="0" smtClean="0"/>
              <a:t> 유지보수로 구성</a:t>
            </a:r>
            <a:endParaRPr lang="en-US" altLang="ko-KR" b="1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공동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개발자들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이라는 용어는 오히려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공동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유지보수자들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보아야 함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7" y="1124744"/>
            <a:ext cx="4098891" cy="400110"/>
          </a:xfrm>
        </p:spPr>
        <p:txBody>
          <a:bodyPr/>
          <a:lstStyle/>
          <a:p>
            <a:pPr algn="ctr"/>
            <a:r>
              <a:rPr lang="ko-KR" altLang="en-US" dirty="0" smtClean="0"/>
              <a:t>두 번째 비정형 </a:t>
            </a:r>
            <a:r>
              <a:rPr lang="ko-KR" altLang="en-US" dirty="0" err="1" smtClean="0"/>
              <a:t>페이즈의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액티비티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err="1" smtClean="0">
                <a:ea typeface="ＭＳ Ｐゴシック" charset="-128"/>
              </a:rPr>
              <a:t>인도후</a:t>
            </a:r>
            <a:r>
              <a:rPr lang="ko-KR" altLang="en-US" b="1" dirty="0" smtClean="0">
                <a:ea typeface="ＭＳ Ｐゴシック" charset="-128"/>
              </a:rPr>
              <a:t> 유지보수 생명주기 모델</a:t>
            </a:r>
            <a:endParaRPr lang="en-US" altLang="ko-KR" b="1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9659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오픈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소스 생명주기 모델</a:t>
            </a:r>
            <a:endParaRPr lang="ko-KR" altLang="en-US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95" y="2279727"/>
            <a:ext cx="7623001" cy="393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이론적 측면의 소프트웨어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5698976" cy="4353347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1968 NATO Conference, </a:t>
            </a:r>
            <a:r>
              <a:rPr lang="en-US" altLang="ko-KR" b="1" dirty="0" err="1" smtClean="0"/>
              <a:t>Garmisch</a:t>
            </a:r>
            <a:r>
              <a:rPr lang="en-US" altLang="ko-KR" b="1" dirty="0" smtClean="0"/>
              <a:t>, Germany</a:t>
            </a:r>
          </a:p>
          <a:p>
            <a:pPr eaLnBrk="1" hangingPunct="1"/>
            <a:r>
              <a:rPr lang="ko-KR" altLang="en-US" b="1" dirty="0" smtClean="0"/>
              <a:t>이상적으로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소프트웨어는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장에서 기술된 것처럼 개발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직선적이며 </a:t>
            </a:r>
            <a:r>
              <a:rPr lang="en-US" altLang="ko-KR" dirty="0" smtClean="0"/>
              <a:t>(</a:t>
            </a:r>
            <a:r>
              <a:rPr lang="en-US" altLang="ko-KR" dirty="0" smtClean="0">
                <a:ea typeface="ＭＳ Ｐゴシック" pitchFamily="-108" charset="-128"/>
              </a:rPr>
              <a:t>Linear)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처음부터 개발됨 </a:t>
            </a:r>
            <a:r>
              <a:rPr lang="en-US" altLang="ko-KR" dirty="0" smtClean="0"/>
              <a:t>(</a:t>
            </a:r>
            <a:r>
              <a:rPr lang="en-US" altLang="ko-KR" dirty="0" smtClean="0">
                <a:ea typeface="ＭＳ Ｐゴシック" pitchFamily="-108" charset="-128"/>
              </a:rPr>
              <a:t>Starting from scratch)</a:t>
            </a:r>
            <a:endParaRPr lang="ko-KR" altLang="en-US" dirty="0">
              <a:ea typeface="ＭＳ Ｐゴシック" pitchFamily="-108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088480" cy="400110"/>
          </a:xfrm>
        </p:spPr>
        <p:txBody>
          <a:bodyPr/>
          <a:lstStyle/>
          <a:p>
            <a:pPr algn="ctr"/>
            <a:r>
              <a:rPr lang="ko-KR" altLang="en-US" smtClean="0"/>
              <a:t>소프트웨어 개발</a:t>
            </a:r>
            <a:endParaRPr lang="ko-KR" altLang="en-US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628800"/>
            <a:ext cx="1914677" cy="435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클로스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소스 소프트웨어는 직원들에 의해서 </a:t>
            </a:r>
            <a:r>
              <a:rPr lang="ko-KR" altLang="en-US" b="1" dirty="0" err="1" smtClean="0"/>
              <a:t>유지보수되고</a:t>
            </a:r>
            <a:r>
              <a:rPr lang="ko-KR" altLang="en-US" b="1" dirty="0" smtClean="0"/>
              <a:t> 테스트 됨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사용자들은 결함 보고서를 제출할 수가 없음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 코드는 </a:t>
            </a:r>
            <a:r>
              <a:rPr lang="ko-KR" altLang="en-US" dirty="0" err="1" smtClean="0"/>
              <a:t>이용가능하지</a:t>
            </a:r>
            <a:r>
              <a:rPr lang="ko-KR" altLang="en-US" dirty="0" smtClean="0"/>
              <a:t> 않음</a:t>
            </a:r>
            <a:r>
              <a:rPr lang="en-US" altLang="ko-KR" dirty="0" smtClean="0"/>
              <a:t>)</a:t>
            </a:r>
          </a:p>
          <a:p>
            <a:pPr eaLnBrk="1" hangingPunct="1">
              <a:buFont typeface="Webdings" charset="2"/>
              <a:buNone/>
            </a:pPr>
            <a:r>
              <a:rPr lang="en-US" altLang="ko-KR" dirty="0" smtClean="0"/>
              <a:t>	</a:t>
            </a:r>
          </a:p>
          <a:p>
            <a:pPr eaLnBrk="1" hangingPunct="1"/>
            <a:r>
              <a:rPr lang="ko-KR" altLang="en-US" b="1" dirty="0" smtClean="0"/>
              <a:t>오픈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소스 소프트웨어는 일반적으로 보수를 받지 않는 자원 봉사자들에 의해 유지보수 됨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사용자들은 결점 보고서를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실패 리포트와 결함 보고서를 포함하여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제출하도록 강하게 요구 받음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032696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오픈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소스와 클로스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소스의 비교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핵심 그룹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소수만이 재능을 갖고서 소스 코드를 정독하고 결함보고서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문제를 해결한</a:t>
            </a:r>
            <a:r>
              <a:rPr lang="en-US" altLang="ko-KR" dirty="0" smtClean="0"/>
              <a:t>”)</a:t>
            </a:r>
            <a:r>
              <a:rPr lang="ko-KR" altLang="en-US" dirty="0" smtClean="0"/>
              <a:t>를 제출하려는 의욕과 시간을 가지고 있음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그들은 프로젝트를 관리하는 것에 대한 책임을 </a:t>
            </a:r>
            <a:r>
              <a:rPr lang="ko-KR" altLang="en-US" dirty="0" err="1" smtClean="0"/>
              <a:t>갖음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그들은 해결책을 설치하는 권한을 가짐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주변 그룹</a:t>
            </a:r>
            <a:r>
              <a:rPr lang="en-US" altLang="ko-KR" b="1" dirty="0" smtClean="0"/>
              <a:t>(Peripheral group)</a:t>
            </a:r>
          </a:p>
          <a:p>
            <a:pPr lvl="1" eaLnBrk="1" hangingPunct="1"/>
            <a:r>
              <a:rPr lang="ko-KR" altLang="en-US" dirty="0" smtClean="0"/>
              <a:t>경우에 따라 결점 보고서들을 제출하기로 결정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960688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오픈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소스 생명주기 모델의 조직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클로스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소스 소프트웨어의 새로운 버전들은 일반적으로 대략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년에 한번 배포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배포되기 전에 </a:t>
            </a:r>
            <a:r>
              <a:rPr lang="en-US" altLang="ko-KR" dirty="0" smtClean="0"/>
              <a:t>SQA </a:t>
            </a:r>
            <a:r>
              <a:rPr lang="ko-KR" altLang="en-US" dirty="0" smtClean="0"/>
              <a:t>그룹에 의해 신중하게 검사됨</a:t>
            </a:r>
            <a:endParaRPr lang="en-US" altLang="ko-KR" dirty="0" smtClean="0"/>
          </a:p>
          <a:p>
            <a:pPr eaLnBrk="1" hangingPunct="1">
              <a:buFont typeface="Webdings" charset="2"/>
              <a:buNone/>
            </a:pPr>
            <a:r>
              <a:rPr lang="en-US" altLang="ko-KR" dirty="0" smtClean="0"/>
              <a:t>  </a:t>
            </a:r>
          </a:p>
          <a:p>
            <a:pPr eaLnBrk="1" hangingPunct="1"/>
            <a:r>
              <a:rPr lang="ko-KR" altLang="en-US" b="1" dirty="0" smtClean="0"/>
              <a:t>핵심 그룹은 그것이 준비되자마자 오픈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소스 </a:t>
            </a:r>
            <a:r>
              <a:rPr lang="ko-KR" altLang="en-US" b="1" dirty="0" err="1" smtClean="0"/>
              <a:t>프로덕트의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새버전을</a:t>
            </a:r>
            <a:r>
              <a:rPr lang="ko-KR" altLang="en-US" b="1" dirty="0" smtClean="0"/>
              <a:t> 배포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그것은 한 달이 될 수도 있고 심지어 이전 버전이 공개된 후 하루만이 될 수 있음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핵심 그룹은 최소한의 </a:t>
            </a:r>
            <a:r>
              <a:rPr lang="ko-KR" altLang="en-US" dirty="0" err="1" smtClean="0"/>
              <a:t>테스팅을</a:t>
            </a:r>
            <a:r>
              <a:rPr lang="ko-KR" altLang="en-US" dirty="0" smtClean="0"/>
              <a:t> 수행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집중적인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주변 그룹에 의해 수행된다고 가정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“</a:t>
            </a:r>
            <a:r>
              <a:rPr lang="ko-KR" altLang="en-US" dirty="0" smtClean="0"/>
              <a:t>빠르게 공개하라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자주 공개하라</a:t>
            </a:r>
            <a:r>
              <a:rPr lang="en-US" altLang="ko-KR" dirty="0" smtClean="0"/>
              <a:t>.” [Raymond, 2000]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960688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오픈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소스 생명주기 모델의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다음과 같은 생명주기 모델이 이용될 때 초기 작업 버전이 제작된다는 공통점을 가짐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err="1" smtClean="0"/>
              <a:t>라피드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프로토타이핑</a:t>
            </a:r>
            <a:r>
              <a:rPr lang="ko-KR" altLang="en-US" dirty="0" smtClean="0"/>
              <a:t> 모델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코드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픽스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모댈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오픈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소스 생명주기 모델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그 후</a:t>
            </a:r>
            <a:r>
              <a:rPr lang="en-US" altLang="ko-KR" b="1" dirty="0" smtClean="0"/>
              <a:t>:</a:t>
            </a:r>
          </a:p>
          <a:p>
            <a:pPr lvl="1" eaLnBrk="1" hangingPunct="1"/>
            <a:r>
              <a:rPr lang="ko-KR" altLang="en-US" dirty="0" err="1" smtClean="0"/>
              <a:t>라피드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프로토타이핑</a:t>
            </a:r>
            <a:r>
              <a:rPr lang="ko-KR" altLang="en-US" dirty="0" smtClean="0"/>
              <a:t> 모델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초기 버전은 폐기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코드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픽스</a:t>
            </a:r>
            <a:r>
              <a:rPr lang="ko-KR" altLang="en-US" dirty="0" smtClean="0"/>
              <a:t> 모델과 오픈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소스 생명주기 모델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초기 버전이 목표 </a:t>
            </a:r>
            <a:r>
              <a:rPr lang="ko-KR" altLang="en-US" dirty="0" err="1" smtClean="0"/>
              <a:t>프로덕트가</a:t>
            </a:r>
            <a:r>
              <a:rPr lang="ko-KR" altLang="en-US" dirty="0" smtClean="0"/>
              <a:t> 될 때까지 </a:t>
            </a:r>
            <a:r>
              <a:rPr lang="ko-KR" altLang="en-US" dirty="0" err="1" smtClean="0"/>
              <a:t>재작업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9721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오픈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소스 생명주기 모델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그 결과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오픈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소스 프로젝트에서는 일반적으로 명세나 설계가 없음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ko-KR" altLang="en-US" b="1" dirty="0" smtClean="0"/>
              <a:t>하지만 몇몇 오픈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소스 프로젝트가 명세나 </a:t>
            </a:r>
            <a:r>
              <a:rPr lang="ko-KR" altLang="en-US" b="1" dirty="0" err="1" smtClean="0"/>
              <a:t>설계없이</a:t>
            </a:r>
            <a:r>
              <a:rPr lang="ko-KR" altLang="en-US" b="1" dirty="0" smtClean="0"/>
              <a:t> 왜 그렇게 </a:t>
            </a:r>
            <a:r>
              <a:rPr lang="ko-KR" altLang="en-US" b="1" dirty="0" err="1" smtClean="0"/>
              <a:t>성공적이였는가</a:t>
            </a:r>
            <a:r>
              <a:rPr lang="en-US" altLang="ko-KR" b="1" dirty="0" smtClean="0"/>
              <a:t>?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9721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오픈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소스 생명주기 모델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오픈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소스 소프트웨어 프로젝트를 수행하는 개인들이 대단히 훌륭하다면 성공적일 수 있음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기술이 명세나 </a:t>
            </a:r>
            <a:r>
              <a:rPr lang="ko-KR" altLang="en-US" dirty="0" err="1" smtClean="0"/>
              <a:t>설계없이</a:t>
            </a:r>
            <a:r>
              <a:rPr lang="ko-KR" altLang="en-US" dirty="0" smtClean="0"/>
              <a:t> 효율적으로 기능할 수 있을 정도로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하지만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클로스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소스의 경우에는 일부 소프트웨어 전문가들은 매우 숙련되어 있고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일부는 숙련되지 않았음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9721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오픈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소스 생명주기 모델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오픈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소스 생명주기 모델은 그 적용성에서 제한되어 있음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오픈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소스 모델은 다음과 같은 기반구조 소프트웨어 프로젝트들에서는 아주 성공적으로 사용되었음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운영 체제</a:t>
            </a:r>
            <a:r>
              <a:rPr lang="en-US" altLang="ko-KR" dirty="0" smtClean="0"/>
              <a:t> (Linux, </a:t>
            </a:r>
            <a:r>
              <a:rPr lang="en-US" altLang="ko-KR" dirty="0" err="1" smtClean="0"/>
              <a:t>OpenBSD</a:t>
            </a:r>
            <a:r>
              <a:rPr lang="en-US" altLang="ko-KR" dirty="0" smtClean="0"/>
              <a:t>, Mach, Darwin)</a:t>
            </a:r>
          </a:p>
          <a:p>
            <a:pPr lvl="1" eaLnBrk="1" hangingPunct="1"/>
            <a:r>
              <a:rPr lang="ko-KR" altLang="en-US" dirty="0" smtClean="0"/>
              <a:t>웹 브라우저</a:t>
            </a:r>
            <a:r>
              <a:rPr lang="en-US" altLang="ko-KR" dirty="0" smtClean="0"/>
              <a:t> (Firefox, Netscape)</a:t>
            </a:r>
          </a:p>
          <a:p>
            <a:pPr lvl="1" eaLnBrk="1" hangingPunct="1"/>
            <a:r>
              <a:rPr lang="ko-KR" altLang="en-US" dirty="0" smtClean="0"/>
              <a:t>컴파일러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웹 서버</a:t>
            </a:r>
            <a:r>
              <a:rPr lang="en-US" altLang="ko-KR" dirty="0" smtClean="0"/>
              <a:t> (Apache)</a:t>
            </a:r>
          </a:p>
          <a:p>
            <a:pPr lvl="1" eaLnBrk="1" hangingPunct="1"/>
            <a:r>
              <a:rPr lang="ko-KR" altLang="en-US" dirty="0" smtClean="0"/>
              <a:t>데이터베이스 관리 시스템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9721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오픈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소스 생명주기 모델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반면에 어떤 상용 조직에서 사용되기 위해서 소프트웨어 </a:t>
            </a:r>
            <a:r>
              <a:rPr lang="ko-KR" altLang="en-US" b="1" dirty="0" err="1" smtClean="0"/>
              <a:t>프로덕트에</a:t>
            </a:r>
            <a:r>
              <a:rPr lang="ko-KR" altLang="en-US" b="1" dirty="0" smtClean="0"/>
              <a:t> 오픈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소스 개발은 상상하기 어려움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오픈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소스 소프트웨어 개발에 핵심은 핵심 그룹과 주변 그룹 모두가 소프트웨어를 개발하는 사용자들임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오픈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소스 생명주기 모델은 목표 </a:t>
            </a:r>
            <a:r>
              <a:rPr lang="ko-KR" altLang="en-US" b="1" dirty="0" err="1" smtClean="0"/>
              <a:t>프로덕트가</a:t>
            </a:r>
            <a:r>
              <a:rPr lang="ko-KR" altLang="en-US" b="1" dirty="0" smtClean="0"/>
              <a:t> 광범위한 사용자에 의해 사용되지 않으면 부적합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9721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오픈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소스 생명주기 모델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웹 상에 오픈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소스 프로젝트의 절반은 프로젝트를 수행하는데 팀을 끌어 들이지는 않음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ko-KR" altLang="en-US" b="1" dirty="0" smtClean="0"/>
              <a:t>이 작업들이 시작되었을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절대적으로 다수는 완성하지 못하고 더 이상 진전될 수 없다고 보고 있음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ko-KR" altLang="en-US" b="1" dirty="0" smtClean="0"/>
              <a:t>그러나 오픈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소스 모델로 작업할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그것은 믿을 수 없을 정도로 자주 성공함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이전에 목록화된 오픈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소스 </a:t>
            </a:r>
            <a:r>
              <a:rPr lang="ko-KR" altLang="en-US" dirty="0" err="1" smtClean="0"/>
              <a:t>프로덕트들은</a:t>
            </a:r>
            <a:r>
              <a:rPr lang="ko-KR" altLang="en-US" dirty="0" smtClean="0"/>
              <a:t> 아주 폭 넓게 사용되고 있음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9721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오픈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소스 생명주기 모델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반복적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점진적 모델에 기반을 둔 약간은 모순된 새로운 접근법</a:t>
            </a:r>
            <a:endParaRPr lang="en-US" altLang="ko-KR" b="1" dirty="0" smtClean="0"/>
          </a:p>
          <a:p>
            <a:pPr lvl="3" eaLnBrk="1" hangingPunct="1"/>
            <a:endParaRPr lang="en-US" altLang="ko-KR" dirty="0" smtClean="0"/>
          </a:p>
          <a:p>
            <a:pPr eaLnBrk="1" hangingPunct="1"/>
            <a:r>
              <a:rPr lang="ko-KR" altLang="en-US" b="1" i="1" dirty="0" smtClean="0"/>
              <a:t>스토리</a:t>
            </a:r>
            <a:r>
              <a:rPr lang="en-US" altLang="ko-KR" b="1" i="1" dirty="0" smtClean="0"/>
              <a:t>(Stories</a:t>
            </a:r>
            <a:r>
              <a:rPr lang="en-US" altLang="ko-KR" b="1" dirty="0" smtClean="0"/>
              <a:t> , </a:t>
            </a:r>
            <a:r>
              <a:rPr lang="ko-KR" altLang="en-US" b="1" dirty="0" smtClean="0"/>
              <a:t>클라이언트가 바라는 다양한 특성들</a:t>
            </a:r>
            <a:r>
              <a:rPr lang="en-US" altLang="ko-KR" b="1" dirty="0" smtClean="0"/>
              <a:t>)</a:t>
            </a:r>
          </a:p>
          <a:p>
            <a:pPr lvl="1" eaLnBrk="1" hangingPunct="1"/>
            <a:r>
              <a:rPr lang="ko-KR" altLang="en-US" dirty="0" smtClean="0"/>
              <a:t>각 스토리의 기간과 비용 추정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다음에 구축할 스토리들의 선택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각 구축은 태스크라고 부르는 작은 소규모 단위들로 분해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우선 한 태스크를 위한 테스트 케이스를 작성</a:t>
            </a:r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err="1" smtClean="0"/>
              <a:t>페어</a:t>
            </a:r>
            <a:r>
              <a:rPr lang="ko-KR" altLang="en-US" b="1" dirty="0" smtClean="0"/>
              <a:t> 프로그래밍</a:t>
            </a:r>
            <a:endParaRPr lang="en-US" altLang="ko-KR" b="1" dirty="0" smtClean="0"/>
          </a:p>
          <a:p>
            <a:pPr lvl="3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태스크들의 지속적인 통합</a:t>
            </a: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016472" cy="400110"/>
          </a:xfrm>
        </p:spPr>
        <p:txBody>
          <a:bodyPr/>
          <a:lstStyle/>
          <a:p>
            <a:pPr algn="ctr"/>
            <a:r>
              <a:rPr lang="en-US" altLang="ko-KR" smtClean="0"/>
              <a:t>Agile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이론적 측면의 소프트웨어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현실에서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소프트웨어 개발은 이상과는 차이를 보임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우리는 실수를 하고</a:t>
            </a:r>
            <a:r>
              <a:rPr lang="en-US" altLang="ko-KR" dirty="0" smtClean="0"/>
              <a:t>,</a:t>
            </a:r>
          </a:p>
          <a:p>
            <a:pPr lvl="1" eaLnBrk="1" hangingPunct="1"/>
            <a:r>
              <a:rPr lang="ko-KR" altLang="en-US" dirty="0" smtClean="0"/>
              <a:t>고객의 요구사항은 소프트웨어 </a:t>
            </a:r>
            <a:r>
              <a:rPr lang="ko-KR" altLang="en-US" dirty="0" err="1" smtClean="0"/>
              <a:t>프로덕트가</a:t>
            </a:r>
            <a:r>
              <a:rPr lang="ko-KR" altLang="en-US" dirty="0" smtClean="0"/>
              <a:t> 개발되는 동안 변함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456632" cy="400110"/>
          </a:xfrm>
        </p:spPr>
        <p:txBody>
          <a:bodyPr/>
          <a:lstStyle/>
          <a:p>
            <a:pPr algn="ctr"/>
            <a:r>
              <a:rPr lang="ko-KR" altLang="en-US" smtClean="0"/>
              <a:t>실제에서의 소프트웨어 개발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b="1" dirty="0" smtClean="0"/>
              <a:t>XP </a:t>
            </a:r>
            <a:r>
              <a:rPr lang="ko-KR" altLang="en-US" b="1" dirty="0" smtClean="0"/>
              <a:t>팀의 컴퓨터들은 작은 칸막이가 된 큰 사무실의 중앙에 설치되어 있음</a:t>
            </a:r>
            <a:endParaRPr lang="en-US" altLang="ko-KR" b="1" dirty="0" smtClean="0"/>
          </a:p>
          <a:p>
            <a:pPr eaLnBrk="1" hangingPunct="1">
              <a:lnSpc>
                <a:spcPct val="120000"/>
              </a:lnSpc>
            </a:pPr>
            <a:endParaRPr lang="en-US" altLang="ko-KR" b="1" dirty="0" smtClean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 smtClean="0"/>
              <a:t>클라이언트 대표자는 항상 </a:t>
            </a:r>
            <a:r>
              <a:rPr lang="en-US" altLang="ko-KR" b="1" dirty="0" smtClean="0"/>
              <a:t>XP</a:t>
            </a:r>
            <a:r>
              <a:rPr lang="ko-KR" altLang="en-US" b="1" dirty="0" smtClean="0"/>
              <a:t>팀과 함께 작업</a:t>
            </a:r>
            <a:endParaRPr lang="en-US" altLang="ko-KR" b="1" dirty="0" smtClean="0"/>
          </a:p>
          <a:p>
            <a:pPr eaLnBrk="1" hangingPunct="1">
              <a:lnSpc>
                <a:spcPct val="120000"/>
              </a:lnSpc>
            </a:pPr>
            <a:endParaRPr lang="en-US" altLang="ko-KR" b="1" dirty="0" smtClean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 smtClean="0"/>
              <a:t>개인이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주 이상을 연속적으로 작업할 수 없음</a:t>
            </a:r>
            <a:endParaRPr lang="en-US" altLang="ko-KR" b="1" dirty="0" smtClean="0"/>
          </a:p>
          <a:p>
            <a:pPr eaLnBrk="1" hangingPunct="1">
              <a:lnSpc>
                <a:spcPct val="120000"/>
              </a:lnSpc>
            </a:pPr>
            <a:endParaRPr lang="en-US" altLang="ko-KR" b="1" dirty="0" smtClean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 smtClean="0"/>
              <a:t>전문화란 없음</a:t>
            </a:r>
            <a:endParaRPr lang="en-US" altLang="ko-KR" b="1" dirty="0" smtClean="0"/>
          </a:p>
          <a:p>
            <a:pPr eaLnBrk="1" hangingPunct="1">
              <a:lnSpc>
                <a:spcPct val="120000"/>
              </a:lnSpc>
            </a:pPr>
            <a:endParaRPr lang="en-US" altLang="ko-KR" b="1" i="1" dirty="0" smtClean="0"/>
          </a:p>
          <a:p>
            <a:pPr eaLnBrk="1" hangingPunct="1">
              <a:lnSpc>
                <a:spcPct val="120000"/>
              </a:lnSpc>
            </a:pPr>
            <a:r>
              <a:rPr lang="ko-KR" altLang="en-US" b="1" i="1" dirty="0" err="1" smtClean="0"/>
              <a:t>리팩터링</a:t>
            </a:r>
            <a:r>
              <a:rPr lang="en-US" altLang="ko-KR" b="1" i="1" dirty="0" smtClean="0"/>
              <a:t>(Refactoring , </a:t>
            </a:r>
            <a:r>
              <a:rPr lang="ko-KR" altLang="en-US" b="1" i="1" dirty="0" smtClean="0"/>
              <a:t>설계 수정</a:t>
            </a:r>
            <a:r>
              <a:rPr lang="en-US" altLang="ko-KR" b="1" i="1" dirty="0" smtClean="0"/>
              <a:t>)</a:t>
            </a:r>
          </a:p>
          <a:p>
            <a:pPr>
              <a:lnSpc>
                <a:spcPct val="120000"/>
              </a:lnSpc>
            </a:pP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520528" cy="400110"/>
          </a:xfrm>
        </p:spPr>
        <p:txBody>
          <a:bodyPr/>
          <a:lstStyle/>
          <a:p>
            <a:pPr algn="ctr"/>
            <a:r>
              <a:rPr lang="en-US" altLang="ko-KR" dirty="0" smtClean="0"/>
              <a:t>XP</a:t>
            </a:r>
            <a:r>
              <a:rPr lang="ko-KR" altLang="en-US" dirty="0" smtClean="0"/>
              <a:t>의 특이한 성질들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YAGNI (you aren’t </a:t>
            </a:r>
            <a:r>
              <a:rPr lang="en-US" altLang="ko-KR" b="1" dirty="0" err="1" smtClean="0"/>
              <a:t>gonna</a:t>
            </a:r>
            <a:r>
              <a:rPr lang="en-US" altLang="ko-KR" b="1" dirty="0" smtClean="0"/>
              <a:t> need it)</a:t>
            </a:r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en-US" altLang="ko-KR" b="1" dirty="0" smtClean="0"/>
              <a:t>DTSTTCPW (do the simplest thing that could possibly work)</a:t>
            </a:r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en-US" altLang="ko-KR" b="1" dirty="0" smtClean="0"/>
              <a:t>XP</a:t>
            </a:r>
            <a:r>
              <a:rPr lang="ko-KR" altLang="en-US" b="1" dirty="0" smtClean="0"/>
              <a:t>의 원칙은 특징의 수를 최소화하는 것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고객이 실제로 필요로 하는 것 이상을 수행하는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구축할 필요가 있음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176712" cy="400110"/>
          </a:xfrm>
        </p:spPr>
        <p:txBody>
          <a:bodyPr/>
          <a:lstStyle/>
          <a:p>
            <a:pPr algn="ctr"/>
            <a:r>
              <a:rPr lang="en-US" altLang="ko-KR" dirty="0" smtClean="0"/>
              <a:t>Extreme Programming</a:t>
            </a:r>
            <a:r>
              <a:rPr lang="ko-KR" altLang="en-US" dirty="0" smtClean="0"/>
              <a:t>의 약어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XP</a:t>
            </a:r>
            <a:r>
              <a:rPr lang="ko-KR" altLang="en-US" b="1" dirty="0" smtClean="0"/>
              <a:t>는 집단적으로 </a:t>
            </a:r>
            <a:r>
              <a:rPr lang="en-US" altLang="ko-KR" b="1" dirty="0" smtClean="0"/>
              <a:t>Agile </a:t>
            </a:r>
            <a:r>
              <a:rPr lang="ko-KR" altLang="en-US" b="1" dirty="0" smtClean="0"/>
              <a:t>프로세스라고 부르는 많은 새로운 패러다임 중 하나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en-US" altLang="ko-KR" b="1" dirty="0" smtClean="0"/>
              <a:t>17</a:t>
            </a:r>
            <a:r>
              <a:rPr lang="ko-KR" altLang="en-US" b="1" dirty="0" smtClean="0"/>
              <a:t>명의 소프트웨어 개발자들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후에 </a:t>
            </a:r>
            <a:r>
              <a:rPr lang="en-US" altLang="ko-KR" b="1" dirty="0" smtClean="0"/>
              <a:t>Agile </a:t>
            </a:r>
            <a:r>
              <a:rPr lang="ko-KR" altLang="en-US" b="1" dirty="0" smtClean="0"/>
              <a:t>연합체가 되는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2001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월 </a:t>
            </a:r>
            <a:r>
              <a:rPr lang="ko-KR" altLang="en-US" b="1" dirty="0" err="1" smtClean="0"/>
              <a:t>이틀동안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Utah </a:t>
            </a:r>
            <a:r>
              <a:rPr lang="ko-KR" altLang="en-US" b="1" dirty="0" smtClean="0"/>
              <a:t>스키장에서 만나 </a:t>
            </a:r>
            <a:r>
              <a:rPr lang="en-US" altLang="ko-KR" b="1" i="1" dirty="0" smtClean="0"/>
              <a:t>Manifesto for Agile Software Development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를 작성 </a:t>
            </a:r>
            <a:r>
              <a:rPr lang="en-US" altLang="ko-KR" b="1" dirty="0" smtClean="0"/>
              <a:t>[Beck et al., 2001]</a:t>
            </a:r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en-US" altLang="ko-KR" b="1" dirty="0" smtClean="0"/>
              <a:t>Agile </a:t>
            </a:r>
            <a:r>
              <a:rPr lang="ko-KR" altLang="en-US" b="1" dirty="0" smtClean="0"/>
              <a:t>연합체는 특정한 생명주기 모델을 규정하지는 않았음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오히려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일련의 근본적인 원칙을 세움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016125" cy="400110"/>
          </a:xfrm>
        </p:spPr>
        <p:txBody>
          <a:bodyPr/>
          <a:lstStyle/>
          <a:p>
            <a:pPr algn="ctr"/>
            <a:r>
              <a:rPr lang="en-US" altLang="ko-KR" dirty="0" smtClean="0"/>
              <a:t>Agile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Agile </a:t>
            </a:r>
            <a:r>
              <a:rPr lang="ko-KR" altLang="en-US" b="1" dirty="0" smtClean="0"/>
              <a:t>프로세스는 다음과 같은 새로운 패러다임 특성의 집합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분석과 설계에 대해 크게 강조하지 않음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이른 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 중인 소프트웨어가 상세한 문서화보다 더 중요하게 고려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변경에 대한 응답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클라이언트와 더 밀접한 협업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016125" cy="400110"/>
          </a:xfrm>
        </p:spPr>
        <p:txBody>
          <a:bodyPr/>
          <a:lstStyle/>
          <a:p>
            <a:pPr algn="ctr"/>
            <a:r>
              <a:rPr lang="en-US" altLang="ko-KR" dirty="0" smtClean="0"/>
              <a:t>Agile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i="1" dirty="0" smtClean="0"/>
              <a:t>Manifesto</a:t>
            </a:r>
            <a:r>
              <a:rPr lang="ko-KR" altLang="en-US" b="1" dirty="0" smtClean="0"/>
              <a:t>에 원칙은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작업 중인 소프트웨어를 자주 인도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이상적으로 </a:t>
            </a:r>
            <a:r>
              <a:rPr lang="en-US" altLang="ko-KR" dirty="0" smtClean="0"/>
              <a:t>2, 3</a:t>
            </a:r>
            <a:r>
              <a:rPr lang="ko-KR" altLang="en-US" dirty="0" smtClean="0"/>
              <a:t>주마다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이를 달성하는 방법 중 하나는 </a:t>
            </a:r>
            <a:r>
              <a:rPr lang="ko-KR" altLang="en-US" b="1" dirty="0" err="1" smtClean="0"/>
              <a:t>타임박싱</a:t>
            </a:r>
            <a:r>
              <a:rPr lang="en-US" altLang="ko-KR" b="1" dirty="0" smtClean="0"/>
              <a:t>(</a:t>
            </a:r>
            <a:r>
              <a:rPr lang="en-US" altLang="ko-KR" b="1" i="1" dirty="0" err="1" smtClean="0"/>
              <a:t>timeboxing</a:t>
            </a:r>
            <a:r>
              <a:rPr lang="en-US" altLang="ko-KR" b="1" i="1" dirty="0" smtClean="0"/>
              <a:t>)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시간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관리 기법으로 오랫동안 이용되었던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시간의 명시된 양은 작업에 의해 설정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일반적으로 각 반복은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그 다음 팀 멤버들은 해당 시간 동안에 할 수 있는 최적의 업무를 수행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016125" cy="400110"/>
          </a:xfrm>
        </p:spPr>
        <p:txBody>
          <a:bodyPr/>
          <a:lstStyle/>
          <a:p>
            <a:pPr algn="ctr"/>
            <a:r>
              <a:rPr lang="en-US" altLang="ko-KR" dirty="0" smtClean="0"/>
              <a:t>Agile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클라이언트들은 추가적인 기능성을 가진 새로운 버전이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주마다 인도된다는 것을 알고 신뢰감을 갖게 됨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개발자들은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주간 새로운 반복을 인도해야 한다는 것을 알게 됨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어떤 종류의 클라이언트 간섭 없이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만약 타임박스 안에 전체 태스크를 완료하는 것이 불가능하다면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작업은 줄어들 것임</a:t>
            </a:r>
            <a:r>
              <a:rPr lang="en-US" altLang="ko-KR" b="1" dirty="0" smtClean="0"/>
              <a:t>(“</a:t>
            </a:r>
            <a:r>
              <a:rPr lang="en-US" altLang="ko-KR" b="1" dirty="0" err="1" smtClean="0"/>
              <a:t>descoped</a:t>
            </a:r>
            <a:r>
              <a:rPr lang="en-US" altLang="ko-KR" b="1" dirty="0" smtClean="0"/>
              <a:t>”) </a:t>
            </a:r>
          </a:p>
          <a:p>
            <a:pPr lvl="1" eaLnBrk="1" hangingPunct="1"/>
            <a:r>
              <a:rPr lang="en-US" altLang="ko-KR" dirty="0" smtClean="0"/>
              <a:t>Agile </a:t>
            </a:r>
            <a:r>
              <a:rPr lang="ko-KR" altLang="en-US" dirty="0" smtClean="0"/>
              <a:t>프로세스는 고정된 시간과 고정되지 않은 특성을 요구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016125" cy="400110"/>
          </a:xfrm>
        </p:spPr>
        <p:txBody>
          <a:bodyPr/>
          <a:lstStyle/>
          <a:p>
            <a:pPr algn="ctr"/>
            <a:r>
              <a:rPr lang="en-US" altLang="ko-KR" dirty="0" smtClean="0"/>
              <a:t>Agile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Agile </a:t>
            </a:r>
            <a:r>
              <a:rPr lang="ko-KR" altLang="en-US" b="1" dirty="0" smtClean="0"/>
              <a:t>프로세스의 또 다른 공통적인 특성은 스탠드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업 회의</a:t>
            </a:r>
            <a:r>
              <a:rPr lang="en-US" altLang="ko-KR" b="1" dirty="0" smtClean="0"/>
              <a:t>(stand-up meeting)</a:t>
            </a:r>
          </a:p>
          <a:p>
            <a:pPr lvl="1" eaLnBrk="1" hangingPunct="1"/>
            <a:r>
              <a:rPr lang="ko-KR" altLang="en-US" dirty="0" smtClean="0"/>
              <a:t>매일 규칙적인 시간에 간략한 회의를 가짐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모든 팀 멤버는 회의에 참석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모든 참석자들은 원을 그리며 서 있음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그들은 테이블에 둘러앉지 않음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회의는 규정된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분 이내로 진행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016125" cy="400110"/>
          </a:xfrm>
        </p:spPr>
        <p:txBody>
          <a:bodyPr/>
          <a:lstStyle/>
          <a:p>
            <a:pPr algn="ctr"/>
            <a:r>
              <a:rPr lang="en-US" altLang="ko-KR" dirty="0" smtClean="0"/>
              <a:t>Agile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스탠드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업 회의</a:t>
            </a:r>
            <a:r>
              <a:rPr lang="en-US" altLang="ko-KR" b="1" dirty="0" smtClean="0"/>
              <a:t>(stand-up meeting) </a:t>
            </a:r>
            <a:r>
              <a:rPr lang="ko-KR" altLang="en-US" b="1" dirty="0" smtClean="0"/>
              <a:t>미팅에서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각 팀 멤버는 돌아가며 다음과 같이 다섯 가지 질문에 답변함</a:t>
            </a:r>
            <a:endParaRPr lang="en-US" altLang="ko-KR" b="1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어제 회의 이후에 한 일은 무엇인가</a:t>
            </a:r>
            <a:r>
              <a:rPr lang="en-US" altLang="ko-KR" dirty="0" smtClean="0"/>
              <a:t>? 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오늘은 무슨 일을 할 것인가</a:t>
            </a:r>
            <a:r>
              <a:rPr lang="en-US" altLang="ko-KR" dirty="0" smtClean="0"/>
              <a:t>? 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그 일을 달성하는데 내가 예방해야 하는 문제는 무엇인가</a:t>
            </a:r>
            <a:r>
              <a:rPr lang="en-US" altLang="ko-KR" dirty="0" smtClean="0"/>
              <a:t>?</a:t>
            </a:r>
          </a:p>
          <a:p>
            <a:pPr lvl="1" eaLnBrk="1" hangingPunct="1">
              <a:buFont typeface="Webdings" charset="2"/>
              <a:buNone/>
            </a:pP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우리가 잊어버린 것은 무엇인가</a:t>
            </a:r>
            <a:r>
              <a:rPr lang="en-US" altLang="ko-KR" dirty="0" smtClean="0"/>
              <a:t>?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팀과 함께 공유하고 싶은 교훈은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016472" cy="400110"/>
          </a:xfrm>
        </p:spPr>
        <p:txBody>
          <a:bodyPr/>
          <a:lstStyle/>
          <a:p>
            <a:pPr algn="ctr"/>
            <a:r>
              <a:rPr lang="en-US" altLang="ko-KR" dirty="0" smtClean="0"/>
              <a:t>Agile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스탠드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업 회의</a:t>
            </a:r>
            <a:r>
              <a:rPr lang="en-US" altLang="ko-KR" b="1" dirty="0" smtClean="0"/>
              <a:t>(stand-up meeting)</a:t>
            </a:r>
            <a:r>
              <a:rPr lang="ko-KR" altLang="en-US" b="1" dirty="0" smtClean="0"/>
              <a:t>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목적은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문제를 제기하는 것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그것들을 해결하는 것이 아님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해결방안은 가급적이면 스탠드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업 회의 후 곧바로 개최되어지는 후속조치 회의</a:t>
            </a:r>
            <a:r>
              <a:rPr lang="en-US" altLang="ko-KR" b="1" dirty="0" smtClean="0"/>
              <a:t>(follow-up meetings)</a:t>
            </a:r>
            <a:r>
              <a:rPr lang="ko-KR" altLang="en-US" b="1" dirty="0" smtClean="0"/>
              <a:t>에서 찾음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016125" cy="400110"/>
          </a:xfrm>
        </p:spPr>
        <p:txBody>
          <a:bodyPr/>
          <a:lstStyle/>
          <a:p>
            <a:pPr algn="ctr"/>
            <a:r>
              <a:rPr lang="en-US" altLang="ko-KR" dirty="0" smtClean="0"/>
              <a:t>Agile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스탠드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업 회의와 </a:t>
            </a:r>
            <a:r>
              <a:rPr lang="ko-KR" altLang="en-US" b="1" dirty="0" err="1" smtClean="0"/>
              <a:t>타임박싱은</a:t>
            </a:r>
            <a:r>
              <a:rPr lang="ko-KR" altLang="en-US" b="1" dirty="0" smtClean="0"/>
              <a:t> 둘 다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성공적인 관리 기법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Agile </a:t>
            </a:r>
            <a:r>
              <a:rPr lang="ko-KR" altLang="en-US" dirty="0" smtClean="0"/>
              <a:t>프로세스의 </a:t>
            </a:r>
            <a:r>
              <a:rPr lang="ko-KR" altLang="en-US" dirty="0" err="1" smtClean="0"/>
              <a:t>전후관계에서</a:t>
            </a:r>
            <a:r>
              <a:rPr lang="ko-KR" altLang="en-US" dirty="0" smtClean="0"/>
              <a:t> 이용됨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두 기법들은 모든 </a:t>
            </a:r>
            <a:r>
              <a:rPr lang="en-US" altLang="ko-KR" b="1" dirty="0" smtClean="0"/>
              <a:t>Agile </a:t>
            </a:r>
            <a:r>
              <a:rPr lang="ko-KR" altLang="en-US" b="1" dirty="0" err="1" smtClean="0"/>
              <a:t>메소드들에</a:t>
            </a:r>
            <a:r>
              <a:rPr lang="ko-KR" altLang="en-US" b="1" dirty="0" smtClean="0"/>
              <a:t> 중심이 되는 두 개의 기본 원칙의 사례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커뮤니케이션과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클라이언트의 </a:t>
            </a:r>
            <a:r>
              <a:rPr lang="ko-KR" altLang="en-US" dirty="0" err="1" smtClean="0"/>
              <a:t>니즈를</a:t>
            </a:r>
            <a:r>
              <a:rPr lang="ko-KR" altLang="en-US" dirty="0" smtClean="0"/>
              <a:t> 가능한 한 가장 만족시킴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48520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Agile Processes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 </a:t>
            </a:r>
            <a:r>
              <a:rPr lang="en-US" altLang="ko-KR" dirty="0" err="1" smtClean="0"/>
              <a:t>Winburg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미니 사례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b="1" dirty="0" smtClean="0"/>
              <a:t>Episode 1: </a:t>
            </a:r>
            <a:r>
              <a:rPr lang="ko-KR" altLang="en-US" b="1" dirty="0" smtClean="0"/>
              <a:t>소프트웨어의 첫 번째 버전이 구현</a:t>
            </a:r>
            <a:endParaRPr lang="en-US" altLang="ko-KR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b="1" dirty="0" smtClean="0"/>
              <a:t>Episode 2: </a:t>
            </a:r>
            <a:r>
              <a:rPr lang="ko-KR" altLang="en-US" b="1" dirty="0" smtClean="0"/>
              <a:t>결함이 발견</a:t>
            </a:r>
            <a:endParaRPr lang="en-US" altLang="ko-KR" b="1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err="1" smtClean="0"/>
              <a:t>프로덕트는</a:t>
            </a:r>
            <a:r>
              <a:rPr lang="ko-KR" altLang="en-US" dirty="0" smtClean="0"/>
              <a:t> 구현 결함 때문에 너무 느림</a:t>
            </a:r>
            <a:endParaRPr lang="en-US" altLang="ko-KR" dirty="0" smtClean="0"/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/>
              <a:t>정확도를 높이기 위해 배정도수를 사용한 결과 지폐의 유효성을 확인하는데 평균 응답시간이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 소모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너무 느림</a:t>
            </a:r>
            <a:r>
              <a:rPr lang="en-US" altLang="ko-KR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구현에 필요한 변경들을 하기 시작</a:t>
            </a:r>
            <a:endParaRPr lang="en-US" altLang="ko-KR" dirty="0" smtClean="0"/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/>
              <a:t>배정도수를 단정도수로 변경</a:t>
            </a:r>
            <a:endParaRPr lang="en-US" altLang="ko-KR" dirty="0" smtClean="0"/>
          </a:p>
          <a:p>
            <a:pPr lvl="4"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b="1" dirty="0" smtClean="0"/>
              <a:t>Episode 3: </a:t>
            </a:r>
            <a:r>
              <a:rPr lang="ko-KR" altLang="en-US" b="1" dirty="0" smtClean="0"/>
              <a:t>새로운 설계가 적용</a:t>
            </a:r>
            <a:endParaRPr lang="en-US" altLang="ko-KR" b="1" dirty="0" smtClean="0"/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/>
              <a:t>지폐의 유효성을 확인하는데 평균 응답시간이 </a:t>
            </a:r>
            <a:r>
              <a:rPr lang="en-US" altLang="ko-KR" dirty="0" smtClean="0"/>
              <a:t>4.5</a:t>
            </a:r>
            <a:r>
              <a:rPr lang="ko-KR" altLang="en-US" dirty="0" smtClean="0"/>
              <a:t>초로 줄어들었지만 요구사항을 만족시키지는 못함</a:t>
            </a: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더 빠른 이미지 인식 알고리즘이 이용하여 </a:t>
            </a:r>
            <a:r>
              <a:rPr lang="ko-KR" altLang="en-US" dirty="0" err="1" smtClean="0"/>
              <a:t>재작성</a:t>
            </a:r>
            <a:endParaRPr lang="en-US" altLang="ko-KR" dirty="0" smtClean="0"/>
          </a:p>
          <a:p>
            <a:pPr lvl="4"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b="1" dirty="0" smtClean="0"/>
              <a:t>Episode 4: </a:t>
            </a:r>
            <a:r>
              <a:rPr lang="ko-KR" altLang="en-US" b="1" dirty="0" smtClean="0"/>
              <a:t>요구사항이 변경</a:t>
            </a:r>
            <a:endParaRPr lang="en-US" altLang="ko-KR" b="1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정확성이 증대되어야만 함</a:t>
            </a:r>
            <a:endParaRPr lang="en-US" altLang="ko-KR" dirty="0" smtClean="0"/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/>
              <a:t>새로운 설계를 통해 평균 정확도를 </a:t>
            </a:r>
            <a:r>
              <a:rPr lang="en-US" altLang="ko-KR" dirty="0" smtClean="0"/>
              <a:t>99.5%</a:t>
            </a:r>
            <a:r>
              <a:rPr lang="ko-KR" altLang="en-US" dirty="0" smtClean="0"/>
              <a:t>로 상향 조정</a:t>
            </a:r>
            <a:endParaRPr lang="en-US" altLang="ko-KR" dirty="0" smtClean="0"/>
          </a:p>
          <a:p>
            <a:pPr lvl="4"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b="1" dirty="0" smtClean="0"/>
              <a:t>Epilogue:  </a:t>
            </a:r>
            <a:r>
              <a:rPr lang="ko-KR" altLang="en-US" b="1" dirty="0" smtClean="0"/>
              <a:t>몇 년 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 문제는 재발</a:t>
            </a: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808560" cy="400110"/>
          </a:xfrm>
        </p:spPr>
        <p:txBody>
          <a:bodyPr/>
          <a:lstStyle/>
          <a:p>
            <a:pPr algn="ctr"/>
            <a:r>
              <a:rPr lang="en-US" altLang="ko-KR" dirty="0" err="1" smtClean="0">
                <a:ea typeface="ＭＳ Ｐゴシック" charset="-128"/>
              </a:rPr>
              <a:t>Winburg</a:t>
            </a:r>
            <a:r>
              <a:rPr lang="en-US" altLang="ko-KR" dirty="0" smtClean="0">
                <a:ea typeface="ＭＳ Ｐゴシック" charset="-128"/>
              </a:rPr>
              <a:t> Mini Case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Agile </a:t>
            </a:r>
            <a:r>
              <a:rPr lang="ko-KR" altLang="en-US" b="1" dirty="0" smtClean="0"/>
              <a:t>프로세스는 수많은 소규모의 프로젝트에서 성공적으로 사용됨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그러나 중간이나 대규모 소프트웨어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위해 반드시 사용될 수 있다는 것을 의미하지는 않음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핵심 요소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인도후</a:t>
            </a:r>
            <a:r>
              <a:rPr lang="ko-KR" altLang="en-US" b="1" dirty="0" smtClean="0"/>
              <a:t> 유지보수에서 </a:t>
            </a:r>
            <a:r>
              <a:rPr lang="en-US" altLang="ko-KR" b="1" dirty="0" smtClean="0"/>
              <a:t>Agile </a:t>
            </a:r>
            <a:r>
              <a:rPr lang="ko-KR" altLang="en-US" b="1" dirty="0" smtClean="0"/>
              <a:t>프로세스가 어떤 영향을 미치는지</a:t>
            </a:r>
            <a:r>
              <a:rPr lang="en-US" altLang="ko-KR" b="1" dirty="0" smtClean="0"/>
              <a:t>?</a:t>
            </a:r>
          </a:p>
          <a:p>
            <a:pPr lvl="1" eaLnBrk="1" hangingPunct="1"/>
            <a:r>
              <a:rPr lang="ko-KR" altLang="en-US" dirty="0" err="1" smtClean="0"/>
              <a:t>리팩토링</a:t>
            </a:r>
            <a:r>
              <a:rPr lang="en-US" altLang="ko-KR" dirty="0" smtClean="0"/>
              <a:t>(Refactoring)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Agile </a:t>
            </a:r>
            <a:r>
              <a:rPr lang="ko-KR" altLang="en-US" dirty="0" smtClean="0"/>
              <a:t>프로세스의 내재된 컴포넌트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리팩토링은</a:t>
            </a:r>
            <a:r>
              <a:rPr lang="ko-KR" altLang="en-US" dirty="0" smtClean="0"/>
              <a:t> 유지보수 동안에 계속됨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예비 연구가 차지하는 것처럼 </a:t>
            </a:r>
            <a:r>
              <a:rPr lang="ko-KR" altLang="en-US" dirty="0" err="1" smtClean="0"/>
              <a:t>리팩토링이</a:t>
            </a:r>
            <a:r>
              <a:rPr lang="ko-KR" altLang="en-US" dirty="0" smtClean="0"/>
              <a:t> 인도 후 유지보수의 비용을 증가시키는지 확인이 필요함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168600" cy="400110"/>
          </a:xfrm>
        </p:spPr>
        <p:txBody>
          <a:bodyPr/>
          <a:lstStyle/>
          <a:p>
            <a:pPr algn="ctr"/>
            <a:r>
              <a:rPr lang="en-US" altLang="ko-KR" dirty="0" smtClean="0"/>
              <a:t>Agile </a:t>
            </a:r>
            <a:r>
              <a:rPr lang="ko-KR" altLang="en-US" dirty="0" smtClean="0"/>
              <a:t>프로세스 평가하기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요구사항이 </a:t>
            </a:r>
            <a:r>
              <a:rPr lang="ko-KR" altLang="en-US" b="1" dirty="0" err="1" smtClean="0"/>
              <a:t>모하하거나</a:t>
            </a:r>
            <a:r>
              <a:rPr lang="ko-KR" altLang="en-US" b="1" dirty="0" smtClean="0"/>
              <a:t> 변경될 때 </a:t>
            </a:r>
            <a:r>
              <a:rPr lang="en-US" altLang="ko-KR" b="1" dirty="0" smtClean="0"/>
              <a:t>Agile </a:t>
            </a:r>
            <a:r>
              <a:rPr lang="ko-KR" altLang="en-US" b="1" dirty="0" smtClean="0"/>
              <a:t>프로세스는 유용함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b="1" dirty="0" smtClean="0"/>
              <a:t>2000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Williams, Kessler, Cunningham, and Jeffries</a:t>
            </a:r>
            <a:r>
              <a:rPr lang="ko-KR" altLang="en-US" b="1" dirty="0" smtClean="0"/>
              <a:t>은 페어 프로그래밍이 다음과 같은 결과를 이끌어 낸다는 것을 보였음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고품질에 코드의 개발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더 짧은 시간에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더 높은 업무 만족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182937" cy="400110"/>
          </a:xfrm>
        </p:spPr>
        <p:txBody>
          <a:bodyPr/>
          <a:lstStyle/>
          <a:p>
            <a:pPr algn="ctr"/>
            <a:r>
              <a:rPr lang="en-US" altLang="ko-KR" dirty="0" smtClean="0"/>
              <a:t>Agile </a:t>
            </a:r>
            <a:r>
              <a:rPr lang="ko-KR" altLang="en-US" dirty="0" smtClean="0"/>
              <a:t>프로세스 평가하기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2007</a:t>
            </a:r>
            <a:r>
              <a:rPr lang="ko-KR" altLang="en-US" b="1" dirty="0" smtClean="0"/>
              <a:t>년에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Arisholm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Gallis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Dybå</a:t>
            </a:r>
            <a:r>
              <a:rPr lang="en-US" altLang="ko-KR" b="1" dirty="0" smtClean="0"/>
              <a:t>, and </a:t>
            </a:r>
            <a:r>
              <a:rPr lang="en-US" altLang="ko-KR" b="1" dirty="0" err="1" smtClean="0"/>
              <a:t>Sjøberg</a:t>
            </a:r>
            <a:r>
              <a:rPr lang="ko-KR" altLang="en-US" b="1" dirty="0" smtClean="0"/>
              <a:t>은 폭넓은 실험을 수행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소프트웨어 유지보수의 </a:t>
            </a:r>
            <a:r>
              <a:rPr lang="ko-KR" altLang="en-US" dirty="0" err="1" smtClean="0"/>
              <a:t>전후관계에서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페어</a:t>
            </a:r>
            <a:r>
              <a:rPr lang="ko-KR" altLang="en-US" dirty="0" smtClean="0"/>
              <a:t> 프로그래밍을 평가하기 위해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b="1" dirty="0" smtClean="0"/>
              <a:t>2007</a:t>
            </a:r>
            <a:r>
              <a:rPr lang="ko-KR" altLang="en-US" b="1" dirty="0" smtClean="0"/>
              <a:t>년에 </a:t>
            </a:r>
            <a:r>
              <a:rPr lang="en-US" altLang="ko-KR" b="1" dirty="0" err="1" smtClean="0"/>
              <a:t>Dybå</a:t>
            </a:r>
            <a:r>
              <a:rPr lang="en-US" altLang="ko-KR" b="1" dirty="0" smtClean="0"/>
              <a:t> et al.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15</a:t>
            </a:r>
            <a:r>
              <a:rPr lang="ko-KR" altLang="en-US" b="1" dirty="0" smtClean="0"/>
              <a:t>개의 연구를 분석하여  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개인과 </a:t>
            </a:r>
            <a:r>
              <a:rPr lang="ko-KR" altLang="en-US" dirty="0" err="1" smtClean="0"/>
              <a:t>페어</a:t>
            </a:r>
            <a:r>
              <a:rPr lang="ko-KR" altLang="en-US" dirty="0" smtClean="0"/>
              <a:t> 프로그래밍의 효율성을 비교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두 그룹은 같은 결론을 얻었음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그것은 프로그래머의 전문성과 소프트웨어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복잡도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해결해야 하는 태스크에 의존적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182937" cy="400110"/>
          </a:xfrm>
        </p:spPr>
        <p:txBody>
          <a:bodyPr/>
          <a:lstStyle/>
          <a:p>
            <a:pPr algn="ctr"/>
            <a:r>
              <a:rPr lang="en-US" altLang="ko-KR" dirty="0" smtClean="0"/>
              <a:t>Agile </a:t>
            </a:r>
            <a:r>
              <a:rPr lang="ko-KR" altLang="en-US" dirty="0" smtClean="0"/>
              <a:t>프로세스 평가하기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 smtClean="0"/>
              <a:t>Manifesto for Agile Software Development</a:t>
            </a:r>
            <a:r>
              <a:rPr lang="ko-KR" altLang="en-US" b="1" dirty="0" smtClean="0"/>
              <a:t>는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기본적으로 </a:t>
            </a:r>
            <a:r>
              <a:rPr lang="en-US" altLang="ko-KR" b="1" dirty="0" smtClean="0"/>
              <a:t>Agile </a:t>
            </a:r>
            <a:r>
              <a:rPr lang="ko-KR" altLang="en-US" b="1" dirty="0" smtClean="0"/>
              <a:t>프로세스가 </a:t>
            </a:r>
            <a:r>
              <a:rPr lang="en-US" altLang="ko-KR" b="1" dirty="0" smtClean="0"/>
              <a:t>Unified Process</a:t>
            </a:r>
            <a:r>
              <a:rPr lang="ko-KR" altLang="en-US" b="1" dirty="0" smtClean="0"/>
              <a:t>와 같은 잘 통솔된 프로세스보다 더 우수하다고 주장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회의론자들은 </a:t>
            </a:r>
            <a:r>
              <a:rPr lang="en-US" altLang="ko-KR" b="1" dirty="0" smtClean="0"/>
              <a:t>Agile </a:t>
            </a:r>
            <a:r>
              <a:rPr lang="ko-KR" altLang="en-US" b="1" dirty="0" smtClean="0"/>
              <a:t>프로세스의 제안자들이 해커나 다름없다고 반박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하지만</a:t>
            </a:r>
            <a:r>
              <a:rPr lang="en-US" altLang="ko-KR" b="1" dirty="0" smtClean="0"/>
              <a:t>, Agile </a:t>
            </a:r>
            <a:r>
              <a:rPr lang="ko-KR" altLang="en-US" b="1" dirty="0" smtClean="0"/>
              <a:t>프로세스는 중간 단계일 뿐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잘 통솔된 프로세스의 프레임워크 내에 </a:t>
            </a:r>
            <a:r>
              <a:rPr lang="en-US" altLang="ko-KR" dirty="0" smtClean="0"/>
              <a:t>Agile </a:t>
            </a:r>
            <a:r>
              <a:rPr lang="ko-KR" altLang="en-US" dirty="0" smtClean="0"/>
              <a:t>프로세스의 증명된 특성을 통합하는 것이 가능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182937" cy="400110"/>
          </a:xfrm>
        </p:spPr>
        <p:txBody>
          <a:bodyPr/>
          <a:lstStyle/>
          <a:p>
            <a:pPr algn="ctr"/>
            <a:r>
              <a:rPr lang="en-US" altLang="ko-KR" dirty="0" smtClean="0"/>
              <a:t>Agile </a:t>
            </a:r>
            <a:r>
              <a:rPr lang="ko-KR" altLang="en-US" dirty="0" smtClean="0"/>
              <a:t>프로세스 평가하기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결론적으로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Agile </a:t>
            </a:r>
            <a:r>
              <a:rPr lang="ko-KR" altLang="en-US" dirty="0" smtClean="0"/>
              <a:t>프로세스는 클라이언트의 요구사항들이 모호할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소규모 소프트웨어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구축하는데 유용한 접근법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더욱이</a:t>
            </a:r>
            <a:r>
              <a:rPr lang="en-US" altLang="ko-KR" dirty="0" smtClean="0"/>
              <a:t>, Agile </a:t>
            </a:r>
            <a:r>
              <a:rPr lang="ko-KR" altLang="en-US" dirty="0" smtClean="0"/>
              <a:t>프로세스의 몇몇 특성들은 다른 생명주기 모델의 전후 관계에서 효과적으로 이용될 수 있음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182937" cy="400110"/>
          </a:xfrm>
        </p:spPr>
        <p:txBody>
          <a:bodyPr/>
          <a:lstStyle/>
          <a:p>
            <a:pPr algn="ctr"/>
            <a:r>
              <a:rPr lang="en-US" altLang="ko-KR" dirty="0" smtClean="0"/>
              <a:t>Agile </a:t>
            </a:r>
            <a:r>
              <a:rPr lang="ko-KR" altLang="en-US" dirty="0" smtClean="0"/>
              <a:t>프로세스 평가하기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b="1" dirty="0" smtClean="0"/>
              <a:t>Microsoft</a:t>
            </a:r>
            <a:r>
              <a:rPr lang="ko-KR" altLang="en-US" b="1" dirty="0" smtClean="0"/>
              <a:t>의 생명주기 모델</a:t>
            </a:r>
            <a:endParaRPr lang="en-US" altLang="ko-KR" b="1" dirty="0" smtClean="0"/>
          </a:p>
          <a:p>
            <a:pPr eaLnBrk="1" hangingPunct="1">
              <a:lnSpc>
                <a:spcPct val="120000"/>
              </a:lnSpc>
            </a:pPr>
            <a:endParaRPr lang="en-US" altLang="ko-KR" b="1" dirty="0" smtClean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 smtClean="0"/>
              <a:t>요구사항 분석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잠재적 고객들 인터뷰</a:t>
            </a:r>
            <a:endParaRPr lang="en-US" altLang="ko-KR" b="1" dirty="0" smtClean="0"/>
          </a:p>
          <a:p>
            <a:pPr eaLnBrk="1" hangingPunct="1">
              <a:lnSpc>
                <a:spcPct val="120000"/>
              </a:lnSpc>
            </a:pPr>
            <a:endParaRPr lang="en-US" altLang="ko-KR" b="1" dirty="0" smtClean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 smtClean="0"/>
              <a:t>명세서가 작성</a:t>
            </a:r>
            <a:endParaRPr lang="en-US" altLang="ko-KR" b="1" dirty="0" smtClean="0"/>
          </a:p>
          <a:p>
            <a:pPr eaLnBrk="1" hangingPunct="1">
              <a:lnSpc>
                <a:spcPct val="120000"/>
              </a:lnSpc>
            </a:pPr>
            <a:endParaRPr lang="en-US" altLang="ko-KR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ko-KR" b="1" dirty="0" smtClean="0"/>
              <a:t>3</a:t>
            </a:r>
            <a:r>
              <a:rPr lang="ko-KR" altLang="en-US" b="1" dirty="0" smtClean="0"/>
              <a:t>개 내지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개의 </a:t>
            </a:r>
            <a:r>
              <a:rPr lang="ko-KR" altLang="en-US" b="1" dirty="0" err="1" smtClean="0"/>
              <a:t>빌드들로</a:t>
            </a:r>
            <a:r>
              <a:rPr lang="ko-KR" altLang="en-US" b="1" dirty="0" smtClean="0"/>
              <a:t> 분할</a:t>
            </a:r>
            <a:endParaRPr lang="en-US" altLang="ko-KR" b="1" dirty="0" smtClean="0"/>
          </a:p>
          <a:p>
            <a:pPr eaLnBrk="1" hangingPunct="1">
              <a:lnSpc>
                <a:spcPct val="120000"/>
              </a:lnSpc>
            </a:pPr>
            <a:endParaRPr lang="en-US" altLang="ko-KR" b="1" dirty="0" smtClean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 smtClean="0"/>
              <a:t>각 </a:t>
            </a:r>
            <a:r>
              <a:rPr lang="ko-KR" altLang="en-US" b="1" dirty="0" err="1" smtClean="0"/>
              <a:t>빌드는</a:t>
            </a:r>
            <a:r>
              <a:rPr lang="ko-KR" altLang="en-US" b="1" dirty="0" smtClean="0"/>
              <a:t> 많은 소규모 팀들이 병렬적으로 수행</a:t>
            </a:r>
            <a:endParaRPr lang="en-US" altLang="ko-KR" b="1" dirty="0" smtClean="0"/>
          </a:p>
          <a:p>
            <a:pPr>
              <a:lnSpc>
                <a:spcPct val="120000"/>
              </a:lnSpc>
            </a:pP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600648" cy="400110"/>
          </a:xfrm>
        </p:spPr>
        <p:txBody>
          <a:bodyPr/>
          <a:lstStyle/>
          <a:p>
            <a:pPr algn="ctr"/>
            <a:r>
              <a:rPr lang="ko-KR" altLang="en-US" dirty="0" smtClean="0"/>
              <a:t>동기적</a:t>
            </a:r>
            <a:r>
              <a:rPr lang="en-US" altLang="ko-KR" dirty="0" smtClean="0"/>
              <a:t>-</a:t>
            </a:r>
            <a:r>
              <a:rPr lang="ko-KR" altLang="en-US" dirty="0" smtClean="0"/>
              <a:t>안정적 생명주기 모델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각 팀이 작업을 끝낸 후 </a:t>
            </a:r>
            <a:r>
              <a:rPr lang="en-US" altLang="ko-KR" b="1" dirty="0" smtClean="0"/>
              <a:t>— </a:t>
            </a:r>
            <a:r>
              <a:rPr lang="ko-KR" altLang="en-US" b="1" dirty="0" smtClean="0"/>
              <a:t>동기화</a:t>
            </a:r>
            <a:r>
              <a:rPr lang="en-US" altLang="ko-KR" b="1" dirty="0" smtClean="0"/>
              <a:t>(</a:t>
            </a:r>
            <a:r>
              <a:rPr lang="en-US" altLang="ko-KR" b="1" i="1" dirty="0" smtClean="0"/>
              <a:t>synchronize</a:t>
            </a:r>
            <a:r>
              <a:rPr lang="en-US" altLang="ko-KR" b="1" dirty="0" smtClean="0"/>
              <a:t> , </a:t>
            </a:r>
            <a:r>
              <a:rPr lang="ko-KR" altLang="en-US" b="1" dirty="0" smtClean="0"/>
              <a:t>테스트와 디버그</a:t>
            </a:r>
            <a:r>
              <a:rPr lang="en-US" altLang="ko-KR" b="1" dirty="0" smtClean="0"/>
              <a:t>) </a:t>
            </a:r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ko-KR" altLang="en-US" b="1" dirty="0" smtClean="0"/>
              <a:t>각 </a:t>
            </a:r>
            <a:r>
              <a:rPr lang="ko-KR" altLang="en-US" b="1" dirty="0" err="1" smtClean="0"/>
              <a:t>빌드의</a:t>
            </a:r>
            <a:r>
              <a:rPr lang="ko-KR" altLang="en-US" b="1" dirty="0" smtClean="0"/>
              <a:t> 후반부 </a:t>
            </a:r>
            <a:r>
              <a:rPr lang="en-US" altLang="ko-KR" b="1" dirty="0" smtClean="0"/>
              <a:t>— </a:t>
            </a:r>
            <a:r>
              <a:rPr lang="ko-KR" altLang="en-US" b="1" dirty="0" smtClean="0"/>
              <a:t>안정화</a:t>
            </a:r>
            <a:r>
              <a:rPr lang="en-US" altLang="ko-KR" b="1" dirty="0" smtClean="0"/>
              <a:t>(</a:t>
            </a:r>
            <a:r>
              <a:rPr lang="en-US" altLang="ko-KR" b="1" i="1" dirty="0" smtClean="0"/>
              <a:t>stabilize</a:t>
            </a:r>
            <a:r>
              <a:rPr lang="en-US" altLang="ko-KR" b="1" dirty="0" smtClean="0"/>
              <a:t> , </a:t>
            </a:r>
            <a:r>
              <a:rPr lang="ko-KR" altLang="en-US" b="1" dirty="0" err="1" smtClean="0"/>
              <a:t>빌드가</a:t>
            </a:r>
            <a:r>
              <a:rPr lang="ko-KR" altLang="en-US" b="1" dirty="0" smtClean="0"/>
              <a:t> 고정</a:t>
            </a:r>
            <a:r>
              <a:rPr lang="en-US" altLang="ko-KR" b="1" dirty="0" smtClean="0"/>
              <a:t>)</a:t>
            </a:r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ko-KR" altLang="en-US" b="1" dirty="0" smtClean="0"/>
              <a:t>반복되는 동기화 단계는 다양한 컴포넌트들이 함께 수행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err="1" smtClean="0"/>
              <a:t>프로덕트의</a:t>
            </a:r>
            <a:r>
              <a:rPr lang="ko-KR" altLang="en-US" dirty="0" smtClean="0"/>
              <a:t> 운영에 관한 통찰력을 얻을 수 있음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600450" cy="400110"/>
          </a:xfrm>
        </p:spPr>
        <p:txBody>
          <a:bodyPr/>
          <a:lstStyle/>
          <a:p>
            <a:pPr algn="ctr"/>
            <a:r>
              <a:rPr lang="ko-KR" altLang="en-US" dirty="0" smtClean="0"/>
              <a:t>동기적</a:t>
            </a:r>
            <a:r>
              <a:rPr lang="en-US" altLang="ko-KR" dirty="0" smtClean="0"/>
              <a:t>-</a:t>
            </a:r>
            <a:r>
              <a:rPr lang="ko-KR" altLang="en-US" dirty="0" smtClean="0"/>
              <a:t>안정적 생명주기 모델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3106688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단순한 방법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err="1" smtClean="0"/>
              <a:t>라피드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프로토타이핑</a:t>
            </a:r>
            <a:r>
              <a:rPr lang="ko-KR" altLang="en-US" dirty="0" smtClean="0"/>
              <a:t> 모델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페이즈의</a:t>
            </a:r>
            <a:r>
              <a:rPr lang="ko-KR" altLang="en-US" dirty="0" smtClean="0"/>
              <a:t> 위험 분석 예측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마약 모든 위험들이 완화될 수 없다면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프로젝트는 즉시 중단되어야 함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424" cy="400110"/>
          </a:xfrm>
        </p:spPr>
        <p:txBody>
          <a:bodyPr/>
          <a:lstStyle/>
          <a:p>
            <a:pPr algn="ctr"/>
            <a:r>
              <a:rPr lang="ko-KR" altLang="en-US" smtClean="0"/>
              <a:t>나선형 모델</a:t>
            </a:r>
            <a:endParaRPr lang="ko-KR" altLang="en-US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773238"/>
            <a:ext cx="4166834" cy="44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3610744" cy="435334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dirty="0" smtClean="0"/>
              <a:t>각 </a:t>
            </a:r>
            <a:r>
              <a:rPr lang="ko-KR" altLang="en-US" b="1" dirty="0" err="1" smtClean="0"/>
              <a:t>페이즈는</a:t>
            </a:r>
            <a:r>
              <a:rPr lang="ko-KR" altLang="en-US" b="1" dirty="0" smtClean="0"/>
              <a:t> 다음을 선행</a:t>
            </a:r>
            <a:endParaRPr lang="en-US" altLang="ko-KR" b="1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대안 수립</a:t>
            </a: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위험 분석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b="1" dirty="0" smtClean="0"/>
              <a:t>각 </a:t>
            </a:r>
            <a:r>
              <a:rPr lang="ko-KR" altLang="en-US" b="1" dirty="0" err="1" smtClean="0"/>
              <a:t>페이즈는</a:t>
            </a:r>
            <a:r>
              <a:rPr lang="ko-KR" altLang="en-US" b="1" dirty="0" smtClean="0"/>
              <a:t> 다음을 후행</a:t>
            </a:r>
            <a:endParaRPr lang="en-US" altLang="ko-KR" b="1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다음 </a:t>
            </a:r>
            <a:r>
              <a:rPr lang="ko-KR" altLang="en-US" dirty="0" err="1" smtClean="0"/>
              <a:t>페이즈의</a:t>
            </a:r>
            <a:r>
              <a:rPr lang="ko-KR" altLang="en-US" dirty="0" smtClean="0"/>
              <a:t> 계획</a:t>
            </a: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b="1" dirty="0" smtClean="0"/>
              <a:t>나선모양의 차수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현재까지의 누적 비용</a:t>
            </a:r>
            <a:endParaRPr lang="en-US" altLang="ko-KR" b="1" dirty="0" smtClean="0"/>
          </a:p>
          <a:p>
            <a:pPr eaLnBrk="1" hangingPunct="1">
              <a:lnSpc>
                <a:spcPct val="90000"/>
              </a:lnSpc>
            </a:pPr>
            <a:endParaRPr lang="en-US" altLang="ko-KR" b="1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b="1" dirty="0" smtClean="0"/>
              <a:t>각 차수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나선을 통해 진행되는 상태</a:t>
            </a: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48520" cy="400110"/>
          </a:xfrm>
        </p:spPr>
        <p:txBody>
          <a:bodyPr/>
          <a:lstStyle/>
          <a:p>
            <a:pPr algn="ctr"/>
            <a:r>
              <a:rPr lang="ko-KR" altLang="en-US" smtClean="0"/>
              <a:t>완전한 나선형 모델</a:t>
            </a:r>
            <a:endParaRPr lang="ko-KR" altLang="en-US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132856"/>
            <a:ext cx="4783471" cy="398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  </a:t>
            </a:r>
            <a:r>
              <a:rPr lang="ko-KR" altLang="en-US" dirty="0" smtClean="0"/>
              <a:t>다른 생명주기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강점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얼마나 테스트를 </a:t>
            </a:r>
            <a:r>
              <a:rPr lang="ko-KR" altLang="en-US" dirty="0" err="1" smtClean="0"/>
              <a:t>해야하는지</a:t>
            </a:r>
            <a:r>
              <a:rPr lang="ko-KR" altLang="en-US" dirty="0" smtClean="0"/>
              <a:t> 쉽게 결정할 수 있음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개발과 유지보수 사이는 본래 구별이 되지 않음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단점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대규모 소프트웨어만을 위해 한정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내부적 소프트웨어만을 위해 한정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48520" cy="400110"/>
          </a:xfrm>
        </p:spPr>
        <p:txBody>
          <a:bodyPr/>
          <a:lstStyle/>
          <a:p>
            <a:pPr algn="ctr"/>
            <a:r>
              <a:rPr lang="ko-KR" altLang="en-US" smtClean="0"/>
              <a:t>나선형 모델의 분석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 </a:t>
            </a:r>
            <a:r>
              <a:rPr lang="en-US" altLang="ko-KR" dirty="0" err="1" smtClean="0"/>
              <a:t>Winburg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미니 사례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>
                <a:ea typeface="ＭＳ Ｐゴシック" charset="-128"/>
              </a:rPr>
              <a:t>Winburg</a:t>
            </a:r>
            <a:r>
              <a:rPr lang="en-US" altLang="ko-KR" b="1" dirty="0" smtClean="0">
                <a:ea typeface="ＭＳ Ｐゴシック" charset="-128"/>
              </a:rPr>
              <a:t> Mini </a:t>
            </a:r>
            <a:r>
              <a:rPr lang="ko-KR" altLang="en-US" b="1" dirty="0" smtClean="0">
                <a:ea typeface="ＭＳ Ｐゴシック" charset="-128"/>
              </a:rPr>
              <a:t>사례연구에 대한 진화</a:t>
            </a:r>
            <a:r>
              <a:rPr lang="en-US" altLang="ko-KR" b="1" dirty="0" smtClean="0">
                <a:ea typeface="ＭＳ Ｐゴシック" charset="-128"/>
              </a:rPr>
              <a:t>-</a:t>
            </a:r>
            <a:r>
              <a:rPr lang="ko-KR" altLang="en-US" b="1" dirty="0" smtClean="0">
                <a:ea typeface="ＭＳ Ｐゴシック" charset="-128"/>
              </a:rPr>
              <a:t>트리 생명주기 모델</a:t>
            </a: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240608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진화</a:t>
            </a:r>
            <a:r>
              <a:rPr lang="en-US" altLang="ko-KR" dirty="0" smtClean="0"/>
              <a:t>-</a:t>
            </a:r>
            <a:r>
              <a:rPr lang="ko-KR" altLang="en-US" dirty="0" smtClean="0"/>
              <a:t>트리 생명주기 모델</a:t>
            </a:r>
            <a:endParaRPr lang="ko-KR" altLang="en-US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7540" y="2276872"/>
            <a:ext cx="7188919" cy="384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2.10  </a:t>
            </a:r>
            <a:r>
              <a:rPr lang="ko-KR" altLang="en-US" dirty="0" smtClean="0"/>
              <a:t>생명주기 모델의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9</a:t>
            </a:r>
            <a:r>
              <a:rPr lang="ko-KR" altLang="en-US" b="1" dirty="0" smtClean="0"/>
              <a:t>개의 다른 생명 주기 모델이 보여짐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그들이 갖고 있는 강점과 약점들에 대해 특별한 관심을 갖고 학습해야 함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모델을 결정하는 핵심요소</a:t>
            </a:r>
            <a:r>
              <a:rPr lang="en-US" altLang="ko-KR" b="1" dirty="0" smtClean="0"/>
              <a:t>:</a:t>
            </a:r>
          </a:p>
          <a:p>
            <a:pPr lvl="1" eaLnBrk="1" hangingPunct="1"/>
            <a:r>
              <a:rPr lang="ko-KR" altLang="en-US" dirty="0" smtClean="0"/>
              <a:t>조직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그것의 관리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직원들의 능력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프로덕트의</a:t>
            </a:r>
            <a:r>
              <a:rPr lang="ko-KR" altLang="en-US" dirty="0" smtClean="0"/>
              <a:t> 특성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최선의 제안</a:t>
            </a:r>
            <a:endParaRPr lang="en-US" altLang="ko-KR" b="1" dirty="0" smtClean="0"/>
          </a:p>
          <a:p>
            <a:pPr lvl="1" eaLnBrk="1" hangingPunct="1"/>
            <a:r>
              <a:rPr lang="en-US" altLang="ko-KR" dirty="0" smtClean="0"/>
              <a:t>“Mix-and-match” life-cycle model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952576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생명주기 모델의 차이점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2.10  </a:t>
            </a:r>
            <a:r>
              <a:rPr lang="ko-KR" altLang="en-US" dirty="0" smtClean="0"/>
              <a:t>생명주기 모델의 비교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965450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생명주기 </a:t>
            </a:r>
            <a:r>
              <a:rPr lang="ko-KR" altLang="en-US" smtClean="0"/>
              <a:t>모델의 장단점</a:t>
            </a:r>
            <a:endParaRPr lang="ko-KR" altLang="en-US" dirty="0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773238"/>
            <a:ext cx="5326856" cy="451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WordArt 4"/>
          <p:cNvSpPr>
            <a:spLocks noChangeArrowheads="1" noChangeShapeType="1" noTextEdit="1"/>
          </p:cNvSpPr>
          <p:nvPr/>
        </p:nvSpPr>
        <p:spPr bwMode="gray">
          <a:xfrm>
            <a:off x="2090738" y="2714625"/>
            <a:ext cx="5143500" cy="8763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0"/>
              </a:avLst>
            </a:prstTxWarp>
          </a:bodyPr>
          <a:lstStyle/>
          <a:p>
            <a:r>
              <a:rPr lang="en-US" altLang="ko-KR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1894E8"/>
                    </a:gs>
                    <a:gs pos="100000">
                      <a:srgbClr val="36D0A4"/>
                    </a:gs>
                  </a:gsLst>
                  <a:lin ang="0" scaled="1"/>
                </a:gradFill>
                <a:effectLst>
                  <a:outerShdw dist="35921" dir="2700000" sy="50000" rotWithShape="0">
                    <a:srgbClr val="B2B2B2">
                      <a:alpha val="70000"/>
                    </a:srgbClr>
                  </a:outerShdw>
                </a:effectLst>
                <a:latin typeface="Arial Black"/>
              </a:rPr>
              <a:t>Thank You !</a:t>
            </a:r>
            <a:endParaRPr lang="ko-KR" altLang="en-US" kern="10">
              <a:ln w="38100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1894E8"/>
                  </a:gs>
                  <a:gs pos="100000">
                    <a:srgbClr val="36D0A4"/>
                  </a:gs>
                </a:gsLst>
                <a:lin ang="0" scaled="1"/>
              </a:gradFill>
              <a:effectLst>
                <a:outerShdw dist="35921" dir="2700000" sy="50000" rotWithShape="0">
                  <a:srgbClr val="B2B2B2">
                    <a:alpha val="7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CCC6D-34DB-41F3-863B-109AC57F305E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 </a:t>
            </a:r>
            <a:r>
              <a:rPr lang="en-US" altLang="ko-KR" dirty="0" err="1" smtClean="0"/>
              <a:t>Winburg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미니 사례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5626968" cy="4353347"/>
          </a:xfrm>
        </p:spPr>
        <p:txBody>
          <a:bodyPr/>
          <a:lstStyle/>
          <a:p>
            <a:r>
              <a:rPr lang="ko-KR" altLang="en-US" b="1" dirty="0" smtClean="0"/>
              <a:t>피드백 루프를 갖는 선형 생명주기 모델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폭포수 모델은 이벤트의 순서를 보여줄 수는 없음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64544" cy="400110"/>
          </a:xfrm>
        </p:spPr>
        <p:txBody>
          <a:bodyPr/>
          <a:lstStyle/>
          <a:p>
            <a:pPr algn="ctr"/>
            <a:r>
              <a:rPr lang="ko-KR" altLang="en-US" smtClean="0"/>
              <a:t>폭포수 생명주기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412776"/>
            <a:ext cx="1933186" cy="456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 </a:t>
            </a:r>
            <a:r>
              <a:rPr lang="en-US" altLang="ko-KR" dirty="0" err="1" smtClean="0"/>
              <a:t>Winburg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미니 사례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진화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트리 모델은 이벤트의 명백한 순서를 보일 수 있음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각 에피소드의 끝에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기준선</a:t>
            </a:r>
            <a:r>
              <a:rPr lang="en-US" altLang="ko-KR" dirty="0" smtClean="0"/>
              <a:t>(baseline), </a:t>
            </a:r>
            <a:r>
              <a:rPr lang="ko-KR" altLang="en-US" dirty="0" smtClean="0"/>
              <a:t>즉 산출물</a:t>
            </a:r>
            <a:r>
              <a:rPr lang="en-US" altLang="ko-KR" dirty="0" smtClean="0"/>
              <a:t>(artifact)</a:t>
            </a:r>
            <a:r>
              <a:rPr lang="ko-KR" altLang="en-US" dirty="0" smtClean="0"/>
              <a:t>들의 완전한 집합을 가짐</a:t>
            </a:r>
            <a:endParaRPr lang="en-US" altLang="ko-KR" dirty="0" smtClean="0"/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en-US" altLang="ko-KR" b="1" dirty="0" smtClean="0">
                <a:ea typeface="ＭＳ Ｐゴシック" charset="-128"/>
              </a:rPr>
              <a:t>Example:</a:t>
            </a:r>
          </a:p>
          <a:p>
            <a:pPr lvl="1" eaLnBrk="1" hangingPunct="1"/>
            <a:r>
              <a:rPr lang="ko-KR" altLang="en-US" dirty="0" smtClean="0"/>
              <a:t>에피소드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끝에 기준선은 </a:t>
            </a:r>
            <a:r>
              <a:rPr lang="en-US" altLang="ko-KR" dirty="0" smtClean="0"/>
              <a:t>:</a:t>
            </a:r>
          </a:p>
          <a:p>
            <a:pPr lvl="2" eaLnBrk="1" hangingPunct="1"/>
            <a:r>
              <a:rPr lang="en-US" altLang="ko-KR" dirty="0" smtClean="0">
                <a:ea typeface="ＭＳ Ｐゴシック" charset="-128"/>
              </a:rPr>
              <a:t>Requirements</a:t>
            </a:r>
            <a:r>
              <a:rPr lang="en-US" altLang="ko-KR" baseline="-25000" dirty="0" smtClean="0">
                <a:ea typeface="ＭＳ Ｐゴシック" charset="-128"/>
              </a:rPr>
              <a:t>1</a:t>
            </a:r>
            <a:r>
              <a:rPr lang="en-US" altLang="ko-KR" dirty="0" smtClean="0">
                <a:ea typeface="ＭＳ Ｐゴシック" charset="-128"/>
              </a:rPr>
              <a:t>, Analysis</a:t>
            </a:r>
            <a:r>
              <a:rPr lang="en-US" altLang="ko-KR" baseline="-25000" dirty="0" smtClean="0">
                <a:ea typeface="ＭＳ Ｐゴシック" charset="-128"/>
              </a:rPr>
              <a:t>1</a:t>
            </a:r>
            <a:r>
              <a:rPr lang="en-US" altLang="ko-KR" dirty="0" smtClean="0">
                <a:ea typeface="ＭＳ Ｐゴシック" charset="-128"/>
              </a:rPr>
              <a:t>, Design</a:t>
            </a:r>
            <a:r>
              <a:rPr lang="en-US" altLang="ko-KR" baseline="-25000" dirty="0" smtClean="0">
                <a:ea typeface="ＭＳ Ｐゴシック" charset="-128"/>
              </a:rPr>
              <a:t>3</a:t>
            </a:r>
            <a:r>
              <a:rPr lang="en-US" altLang="ko-KR" dirty="0" smtClean="0">
                <a:ea typeface="ＭＳ Ｐゴシック" charset="-128"/>
              </a:rPr>
              <a:t>, Implementation</a:t>
            </a:r>
            <a:r>
              <a:rPr lang="en-US" altLang="ko-KR" baseline="-25000" dirty="0" smtClean="0">
                <a:ea typeface="ＭＳ Ｐゴシック" charset="-128"/>
              </a:rPr>
              <a:t>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112816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Return to the Evolution-Tree Model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소프트웨어공학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accent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소프트웨어공학 서식</Template>
  <TotalTime>24207</TotalTime>
  <Words>3165</Words>
  <Application>Microsoft Office PowerPoint</Application>
  <PresentationFormat>화면 슬라이드 쇼(4:3)</PresentationFormat>
  <Paragraphs>742</Paragraphs>
  <Slides>72</Slides>
  <Notes>72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3" baseType="lpstr">
      <vt:lpstr>소프트웨어공학 서식</vt:lpstr>
      <vt:lpstr>Object-Oriented and     Classical Software Engineering</vt:lpstr>
      <vt:lpstr>Chapter 2.      소프트웨어 생명주기 모델</vt:lpstr>
      <vt:lpstr>PowerPoint 프레젠테이션</vt:lpstr>
      <vt:lpstr>2.1 이론적 측면의 소프트웨어 개발</vt:lpstr>
      <vt:lpstr>2.1 이론적 측면의 소프트웨어 개발</vt:lpstr>
      <vt:lpstr>2.2  Winburg 미니 사례 연구</vt:lpstr>
      <vt:lpstr>2.2  Winburg 미니 사례 연구</vt:lpstr>
      <vt:lpstr>2.2  Winburg 미니 사례 연구</vt:lpstr>
      <vt:lpstr>2.2  Winburg 미니 사례 연구</vt:lpstr>
      <vt:lpstr>2.3  Winburg 미니 사례 연구의 교훈</vt:lpstr>
      <vt:lpstr>2.4  Teal Tractors 미니 사례 연구</vt:lpstr>
      <vt:lpstr>2.4  Teal Tractors 미니 사례 연구</vt:lpstr>
      <vt:lpstr>2.4  Teal Tractors 미니 사례 연구</vt:lpstr>
      <vt:lpstr>2.4  Teal Tractors 미니 사례 연구</vt:lpstr>
      <vt:lpstr>2.5  반복과 점진</vt:lpstr>
      <vt:lpstr>2.5  반복과 점진</vt:lpstr>
      <vt:lpstr>2.5  반복과 점진</vt:lpstr>
      <vt:lpstr>2.5  반복과 점진</vt:lpstr>
      <vt:lpstr>2.5  반복과 점진</vt:lpstr>
      <vt:lpstr>2.5  반복과 점진</vt:lpstr>
      <vt:lpstr>2.5  반복과 점진</vt:lpstr>
      <vt:lpstr>2.5  반복과 점진</vt:lpstr>
      <vt:lpstr>2.6  The Winburg 미니 사례 연구 다시 보기</vt:lpstr>
      <vt:lpstr>2.6  The Winburg 미니 사례 연구 다시 보기</vt:lpstr>
      <vt:lpstr>2.7 반복과 점진의 위험과 또 다른 측면</vt:lpstr>
      <vt:lpstr>2.7 반복과 점진의 위험과 또 다른 측면</vt:lpstr>
      <vt:lpstr>2.7 반복과 점진의 위험과 또 다른 측면</vt:lpstr>
      <vt:lpstr>2.7 반복과 점진의 위험과 또 다른 측면</vt:lpstr>
      <vt:lpstr>2.7 반복과 점진의 위험과 또 다른 측면</vt:lpstr>
      <vt:lpstr>2.7 반복과 점진의 위험과 또 다른 측면</vt:lpstr>
      <vt:lpstr>2.7 반복과 점진의 위험과 또 다른 측면</vt:lpstr>
      <vt:lpstr>2.8  반복과 점진 관리하기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2.9  다른 생명주기 모델</vt:lpstr>
      <vt:lpstr>2.10  생명주기 모델의 비교</vt:lpstr>
      <vt:lpstr>2.10  생명주기 모델의 비교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14.   Quality Concepts</dc:title>
  <dc:creator>hae</dc:creator>
  <cp:lastModifiedBy>CNLAB</cp:lastModifiedBy>
  <cp:revision>1602</cp:revision>
  <dcterms:created xsi:type="dcterms:W3CDTF">2010-06-28T15:09:10Z</dcterms:created>
  <dcterms:modified xsi:type="dcterms:W3CDTF">2017-09-09T10:09:45Z</dcterms:modified>
</cp:coreProperties>
</file>