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7" r:id="rId1"/>
  </p:sldMasterIdLst>
  <p:notesMasterIdLst>
    <p:notesMasterId r:id="rId68"/>
  </p:notesMasterIdLst>
  <p:sldIdLst>
    <p:sldId id="256" r:id="rId2"/>
    <p:sldId id="443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58" r:id="rId14"/>
    <p:sldId id="461" r:id="rId15"/>
    <p:sldId id="462" r:id="rId16"/>
    <p:sldId id="464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6" r:id="rId29"/>
    <p:sldId id="475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6" r:id="rId39"/>
    <p:sldId id="485" r:id="rId40"/>
    <p:sldId id="487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505" r:id="rId58"/>
    <p:sldId id="506" r:id="rId59"/>
    <p:sldId id="507" r:id="rId60"/>
    <p:sldId id="508" r:id="rId61"/>
    <p:sldId id="509" r:id="rId62"/>
    <p:sldId id="511" r:id="rId63"/>
    <p:sldId id="512" r:id="rId64"/>
    <p:sldId id="513" r:id="rId65"/>
    <p:sldId id="514" r:id="rId66"/>
    <p:sldId id="294" r:id="rId67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2614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1525">
          <p15:clr>
            <a:srgbClr val="A4A3A4"/>
          </p15:clr>
        </p15:guide>
        <p15:guide id="6" pos="249">
          <p15:clr>
            <a:srgbClr val="A4A3A4"/>
          </p15:clr>
        </p15:guide>
        <p15:guide id="7" pos="612">
          <p15:clr>
            <a:srgbClr val="A4A3A4"/>
          </p15:clr>
        </p15:guide>
        <p15:guide id="8" pos="5511">
          <p15:clr>
            <a:srgbClr val="A4A3A4"/>
          </p15:clr>
        </p15:guide>
        <p15:guide id="9" pos="1927">
          <p15:clr>
            <a:srgbClr val="A4A3A4"/>
          </p15:clr>
        </p15:guide>
        <p15:guide id="10" pos="2381">
          <p15:clr>
            <a:srgbClr val="A4A3A4"/>
          </p15:clr>
        </p15:guide>
        <p15:guide id="11" pos="3163">
          <p15:clr>
            <a:srgbClr val="A4A3A4"/>
          </p15:clr>
        </p15:guide>
        <p15:guide id="12" pos="3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 autoAdjust="0"/>
    <p:restoredTop sz="94712" autoAdjust="0"/>
  </p:normalViewPr>
  <p:slideViewPr>
    <p:cSldViewPr showGuides="1">
      <p:cViewPr>
        <p:scale>
          <a:sx n="84" d="100"/>
          <a:sy n="84" d="100"/>
        </p:scale>
        <p:origin x="24" y="952"/>
      </p:cViewPr>
      <p:guideLst>
        <p:guide orient="horz" pos="618"/>
        <p:guide orient="horz" pos="935"/>
        <p:guide orient="horz" pos="2614"/>
        <p:guide orient="horz" pos="3884"/>
        <p:guide orient="horz" pos="1525"/>
        <p:guide pos="249"/>
        <p:guide pos="612"/>
        <p:guide pos="5511"/>
        <p:guide pos="1927"/>
        <p:guide pos="2381"/>
        <p:guide pos="3163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BBDE36-C9D2-45BE-B10E-D16EDF2C453F}" type="datetimeFigureOut">
              <a:rPr lang="ko-KR" altLang="en-US"/>
              <a:pPr>
                <a:defRPr/>
              </a:pPr>
              <a:t>2018. 10. 21.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8" tIns="45704" rIns="91408" bIns="457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08" tIns="45704" rIns="91408" bIns="4570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08" tIns="45704" rIns="91408" bIns="457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BBB2CD-5E55-438E-A71A-22735D5FA3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8CF8E0-A6D3-4E5D-B9F4-9EA515DDC781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34337-1746-4730-B831-177E47357C5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27D4E-D91A-4577-B347-4CB0E1DDFCF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6733C-80C1-4EBE-BC33-0995C2B816A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884E6-AB2F-450D-8CCE-220B9DF9124E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8F9D4-917B-46FD-AA98-B9A0FF7D27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CA5897-9B8C-4742-AE2E-3D521385BB6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CD99F-77AC-464D-A492-1D45B6EAB03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6FB55C-56BB-4F27-AF9A-DD976A7890B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031C0-498C-43BF-8933-7DAC9211187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36BF3B-E94A-40EE-A3B6-0C8EC097665E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74BFF9-A264-403B-9686-9F1985ED6D7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84076-0302-4400-BF2E-EADE6B8AD98C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971F-4F50-4D5C-8FB9-4538964D7FC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66A28E-FD38-4EF4-B234-21F82A26FBC3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130E08-F165-4906-8176-FD658BEA104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B41859-FE97-4BB0-B22C-F2317B96A3B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B56117-1CF5-4E32-AA24-4E8AF48A895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AC7940-1772-479C-8DDD-1EE8D3DD57C5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92563-D22D-42AF-940C-DD945F30A11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9A113B-4624-49DA-B05C-CDBDBAC6B0B3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2E9486-5825-4A20-ACDE-D4514E41A84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34729-A754-4B28-97FA-CE17A9DB9A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E9D351-1582-49D3-9F69-A8D934AFE32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2777F-6E44-42C3-9310-8267E5F1516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4A8519-B381-4D43-A7C1-3D216AE43AD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A0A13-DA33-478A-98FD-B5E9A7036B5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F7B75-3868-49BE-A316-647E9396591A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E1A3D3-B900-456F-A763-31AD94B5340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BD2A2-1470-4D99-949F-E351093E749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BD9BE-05E5-41E1-811B-645C9C91B14C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006B2-461D-429D-B158-BA739948DF7F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47213-7E47-44BC-8EF4-FEB26183D5CD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642141-AA3D-45A6-96B3-23254798769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45AFE-6813-41BD-A87C-8E971148F8F6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D70291-DC2A-4E08-8D72-B74E0A6A24A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4175D-CDE6-42F1-B3D1-C2973DB28D6C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6B503-F781-4636-87F5-A269511207A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514F0E-B1B2-430F-BAA8-6D4BBDC8BA9B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C8F944-E1F5-49D6-B100-A32E33A369EF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E190-53EC-40B1-820C-394ADF96D1F6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095E95-1D32-427E-903C-CF75E04310D3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2E29E-6962-4C72-A966-2B0FCAF1982D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2710E2-3A86-4193-AAB9-7D2768633483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23C14-8210-4754-BAED-F26CACEC576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883FE6-99CD-4760-B6D7-7F1A2BE9627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6F1211-8F5C-4033-A581-A7F087C7F905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B5694-BDAD-4E0D-AE4C-688F91D7A70D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3499B-06FB-4166-A965-153846959B66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CEBEE-BAB0-4D84-B98C-5C832E3F007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0D814-8C11-4D4A-82C0-5E37505D9497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8680D-7C73-41A2-8A46-24BBDC70AA40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0AC940-187C-4AF7-84AA-2F3C06C3DFFC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EFC7D-C95E-4657-A01C-3346BFC8B691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F438F-9C21-4EB1-B58E-2D32274FC177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1B90C-873D-4829-B3A7-21DB91D06B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5117B-9F39-47F0-8BCF-F185F0E142DE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D7F6E7-2A11-4543-A2BA-540770CA52EA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5323CE-2CAF-4794-9975-72970255A03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1CDC-CB90-4429-AC64-4FE05217925C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7EA92-6E6F-4A5B-89D0-0AA8AAAD9E2B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8E3A36-BE5D-4CFF-A4FF-6A4D65628A2C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1D005-AABF-4C46-9B41-43605AB8BFD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F8897-4A64-4576-A42D-0E1A9A18C95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7A03C-68CB-4052-98DC-FAFDABA8CB1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AA52D-A76B-4693-B1B6-F96E1B1173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E632-CE0B-4E8E-8C00-9490531168FE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14CF-D768-4486-B0A7-0535150A2B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03A78-ED1C-4172-8C8A-611233972B99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A617C-638E-42AA-8E54-A1AFA6B58A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8BA48-1D20-451E-8F65-EB8C5EB9D75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EBEE5-346C-461D-ACFE-606E39AA29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63EAD-8766-45F6-95AE-14B70B07D9BF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01ACB-DA4A-4AC6-9DC6-F1E756FD26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526C3-C071-403F-8968-A7D6CE722C40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FDA64-BEE5-4C59-B784-D7EBD99F7C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9C29D-EB7D-4E95-ACBE-9D148A7DC566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2E11-B055-4647-BDBC-3F86B91410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B82BD-856F-4E66-B8D9-B482FA7368C2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17286-0CB9-44F1-AB20-FBFEDD2CB3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CD72-D8F4-4D71-A89A-F28EF77CFF1E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72E7-BDE0-43F5-A05C-32A08912C9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F2DA-A8AF-4C02-8FAB-2B9131886F6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8B2F6-78AE-4281-9147-AE27410529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6A4C-B3EF-4935-9811-F6B6AC8F3B7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FF28-8E60-4BA7-B9B8-465E18C7E3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3807-5B09-4708-A7B4-53F0B44412C0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7607-46C8-4C6C-9D06-0512F5B782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9BBBF-EEF2-4ADA-A64E-1BD55C91457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1F33A-793F-49D5-B75F-BBCD3348D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7742B-232E-4C7A-ADD6-4BFEC9969A7D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C6CF0-C660-414F-8795-298EEC192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8E94-BAF0-4CEF-A960-B2F149F7108D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4FE9-9325-4B49-AFB9-A8C1A60902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E433-BB7D-4B6F-8043-4E9FF439FE2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E971E-B539-4AAA-A536-E12468C781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A849-7587-4990-8160-D9071F2F415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CBC7-0039-4D06-BEF4-5D93148AC9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D1EFF-AC51-47ED-B373-B02312608E35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3941-2B23-4FF5-B1F2-BA9047C54F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FC18A-2EA6-4C7C-B783-4B0421C80187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15904-F365-485E-84C7-8DC3D6D71F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08B2-D6B7-42B3-86D1-D59DEDAC682C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A650C-AEC2-4153-83E6-9DB4E098B5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94EA-77E2-4612-AAD0-C12E66766812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A60B8-E8D3-4AAC-AB48-D976D555C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372F9-15AC-461D-9D78-E3DAAE8B4506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F5320-E427-484F-A91F-7AD423A068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5F08-5196-48C0-A674-2F122F586D8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ED7B-407D-47EE-9192-FB6C6D827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14675" y="2447925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2800" b="1">
                <a:latin typeface="Franklin Gothic Medium Cond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Franklin Gothic Medium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>
          <a:xfrm>
            <a:off x="-642938" y="56435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415F4-C15F-439D-ABC1-C492E25B938B}" type="datetime1">
              <a:rPr lang="ko-KR" altLang="en-US" smtClean="0"/>
              <a:t>2018. 10. 21.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0CB8-83C7-49BB-AE12-EF789E34A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50ACF-6130-4AA8-BC39-F842675A9F05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EC1E-01BD-4DAF-B26D-5F8442D508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D4A4-43C8-420F-A6B8-669CF9AB8320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37B7-C0B2-475A-ADD8-E8A4CE11DC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8750-8594-4C9B-891B-5E9E3C0C96A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F3FB6-230B-4818-A79F-130D3F2F8C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9E78B-623D-45CB-908F-2F1A2EF25740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09455-FF0B-4BA8-9D3F-34504449BF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A9B73-20AE-4B10-8DE1-0BC6A5F8FBA3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EAEA-E8C2-4082-92D0-4F7713387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01C2A-E588-4977-BB74-D1A614AAB55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2A71A-DB5E-4427-8722-AC30B8F55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52E35-E751-49E5-AE7A-5E5F702E303F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F4BB7-0929-455E-B574-87F3AC82C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6F135-B28C-43A2-9B13-BB5D17A21C8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538B-E325-411C-BEB9-BE29FDF959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9DE47-624D-488D-B59A-DC0CB3E9A4E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D0E9B-1DDE-4332-991B-8FB0C6A589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73CC7-2989-476E-9973-5988D6CF5035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58E-201B-4094-8E1B-5572A76312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B9F6-37D2-4E72-B614-A7D7CE927E57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EE271-8DBB-44DB-9691-9EAA3A2BF6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5330E-9562-41E9-82A0-CE06AA0DE6E5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11BA5-69D3-4265-9BED-5301DB8E5F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894D3-71C4-4FF4-889B-695659893136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9DFA-AFE8-4F14-8B4B-912A824089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DC06-3BAD-4EB1-823A-57F85F3D749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AC7D3-137A-426A-B395-3DE6B91137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6730-C191-4D8D-A5E5-FDA94A7073A4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6FE61-6524-404E-8972-4E0F221CDC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5C9A2-6F96-41E6-A8D0-8F7C04DD763D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F5940-2DF7-4C28-B3AE-D9543CF516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B64A9-1A68-415C-BBC6-E782C070BCE0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E7493-FED5-452E-9E21-0F3FE10F9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13CA-95DC-4994-A800-B816AB2D9376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EE04-83D6-4AA3-ABD3-ECA5F5D3E8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4489-10BD-4BA5-B921-4C918FA7EB7F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AF10-25BB-4AC4-A69C-A68476DACF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85FE9-843F-4BBA-A3EC-8D09836811EA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751C5-6FE6-4B8A-8D39-F2C77BDE92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CA90-7CC6-4333-9234-12EA3E4A1ADB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0636-172F-4D69-8621-37B5C4E2AF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58314-AD6E-40E3-89B8-EB7162F5E235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F6171-AD7E-4F7E-BA79-F6E5A246FE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3D1E-DF64-42D5-80E4-DC98CD963E9C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738B0-C605-415D-9727-FC39107A36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05CEF8-B585-42C4-A20A-F90F974D0062}" type="datetime1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F1A0391-4578-4006-92B7-22A77AA85C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6" r:id="rId1"/>
    <p:sldLayoutId id="2147485667" r:id="rId2"/>
    <p:sldLayoutId id="2147485668" r:id="rId3"/>
    <p:sldLayoutId id="2147485657" r:id="rId4"/>
    <p:sldLayoutId id="2147485658" r:id="rId5"/>
    <p:sldLayoutId id="2147485659" r:id="rId6"/>
    <p:sldLayoutId id="2147485660" r:id="rId7"/>
    <p:sldLayoutId id="2147485661" r:id="rId8"/>
    <p:sldLayoutId id="2147485662" r:id="rId9"/>
    <p:sldLayoutId id="2147485663" r:id="rId10"/>
    <p:sldLayoutId id="2147485664" r:id="rId11"/>
    <p:sldLayoutId id="2147485665" r:id="rId12"/>
    <p:sldLayoutId id="2147485669" r:id="rId13"/>
    <p:sldLayoutId id="2147485670" r:id="rId14"/>
    <p:sldLayoutId id="2147485671" r:id="rId15"/>
    <p:sldLayoutId id="2147485672" r:id="rId16"/>
    <p:sldLayoutId id="2147485673" r:id="rId17"/>
    <p:sldLayoutId id="2147485674" r:id="rId18"/>
    <p:sldLayoutId id="2147485675" r:id="rId19"/>
    <p:sldLayoutId id="2147485676" r:id="rId20"/>
    <p:sldLayoutId id="2147485677" r:id="rId21"/>
    <p:sldLayoutId id="2147485678" r:id="rId22"/>
    <p:sldLayoutId id="2147485679" r:id="rId23"/>
    <p:sldLayoutId id="2147485680" r:id="rId24"/>
    <p:sldLayoutId id="2147485681" r:id="rId25"/>
    <p:sldLayoutId id="2147485682" r:id="rId26"/>
    <p:sldLayoutId id="2147485683" r:id="rId27"/>
    <p:sldLayoutId id="2147485684" r:id="rId28"/>
    <p:sldLayoutId id="2147485685" r:id="rId29"/>
    <p:sldLayoutId id="2147485686" r:id="rId30"/>
    <p:sldLayoutId id="2147485687" r:id="rId31"/>
    <p:sldLayoutId id="2147485688" r:id="rId32"/>
    <p:sldLayoutId id="2147485689" r:id="rId33"/>
    <p:sldLayoutId id="2147485690" r:id="rId34"/>
    <p:sldLayoutId id="2147485691" r:id="rId35"/>
    <p:sldLayoutId id="2147485692" r:id="rId36"/>
    <p:sldLayoutId id="2147485693" r:id="rId37"/>
    <p:sldLayoutId id="2147485694" r:id="rId38"/>
    <p:sldLayoutId id="2147485695" r:id="rId39"/>
    <p:sldLayoutId id="2147485696" r:id="rId40"/>
    <p:sldLayoutId id="2147485697" r:id="rId41"/>
    <p:sldLayoutId id="2147485698" r:id="rId42"/>
    <p:sldLayoutId id="2147485699" r:id="rId43"/>
    <p:sldLayoutId id="2147485700" r:id="rId44"/>
    <p:sldLayoutId id="2147485701" r:id="rId45"/>
    <p:sldLayoutId id="2147485702" r:id="rId4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ChangeArrowheads="1"/>
          </p:cNvSpPr>
          <p:nvPr/>
        </p:nvSpPr>
        <p:spPr bwMode="auto">
          <a:xfrm>
            <a:off x="744538" y="2928938"/>
            <a:ext cx="7835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r>
              <a:rPr kumimoji="0" lang="en-US" altLang="ko-KR" sz="4000" b="1">
                <a:latin typeface="HY울릉도M" pitchFamily="18" charset="-127"/>
                <a:ea typeface="HY울릉도M" pitchFamily="18" charset="-127"/>
              </a:rPr>
              <a:t>Software Engineering:</a:t>
            </a:r>
          </a:p>
          <a:p>
            <a:r>
              <a:rPr kumimoji="0" lang="en-US" altLang="ko-KR" sz="3200" b="1">
                <a:latin typeface="HY울릉도M" pitchFamily="18" charset="-127"/>
                <a:ea typeface="HY울릉도M" pitchFamily="18" charset="-127"/>
              </a:rPr>
              <a:t>                  A Practitioner Approach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3.3 </a:t>
            </a:r>
            <a:r>
              <a:rPr lang="ko-KR" altLang="en-US">
                <a:cs typeface="Times New Roman" pitchFamily="18" charset="0"/>
              </a:rPr>
              <a:t>요구사항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어플리케이션 도메인의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제품이 작동되는 비즈니스 환경에 대한 명세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비즈니스 모델 구축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고객의 비즈니스 프로세스를 설명하는 </a:t>
            </a:r>
            <a:r>
              <a:rPr lang="en-US" altLang="ko-KR" dirty="0"/>
              <a:t>UML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클라이언트가 소프트웨어에 비용효과 면에서 믿을 수가 없다면 개발은 즉시종료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4834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Overview of the Requirements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3.3 </a:t>
            </a:r>
            <a:r>
              <a:rPr lang="ko-KR" altLang="en-US">
                <a:cs typeface="Times New Roman" pitchFamily="18" charset="0"/>
              </a:rPr>
              <a:t>요구사항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클라이언트의 제약 조건을 결정하는 요소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Deadline</a:t>
            </a:r>
          </a:p>
          <a:p>
            <a:pPr lvl="2" eaLnBrk="1" hangingPunct="1">
              <a:defRPr/>
            </a:pPr>
            <a:r>
              <a:rPr lang="en-US" altLang="ko-KR" dirty="0"/>
              <a:t>Nowadays, software products are often mission critical</a:t>
            </a:r>
          </a:p>
          <a:p>
            <a:pPr lvl="1" eaLnBrk="1" hangingPunct="1">
              <a:defRPr/>
            </a:pPr>
            <a:r>
              <a:rPr lang="en-US" altLang="ko-KR" dirty="0"/>
              <a:t>Parallel running </a:t>
            </a:r>
          </a:p>
          <a:p>
            <a:pPr lvl="1" eaLnBrk="1" hangingPunct="1">
              <a:defRPr/>
            </a:pPr>
            <a:r>
              <a:rPr lang="ko-KR" altLang="en-US" dirty="0" err="1"/>
              <a:t>이식성</a:t>
            </a:r>
            <a:r>
              <a:rPr lang="en-US" altLang="ko-KR" dirty="0"/>
              <a:t>(Portability)</a:t>
            </a:r>
          </a:p>
          <a:p>
            <a:pPr lvl="1" eaLnBrk="1" hangingPunct="1">
              <a:defRPr/>
            </a:pPr>
            <a:r>
              <a:rPr lang="ko-KR" altLang="en-US" dirty="0"/>
              <a:t>신뢰성</a:t>
            </a:r>
            <a:r>
              <a:rPr lang="en-US" altLang="ko-KR" dirty="0"/>
              <a:t>(Reliability)</a:t>
            </a:r>
          </a:p>
          <a:p>
            <a:pPr lvl="1" eaLnBrk="1" hangingPunct="1">
              <a:defRPr/>
            </a:pPr>
            <a:r>
              <a:rPr lang="ko-KR" altLang="en-US" dirty="0"/>
              <a:t>신속한 응답 시간</a:t>
            </a:r>
            <a:r>
              <a:rPr lang="en-US" altLang="ko-KR" dirty="0"/>
              <a:t>(Rapid response time)</a:t>
            </a:r>
          </a:p>
          <a:p>
            <a:pPr lvl="1" eaLnBrk="1" hangingPunct="1">
              <a:defRPr/>
            </a:pPr>
            <a:r>
              <a:rPr lang="ko-KR" altLang="en-US" dirty="0"/>
              <a:t>비용</a:t>
            </a:r>
            <a:r>
              <a:rPr lang="en-US" altLang="ko-KR" dirty="0"/>
              <a:t>(Cost)</a:t>
            </a:r>
          </a:p>
          <a:p>
            <a:pPr lvl="2" eaLnBrk="1" hangingPunct="1">
              <a:defRPr/>
            </a:pPr>
            <a:r>
              <a:rPr lang="ko-KR" altLang="en-US" dirty="0"/>
              <a:t>클라이언트는 개발자에게 해당 </a:t>
            </a:r>
            <a:r>
              <a:rPr lang="ko-KR" altLang="en-US" dirty="0" err="1"/>
              <a:t>프로덕트를</a:t>
            </a:r>
            <a:r>
              <a:rPr lang="ko-KR" altLang="en-US" dirty="0"/>
              <a:t> 구축하는데 얼마의 돈을 사용 할 수 있는지 알려주지 않음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프로젝트에 대한 입찰 절차를 수행하여 예산보다 적게 입찰 되기를 희망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4834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Overview of the Requirements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3.3 </a:t>
            </a:r>
            <a:r>
              <a:rPr lang="ko-KR" altLang="en-US">
                <a:cs typeface="Times New Roman" pitchFamily="18" charset="0"/>
              </a:rPr>
              <a:t>요구사항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정확한 요구사항이 필요한 이유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워크플로가</a:t>
            </a:r>
            <a:r>
              <a:rPr lang="ko-KR" altLang="en-US" dirty="0"/>
              <a:t> 부적절하게 수행되면 클라이언트는 잘못된 </a:t>
            </a:r>
            <a:r>
              <a:rPr lang="ko-KR" altLang="en-US" dirty="0" err="1"/>
              <a:t>프로덕트를</a:t>
            </a:r>
            <a:r>
              <a:rPr lang="ko-KR" altLang="en-US" dirty="0"/>
              <a:t> 요구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클라이언트는 자신이나 자신이 속한 조직이 무엇을 원하는지 정확하게 이해하고 있지 못함</a:t>
            </a:r>
          </a:p>
          <a:p>
            <a:pPr lvl="2" eaLnBrk="1" hangingPunct="1">
              <a:defRPr/>
            </a:pPr>
            <a:r>
              <a:rPr lang="ko-KR" altLang="en-US" dirty="0"/>
              <a:t>소프트웨어가 복잡하여 자세히 알려고 하지 않음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4834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Overview of the Requirements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워크플로의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프로덕트를</a:t>
            </a:r>
            <a:r>
              <a:rPr lang="ko-KR" altLang="en-US" dirty="0"/>
              <a:t> 정확하게 개발하고 유지보수 하는데 필요한 요구사항들의 세부적인 이해를 달성하기 위해 분석하고 정제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왜 요구사항 </a:t>
            </a:r>
            <a:r>
              <a:rPr lang="ko-KR" altLang="en-US" dirty="0" err="1"/>
              <a:t>워크플로동안</a:t>
            </a:r>
            <a:r>
              <a:rPr lang="ko-KR" altLang="en-US" dirty="0"/>
              <a:t> 수행하지 않는가</a:t>
            </a:r>
            <a:r>
              <a:rPr lang="en-US" altLang="ko-KR" dirty="0"/>
              <a:t>?</a:t>
            </a:r>
          </a:p>
          <a:p>
            <a:pPr lvl="1" eaLnBrk="1" hangingPunct="1">
              <a:defRPr/>
            </a:pPr>
            <a:r>
              <a:rPr lang="ko-KR" altLang="en-US" dirty="0"/>
              <a:t>클라이언트가 요구사항 </a:t>
            </a:r>
            <a:r>
              <a:rPr lang="ko-KR" altLang="en-US" dirty="0" err="1"/>
              <a:t>워크플로의</a:t>
            </a:r>
            <a:r>
              <a:rPr lang="ko-KR" altLang="en-US" dirty="0"/>
              <a:t> 결과물을 전체적으로 이해</a:t>
            </a:r>
          </a:p>
          <a:p>
            <a:pPr lvl="1" eaLnBrk="1" hangingPunct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워크플로의</a:t>
            </a:r>
            <a:r>
              <a:rPr lang="ko-KR" altLang="en-US" dirty="0"/>
              <a:t> 산출물들은 클라이언트의 언어로 표현</a:t>
            </a:r>
          </a:p>
          <a:p>
            <a:pPr lvl="2" eaLnBrk="1" hangingPunct="1">
              <a:defRPr/>
            </a:pPr>
            <a:r>
              <a:rPr lang="ko-KR" altLang="en-US" dirty="0"/>
              <a:t>자연어</a:t>
            </a:r>
            <a:r>
              <a:rPr lang="en-US" altLang="ko-KR" dirty="0"/>
              <a:t>(English, Zulu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로 표현되어 부정확하고</a:t>
            </a:r>
            <a:r>
              <a:rPr lang="en-US" altLang="ko-KR" dirty="0"/>
              <a:t>, </a:t>
            </a:r>
            <a:r>
              <a:rPr lang="ko-KR" altLang="en-US" dirty="0"/>
              <a:t>이해하기 난해함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1939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Analysis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정보 시스템 예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“A part record and a plant record are read from the database.  If </a:t>
            </a:r>
            <a:r>
              <a:rPr lang="en-US" altLang="ko-KR" dirty="0">
                <a:solidFill>
                  <a:schemeClr val="hlink"/>
                </a:solidFill>
              </a:rPr>
              <a:t>it</a:t>
            </a:r>
            <a:r>
              <a:rPr lang="en-US" altLang="ko-KR" dirty="0"/>
              <a:t> contains the letter A directly followed by the letter Q, then calculate the cost of transporting that part to that plant”</a:t>
            </a:r>
          </a:p>
          <a:p>
            <a:pPr lvl="1" eaLnBrk="1" hangingPunct="1">
              <a:defRPr/>
            </a:pPr>
            <a:r>
              <a:rPr lang="ko-KR" altLang="en-US" dirty="0"/>
              <a:t>두 번째 단어인 </a:t>
            </a:r>
            <a:r>
              <a:rPr lang="en-US" altLang="ko-KR" dirty="0">
                <a:solidFill>
                  <a:schemeClr val="hlink"/>
                </a:solidFill>
              </a:rPr>
              <a:t>it</a:t>
            </a:r>
            <a:r>
              <a:rPr lang="ko-KR" altLang="en-US" dirty="0"/>
              <a:t>이 무엇을 언급하는가</a:t>
            </a:r>
            <a:r>
              <a:rPr lang="en-US" altLang="ko-KR" dirty="0"/>
              <a:t>?</a:t>
            </a:r>
          </a:p>
          <a:p>
            <a:pPr lvl="2" eaLnBrk="1" hangingPunct="1">
              <a:defRPr/>
            </a:pPr>
            <a:r>
              <a:rPr lang="en-US" altLang="ko-KR" dirty="0"/>
              <a:t>The part record? </a:t>
            </a:r>
          </a:p>
          <a:p>
            <a:pPr lvl="2" eaLnBrk="1" hangingPunct="1">
              <a:defRPr/>
            </a:pPr>
            <a:r>
              <a:rPr lang="en-US" altLang="ko-KR" dirty="0"/>
              <a:t>The plant record?</a:t>
            </a:r>
          </a:p>
          <a:p>
            <a:pPr lvl="2" eaLnBrk="1" hangingPunct="1">
              <a:defRPr/>
            </a:pPr>
            <a:r>
              <a:rPr lang="en-US" altLang="ko-KR" dirty="0"/>
              <a:t>Or the database?</a:t>
            </a:r>
          </a:p>
          <a:p>
            <a:pPr lvl="1" eaLnBrk="1" hangingPunct="1">
              <a:defRPr/>
            </a:pPr>
            <a:r>
              <a:rPr lang="ko-KR" altLang="en-US" dirty="0"/>
              <a:t>이런 애매모호함은 클라이언트와 개발자간에 커뮤니케이션이 잘 되지 않음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요구사항을 만족시키려고 개발되는 소프트웨어 </a:t>
            </a:r>
            <a:r>
              <a:rPr lang="ko-KR" altLang="en-US" dirty="0" err="1"/>
              <a:t>프로덕트는</a:t>
            </a:r>
            <a:r>
              <a:rPr lang="ko-KR" altLang="en-US" dirty="0"/>
              <a:t> 클라이언트의 </a:t>
            </a:r>
            <a:r>
              <a:rPr lang="ko-KR" altLang="en-US" dirty="0" err="1"/>
              <a:t>니즈가</a:t>
            </a:r>
            <a:r>
              <a:rPr lang="ko-KR" altLang="en-US" dirty="0"/>
              <a:t> 무엇인지 모르고 개발 될 것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1939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Analysis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ko-KR" altLang="en-US" dirty="0" err="1"/>
              <a:t>워크플로는</a:t>
            </a:r>
            <a:r>
              <a:rPr lang="ko-KR" altLang="en-US" dirty="0"/>
              <a:t> 별도의 흐름을 가짐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워크플로는</a:t>
            </a:r>
            <a:r>
              <a:rPr lang="ko-KR" altLang="en-US" dirty="0"/>
              <a:t> 클라이언트의 언어로 표현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워크플로는</a:t>
            </a:r>
            <a:r>
              <a:rPr lang="ko-KR" altLang="en-US" dirty="0"/>
              <a:t> 설계와 구현 </a:t>
            </a:r>
            <a:r>
              <a:rPr lang="ko-KR" altLang="en-US" dirty="0" err="1"/>
              <a:t>워크플로가</a:t>
            </a:r>
            <a:r>
              <a:rPr lang="ko-KR" altLang="en-US" dirty="0"/>
              <a:t> 정확하게 수행될 수 있게 보다 정밀한 언어로 표현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1939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Analysis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명세 문서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계약시</a:t>
            </a:r>
            <a:r>
              <a:rPr lang="ko-KR" altLang="en-US" dirty="0"/>
              <a:t> 구성 요소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명세들의 승인 평가기준을 만족하는 </a:t>
            </a:r>
            <a:r>
              <a:rPr lang="ko-KR" altLang="en-US" dirty="0" err="1"/>
              <a:t>프로덕트를</a:t>
            </a:r>
            <a:r>
              <a:rPr lang="ko-KR" altLang="en-US" dirty="0"/>
              <a:t> 인도 할 때 계약이 완료 된 것으로 간주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명세에는 다음의 단어들을 사용하면 안됨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적합한</a:t>
            </a:r>
            <a:r>
              <a:rPr lang="en-US" altLang="ko-KR" dirty="0"/>
              <a:t>(suitable)</a:t>
            </a:r>
          </a:p>
          <a:p>
            <a:pPr lvl="2" eaLnBrk="1" hangingPunct="1">
              <a:defRPr/>
            </a:pPr>
            <a:r>
              <a:rPr lang="ko-KR" altLang="en-US" dirty="0"/>
              <a:t>사용하기 편리하게</a:t>
            </a:r>
            <a:r>
              <a:rPr lang="en-US" altLang="ko-KR" dirty="0"/>
              <a:t>(convenient)</a:t>
            </a:r>
          </a:p>
          <a:p>
            <a:pPr lvl="2" eaLnBrk="1" hangingPunct="1">
              <a:defRPr/>
            </a:pPr>
            <a:r>
              <a:rPr lang="ko-KR" altLang="en-US" dirty="0"/>
              <a:t>충분하게</a:t>
            </a:r>
            <a:r>
              <a:rPr lang="en-US" altLang="ko-KR" dirty="0"/>
              <a:t>(ample)</a:t>
            </a:r>
          </a:p>
          <a:p>
            <a:pPr lvl="2" eaLnBrk="1" hangingPunct="1">
              <a:defRPr/>
            </a:pPr>
            <a:r>
              <a:rPr lang="ko-KR" altLang="en-US" dirty="0"/>
              <a:t>부족함이 없게</a:t>
            </a:r>
            <a:r>
              <a:rPr lang="en-US" altLang="ko-KR" dirty="0"/>
              <a:t>(enough)</a:t>
            </a:r>
          </a:p>
          <a:p>
            <a:pPr lvl="2" eaLnBrk="1" hangingPunct="1">
              <a:defRPr/>
            </a:pPr>
            <a:r>
              <a:rPr lang="ko-KR" altLang="en-US" dirty="0"/>
              <a:t>정확한</a:t>
            </a:r>
            <a:r>
              <a:rPr lang="en-US" altLang="ko-KR" dirty="0"/>
              <a:t>(exact)</a:t>
            </a:r>
          </a:p>
          <a:p>
            <a:pPr lvl="2" eaLnBrk="1" hangingPunct="1">
              <a:defRPr/>
            </a:pPr>
            <a:r>
              <a:rPr lang="ko-KR" altLang="en-US" dirty="0"/>
              <a:t>최적</a:t>
            </a:r>
            <a:r>
              <a:rPr lang="en-US" altLang="ko-KR" dirty="0"/>
              <a:t>(optimal)</a:t>
            </a:r>
          </a:p>
          <a:p>
            <a:pPr lvl="2" eaLnBrk="1" hangingPunct="1">
              <a:defRPr/>
            </a:pPr>
            <a:r>
              <a:rPr lang="en-US" altLang="ko-KR" dirty="0"/>
              <a:t>98% “</a:t>
            </a:r>
            <a:r>
              <a:rPr lang="ko-KR" altLang="en-US" dirty="0"/>
              <a:t>완성도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6206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/>
              <a:t>명세 문서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고전적 분석 팀이 만들어 낼 수 있는 실수는 명세를 애매모호하게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불완전성</a:t>
            </a:r>
            <a:r>
              <a:rPr lang="en-US" altLang="ko-KR" dirty="0"/>
              <a:t>(incompleteness)</a:t>
            </a:r>
          </a:p>
          <a:p>
            <a:pPr lvl="1" eaLnBrk="1" hangingPunct="1">
              <a:defRPr/>
            </a:pPr>
            <a:r>
              <a:rPr lang="ko-KR" altLang="en-US" dirty="0"/>
              <a:t>어떤  관련사실이나 요구사항의 생략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명세문서에 모순</a:t>
            </a:r>
            <a:r>
              <a:rPr lang="en-US" altLang="ko-KR" dirty="0"/>
              <a:t>(contradiction)</a:t>
            </a:r>
            <a:r>
              <a:rPr lang="ko-KR" altLang="en-US" dirty="0"/>
              <a:t>이 포함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이러한 문제들은 </a:t>
            </a:r>
            <a:r>
              <a:rPr lang="en-US" altLang="ko-KR" dirty="0"/>
              <a:t>UML </a:t>
            </a:r>
            <a:r>
              <a:rPr lang="ko-KR" altLang="en-US" dirty="0"/>
              <a:t>다이어그램을 통해서 줄일 수 있음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6206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명세 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3.4 </a:t>
            </a:r>
            <a:r>
              <a:rPr lang="ko-KR" altLang="en-US">
                <a:cs typeface="Times New Roman" pitchFamily="18" charset="0"/>
              </a:rPr>
              <a:t>분석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 err="1"/>
              <a:t>클라언트가</a:t>
            </a:r>
            <a:r>
              <a:rPr lang="ko-KR" altLang="en-US" dirty="0"/>
              <a:t> 명세들에 동의하면 계획수립</a:t>
            </a:r>
            <a:r>
              <a:rPr lang="en-US" altLang="ko-KR" dirty="0"/>
              <a:t>(detailed planning)</a:t>
            </a:r>
            <a:r>
              <a:rPr lang="ko-KR" altLang="en-US" dirty="0"/>
              <a:t>과 추정</a:t>
            </a:r>
            <a:r>
              <a:rPr lang="en-US" altLang="ko-KR" dirty="0"/>
              <a:t>(estimating)</a:t>
            </a:r>
            <a:r>
              <a:rPr lang="ko-KR" altLang="en-US" dirty="0"/>
              <a:t>을 시작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프로젝트 관리 계획을 세움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비용</a:t>
            </a:r>
            <a:r>
              <a:rPr lang="en-US" altLang="ko-KR" dirty="0"/>
              <a:t>(Cost estimate)</a:t>
            </a:r>
          </a:p>
          <a:p>
            <a:pPr lvl="2" eaLnBrk="1" hangingPunct="1">
              <a:defRPr/>
            </a:pPr>
            <a:r>
              <a:rPr lang="ko-KR" altLang="en-US" dirty="0"/>
              <a:t>기간</a:t>
            </a:r>
            <a:r>
              <a:rPr lang="en-US" altLang="ko-KR" dirty="0"/>
              <a:t>(Duration estimate)</a:t>
            </a:r>
          </a:p>
          <a:p>
            <a:pPr lvl="2" eaLnBrk="1" hangingPunct="1">
              <a:defRPr/>
            </a:pPr>
            <a:r>
              <a:rPr lang="ko-KR" altLang="en-US" dirty="0"/>
              <a:t>인도일</a:t>
            </a:r>
            <a:r>
              <a:rPr lang="en-US" altLang="ko-KR" dirty="0"/>
              <a:t>(Deliverables)</a:t>
            </a:r>
          </a:p>
          <a:p>
            <a:pPr lvl="2" eaLnBrk="1" hangingPunct="1">
              <a:defRPr/>
            </a:pPr>
            <a:r>
              <a:rPr lang="en-US" altLang="ko-KR" dirty="0"/>
              <a:t>Milestones</a:t>
            </a:r>
          </a:p>
          <a:p>
            <a:pPr lvl="2" eaLnBrk="1" hangingPunct="1">
              <a:defRPr/>
            </a:pPr>
            <a:r>
              <a:rPr lang="ko-KR" altLang="en-US" dirty="0"/>
              <a:t>예산</a:t>
            </a:r>
            <a:r>
              <a:rPr lang="en-US" altLang="ko-KR" dirty="0"/>
              <a:t>(Budget 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클라이언트의 승인을 받게 되면 </a:t>
            </a:r>
            <a:r>
              <a:rPr lang="en-US" altLang="ko-KR" dirty="0"/>
              <a:t>SPMP</a:t>
            </a:r>
            <a:r>
              <a:rPr lang="ko-KR" altLang="en-US" dirty="0"/>
              <a:t>의 준비가 시작됨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0501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/>
              <a:t>계획수립과 추정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3.5 </a:t>
            </a:r>
            <a:r>
              <a:rPr lang="ko-KR" altLang="en-US">
                <a:cs typeface="Times New Roman" pitchFamily="18" charset="0"/>
              </a:rPr>
              <a:t>설계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설계의 목적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프로덕트의</a:t>
            </a:r>
            <a:r>
              <a:rPr lang="ko-KR" altLang="en-US" dirty="0"/>
              <a:t> 명세는 </a:t>
            </a:r>
            <a:r>
              <a:rPr lang="ko-KR" altLang="en-US" dirty="0" err="1"/>
              <a:t>프로덕트가</a:t>
            </a:r>
            <a:r>
              <a:rPr lang="ko-KR" altLang="en-US" dirty="0"/>
              <a:t> 무엇</a:t>
            </a:r>
            <a:r>
              <a:rPr lang="en-US" altLang="ko-KR" dirty="0"/>
              <a:t>(what)</a:t>
            </a:r>
            <a:r>
              <a:rPr lang="ko-KR" altLang="en-US" dirty="0"/>
              <a:t>을 수행하는지 상세하게 서술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설계는 </a:t>
            </a:r>
            <a:r>
              <a:rPr lang="ko-KR" altLang="en-US" dirty="0" err="1"/>
              <a:t>프로덕트가</a:t>
            </a:r>
            <a:r>
              <a:rPr lang="ko-KR" altLang="en-US" dirty="0"/>
              <a:t> 그것을 어떻게</a:t>
            </a:r>
            <a:r>
              <a:rPr lang="en-US" altLang="ko-KR" dirty="0"/>
              <a:t>(how) </a:t>
            </a:r>
            <a:r>
              <a:rPr lang="ko-KR" altLang="en-US" dirty="0"/>
              <a:t>수행되는지 보여줌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설계 </a:t>
            </a:r>
            <a:r>
              <a:rPr lang="ko-KR" altLang="en-US" dirty="0" err="1"/>
              <a:t>워크플로는</a:t>
            </a:r>
            <a:r>
              <a:rPr lang="ko-KR" altLang="en-US" dirty="0"/>
              <a:t> 자료가 프로그래머들이 구현할 수 있는 형태가 될 때까지 분석 </a:t>
            </a:r>
            <a:r>
              <a:rPr lang="ko-KR" altLang="en-US" dirty="0" err="1"/>
              <a:t>워크플로의</a:t>
            </a:r>
            <a:r>
              <a:rPr lang="ko-KR" altLang="en-US" dirty="0"/>
              <a:t> 산출물들을 정제시키는데 있음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재사용</a:t>
            </a:r>
            <a:r>
              <a:rPr lang="en-US" altLang="ko-KR" dirty="0"/>
              <a:t>(Reuse issues)</a:t>
            </a:r>
          </a:p>
          <a:p>
            <a:pPr lvl="2" eaLnBrk="1" hangingPunct="1">
              <a:defRPr/>
            </a:pPr>
            <a:r>
              <a:rPr lang="ko-KR" altLang="en-US" dirty="0" err="1"/>
              <a:t>이식성</a:t>
            </a:r>
            <a:r>
              <a:rPr lang="en-US" altLang="ko-KR" dirty="0"/>
              <a:t>(Portability issues)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7651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/>
              <a:t>Design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ChangeArrowheads="1"/>
          </p:cNvSpPr>
          <p:nvPr/>
        </p:nvSpPr>
        <p:spPr bwMode="auto">
          <a:xfrm>
            <a:off x="744538" y="2928938"/>
            <a:ext cx="7835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r>
              <a:rPr kumimoji="0" lang="en-US" altLang="ko-KR" b="1">
                <a:latin typeface="HY울릉도M" pitchFamily="18" charset="-127"/>
                <a:ea typeface="HY울릉도M" pitchFamily="18" charset="-127"/>
              </a:rPr>
              <a:t>Chapter 3.</a:t>
            </a:r>
          </a:p>
          <a:p>
            <a:r>
              <a:rPr kumimoji="0" lang="en-US" altLang="ko-KR" sz="2400" b="1">
                <a:latin typeface="HY울릉도M" pitchFamily="18" charset="-127"/>
                <a:ea typeface="HY울릉도M" pitchFamily="18" charset="-127"/>
              </a:rPr>
              <a:t>	</a:t>
            </a:r>
            <a:r>
              <a:rPr kumimoji="0" lang="ko-KR" altLang="en-US" sz="4000" b="1">
                <a:latin typeface="HY울릉도M" pitchFamily="18" charset="-127"/>
                <a:ea typeface="HY울릉도M" pitchFamily="18" charset="-127"/>
              </a:rPr>
              <a:t>소프트웨어 프로세스</a:t>
            </a:r>
            <a:endParaRPr kumimoji="0" lang="en-US" altLang="ko-KR" sz="4000" b="1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8688" y="3570288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3.5 </a:t>
            </a:r>
            <a:r>
              <a:rPr lang="ko-KR" altLang="en-US">
                <a:cs typeface="Times New Roman" pitchFamily="18" charset="0"/>
              </a:rPr>
              <a:t>설계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 err="1"/>
              <a:t>아키텍쳐</a:t>
            </a:r>
            <a:r>
              <a:rPr lang="ko-KR" altLang="en-US" dirty="0"/>
              <a:t> 설계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제품을 코드 단위인 모듈 단위로 분해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각 모듈의 인터페이스는 세부적으로 명시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상세 설계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팀이 모듈들로 분해가 완료되면 수행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알고리즘</a:t>
            </a:r>
            <a:r>
              <a:rPr lang="en-US" altLang="ko-KR" dirty="0"/>
              <a:t>(algorithm)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데이터 구조</a:t>
            </a:r>
            <a:r>
              <a:rPr lang="en-US" altLang="ko-KR" dirty="0"/>
              <a:t>(data structure) </a:t>
            </a:r>
            <a:r>
              <a:rPr lang="ko-KR" altLang="en-US" dirty="0"/>
              <a:t>결정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6220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고전적 설계 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3.5 </a:t>
            </a:r>
            <a:r>
              <a:rPr lang="ko-KR" altLang="en-US">
                <a:cs typeface="Times New Roman" pitchFamily="18" charset="0"/>
              </a:rPr>
              <a:t>설계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설계 </a:t>
            </a:r>
            <a:r>
              <a:rPr lang="ko-KR" altLang="en-US" dirty="0" err="1"/>
              <a:t>워크플로의</a:t>
            </a:r>
            <a:r>
              <a:rPr lang="ko-KR" altLang="en-US" dirty="0"/>
              <a:t> 기본은 모듈의 특정 유형인 클래스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클래스는 분석 </a:t>
            </a:r>
            <a:r>
              <a:rPr lang="ko-KR" altLang="en-US" dirty="0" err="1"/>
              <a:t>워크플로</a:t>
            </a:r>
            <a:r>
              <a:rPr lang="ko-KR" altLang="en-US" dirty="0"/>
              <a:t> 동안에 추출되고 설계 </a:t>
            </a:r>
            <a:r>
              <a:rPr lang="ko-KR" altLang="en-US" dirty="0" err="1"/>
              <a:t>워크플로</a:t>
            </a:r>
            <a:r>
              <a:rPr lang="ko-KR" altLang="en-US" dirty="0"/>
              <a:t> 동안 설계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아키텍처 설계의 객체</a:t>
            </a:r>
            <a:r>
              <a:rPr lang="en-US" altLang="ko-KR" dirty="0"/>
              <a:t>-</a:t>
            </a:r>
            <a:r>
              <a:rPr lang="ko-KR" altLang="en-US" dirty="0"/>
              <a:t>지향 부분은 분석 </a:t>
            </a:r>
            <a:r>
              <a:rPr lang="ko-KR" altLang="en-US" dirty="0" err="1"/>
              <a:t>워크플로의</a:t>
            </a:r>
            <a:r>
              <a:rPr lang="ko-KR" altLang="en-US" dirty="0"/>
              <a:t> 부분으로 수행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상세설계의 객체</a:t>
            </a:r>
            <a:r>
              <a:rPr lang="en-US" altLang="ko-KR" dirty="0"/>
              <a:t>-</a:t>
            </a:r>
            <a:r>
              <a:rPr lang="ko-KR" altLang="en-US" dirty="0"/>
              <a:t>지향 부분은 설계 </a:t>
            </a:r>
            <a:r>
              <a:rPr lang="ko-KR" altLang="en-US" dirty="0" err="1"/>
              <a:t>워크플로로</a:t>
            </a:r>
            <a:r>
              <a:rPr lang="ko-KR" altLang="en-US" dirty="0"/>
              <a:t> 부분으로 수행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6226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설계 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3.5 </a:t>
            </a:r>
            <a:r>
              <a:rPr lang="ko-KR" altLang="en-US">
                <a:cs typeface="Times New Roman" pitchFamily="18" charset="0"/>
              </a:rPr>
              <a:t>설계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 err="1"/>
              <a:t>설계팀은</a:t>
            </a:r>
            <a:r>
              <a:rPr lang="ko-KR" altLang="en-US" dirty="0"/>
              <a:t> 설계에 대한 자세하고 정확한 </a:t>
            </a:r>
            <a:r>
              <a:rPr lang="ko-KR" altLang="en-US" dirty="0" err="1"/>
              <a:t>사항등을</a:t>
            </a:r>
            <a:r>
              <a:rPr lang="ko-KR" altLang="en-US" dirty="0"/>
              <a:t> 기록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프로덕트를</a:t>
            </a:r>
            <a:r>
              <a:rPr lang="ko-KR" altLang="en-US" dirty="0"/>
              <a:t> 설계하다 보면 막다른 곳으로 몰릴 수 있음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그 </a:t>
            </a:r>
            <a:r>
              <a:rPr lang="ko-KR" altLang="en-US" dirty="0" err="1"/>
              <a:t>전단계로</a:t>
            </a:r>
            <a:r>
              <a:rPr lang="ko-KR" altLang="en-US" dirty="0"/>
              <a:t> 돌아가서 명확하게 설계했던 것까지 다시 설계하는 일이 발생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프로덕트의</a:t>
            </a:r>
            <a:r>
              <a:rPr lang="ko-KR" altLang="en-US" dirty="0"/>
              <a:t> 설계는 개방형</a:t>
            </a:r>
            <a:r>
              <a:rPr lang="en-US" altLang="ko-KR" dirty="0"/>
              <a:t>(open-ended)</a:t>
            </a:r>
          </a:p>
          <a:p>
            <a:pPr lvl="2" eaLnBrk="1" hangingPunct="1">
              <a:defRPr/>
            </a:pPr>
            <a:r>
              <a:rPr lang="ko-KR" altLang="en-US" dirty="0"/>
              <a:t>미래의 기능향상</a:t>
            </a:r>
            <a:r>
              <a:rPr lang="en-US" altLang="ko-KR" dirty="0"/>
              <a:t>(</a:t>
            </a:r>
            <a:r>
              <a:rPr lang="ko-KR" altLang="en-US" dirty="0"/>
              <a:t>인도 후 유지보수</a:t>
            </a:r>
            <a:r>
              <a:rPr lang="en-US" altLang="ko-KR" dirty="0"/>
              <a:t>)</a:t>
            </a:r>
            <a:r>
              <a:rPr lang="ko-KR" altLang="en-US" dirty="0"/>
              <a:t>을 위해서 새로운 클래스들을 추가해 기능을 향상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설계 전체에 영향을 미치지 않게 기존의 클래스들을 교체가능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6226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설계 </a:t>
            </a:r>
            <a:r>
              <a:rPr lang="ko-KR" altLang="en-US" dirty="0" err="1"/>
              <a:t>워크플로의</a:t>
            </a:r>
            <a:r>
              <a:rPr lang="ko-KR" altLang="en-US" dirty="0"/>
              <a:t> </a:t>
            </a:r>
            <a:r>
              <a:rPr lang="ko-KR" altLang="en-US" dirty="0" err="1"/>
              <a:t>설계팀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3.6 </a:t>
            </a:r>
            <a:r>
              <a:rPr lang="ko-KR" altLang="en-US">
                <a:cs typeface="Times New Roman" pitchFamily="18" charset="0"/>
              </a:rPr>
              <a:t>구현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구현 </a:t>
            </a:r>
            <a:r>
              <a:rPr lang="ko-KR" altLang="en-US" dirty="0" err="1"/>
              <a:t>워크플로의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선택한 구현 언어로 대상 소프트웨어 </a:t>
            </a:r>
            <a:r>
              <a:rPr lang="ko-KR" altLang="en-US" dirty="0" err="1"/>
              <a:t>프로덕트를</a:t>
            </a:r>
            <a:r>
              <a:rPr lang="ko-KR" altLang="en-US" dirty="0"/>
              <a:t> 구현</a:t>
            </a:r>
          </a:p>
          <a:p>
            <a:pPr lvl="1" eaLnBrk="1" hangingPunct="1">
              <a:defRPr/>
            </a:pPr>
            <a:r>
              <a:rPr lang="ko-KR" altLang="en-US" dirty="0"/>
              <a:t>소규모 소프트웨어 </a:t>
            </a:r>
            <a:r>
              <a:rPr lang="ko-KR" altLang="en-US" dirty="0" err="1"/>
              <a:t>프로덕트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설계자가 자주 구현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대규모 소프트웨어 </a:t>
            </a:r>
            <a:r>
              <a:rPr lang="ko-KR" altLang="en-US" dirty="0" err="1"/>
              <a:t>프로덕트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코딩 팀들이 병렬로 구현할 수 있는 서브시스템</a:t>
            </a:r>
            <a:r>
              <a:rPr lang="en-US" altLang="ko-KR" dirty="0"/>
              <a:t>(subsystem)</a:t>
            </a:r>
            <a:r>
              <a:rPr lang="ko-KR" altLang="en-US" dirty="0"/>
              <a:t>들로 분할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808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Implementation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ko-KR" dirty="0"/>
              <a:t>Unified Process </a:t>
            </a:r>
            <a:r>
              <a:rPr lang="ko-KR" altLang="en-US" dirty="0" err="1"/>
              <a:t>테스팅의</a:t>
            </a:r>
            <a:r>
              <a:rPr lang="ko-KR" altLang="en-US" dirty="0"/>
              <a:t> 두 가지 중요한 측면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개발자와 유지 </a:t>
            </a:r>
            <a:r>
              <a:rPr lang="ko-KR" altLang="en-US" dirty="0" err="1"/>
              <a:t>보수자는</a:t>
            </a:r>
            <a:r>
              <a:rPr lang="ko-KR" altLang="en-US" dirty="0"/>
              <a:t> 자신이 담당하는 작업이 정확하다고 보장 해줄 책임이 있음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전문가는 그들이 개발하거나 유지보수는 각 산출물에 대해 테스트하고 또 다시 테스트</a:t>
            </a:r>
          </a:p>
          <a:p>
            <a:pPr lvl="1">
              <a:defRPr/>
            </a:pPr>
            <a:r>
              <a:rPr lang="ko-KR" altLang="en-US" dirty="0"/>
              <a:t>소프트웨어 전문가가 산출물이 정확하다고 확신하게 되면 독립된 </a:t>
            </a:r>
            <a:r>
              <a:rPr lang="ko-KR" altLang="en-US" dirty="0" err="1"/>
              <a:t>테스팅을</a:t>
            </a:r>
            <a:r>
              <a:rPr lang="ko-KR" altLang="en-US" dirty="0"/>
              <a:t> 하는 </a:t>
            </a:r>
            <a:r>
              <a:rPr lang="en-US" altLang="ko-KR" dirty="0"/>
              <a:t>SQA </a:t>
            </a:r>
            <a:r>
              <a:rPr lang="ko-KR" altLang="en-US" dirty="0"/>
              <a:t>그룹</a:t>
            </a:r>
            <a:r>
              <a:rPr lang="en-US" altLang="ko-KR" dirty="0"/>
              <a:t>(6</a:t>
            </a:r>
            <a:r>
              <a:rPr lang="ko-KR" altLang="en-US" dirty="0"/>
              <a:t>장에서 서술</a:t>
            </a:r>
            <a:r>
              <a:rPr lang="en-US" altLang="ko-KR" dirty="0"/>
              <a:t>)</a:t>
            </a:r>
            <a:r>
              <a:rPr lang="ko-KR" altLang="en-US" dirty="0"/>
              <a:t>에게 인계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산출물의 추적은 성공적인 테스트를 위한 중요한 요구사항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4788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Test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요구사항 산출물들이 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생명주기 전반에 추적 가능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추적성</a:t>
            </a:r>
            <a:r>
              <a:rPr lang="en-US" altLang="ko-KR" dirty="0"/>
              <a:t>(traceability)</a:t>
            </a:r>
            <a:r>
              <a:rPr lang="ko-KR" altLang="en-US" dirty="0"/>
              <a:t>을 가져야 함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요구사항들이 방법론적으로 제시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적절하게 번호가 부여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전후에 상호참조 되어 첨자화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된다면</a:t>
            </a:r>
            <a:r>
              <a:rPr lang="en-US" altLang="ko-KR" dirty="0"/>
              <a:t>, </a:t>
            </a:r>
            <a:r>
              <a:rPr lang="ko-KR" altLang="en-US" dirty="0"/>
              <a:t>개발자들은 차후의 산출물들 추적하고 클라이언트의 요구사항들이 제대로 반영되었는지 확인하는데 큰 어려움이 없게 됨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 팀의 멤버들의 작업을 </a:t>
            </a:r>
            <a:r>
              <a:rPr lang="en-US" altLang="ko-KR" dirty="0"/>
              <a:t>SQA </a:t>
            </a:r>
            <a:r>
              <a:rPr lang="ko-KR" altLang="en-US" dirty="0"/>
              <a:t>그룹이 차후에 검사할 때 추적성은 그들 태스크를 단순화시킴</a:t>
            </a:r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4788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요구사항 산출물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인도받은 소프트웨어의 결함들의 주요 근원</a:t>
            </a:r>
            <a:r>
              <a:rPr lang="en-US" altLang="ko-KR" dirty="0"/>
              <a:t>(main source)</a:t>
            </a:r>
          </a:p>
          <a:p>
            <a:pPr lvl="1">
              <a:defRPr/>
            </a:pPr>
            <a:r>
              <a:rPr lang="ko-KR" altLang="en-US" dirty="0"/>
              <a:t>소프트웨어가 인도되어 클라이언트의 조직이 사용할 때까지 발견되지 않은 명세에 있는 결함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분석팀과</a:t>
            </a:r>
            <a:r>
              <a:rPr lang="ko-KR" altLang="en-US" dirty="0"/>
              <a:t> </a:t>
            </a:r>
            <a:r>
              <a:rPr lang="en-US" altLang="ko-KR" dirty="0"/>
              <a:t>SQA</a:t>
            </a:r>
            <a:r>
              <a:rPr lang="ko-KR" altLang="en-US" dirty="0"/>
              <a:t>그룹 모두 철저하게 검사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명세들의 유연성이 있는지 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 산출물들을 </a:t>
            </a:r>
            <a:r>
              <a:rPr lang="ko-KR" altLang="en-US" dirty="0" err="1"/>
              <a:t>체킹하는</a:t>
            </a:r>
            <a:r>
              <a:rPr lang="ko-KR" altLang="en-US" dirty="0"/>
              <a:t> 가장 우수한 방법은 리뷰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분석팀과</a:t>
            </a:r>
            <a:r>
              <a:rPr lang="ko-KR" altLang="en-US" dirty="0"/>
              <a:t> 클라이언트의 대표자들도 참석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세부 계획수립</a:t>
            </a:r>
            <a:r>
              <a:rPr lang="en-US" altLang="ko-KR" dirty="0"/>
              <a:t>(detailed planning)</a:t>
            </a:r>
            <a:r>
              <a:rPr lang="ko-KR" altLang="en-US" dirty="0"/>
              <a:t>과 추정</a:t>
            </a:r>
            <a:r>
              <a:rPr lang="en-US" altLang="ko-KR" dirty="0"/>
              <a:t>(estimating)</a:t>
            </a:r>
            <a:r>
              <a:rPr lang="ko-KR" altLang="en-US" dirty="0"/>
              <a:t>에 대한 체킹을 고려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SPMP</a:t>
            </a:r>
            <a:r>
              <a:rPr lang="ko-KR" altLang="en-US" dirty="0"/>
              <a:t>의 모든 측면을 개발 팀이 검사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SQA</a:t>
            </a:r>
            <a:r>
              <a:rPr lang="ko-KR" altLang="en-US" dirty="0"/>
              <a:t>그룹은 계획의 기간과 비용추정들에 특별한 관심을 갖고 세심하게 검사</a:t>
            </a:r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/>
              <a:t>분석 </a:t>
            </a:r>
            <a:r>
              <a:rPr lang="ko-KR" altLang="en-US" dirty="0"/>
              <a:t>산출물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적합한 상호참조 설계</a:t>
            </a:r>
            <a:r>
              <a:rPr lang="en-US" altLang="ko-KR" dirty="0"/>
              <a:t>(cross-referenced design)</a:t>
            </a:r>
          </a:p>
          <a:p>
            <a:pPr lvl="1">
              <a:defRPr/>
            </a:pPr>
            <a:r>
              <a:rPr lang="ko-KR" altLang="en-US" dirty="0"/>
              <a:t>개발자들과 </a:t>
            </a:r>
            <a:r>
              <a:rPr lang="en-US" altLang="ko-KR" dirty="0"/>
              <a:t>SQA</a:t>
            </a:r>
            <a:r>
              <a:rPr lang="ko-KR" altLang="en-US" dirty="0"/>
              <a:t>그룹에게 설계가 명세들에 일치하는지 확인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명세들의 모든 부분이 설계의 어느 부분에 반영되었는지를 </a:t>
            </a:r>
            <a:r>
              <a:rPr lang="ko-KR" altLang="en-US" dirty="0" err="1"/>
              <a:t>체킹하는</a:t>
            </a:r>
            <a:r>
              <a:rPr lang="ko-KR" altLang="en-US" dirty="0"/>
              <a:t> 강력한 도구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설계 검토들은 명세들을 심의하는 검토와 유사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기술적인 </a:t>
            </a:r>
            <a:r>
              <a:rPr lang="ko-KR" altLang="en-US" dirty="0" err="1"/>
              <a:t>성질면에서</a:t>
            </a:r>
            <a:r>
              <a:rPr lang="ko-KR" altLang="en-US" dirty="0"/>
              <a:t> 클라이언트의 참여는 일반적으로 낮음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설계팀의</a:t>
            </a:r>
            <a:r>
              <a:rPr lang="ko-KR" altLang="en-US" dirty="0"/>
              <a:t> 멤버들과 </a:t>
            </a:r>
            <a:r>
              <a:rPr lang="en-US" altLang="ko-KR" dirty="0"/>
              <a:t>SQA</a:t>
            </a:r>
            <a:r>
              <a:rPr lang="ko-KR" altLang="en-US" dirty="0"/>
              <a:t>그룹은 설계가 정확한지 확인하기 위해 철저히 검토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설계 산출물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sz="1600" dirty="0"/>
              <a:t>단위 </a:t>
            </a:r>
            <a:r>
              <a:rPr lang="ko-KR" altLang="en-US" sz="1600" dirty="0" err="1"/>
              <a:t>테스팅</a:t>
            </a:r>
            <a:r>
              <a:rPr lang="en-US" altLang="ko-KR" sz="1600" dirty="0"/>
              <a:t>(Unit Testing)</a:t>
            </a:r>
          </a:p>
          <a:p>
            <a:pPr lvl="1">
              <a:defRPr/>
            </a:pPr>
            <a:r>
              <a:rPr lang="ko-KR" altLang="en-US" sz="1400" dirty="0"/>
              <a:t>구현이 된 다음에 테스트 </a:t>
            </a:r>
            <a:r>
              <a:rPr lang="ko-KR" altLang="en-US" sz="1400" dirty="0" err="1"/>
              <a:t>케이스별로</a:t>
            </a:r>
            <a:r>
              <a:rPr lang="ko-KR" altLang="en-US" sz="1400" dirty="0"/>
              <a:t> 시행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400" dirty="0"/>
              <a:t>품질 보증 그룹이 방법론적으로 컴포넌트를 테스트</a:t>
            </a:r>
            <a:endParaRPr lang="en-US" altLang="ko-KR" sz="1400" dirty="0"/>
          </a:p>
          <a:p>
            <a:pPr lvl="1"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600" dirty="0"/>
              <a:t>통합 </a:t>
            </a:r>
            <a:r>
              <a:rPr lang="ko-KR" altLang="en-US" sz="1600" dirty="0" err="1"/>
              <a:t>테스팅</a:t>
            </a:r>
            <a:r>
              <a:rPr lang="en-US" altLang="ko-KR" sz="1600" dirty="0"/>
              <a:t>(integration Testing)</a:t>
            </a:r>
          </a:p>
          <a:p>
            <a:pPr lvl="1">
              <a:defRPr/>
            </a:pPr>
            <a:r>
              <a:rPr lang="ko-KR" altLang="en-US" sz="1400" dirty="0"/>
              <a:t>컴포넌트들이 해당 </a:t>
            </a:r>
            <a:r>
              <a:rPr lang="ko-KR" altLang="en-US" sz="1400" dirty="0" err="1"/>
              <a:t>명세을</a:t>
            </a:r>
            <a:r>
              <a:rPr lang="ko-KR" altLang="en-US" sz="1400" dirty="0"/>
              <a:t> 충족시키는 </a:t>
            </a:r>
            <a:r>
              <a:rPr lang="ko-KR" altLang="en-US" sz="1400" dirty="0" err="1"/>
              <a:t>프로덕트를</a:t>
            </a:r>
            <a:r>
              <a:rPr lang="ko-KR" altLang="en-US" sz="1400" dirty="0"/>
              <a:t> 달성하기 위해 정확하게 결합되었는지를 검사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400" dirty="0"/>
              <a:t>통합 </a:t>
            </a:r>
            <a:r>
              <a:rPr lang="ko-KR" altLang="en-US" sz="1400" dirty="0" err="1"/>
              <a:t>테스팅</a:t>
            </a:r>
            <a:r>
              <a:rPr lang="ko-KR" altLang="en-US" sz="1400" dirty="0"/>
              <a:t> 동안에 컴포넌트 인터페이스들을 </a:t>
            </a:r>
            <a:r>
              <a:rPr lang="ko-KR" altLang="en-US" sz="1400" dirty="0" err="1"/>
              <a:t>테스팅</a:t>
            </a:r>
            <a:r>
              <a:rPr lang="ko-KR" altLang="en-US" sz="1400" dirty="0"/>
              <a:t> 하는데 신경</a:t>
            </a:r>
          </a:p>
          <a:p>
            <a:pPr lvl="1">
              <a:defRPr/>
            </a:pPr>
            <a:endParaRPr lang="ko-KR" altLang="en-US" sz="1200" dirty="0"/>
          </a:p>
          <a:p>
            <a:pPr>
              <a:defRPr/>
            </a:pPr>
            <a:r>
              <a:rPr lang="ko-KR" altLang="en-US" sz="1600" dirty="0" err="1"/>
              <a:t>프로덕트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테스팅</a:t>
            </a:r>
            <a:r>
              <a:rPr lang="en-US" altLang="ko-KR" sz="1600" dirty="0"/>
              <a:t>(</a:t>
            </a:r>
            <a:r>
              <a:rPr lang="en-US" sz="1600" dirty="0"/>
              <a:t>product testing)</a:t>
            </a:r>
          </a:p>
          <a:p>
            <a:pPr lvl="1">
              <a:defRPr/>
            </a:pPr>
            <a:r>
              <a:rPr lang="ko-KR" altLang="en-US" sz="1400" dirty="0"/>
              <a:t>통합 </a:t>
            </a:r>
            <a:r>
              <a:rPr lang="ko-KR" altLang="en-US" sz="1400" dirty="0" err="1"/>
              <a:t>테스팅이</a:t>
            </a:r>
            <a:r>
              <a:rPr lang="ko-KR" altLang="en-US" sz="1400" dirty="0"/>
              <a:t> 완료되면 </a:t>
            </a:r>
            <a:r>
              <a:rPr lang="en-US" altLang="ko-KR" sz="1400" dirty="0"/>
              <a:t>SQA </a:t>
            </a:r>
            <a:r>
              <a:rPr lang="ko-KR" altLang="en-US" sz="1400" dirty="0"/>
              <a:t>그룹이</a:t>
            </a:r>
            <a:r>
              <a:rPr lang="en-US" altLang="ko-KR" sz="1400" dirty="0"/>
              <a:t> </a:t>
            </a:r>
            <a:r>
              <a:rPr lang="ko-KR" altLang="en-US" sz="1400" dirty="0"/>
              <a:t>수행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400" dirty="0"/>
              <a:t>전체적 </a:t>
            </a:r>
            <a:r>
              <a:rPr lang="ko-KR" altLang="en-US" sz="1400" dirty="0" err="1"/>
              <a:t>프로덕트의</a:t>
            </a:r>
            <a:r>
              <a:rPr lang="ko-KR" altLang="en-US" sz="1400" dirty="0"/>
              <a:t> 기능성은 명세들을 바탕으로 검사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400" dirty="0" err="1"/>
              <a:t>프로덕트의</a:t>
            </a:r>
            <a:r>
              <a:rPr lang="ko-KR" altLang="en-US" sz="1400" dirty="0"/>
              <a:t> 정확성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correctress</a:t>
            </a:r>
            <a:r>
              <a:rPr lang="en-US" altLang="ko-KR" sz="1400" dirty="0"/>
              <a:t>)</a:t>
            </a:r>
            <a:r>
              <a:rPr lang="ko-KR" altLang="en-US" sz="1400" dirty="0"/>
              <a:t>과 강건성</a:t>
            </a:r>
            <a:r>
              <a:rPr lang="en-US" altLang="ko-KR" sz="1400" dirty="0"/>
              <a:t>(robustness)</a:t>
            </a:r>
            <a:r>
              <a:rPr lang="ko-KR" altLang="en-US" sz="1400" dirty="0"/>
              <a:t> 테스트</a:t>
            </a:r>
            <a:endParaRPr lang="en-US" altLang="ko-KR" sz="1400" dirty="0"/>
          </a:p>
          <a:p>
            <a:pPr lvl="1">
              <a:defRPr/>
            </a:pPr>
            <a:endParaRPr lang="en-US" sz="1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구현 산출물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3.7 </a:t>
            </a:r>
            <a:r>
              <a:rPr lang="ko-KR" altLang="en-US">
                <a:cs typeface="Times New Roman" pitchFamily="18" charset="0"/>
              </a:rPr>
              <a:t>테스트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승인 </a:t>
            </a:r>
            <a:r>
              <a:rPr lang="ko-KR" altLang="en-US" dirty="0" err="1"/>
              <a:t>테스팅</a:t>
            </a:r>
            <a:r>
              <a:rPr lang="en-US" altLang="ko-KR" dirty="0"/>
              <a:t>(acceptance testing)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소프트웨어는 테스트 데이터와는 반대인 실제 데이터를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클라이언트에게 인도되어 하드웨어상에서 실제로 테스트</a:t>
            </a:r>
          </a:p>
          <a:p>
            <a:pPr lvl="1">
              <a:defRPr/>
            </a:pPr>
            <a:endParaRPr lang="en-US" altLang="ko-KR" sz="1400" dirty="0"/>
          </a:p>
          <a:p>
            <a:pPr>
              <a:defRPr/>
            </a:pPr>
            <a:r>
              <a:rPr lang="en-US" dirty="0"/>
              <a:t>COTS(commercial off-the-sheet)</a:t>
            </a:r>
          </a:p>
          <a:p>
            <a:pPr lvl="1">
              <a:defRPr/>
            </a:pPr>
            <a:r>
              <a:rPr lang="ko-KR" altLang="en-US" dirty="0" err="1"/>
              <a:t>프로덕트</a:t>
            </a:r>
            <a:r>
              <a:rPr lang="ko-KR" altLang="en-US" dirty="0"/>
              <a:t> </a:t>
            </a:r>
            <a:r>
              <a:rPr lang="ko-KR" altLang="en-US" dirty="0" err="1"/>
              <a:t>테스팅이</a:t>
            </a:r>
            <a:r>
              <a:rPr lang="ko-KR" altLang="en-US" dirty="0"/>
              <a:t> 완료되면 현장에서 </a:t>
            </a:r>
            <a:r>
              <a:rPr lang="ko-KR" altLang="en-US" dirty="0" err="1"/>
              <a:t>테스팅을</a:t>
            </a:r>
            <a:r>
              <a:rPr lang="ko-KR" altLang="en-US" dirty="0"/>
              <a:t> 받기 위해 </a:t>
            </a:r>
            <a:r>
              <a:rPr lang="ko-KR" altLang="en-US" dirty="0" err="1"/>
              <a:t>버전별로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알파 </a:t>
            </a:r>
            <a:r>
              <a:rPr lang="ko-KR" altLang="en-US" dirty="0" err="1"/>
              <a:t>릴리이즈</a:t>
            </a:r>
            <a:r>
              <a:rPr lang="en-US" altLang="ko-KR" dirty="0"/>
              <a:t>(alpha release) : </a:t>
            </a:r>
            <a:r>
              <a:rPr lang="ko-KR" altLang="en-US" dirty="0"/>
              <a:t>첫 번째 배포된 버전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베타 </a:t>
            </a:r>
            <a:r>
              <a:rPr lang="ko-KR" altLang="en-US" dirty="0" err="1"/>
              <a:t>릴리이즈</a:t>
            </a:r>
            <a:r>
              <a:rPr lang="en-US" altLang="ko-KR" dirty="0"/>
              <a:t>(beat release) : </a:t>
            </a:r>
            <a:r>
              <a:rPr lang="ko-KR" altLang="en-US" dirty="0"/>
              <a:t>최종 버전에 가까운 버전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구현 산출물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텍스트 개체 틀 2"/>
          <p:cNvSpPr>
            <a:spLocks noGrp="1"/>
          </p:cNvSpPr>
          <p:nvPr/>
        </p:nvSpPr>
        <p:spPr bwMode="auto">
          <a:xfrm>
            <a:off x="682625" y="1849438"/>
            <a:ext cx="41036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Unified Process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지향 패러다임에서 반복과 점진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분석 워크플로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설계 워크플로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구현 워크플로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테스트 워크플로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인도 후 유지보수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폐기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ko-KR" altLang="en-US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987" name="텍스트 개체 틀 2"/>
          <p:cNvSpPr txBox="1">
            <a:spLocks/>
          </p:cNvSpPr>
          <p:nvPr/>
        </p:nvSpPr>
        <p:spPr bwMode="auto">
          <a:xfrm>
            <a:off x="4284663" y="3357563"/>
            <a:ext cx="439102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Unified Process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의 페이즈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1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차원 대 </a:t>
            </a: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차원 생명주기 모델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소프트웨어 프로세스 개선하기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CMM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다른 소프트웨어 프로세스 개선안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소프트웨어 프로세스 개선의 비용과 이익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kumimoji="0" lang="ko-KR" altLang="en-US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991" name="텍스트 개체 틀 1"/>
          <p:cNvSpPr>
            <a:spLocks noGrp="1"/>
          </p:cNvSpPr>
          <p:nvPr/>
        </p:nvSpPr>
        <p:spPr bwMode="auto">
          <a:xfrm>
            <a:off x="446088" y="785813"/>
            <a:ext cx="547211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ko-KR" altLang="en-US" sz="3200" b="1">
                <a:latin typeface="Arial Black" pitchFamily="34" charset="0"/>
                <a:ea typeface="HY울릉도M" pitchFamily="18" charset="-127"/>
              </a:rPr>
              <a:t>개요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596" y="1316887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01ACB-DA4A-4AC6-9DC6-F1E756FD262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3.8 </a:t>
            </a:r>
            <a:r>
              <a:rPr lang="ko-KR" altLang="en-US">
                <a:cs typeface="Times New Roman" pitchFamily="18" charset="0"/>
              </a:rPr>
              <a:t>인도 후 유지보수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인도 후 유지보수는 소프트웨어 개발의 필수적인 구성 요소</a:t>
            </a:r>
          </a:p>
          <a:p>
            <a:pPr lvl="1">
              <a:defRPr/>
            </a:pPr>
            <a:r>
              <a:rPr lang="ko-KR" altLang="en-US" dirty="0"/>
              <a:t>많은 비용이 다른 활동보다 인도 후 유지보수 관리에 사용</a:t>
            </a:r>
          </a:p>
          <a:p>
            <a:pPr lvl="1"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dirty="0"/>
              <a:t>인도 후 유지보수가 갖는 문제점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문서나 문서화의 부족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개발 기간에 쫓겨나 본래의 분석과 설계 산출물들이 계속 갱신되지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유지보수 팀에게 쓸모 없는 종이 조각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1952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 err="1">
                <a:ea typeface="ＭＳ Ｐゴシック" charset="-128"/>
              </a:rPr>
              <a:t>Postdelivery</a:t>
            </a:r>
            <a:r>
              <a:rPr lang="en-US" altLang="ko-KR" dirty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3.8 </a:t>
            </a:r>
            <a:r>
              <a:rPr lang="ko-KR" altLang="en-US">
                <a:cs typeface="Times New Roman" pitchFamily="18" charset="0"/>
              </a:rPr>
              <a:t>인도 후 유지보수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인도 후 유지보수가 수행 될 때 갖는 </a:t>
            </a:r>
            <a:r>
              <a:rPr lang="ko-KR" altLang="en-US" dirty="0" err="1"/>
              <a:t>두가지</a:t>
            </a:r>
            <a:r>
              <a:rPr lang="ko-KR" altLang="en-US" dirty="0"/>
              <a:t> 테스트 측면</a:t>
            </a:r>
          </a:p>
          <a:p>
            <a:pPr lvl="1">
              <a:defRPr/>
            </a:pPr>
            <a:r>
              <a:rPr lang="ko-KR" altLang="en-US" dirty="0"/>
              <a:t>요구된 변경들이 정확하게 구현되었는지 </a:t>
            </a:r>
            <a:r>
              <a:rPr lang="ko-KR" altLang="en-US" dirty="0" err="1"/>
              <a:t>체킹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프로덕트에</a:t>
            </a:r>
            <a:r>
              <a:rPr lang="ko-KR" altLang="en-US" dirty="0"/>
              <a:t> 요구된 변경을 </a:t>
            </a:r>
            <a:r>
              <a:rPr lang="ko-KR" altLang="en-US" dirty="0" err="1"/>
              <a:t>수행중</a:t>
            </a:r>
            <a:r>
              <a:rPr lang="ko-KR" altLang="en-US" dirty="0"/>
              <a:t> 다른 부주의한 변경이 가해졌는지 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회귀 </a:t>
            </a:r>
            <a:r>
              <a:rPr lang="ko-KR" altLang="en-US" dirty="0" err="1"/>
              <a:t>테스팅</a:t>
            </a:r>
            <a:r>
              <a:rPr lang="en-US" altLang="ko-KR" dirty="0"/>
              <a:t>(regression testing)</a:t>
            </a:r>
            <a:r>
              <a:rPr lang="ko-KR" altLang="en-US" dirty="0"/>
              <a:t>을 수행하여 이전의 수행된 모든 테스트 케이스들이 실행한 결과들을 함께 보유하여 해결되지 않은 것들을 확인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53377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인도 후 유지보수의 테스트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3.9 </a:t>
            </a:r>
            <a:r>
              <a:rPr lang="ko-KR" altLang="en-US">
                <a:cs typeface="Times New Roman" pitchFamily="18" charset="0"/>
              </a:rPr>
              <a:t>폐기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소프트웨어 생명주기의 마지막 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서비스를 수년 동안 한 후 더 이상 인도 후 유지보수가 비용 효과적이지 못할 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제안된 변경이 너무 과대하면 설계도 전체적으로 변경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전체 </a:t>
            </a:r>
            <a:r>
              <a:rPr lang="ko-KR" altLang="en-US" dirty="0" err="1"/>
              <a:t>프로덕트를</a:t>
            </a:r>
            <a:r>
              <a:rPr lang="ko-KR" altLang="en-US" dirty="0"/>
              <a:t> 재설계하고 다시 </a:t>
            </a:r>
            <a:r>
              <a:rPr lang="ko-KR" altLang="en-US" dirty="0" err="1"/>
              <a:t>코딩하는게</a:t>
            </a:r>
            <a:r>
              <a:rPr lang="ko-KR" altLang="en-US" dirty="0"/>
              <a:t> 비용이 더 적음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많은 변경이 본래의 설계에 가해지게 되면 상호 종속이 </a:t>
            </a:r>
            <a:r>
              <a:rPr lang="ko-KR" altLang="en-US" dirty="0" err="1"/>
              <a:t>프로덕트에</a:t>
            </a:r>
            <a:r>
              <a:rPr lang="ko-KR" altLang="en-US" dirty="0"/>
              <a:t> 부주의하게 구축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하나의 소수 컴포넌트에 작은 변경만 가해도 전체적으로 </a:t>
            </a:r>
            <a:r>
              <a:rPr lang="ko-KR" altLang="en-US" dirty="0" err="1"/>
              <a:t>프로덕트의</a:t>
            </a:r>
            <a:r>
              <a:rPr lang="ko-KR" altLang="en-US" dirty="0"/>
              <a:t> 기능성에 치명적인 영향을 미치는 실제 위험이 될 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문서가 적절하게 유지보수 되지 않은 경우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유지보수 하기보다는 다시 </a:t>
            </a:r>
            <a:r>
              <a:rPr lang="ko-KR" altLang="en-US" dirty="0" err="1"/>
              <a:t>코딩하는</a:t>
            </a:r>
            <a:r>
              <a:rPr lang="ko-KR" altLang="en-US" dirty="0"/>
              <a:t> 게 안전할 정도로 회귀 결함의 위험이 증가</a:t>
            </a:r>
          </a:p>
          <a:p>
            <a:pPr lvl="2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실행되는 하드웨어</a:t>
            </a:r>
            <a:r>
              <a:rPr lang="en-US" altLang="ko-KR" dirty="0"/>
              <a:t>(</a:t>
            </a:r>
            <a:r>
              <a:rPr lang="ko-KR" altLang="en-US" dirty="0"/>
              <a:t>그리고 운영체제</a:t>
            </a:r>
            <a:r>
              <a:rPr lang="en-US" altLang="ko-KR" dirty="0"/>
              <a:t>)</a:t>
            </a:r>
            <a:r>
              <a:rPr lang="ko-KR" altLang="en-US" dirty="0"/>
              <a:t>가 교체되는 경우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이 경우는 수정하기 보다는 처음부터 재 작성하는 것이 보다 경제적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프로덕트가</a:t>
            </a:r>
            <a:r>
              <a:rPr lang="ko-KR" altLang="en-US" dirty="0"/>
              <a:t> 자신의 유용성이 없어질 때 발생하는 그리 흔하지 않는 사건 일 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클라이언트가 속한 조직은 </a:t>
            </a:r>
            <a:r>
              <a:rPr lang="ko-KR" altLang="en-US" dirty="0" err="1"/>
              <a:t>프로덕트가</a:t>
            </a:r>
            <a:r>
              <a:rPr lang="ko-KR" altLang="en-US" dirty="0"/>
              <a:t> 제공하는 기능성을 더 이상 요구하지 않을 때</a:t>
            </a:r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3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Retirement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점진은 각 </a:t>
            </a:r>
            <a:r>
              <a:rPr lang="ko-KR" altLang="en-US" dirty="0" err="1"/>
              <a:t>페이즈에</a:t>
            </a:r>
            <a:r>
              <a:rPr lang="ko-KR" altLang="en-US" dirty="0"/>
              <a:t> 대응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03396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The Phases of the Unified Process</a:t>
            </a:r>
            <a:endParaRPr lang="ko-KR" altLang="en-US" dirty="0"/>
          </a:p>
        </p:txBody>
      </p:sp>
      <p:pic>
        <p:nvPicPr>
          <p:cNvPr id="72713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88" y="2257425"/>
            <a:ext cx="7043737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네 개의 점진들로 구성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도입</a:t>
            </a:r>
            <a:r>
              <a:rPr lang="en-US" altLang="ko-KR" dirty="0"/>
              <a:t>(Inception phase)</a:t>
            </a:r>
          </a:p>
          <a:p>
            <a:pPr lvl="1" eaLnBrk="1" hangingPunct="1">
              <a:defRPr/>
            </a:pPr>
            <a:r>
              <a:rPr lang="ko-KR" altLang="en-US" dirty="0"/>
              <a:t>정련</a:t>
            </a:r>
            <a:r>
              <a:rPr lang="en-US" altLang="ko-KR" dirty="0"/>
              <a:t>(Elaboration phase)</a:t>
            </a:r>
          </a:p>
          <a:p>
            <a:pPr lvl="1" eaLnBrk="1" hangingPunct="1">
              <a:defRPr/>
            </a:pPr>
            <a:r>
              <a:rPr lang="ko-KR" altLang="en-US" dirty="0"/>
              <a:t>구축</a:t>
            </a:r>
            <a:r>
              <a:rPr lang="en-US" altLang="ko-KR" dirty="0"/>
              <a:t>(Construction phase)</a:t>
            </a:r>
          </a:p>
          <a:p>
            <a:pPr lvl="1" eaLnBrk="1" hangingPunct="1">
              <a:defRPr/>
            </a:pPr>
            <a:r>
              <a:rPr lang="ko-KR" altLang="en-US" dirty="0"/>
              <a:t>전이</a:t>
            </a:r>
            <a:r>
              <a:rPr lang="en-US" altLang="ko-KR" dirty="0"/>
              <a:t>(Transition phase)</a:t>
            </a:r>
          </a:p>
          <a:p>
            <a:pPr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의 각 페이즈들은 점진을 반복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03396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The Phases of the Unified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en-US" dirty="0"/>
              <a:t>inception phase)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대상 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개발할 가치가 있는지 결정</a:t>
            </a:r>
            <a:endParaRPr lang="en-US" dirty="0"/>
          </a:p>
          <a:p>
            <a:pPr lvl="1">
              <a:defRPr/>
            </a:pPr>
            <a:r>
              <a:rPr lang="ko-KR" altLang="en-US" dirty="0"/>
              <a:t>제안된 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경제적으로 중요한지를 결정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워크플로에서의</a:t>
            </a:r>
            <a:r>
              <a:rPr lang="ko-KR" altLang="en-US" dirty="0"/>
              <a:t> 두 단계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도메인의 이해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도메인 자체를 이해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클라이언트의 비즈니스 프로세스 모델 구축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클라이언트 조직이 해당 도메인에서 어떻게 운영되는지 정확하게 이해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비즈니스 사례 </a:t>
            </a:r>
            <a:r>
              <a:rPr lang="en-US" altLang="ko-KR" dirty="0"/>
              <a:t>: </a:t>
            </a:r>
            <a:r>
              <a:rPr lang="ko-KR" altLang="en-US" dirty="0"/>
              <a:t>프로젝트 진행 전 필요한 질문</a:t>
            </a:r>
            <a:r>
              <a:rPr lang="en-US" altLang="ko-KR" sz="1200" dirty="0">
                <a:solidFill>
                  <a:prstClr val="black"/>
                </a:solidFill>
              </a:rPr>
              <a:t>[Jacobson, </a:t>
            </a:r>
            <a:r>
              <a:rPr lang="en-US" altLang="ko-KR" sz="1200" dirty="0" err="1">
                <a:solidFill>
                  <a:prstClr val="black"/>
                </a:solidFill>
              </a:rPr>
              <a:t>Booch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Rumbaugh</a:t>
            </a:r>
            <a:r>
              <a:rPr lang="en-US" altLang="ko-KR" sz="1200" dirty="0">
                <a:solidFill>
                  <a:prstClr val="black"/>
                </a:solidFill>
              </a:rPr>
              <a:t>, 1999]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제안된 소프트웨어 </a:t>
            </a:r>
            <a:r>
              <a:rPr lang="ko-KR" altLang="en-US" sz="1100" dirty="0" err="1"/>
              <a:t>프로덕트는</a:t>
            </a:r>
            <a:r>
              <a:rPr lang="ko-KR" altLang="en-US" sz="1100" dirty="0"/>
              <a:t> 비용 면에서 효과적인가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소프트웨어 </a:t>
            </a:r>
            <a:r>
              <a:rPr lang="ko-KR" altLang="en-US" sz="1100" dirty="0" err="1"/>
              <a:t>프로덕트를</a:t>
            </a:r>
            <a:r>
              <a:rPr lang="ko-KR" altLang="en-US" sz="1100" dirty="0"/>
              <a:t> 개발한 결과로 얻은 이익들이 이를 개발하는데 소요된 비용보다 더 많은 가치를 창출하는지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제안된 소프트웨어 </a:t>
            </a:r>
            <a:r>
              <a:rPr lang="ko-KR" altLang="en-US" sz="1100" dirty="0" err="1"/>
              <a:t>프로덕트를</a:t>
            </a:r>
            <a:r>
              <a:rPr lang="ko-KR" altLang="en-US" sz="1100" dirty="0"/>
              <a:t> 개발하는데 필요한 투자에 대한 이익을 얻는데 얼마간의 기간이 소요되는지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대안으로 만약 클라이언트가 제안된 소프트웨어 </a:t>
            </a:r>
            <a:r>
              <a:rPr lang="ko-KR" altLang="en-US" sz="1100" dirty="0" err="1"/>
              <a:t>프로덕트를</a:t>
            </a:r>
            <a:r>
              <a:rPr lang="ko-KR" altLang="en-US" sz="1100" dirty="0"/>
              <a:t> 개발하지 않기로 결정한다면 </a:t>
            </a:r>
            <a:r>
              <a:rPr lang="ko-KR" altLang="en-US" sz="1100" dirty="0" err="1"/>
              <a:t>클라언트에게</a:t>
            </a:r>
            <a:r>
              <a:rPr lang="ko-KR" altLang="en-US" sz="1100" dirty="0"/>
              <a:t> 무슨 비용이 드는지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만약 소프트웨어 </a:t>
            </a:r>
            <a:r>
              <a:rPr lang="ko-KR" altLang="en-US" sz="1100" dirty="0" err="1"/>
              <a:t>프로덕트가</a:t>
            </a:r>
            <a:r>
              <a:rPr lang="ko-KR" altLang="en-US" sz="1100" dirty="0"/>
              <a:t> 시장에서 판매되어야 한다면 필요한 시장 연구는 수행했는지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제안된 소프트웨어 </a:t>
            </a:r>
            <a:r>
              <a:rPr lang="ko-KR" altLang="en-US" sz="1100" dirty="0" err="1"/>
              <a:t>프로덕트는</a:t>
            </a:r>
            <a:r>
              <a:rPr lang="ko-KR" altLang="en-US" sz="1100" dirty="0"/>
              <a:t> 시간 내에 인도될 수 있는가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만약 소프트웨어 </a:t>
            </a:r>
            <a:r>
              <a:rPr lang="ko-KR" altLang="en-US" sz="1100" dirty="0" err="1"/>
              <a:t>프로덕트가</a:t>
            </a:r>
            <a:r>
              <a:rPr lang="ko-KR" altLang="en-US" sz="1100" dirty="0"/>
              <a:t> 마켓에 출시되었다면 조직에 큰 이윤을 만들 수 있는가 또는 경쟁력 있는 소프트웨어 </a:t>
            </a:r>
            <a:r>
              <a:rPr lang="ko-KR" altLang="en-US" sz="1100" dirty="0" err="1"/>
              <a:t>프로덕트로</a:t>
            </a:r>
            <a:r>
              <a:rPr lang="ko-KR" altLang="en-US" sz="1100" dirty="0"/>
              <a:t> 시장의 최대 몫을 차지할 수 있는가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대안으로 만약 소프트웨어 </a:t>
            </a:r>
            <a:r>
              <a:rPr lang="ko-KR" altLang="en-US" sz="1100" dirty="0" err="1"/>
              <a:t>프로덕트가</a:t>
            </a:r>
            <a:r>
              <a:rPr lang="ko-KR" altLang="en-US" sz="1100" dirty="0"/>
              <a:t> 클라이언트 조직의 활동들</a:t>
            </a:r>
            <a:r>
              <a:rPr lang="en-US" altLang="ko-KR" sz="1100" dirty="0"/>
              <a:t>(</a:t>
            </a:r>
            <a:r>
              <a:rPr lang="ko-KR" altLang="en-US" sz="1100" dirty="0"/>
              <a:t>미션 중심의 활동들</a:t>
            </a:r>
            <a:r>
              <a:rPr lang="en-US" altLang="ko-KR" sz="1100" dirty="0"/>
              <a:t>)</a:t>
            </a:r>
            <a:r>
              <a:rPr lang="ko-KR" altLang="en-US" sz="1100" dirty="0"/>
              <a:t>을 지원하기 위해 개발되었다면 제안된 소프트웨어 프로덕트가 늦게 인도된 경우 무슨 영향을 미치겠는가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소프트웨어 </a:t>
            </a:r>
            <a:r>
              <a:rPr lang="ko-KR" altLang="en-US" sz="1100" dirty="0" err="1"/>
              <a:t>프로덕트를</a:t>
            </a:r>
            <a:r>
              <a:rPr lang="ko-KR" altLang="en-US" sz="1100" dirty="0"/>
              <a:t> 개발하는데 무슨 위험들이 내포되어 있는가 그리고 이들 위험들은 완화시킬 수 있는가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제안된 소프트웨어 </a:t>
            </a:r>
            <a:r>
              <a:rPr lang="ko-KR" altLang="en-US" sz="1100" dirty="0" err="1"/>
              <a:t>프로덕트를</a:t>
            </a:r>
            <a:r>
              <a:rPr lang="ko-KR" altLang="en-US" sz="1100" dirty="0"/>
              <a:t> 개발할 팀 멤버들은 필요한 경험을 갖고 있는가</a:t>
            </a:r>
            <a:r>
              <a:rPr lang="en-US" altLang="ko-KR" sz="1100" dirty="0"/>
              <a:t>? 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이 소프트웨어 프로덕트에 필요한 새로운 하드웨어는 있는가</a:t>
            </a:r>
            <a:r>
              <a:rPr lang="en-US" altLang="ko-KR" sz="1100" dirty="0"/>
              <a:t>, </a:t>
            </a:r>
            <a:r>
              <a:rPr lang="ko-KR" altLang="en-US" sz="1100" dirty="0"/>
              <a:t>있다면 시간 내에 인도되지 않을 위험이 있는가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만약에 그렇다면 다른 </a:t>
            </a:r>
            <a:r>
              <a:rPr lang="ko-KR" altLang="en-US" sz="1100" dirty="0" err="1"/>
              <a:t>공급사에</a:t>
            </a:r>
            <a:r>
              <a:rPr lang="ko-KR" altLang="en-US" sz="1100" dirty="0"/>
              <a:t> 백업 하드웨어를 주문해서 이 위험을 완화시킬 방법은 있는가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소프트웨어 툴</a:t>
            </a:r>
            <a:r>
              <a:rPr lang="en-US" altLang="ko-KR" sz="1100" dirty="0"/>
              <a:t>(5</a:t>
            </a:r>
            <a:r>
              <a:rPr lang="ko-KR" altLang="en-US" sz="1100" dirty="0"/>
              <a:t>장</a:t>
            </a:r>
            <a:r>
              <a:rPr lang="en-US" altLang="ko-KR" sz="1100" dirty="0"/>
              <a:t>)</a:t>
            </a:r>
            <a:r>
              <a:rPr lang="ko-KR" altLang="en-US" sz="1100" dirty="0"/>
              <a:t>들이 필요한가</a:t>
            </a:r>
            <a:r>
              <a:rPr lang="en-US" altLang="ko-KR" sz="1100" dirty="0"/>
              <a:t>?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sz="1100" dirty="0"/>
              <a:t>이들 중 현재 이용할 수 있는 것은</a:t>
            </a:r>
            <a:r>
              <a:rPr lang="en-US" altLang="ko-KR" sz="1100" dirty="0"/>
              <a:t>? </a:t>
            </a:r>
            <a:r>
              <a:rPr lang="ko-KR" altLang="en-US" sz="1100" dirty="0"/>
              <a:t>이들이 </a:t>
            </a:r>
            <a:r>
              <a:rPr lang="ko-KR" altLang="en-US" sz="1100" dirty="0" err="1"/>
              <a:t>갖추어야할</a:t>
            </a:r>
            <a:r>
              <a:rPr lang="ko-KR" altLang="en-US" sz="1100" dirty="0"/>
              <a:t> 기능성은</a:t>
            </a:r>
            <a:r>
              <a:rPr lang="en-US" altLang="ko-KR" sz="1100" dirty="0"/>
              <a:t>? </a:t>
            </a:r>
            <a:r>
              <a:rPr lang="ko-KR" altLang="en-US" sz="1100" dirty="0"/>
              <a:t>제안된 주문 소프트웨어 </a:t>
            </a:r>
            <a:r>
              <a:rPr lang="ko-KR" altLang="en-US" sz="1100" dirty="0" err="1"/>
              <a:t>프로덕트의</a:t>
            </a:r>
            <a:r>
              <a:rPr lang="ko-KR" altLang="en-US" sz="1100" dirty="0"/>
              <a:t> 모든 </a:t>
            </a:r>
            <a:r>
              <a:rPr lang="en-US" altLang="ko-KR" sz="1100" dirty="0"/>
              <a:t>(</a:t>
            </a:r>
            <a:r>
              <a:rPr lang="ko-KR" altLang="en-US" sz="1100" dirty="0"/>
              <a:t>또는 거의 모든</a:t>
            </a:r>
            <a:r>
              <a:rPr lang="en-US" altLang="ko-KR" sz="1100" dirty="0"/>
              <a:t>) </a:t>
            </a:r>
            <a:r>
              <a:rPr lang="ko-KR" altLang="en-US" sz="1100" dirty="0"/>
              <a:t>기능성을 갖춘 </a:t>
            </a:r>
            <a:r>
              <a:rPr lang="en-US" altLang="ko-KR" sz="1100" dirty="0"/>
              <a:t>COTS </a:t>
            </a:r>
            <a:r>
              <a:rPr lang="ko-KR" altLang="en-US" sz="1100" dirty="0"/>
              <a:t>패키지</a:t>
            </a:r>
            <a:r>
              <a:rPr lang="en-US" altLang="ko-KR" sz="1100" dirty="0"/>
              <a:t>(1.1</a:t>
            </a:r>
            <a:r>
              <a:rPr lang="ko-KR" altLang="en-US" sz="1100" dirty="0"/>
              <a:t>절</a:t>
            </a:r>
            <a:r>
              <a:rPr lang="en-US" altLang="ko-KR" sz="1100" dirty="0"/>
              <a:t>)</a:t>
            </a:r>
            <a:r>
              <a:rPr lang="ko-KR" altLang="en-US" sz="1100" dirty="0"/>
              <a:t>는 프로젝트가 진행중인 동안 시장에서 취득할 수 있는지 그리고 이는 어떻게 결정할 수 있는지</a:t>
            </a:r>
            <a:r>
              <a:rPr lang="en-US" altLang="ko-KR" sz="1100" dirty="0"/>
              <a:t>?</a:t>
            </a:r>
          </a:p>
          <a:p>
            <a:pPr>
              <a:defRPr/>
            </a:pPr>
            <a:r>
              <a:rPr lang="ko-KR" altLang="en-US" dirty="0"/>
              <a:t>위 질문들에 대답할 수 있어야 초기 비즈니스 사례가 작성 될 수 있음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비즈니스 사례 </a:t>
            </a:r>
            <a:r>
              <a:rPr lang="en-US" altLang="ko-KR" dirty="0"/>
              <a:t>: </a:t>
            </a:r>
            <a:r>
              <a:rPr lang="ko-KR" altLang="en-US" dirty="0"/>
              <a:t>위험 식별 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테크니컬</a:t>
            </a:r>
            <a:r>
              <a:rPr lang="ko-KR" altLang="en-US" dirty="0"/>
              <a:t> 위험들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테크니컬</a:t>
            </a:r>
            <a:r>
              <a:rPr lang="ko-KR" altLang="en-US" dirty="0"/>
              <a:t> 위험들의 예들은 목록화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요구사항들을 올바르게 얻지 못하는 경우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이 위험은 요구사항 워크플로를 정확하게 수행하면 완화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아키텍처를 올바르게 얻지 못하는 경우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아키텍처는 충분히 강건하지 못함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개발되는 동안에 개발된 것에 다음 부분을 추가하려고 할 때 </a:t>
            </a:r>
          </a:p>
          <a:p>
            <a:pPr lvl="3">
              <a:lnSpc>
                <a:spcPct val="130000"/>
              </a:lnSpc>
              <a:defRPr/>
            </a:pPr>
            <a:r>
              <a:rPr lang="ko-KR" altLang="en-US" dirty="0"/>
              <a:t>이는 전체 아키텍처를 처음부터 다시 설계할 것을 요구</a:t>
            </a:r>
            <a:endParaRPr lang="en-US" altLang="ko-KR" dirty="0"/>
          </a:p>
          <a:p>
            <a:pPr>
              <a:lnSpc>
                <a:spcPct val="130000"/>
              </a:lnSpc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워크플로의</a:t>
            </a:r>
            <a:r>
              <a:rPr lang="ko-KR" altLang="en-US" dirty="0"/>
              <a:t> 소수만이 도입 </a:t>
            </a:r>
            <a:r>
              <a:rPr lang="ko-KR" altLang="en-US" dirty="0" err="1"/>
              <a:t>페이즈</a:t>
            </a:r>
            <a:r>
              <a:rPr lang="ko-KR" altLang="en-US" dirty="0"/>
              <a:t> 동안 수행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일반적으로 수행되는 것 모두는 아키텍처의 설계에 필요한 정보를 추출</a:t>
            </a:r>
            <a:endParaRPr lang="en-US" altLang="ko-KR" dirty="0"/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테스트 </a:t>
            </a:r>
            <a:r>
              <a:rPr lang="ko-KR" altLang="en-US" dirty="0" err="1"/>
              <a:t>워크플로는</a:t>
            </a:r>
            <a:r>
              <a:rPr lang="ko-KR" altLang="en-US" dirty="0"/>
              <a:t> 도입 </a:t>
            </a:r>
            <a:r>
              <a:rPr lang="ko-KR" altLang="en-US" dirty="0" err="1"/>
              <a:t>페이즈의</a:t>
            </a:r>
            <a:r>
              <a:rPr lang="ko-KR" altLang="en-US" dirty="0"/>
              <a:t> 시점에서 시작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요구사항들이 정확하게 결정되었는지 확인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워크플로의</a:t>
            </a:r>
            <a:r>
              <a:rPr lang="ko-KR" altLang="en-US" dirty="0"/>
              <a:t> 소수만이 도입 </a:t>
            </a:r>
            <a:r>
              <a:rPr lang="ko-KR" altLang="en-US" dirty="0" err="1"/>
              <a:t>페이즈</a:t>
            </a:r>
            <a:r>
              <a:rPr lang="ko-KR" altLang="en-US" dirty="0"/>
              <a:t> 동안 수행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일반적으로 수행되는 것 모두는 아키텍처의 설계에 필요한 정보를 추출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테스트 </a:t>
            </a:r>
            <a:r>
              <a:rPr lang="ko-KR" altLang="en-US" dirty="0" err="1"/>
              <a:t>워크플로는</a:t>
            </a:r>
            <a:r>
              <a:rPr lang="ko-KR" altLang="en-US" dirty="0"/>
              <a:t> 도입 </a:t>
            </a:r>
            <a:r>
              <a:rPr lang="ko-KR" altLang="en-US" dirty="0" err="1"/>
              <a:t>페이즈의</a:t>
            </a:r>
            <a:r>
              <a:rPr lang="ko-KR" altLang="en-US" dirty="0"/>
              <a:t> 시점에서 시작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요구사항들이 정확하게 결정되었는지 확인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ko-KR" altLang="en-US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계획수립</a:t>
            </a:r>
            <a:r>
              <a:rPr lang="en-US" altLang="ko-KR" dirty="0"/>
              <a:t>(planning)</a:t>
            </a:r>
          </a:p>
          <a:p>
            <a:pPr lvl="1" eaLnBrk="1" hangingPunct="1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페이즈인</a:t>
            </a:r>
            <a:r>
              <a:rPr lang="ko-KR" altLang="en-US" dirty="0"/>
              <a:t> 경우에 개발자들은 </a:t>
            </a:r>
            <a:r>
              <a:rPr lang="ko-KR" altLang="en-US" dirty="0" err="1"/>
              <a:t>페이즈의</a:t>
            </a:r>
            <a:r>
              <a:rPr lang="ko-KR" altLang="en-US" dirty="0"/>
              <a:t> 초기에는 전체 개발을 계획하는데 필요한 충분한 정보를 갖고 있지 못함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프로젝트의 시작 때 수행되는 계획수립은 도입 </a:t>
            </a:r>
            <a:r>
              <a:rPr lang="ko-KR" altLang="en-US" dirty="0" err="1"/>
              <a:t>페이즈</a:t>
            </a:r>
            <a:r>
              <a:rPr lang="ko-KR" altLang="en-US" dirty="0"/>
              <a:t> 자체만을 위한 계획수립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정보부족과 같은 이유 때문에 도입의 후반부에 수행된 계획수립만이 다음 단계인 정련 </a:t>
            </a:r>
            <a:r>
              <a:rPr lang="ko-KR" altLang="en-US" dirty="0" err="1"/>
              <a:t>페이즈</a:t>
            </a:r>
            <a:r>
              <a:rPr lang="en-US" altLang="ko-KR" dirty="0"/>
              <a:t>(elaboration phase)</a:t>
            </a:r>
            <a:r>
              <a:rPr lang="ko-KR" altLang="en-US" dirty="0"/>
              <a:t>을 위해 계획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 Unified Process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ko-KR" altLang="en-US" dirty="0"/>
              <a:t>최근까지 가장 성공적인 객체지향 방법론 세가지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>
                <a:ea typeface="ＭＳ Ｐゴシック" charset="-128"/>
              </a:rPr>
              <a:t>Booch’s</a:t>
            </a:r>
            <a:r>
              <a:rPr lang="en-US" altLang="ko-KR" dirty="0">
                <a:ea typeface="ＭＳ Ｐゴシック" charset="-128"/>
              </a:rPr>
              <a:t> method</a:t>
            </a:r>
          </a:p>
          <a:p>
            <a:pPr lvl="1" eaLnBrk="1" hangingPunct="1">
              <a:defRPr/>
            </a:pPr>
            <a:r>
              <a:rPr lang="en-US" altLang="ko-KR" dirty="0">
                <a:ea typeface="ＭＳ Ｐゴシック" charset="-128"/>
              </a:rPr>
              <a:t>Jacobson’s </a:t>
            </a:r>
            <a:r>
              <a:rPr lang="en-US" altLang="ko-KR" dirty="0" err="1">
                <a:ea typeface="ＭＳ Ｐゴシック" charset="-128"/>
              </a:rPr>
              <a:t>Objectory</a:t>
            </a:r>
            <a:endParaRPr lang="en-US" altLang="ko-KR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ko-KR" dirty="0" err="1">
                <a:ea typeface="ＭＳ Ｐゴシック" charset="-128"/>
              </a:rPr>
              <a:t>Rumbaugh’s</a:t>
            </a:r>
            <a:r>
              <a:rPr lang="en-US" altLang="ko-KR" dirty="0">
                <a:ea typeface="ＭＳ Ｐゴシック" charset="-128"/>
              </a:rPr>
              <a:t> OMT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err="1"/>
              <a:t>Unifide</a:t>
            </a:r>
            <a:r>
              <a:rPr lang="en-US" altLang="ko-KR" dirty="0"/>
              <a:t>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문서화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페이즈의</a:t>
            </a:r>
            <a:r>
              <a:rPr lang="ko-KR" altLang="en-US" dirty="0"/>
              <a:t> 산출물</a:t>
            </a:r>
            <a:r>
              <a:rPr lang="en-US" dirty="0"/>
              <a:t>[</a:t>
            </a:r>
            <a:r>
              <a:rPr lang="en-US" dirty="0" err="1"/>
              <a:t>jacobson</a:t>
            </a:r>
            <a:r>
              <a:rPr lang="en-US" dirty="0"/>
              <a:t>, </a:t>
            </a:r>
            <a:r>
              <a:rPr lang="en-US" dirty="0" err="1"/>
              <a:t>Booch</a:t>
            </a:r>
            <a:r>
              <a:rPr lang="en-US" dirty="0"/>
              <a:t>, </a:t>
            </a:r>
            <a:r>
              <a:rPr lang="en-US" dirty="0" err="1"/>
              <a:t>Rumbaugh</a:t>
            </a:r>
            <a:r>
              <a:rPr lang="en-US" dirty="0"/>
              <a:t>, 1999]</a:t>
            </a:r>
          </a:p>
          <a:p>
            <a:pPr lvl="2" eaLnBrk="1" hangingPunct="1">
              <a:defRPr/>
            </a:pPr>
            <a:r>
              <a:rPr lang="ko-KR" altLang="en-US" dirty="0"/>
              <a:t>도메인 모델의 초기 버전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비즈니스 모델의 초기 버전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요구사항 산출물들의 초기 버전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분석 산출물들의 초기 버전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아키텍처의 예비 버전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위험들의 초기 목록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초기 </a:t>
            </a:r>
            <a:r>
              <a:rPr lang="ko-KR" altLang="en-US" dirty="0" err="1"/>
              <a:t>유스</a:t>
            </a:r>
            <a:r>
              <a:rPr lang="ko-KR" altLang="en-US" dirty="0"/>
              <a:t> 케이스들</a:t>
            </a:r>
            <a:r>
              <a:rPr lang="en-US" altLang="ko-KR" dirty="0"/>
              <a:t>(11</a:t>
            </a:r>
            <a:r>
              <a:rPr lang="ko-KR" altLang="en-US" dirty="0"/>
              <a:t>장 참조</a:t>
            </a:r>
            <a:r>
              <a:rPr lang="en-US" altLang="ko-KR" dirty="0"/>
              <a:t>).</a:t>
            </a:r>
          </a:p>
          <a:p>
            <a:pPr lvl="2" eaLnBrk="1" hangingPunct="1">
              <a:defRPr/>
            </a:pPr>
            <a:r>
              <a:rPr lang="ko-KR" altLang="en-US" dirty="0"/>
              <a:t>정련 </a:t>
            </a:r>
            <a:r>
              <a:rPr lang="ko-KR" altLang="en-US" dirty="0" err="1"/>
              <a:t>페이즈를</a:t>
            </a:r>
            <a:r>
              <a:rPr lang="ko-KR" altLang="en-US" dirty="0"/>
              <a:t> 위한 계획</a:t>
            </a:r>
            <a:r>
              <a:rPr lang="en-US" altLang="ko-KR" dirty="0"/>
              <a:t>.</a:t>
            </a:r>
          </a:p>
          <a:p>
            <a:pPr lvl="2" eaLnBrk="1" hangingPunct="1">
              <a:defRPr/>
            </a:pPr>
            <a:r>
              <a:rPr lang="ko-KR" altLang="en-US" dirty="0"/>
              <a:t>비즈니스 사례의 초기 버전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ko-KR" altLang="en-US" dirty="0"/>
              <a:t>마지막 항목인 비즈니스 사례의 초기 버전이 도입 </a:t>
            </a:r>
            <a:r>
              <a:rPr lang="ko-KR" altLang="en-US" dirty="0" err="1"/>
              <a:t>페이즈의</a:t>
            </a:r>
            <a:r>
              <a:rPr lang="ko-KR" altLang="en-US" dirty="0"/>
              <a:t> 전체 목적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altLang="ko-KR" sz="11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도입 </a:t>
            </a:r>
            <a:r>
              <a:rPr lang="ko-KR" altLang="en-US" dirty="0" err="1"/>
              <a:t>페이즈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정련 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en-US" dirty="0"/>
              <a:t>elaboration phase)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초기 요구사항들을 정제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아키텍처를 정제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위험들을 </a:t>
            </a:r>
            <a:r>
              <a:rPr lang="ko-KR" altLang="en-US" dirty="0" err="1"/>
              <a:t>모니터링해서</a:t>
            </a:r>
            <a:r>
              <a:rPr lang="ko-KR" altLang="en-US" dirty="0"/>
              <a:t> 이들의 우선순위를 구체화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비즈니스 사례를 정제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 프로젝트 관리 계획</a:t>
            </a:r>
            <a:r>
              <a:rPr lang="en-US" altLang="ko-KR" dirty="0"/>
              <a:t>(software project management plan: SPMP)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정련의 작업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워크플로를</a:t>
            </a:r>
            <a:r>
              <a:rPr lang="ko-KR" altLang="en-US" dirty="0"/>
              <a:t> 완료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/>
              <a:t>전체 분석 </a:t>
            </a:r>
            <a:r>
              <a:rPr lang="ko-KR" altLang="en-US" dirty="0" err="1"/>
              <a:t>워크플로를</a:t>
            </a:r>
            <a:r>
              <a:rPr lang="ko-KR" altLang="en-US" dirty="0"/>
              <a:t> 실제로 수행</a:t>
            </a:r>
            <a:r>
              <a:rPr lang="en-US" altLang="ko-KR" dirty="0"/>
              <a:t>(13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/>
              <a:t>아키텍처의 설계를 시작 </a:t>
            </a:r>
            <a:r>
              <a:rPr lang="en-US" altLang="ko-KR" dirty="0"/>
              <a:t>(8.5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altLang="ko-KR" sz="11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정련 </a:t>
            </a:r>
            <a:r>
              <a:rPr lang="ko-KR" altLang="en-US" dirty="0" err="1"/>
              <a:t>페이즈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정련 </a:t>
            </a:r>
            <a:r>
              <a:rPr lang="ko-KR" altLang="en-US" dirty="0" err="1"/>
              <a:t>페이즈의</a:t>
            </a:r>
            <a:r>
              <a:rPr lang="ko-KR" altLang="en-US" dirty="0"/>
              <a:t> 산출물</a:t>
            </a:r>
            <a:r>
              <a:rPr lang="en-US" altLang="ko-KR" dirty="0"/>
              <a:t>[Jacobson, </a:t>
            </a:r>
            <a:r>
              <a:rPr lang="en-US" altLang="ko-KR" dirty="0" err="1"/>
              <a:t>Booch</a:t>
            </a:r>
            <a:r>
              <a:rPr lang="en-US" altLang="ko-KR" dirty="0"/>
              <a:t>, </a:t>
            </a:r>
            <a:r>
              <a:rPr lang="en-US" altLang="ko-KR" dirty="0" err="1"/>
              <a:t>Rumbaugh</a:t>
            </a:r>
            <a:r>
              <a:rPr lang="en-US" altLang="ko-KR" dirty="0"/>
              <a:t>, 1999]</a:t>
            </a:r>
          </a:p>
          <a:p>
            <a:pPr lvl="1">
              <a:defRPr/>
            </a:pPr>
            <a:r>
              <a:rPr lang="ko-KR" altLang="en-US" dirty="0"/>
              <a:t>완성된 도메인 모델</a:t>
            </a:r>
          </a:p>
          <a:p>
            <a:pPr lvl="1">
              <a:defRPr/>
            </a:pPr>
            <a:r>
              <a:rPr lang="ko-KR" altLang="en-US" dirty="0"/>
              <a:t>완성된 비즈니스 모델</a:t>
            </a:r>
          </a:p>
          <a:p>
            <a:pPr lvl="1">
              <a:defRPr/>
            </a:pPr>
            <a:r>
              <a:rPr lang="ko-KR" altLang="en-US" dirty="0"/>
              <a:t>완성된 요구사항 산출물들</a:t>
            </a:r>
          </a:p>
          <a:p>
            <a:pPr lvl="1">
              <a:defRPr/>
            </a:pPr>
            <a:r>
              <a:rPr lang="ko-KR" altLang="en-US" dirty="0"/>
              <a:t>아키텍처의 갱신된 버전</a:t>
            </a:r>
          </a:p>
          <a:p>
            <a:pPr lvl="1">
              <a:defRPr/>
            </a:pPr>
            <a:r>
              <a:rPr lang="ko-KR" altLang="en-US" dirty="0"/>
              <a:t>위험들의 갱신된 목록</a:t>
            </a:r>
          </a:p>
          <a:p>
            <a:pPr lvl="1">
              <a:defRPr/>
            </a:pPr>
            <a:r>
              <a:rPr lang="ko-KR" altLang="en-US" dirty="0"/>
              <a:t>소프트웨어 프로젝트 관리 계획</a:t>
            </a:r>
            <a:r>
              <a:rPr lang="en-US" altLang="ko-KR" dirty="0"/>
              <a:t>(</a:t>
            </a:r>
            <a:r>
              <a:rPr lang="ko-KR" altLang="en-US" dirty="0"/>
              <a:t>프로젝트의 나머지부문을 위한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완성된 비즈니스 사례</a:t>
            </a:r>
          </a:p>
          <a:p>
            <a:pPr lvl="2" eaLnBrk="1" hangingPunct="1">
              <a:defRPr/>
            </a:pPr>
            <a:endParaRPr lang="en-US" dirty="0"/>
          </a:p>
          <a:p>
            <a:pPr lvl="2" eaLnBrk="1" hangingPunct="1">
              <a:defRPr/>
            </a:pPr>
            <a:endParaRPr lang="en-US" altLang="ko-KR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정련 </a:t>
            </a:r>
            <a:r>
              <a:rPr lang="ko-KR" altLang="en-US" dirty="0" err="1"/>
              <a:t>페이즈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구축 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en-US" dirty="0"/>
              <a:t>construction phase)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베타 </a:t>
            </a:r>
            <a:r>
              <a:rPr lang="ko-KR" altLang="en-US" dirty="0" err="1"/>
              <a:t>릴리이즈</a:t>
            </a:r>
            <a:r>
              <a:rPr lang="en-US" altLang="ko-KR" dirty="0"/>
              <a:t>(beta release)</a:t>
            </a:r>
            <a:r>
              <a:rPr lang="ko-KR" altLang="en-US" dirty="0"/>
              <a:t>를 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첫 번째 운영 가능한 품질의 버전을 생성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</a:t>
            </a:r>
            <a:r>
              <a:rPr lang="ko-KR" altLang="en-US" dirty="0" err="1"/>
              <a:t>페이즈에서</a:t>
            </a:r>
            <a:r>
              <a:rPr lang="ko-KR" altLang="en-US" dirty="0"/>
              <a:t> 강조하는 것은 구현과 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</a:t>
            </a:r>
            <a:r>
              <a:rPr lang="ko-KR" altLang="en-US" dirty="0" err="1"/>
              <a:t>테스팅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다양한 컴포넌트들이 </a:t>
            </a:r>
            <a:r>
              <a:rPr lang="ko-KR" altLang="en-US" dirty="0" err="1"/>
              <a:t>코딩되고</a:t>
            </a:r>
            <a:r>
              <a:rPr lang="ko-KR" altLang="en-US" dirty="0"/>
              <a:t> 단위 테스트 수행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코드 산출물들은 </a:t>
            </a:r>
            <a:r>
              <a:rPr lang="ko-KR" altLang="en-US" dirty="0" err="1"/>
              <a:t>컴파일된</a:t>
            </a:r>
            <a:r>
              <a:rPr lang="ko-KR" altLang="en-US" dirty="0"/>
              <a:t> 후 서브시스템이 되기 위해 링크</a:t>
            </a:r>
            <a:r>
              <a:rPr lang="en-US" altLang="ko-KR" dirty="0"/>
              <a:t>(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  <a:r>
              <a:rPr lang="ko-KR" altLang="en-US" dirty="0"/>
              <a:t>되어 통합 테스트</a:t>
            </a:r>
          </a:p>
          <a:p>
            <a:pPr lvl="2">
              <a:defRPr/>
            </a:pPr>
            <a:r>
              <a:rPr lang="ko-KR" altLang="en-US" dirty="0"/>
              <a:t>서브시스템들은 전체 시스템에 결합되어 </a:t>
            </a:r>
            <a:r>
              <a:rPr lang="ko-KR" altLang="en-US" dirty="0" err="1"/>
              <a:t>프로덕트</a:t>
            </a:r>
            <a:r>
              <a:rPr lang="ko-KR" altLang="en-US" dirty="0"/>
              <a:t> 테스트</a:t>
            </a:r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구축 </a:t>
            </a:r>
            <a:r>
              <a:rPr lang="ko-KR" altLang="en-US" dirty="0" err="1"/>
              <a:t>페이즈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구축 </a:t>
            </a:r>
            <a:r>
              <a:rPr lang="ko-KR" altLang="en-US" dirty="0" err="1"/>
              <a:t>페이즈의</a:t>
            </a:r>
            <a:r>
              <a:rPr lang="ko-KR" altLang="en-US" dirty="0"/>
              <a:t> 산출물</a:t>
            </a:r>
            <a:r>
              <a:rPr lang="en-US" altLang="ko-KR" dirty="0"/>
              <a:t>[Jacobson, </a:t>
            </a:r>
            <a:r>
              <a:rPr lang="en-US" altLang="ko-KR" dirty="0" err="1"/>
              <a:t>Booch</a:t>
            </a:r>
            <a:r>
              <a:rPr lang="en-US" altLang="ko-KR" dirty="0"/>
              <a:t>, </a:t>
            </a:r>
            <a:r>
              <a:rPr lang="en-US" altLang="ko-KR" dirty="0" err="1"/>
              <a:t>Rumbaugh</a:t>
            </a:r>
            <a:r>
              <a:rPr lang="en-US" altLang="ko-KR" dirty="0"/>
              <a:t>, 1999]</a:t>
            </a:r>
          </a:p>
          <a:p>
            <a:pPr lvl="1">
              <a:defRPr/>
            </a:pPr>
            <a:r>
              <a:rPr lang="ko-KR" altLang="en-US" dirty="0"/>
              <a:t>초기 사용자 매뉴얼과 다른 매뉴얼들</a:t>
            </a:r>
          </a:p>
          <a:p>
            <a:pPr lvl="1">
              <a:defRPr/>
            </a:pPr>
            <a:r>
              <a:rPr lang="ko-KR" altLang="en-US" dirty="0"/>
              <a:t>모든 산출물들</a:t>
            </a:r>
            <a:r>
              <a:rPr lang="en-US" altLang="ko-KR" dirty="0"/>
              <a:t>(</a:t>
            </a:r>
            <a:r>
              <a:rPr lang="ko-KR" altLang="en-US" dirty="0"/>
              <a:t>베타 </a:t>
            </a:r>
            <a:r>
              <a:rPr lang="ko-KR" altLang="en-US" dirty="0" err="1"/>
              <a:t>릴리이즈</a:t>
            </a:r>
            <a:r>
              <a:rPr lang="ko-KR" altLang="en-US" dirty="0"/>
              <a:t> 버전 등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완성된 아키텍처</a:t>
            </a:r>
          </a:p>
          <a:p>
            <a:pPr lvl="1">
              <a:defRPr/>
            </a:pPr>
            <a:r>
              <a:rPr lang="ko-KR" altLang="en-US" dirty="0"/>
              <a:t>갱신된 위험 목록</a:t>
            </a:r>
          </a:p>
          <a:p>
            <a:pPr lvl="1">
              <a:defRPr/>
            </a:pPr>
            <a:r>
              <a:rPr lang="ko-KR" altLang="en-US" dirty="0"/>
              <a:t>소프트웨어 프로젝트 관리 계획</a:t>
            </a:r>
            <a:r>
              <a:rPr lang="en-US" altLang="ko-KR" dirty="0"/>
              <a:t>(</a:t>
            </a:r>
            <a:r>
              <a:rPr lang="ko-KR" altLang="en-US" dirty="0"/>
              <a:t>프로젝트의 나머지를 위한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만약 필요하다면 갱신된 비즈니스 사례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구축 </a:t>
            </a:r>
            <a:r>
              <a:rPr lang="ko-KR" altLang="en-US" dirty="0" err="1"/>
              <a:t>페이즈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3.10 Unified Process</a:t>
            </a:r>
            <a:r>
              <a:rPr lang="ko-KR" altLang="en-US">
                <a:cs typeface="Times New Roman" pitchFamily="18" charset="0"/>
              </a:rPr>
              <a:t>의 페이즈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전이 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en-US" dirty="0"/>
              <a:t>transition phase)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클라이언트의 요구사항들과 정말 일치하는지를 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</a:t>
            </a:r>
            <a:r>
              <a:rPr lang="ko-KR" altLang="en-US" dirty="0" err="1"/>
              <a:t>페이즈는</a:t>
            </a:r>
            <a:r>
              <a:rPr lang="ko-KR" altLang="en-US" dirty="0"/>
              <a:t> 베타 버전이 설치된 사이트로부터 피드백에 의해서 나옴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프로덕트에</a:t>
            </a:r>
            <a:r>
              <a:rPr lang="ko-KR" altLang="en-US" dirty="0"/>
              <a:t> 있는 결함들이 수정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모든 매뉴얼들이 완성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페이즈 동안에 어떤 이전에 식별되지 않은 위험들을 발견하려고 노력하는 것이 중요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전이 </a:t>
            </a:r>
            <a:r>
              <a:rPr lang="ko-KR" altLang="en-US" dirty="0" err="1"/>
              <a:t>페이즈의</a:t>
            </a:r>
            <a:r>
              <a:rPr lang="ko-KR" altLang="en-US" dirty="0"/>
              <a:t> 산출물</a:t>
            </a:r>
            <a:r>
              <a:rPr lang="en-US" altLang="ko-KR" dirty="0"/>
              <a:t>[Jacobson, </a:t>
            </a:r>
            <a:r>
              <a:rPr lang="en-US" altLang="ko-KR" dirty="0" err="1"/>
              <a:t>Booch</a:t>
            </a:r>
            <a:r>
              <a:rPr lang="en-US" altLang="ko-KR" dirty="0"/>
              <a:t>, </a:t>
            </a:r>
            <a:r>
              <a:rPr lang="en-US" altLang="ko-KR" dirty="0" err="1"/>
              <a:t>Rumbaugh</a:t>
            </a:r>
            <a:r>
              <a:rPr lang="en-US" altLang="ko-KR" dirty="0"/>
              <a:t>, 1999]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모든 산출물들</a:t>
            </a:r>
            <a:r>
              <a:rPr lang="en-US" altLang="ko-KR" dirty="0"/>
              <a:t>(</a:t>
            </a:r>
            <a:r>
              <a:rPr lang="ko-KR" altLang="en-US" dirty="0"/>
              <a:t>최종 버전들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완성된 매뉴얼들</a:t>
            </a:r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7638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전이 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3.11 1</a:t>
            </a:r>
            <a:r>
              <a:rPr lang="ko-KR" altLang="en-US">
                <a:cs typeface="Times New Roman" pitchFamily="18" charset="0"/>
              </a:rPr>
              <a:t>차원 대 </a:t>
            </a:r>
            <a:r>
              <a:rPr lang="en-US" altLang="ko-KR">
                <a:cs typeface="Times New Roman" pitchFamily="18" charset="0"/>
              </a:rPr>
              <a:t>2</a:t>
            </a:r>
            <a:r>
              <a:rPr lang="ko-KR" altLang="en-US">
                <a:cs typeface="Times New Roman" pitchFamily="18" charset="0"/>
              </a:rPr>
              <a:t>차원 생명주기 모델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6226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Life-Cycle Models</a:t>
            </a:r>
            <a:endParaRPr lang="ko-KR" altLang="en-US" dirty="0"/>
          </a:p>
        </p:txBody>
      </p:sp>
      <p:pic>
        <p:nvPicPr>
          <p:cNvPr id="8602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92288"/>
            <a:ext cx="71628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3.11 1</a:t>
            </a:r>
            <a:r>
              <a:rPr lang="ko-KR" altLang="en-US">
                <a:cs typeface="Times New Roman" pitchFamily="18" charset="0"/>
              </a:rPr>
              <a:t>차원 대 </a:t>
            </a:r>
            <a:r>
              <a:rPr lang="en-US" altLang="ko-KR">
                <a:cs typeface="Times New Roman" pitchFamily="18" charset="0"/>
              </a:rPr>
              <a:t>2</a:t>
            </a:r>
            <a:r>
              <a:rPr lang="ko-KR" altLang="en-US">
                <a:cs typeface="Times New Roman" pitchFamily="18" charset="0"/>
              </a:rPr>
              <a:t>차원 생명주기 모델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프로덕트를</a:t>
            </a:r>
            <a:r>
              <a:rPr lang="ko-KR" altLang="en-US" dirty="0"/>
              <a:t> 개발하는 동안</a:t>
            </a:r>
            <a:r>
              <a:rPr lang="en-US" altLang="ko-KR" dirty="0"/>
              <a:t>, </a:t>
            </a:r>
            <a:r>
              <a:rPr lang="ko-KR" altLang="en-US" dirty="0"/>
              <a:t>이상적으로는</a:t>
            </a:r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r>
              <a:rPr lang="ko-KR" altLang="en-US" dirty="0" err="1"/>
              <a:t>워크플로가</a:t>
            </a:r>
            <a:r>
              <a:rPr lang="ko-KR" altLang="en-US" dirty="0"/>
              <a:t> 분석 </a:t>
            </a:r>
            <a:r>
              <a:rPr lang="ko-KR" altLang="en-US" dirty="0" err="1"/>
              <a:t>워크플로를</a:t>
            </a:r>
            <a:r>
              <a:rPr lang="ko-KR" altLang="en-US" dirty="0"/>
              <a:t> 처리하기 전에 완료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유사하게 분석 </a:t>
            </a:r>
            <a:r>
              <a:rPr lang="ko-KR" altLang="en-US" dirty="0" err="1"/>
              <a:t>워크플로는</a:t>
            </a:r>
            <a:r>
              <a:rPr lang="ko-KR" altLang="en-US" dirty="0"/>
              <a:t> 설계 </a:t>
            </a:r>
            <a:r>
              <a:rPr lang="ko-KR" altLang="en-US" dirty="0" err="1"/>
              <a:t>워크플로가</a:t>
            </a:r>
            <a:r>
              <a:rPr lang="ko-KR" altLang="en-US" dirty="0"/>
              <a:t> 시작되기 전에 완료</a:t>
            </a:r>
          </a:p>
          <a:p>
            <a:pPr lvl="1">
              <a:defRPr/>
            </a:pPr>
            <a:r>
              <a:rPr lang="ko-KR" altLang="en-US" dirty="0"/>
              <a:t>실제로 거의 대부분의 평범한 소프트웨어 </a:t>
            </a:r>
            <a:r>
              <a:rPr lang="ko-KR" altLang="en-US" dirty="0" err="1"/>
              <a:t>프로덕트도</a:t>
            </a:r>
            <a:r>
              <a:rPr lang="ko-KR" altLang="en-US" dirty="0"/>
              <a:t> 너무 커서 단일 단위로 처리하기가 어려움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대신에 태스크는 점진들</a:t>
            </a:r>
            <a:r>
              <a:rPr lang="en-US" altLang="ko-KR" dirty="0"/>
              <a:t>(</a:t>
            </a:r>
            <a:r>
              <a:rPr lang="ko-KR" altLang="en-US" dirty="0" err="1"/>
              <a:t>페이즈들</a:t>
            </a:r>
            <a:r>
              <a:rPr lang="en-US" altLang="ko-KR" dirty="0"/>
              <a:t>)</a:t>
            </a:r>
            <a:r>
              <a:rPr lang="ko-KR" altLang="en-US" dirty="0"/>
              <a:t>로 분할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각 점진 내에서 개발자들은 구축중인 태스크를 완료할 때까지 반복</a:t>
            </a:r>
          </a:p>
          <a:p>
            <a:pPr lvl="1">
              <a:defRPr/>
            </a:pPr>
            <a:r>
              <a:rPr lang="en-US" altLang="ko-KR" dirty="0"/>
              <a:t>Miller</a:t>
            </a:r>
            <a:r>
              <a:rPr lang="ko-KR" altLang="en-US" dirty="0"/>
              <a:t>법칙의 제약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인간이기 때문에 한번에 </a:t>
            </a:r>
            <a:r>
              <a:rPr lang="en-US" altLang="ko-KR" dirty="0"/>
              <a:t>7</a:t>
            </a:r>
            <a:r>
              <a:rPr lang="ko-KR" altLang="en-US" dirty="0"/>
              <a:t>개의 개념만 실제로 처리할 수 있다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53403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모델의 추가 분해들이 필요한가</a:t>
            </a:r>
            <a:r>
              <a:rPr lang="en-US" altLang="ko-KR" dirty="0"/>
              <a:t>?(1/2)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3.11 1</a:t>
            </a:r>
            <a:r>
              <a:rPr lang="ko-KR" altLang="en-US">
                <a:cs typeface="Times New Roman" pitchFamily="18" charset="0"/>
              </a:rPr>
              <a:t>차원 대 </a:t>
            </a:r>
            <a:r>
              <a:rPr lang="en-US" altLang="ko-KR">
                <a:cs typeface="Times New Roman" pitchFamily="18" charset="0"/>
              </a:rPr>
              <a:t>2</a:t>
            </a:r>
            <a:r>
              <a:rPr lang="ko-KR" altLang="en-US">
                <a:cs typeface="Times New Roman" pitchFamily="18" charset="0"/>
              </a:rPr>
              <a:t>차원 생명주기 모델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/>
              <a:t>Unified Process</a:t>
            </a:r>
            <a:r>
              <a:rPr lang="ko-KR" altLang="en-US" dirty="0"/>
              <a:t>는 작고 크게 독립된 서브프로그램들의 집합으로 대규모 문제를 취급하는데 최적의 해결방안</a:t>
            </a:r>
          </a:p>
          <a:p>
            <a:pPr lvl="1">
              <a:defRPr/>
            </a:pPr>
            <a:r>
              <a:rPr lang="ko-KR" altLang="en-US" dirty="0"/>
              <a:t>점진과 반복에 대한 프레임워크와 대규모 소프트웨어 </a:t>
            </a:r>
            <a:r>
              <a:rPr lang="ko-KR" altLang="en-US" dirty="0" err="1"/>
              <a:t>프로덕트들의</a:t>
            </a:r>
            <a:r>
              <a:rPr lang="ko-KR" altLang="en-US" dirty="0"/>
              <a:t> 복잡도에 대처하는데 사용되는 </a:t>
            </a:r>
            <a:r>
              <a:rPr lang="ko-KR" altLang="en-US" dirty="0" err="1"/>
              <a:t>메카니즘</a:t>
            </a:r>
            <a:r>
              <a:rPr lang="en-US" altLang="ko-KR" dirty="0"/>
              <a:t>(mechanism)</a:t>
            </a:r>
            <a:r>
              <a:rPr lang="ko-KR" altLang="en-US" dirty="0"/>
              <a:t>을 제공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Unified Process</a:t>
            </a:r>
            <a:r>
              <a:rPr lang="ko-KR" altLang="en-US" dirty="0"/>
              <a:t>의 난제들</a:t>
            </a:r>
          </a:p>
          <a:p>
            <a:pPr lvl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프로덕트가</a:t>
            </a:r>
            <a:r>
              <a:rPr lang="ko-KR" altLang="en-US" dirty="0"/>
              <a:t> 개발되는 동안에 소위 이동</a:t>
            </a:r>
            <a:r>
              <a:rPr lang="en-US" altLang="ko-KR" dirty="0"/>
              <a:t>-</a:t>
            </a:r>
            <a:r>
              <a:rPr lang="ko-KR" altLang="en-US" dirty="0"/>
              <a:t>대상문제</a:t>
            </a:r>
            <a:r>
              <a:rPr lang="en-US" altLang="ko-KR" dirty="0"/>
              <a:t>(2.4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클라이언트의 요구사항들이 변경되는 경우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Unified Process</a:t>
            </a:r>
            <a:r>
              <a:rPr lang="ko-KR" altLang="en-US" dirty="0"/>
              <a:t>는 현재 이용할 수 있는 최적의 방법론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53403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/>
              <a:t>2</a:t>
            </a:r>
            <a:r>
              <a:rPr lang="ko-KR" altLang="en-US" dirty="0"/>
              <a:t>차원 모델의 추가 분해들이 필요한가</a:t>
            </a:r>
            <a:r>
              <a:rPr lang="en-US" altLang="ko-KR" dirty="0"/>
              <a:t>?(2/2)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3.12 </a:t>
            </a:r>
            <a:r>
              <a:rPr lang="ko-KR" altLang="en-US">
                <a:cs typeface="Times New Roman" pitchFamily="18" charset="0"/>
              </a:rPr>
              <a:t>소프트웨어 프로세스 개선하기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많은 국가의 중앙 정부는 소프트웨어 프로세스에 관심</a:t>
            </a:r>
          </a:p>
          <a:p>
            <a:pPr lvl="1" eaLnBrk="1" hangingPunct="1">
              <a:defRPr/>
            </a:pPr>
            <a:r>
              <a:rPr lang="en-US" altLang="ko-KR" dirty="0"/>
              <a:t>U.S. Department of Defense initiative</a:t>
            </a:r>
          </a:p>
          <a:p>
            <a:pPr lvl="2" eaLnBrk="1" hangingPunct="1">
              <a:defRPr/>
            </a:pPr>
            <a:r>
              <a:rPr lang="en-US" altLang="ko-KR" dirty="0"/>
              <a:t>“</a:t>
            </a:r>
            <a:r>
              <a:rPr lang="ko-KR" altLang="en-US" dirty="0"/>
              <a:t>새로운 방법론들과 기술들을 적용해서 얻을 수 있는 생산성과 품질에 대해 크게 실현하지 못한 약속을 한 후 </a:t>
            </a:r>
            <a:r>
              <a:rPr lang="en-US" altLang="ko-KR" dirty="0"/>
              <a:t>20</a:t>
            </a:r>
            <a:r>
              <a:rPr lang="ko-KR" altLang="en-US" dirty="0"/>
              <a:t>년 지난 지금 산업체와 정부 기관들은 그들이 갖고 있는 기본 문제는 소프트웨어 프로세스를 관리하는 능력이 없어서 생긴 문제라고 인식하고 있다</a:t>
            </a:r>
            <a:r>
              <a:rPr lang="en-US" altLang="ko-KR" dirty="0"/>
              <a:t>”</a:t>
            </a:r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en-US" altLang="ko-KR" dirty="0"/>
              <a:t>Software Engineering Institute(SEI)</a:t>
            </a:r>
            <a:r>
              <a:rPr lang="ko-KR" altLang="en-US" dirty="0"/>
              <a:t>를 설립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프로세스 개선활동</a:t>
            </a:r>
          </a:p>
          <a:p>
            <a:pPr lvl="2">
              <a:defRPr/>
            </a:pPr>
            <a:r>
              <a:rPr lang="en-US" altLang="ko-KR" dirty="0"/>
              <a:t>Capability maturity model (CMM)</a:t>
            </a:r>
          </a:p>
          <a:p>
            <a:pPr lvl="2">
              <a:defRPr/>
            </a:pPr>
            <a:r>
              <a:rPr lang="en-US" altLang="ko-KR" dirty="0"/>
              <a:t>ISO 9000-series</a:t>
            </a:r>
          </a:p>
          <a:p>
            <a:pPr lvl="2">
              <a:defRPr/>
            </a:pPr>
            <a:r>
              <a:rPr lang="en-US" altLang="ko-KR" dirty="0"/>
              <a:t>ISO/IEC 15504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74821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Improving the Software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 Unified Process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ko-KR" dirty="0"/>
              <a:t>1999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Booch</a:t>
            </a:r>
            <a:r>
              <a:rPr lang="ko-KR" altLang="en-US" dirty="0"/>
              <a:t>와</a:t>
            </a:r>
            <a:r>
              <a:rPr lang="en-US" altLang="ko-KR" dirty="0"/>
              <a:t> Jacobson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en-US" altLang="ko-KR" dirty="0" err="1"/>
              <a:t>Rumbaugh</a:t>
            </a:r>
            <a:r>
              <a:rPr lang="ko-KR" altLang="en-US" dirty="0"/>
              <a:t>은 독립된 세 개의 방법론들을 하나로 통합시킨 완전한 소프트웨어 개발 방법론을 공표</a:t>
            </a:r>
          </a:p>
          <a:p>
            <a:pPr lvl="1" eaLnBrk="1" hangingPunct="1">
              <a:defRPr/>
            </a:pPr>
            <a:r>
              <a:rPr lang="en-US" altLang="ko-KR" dirty="0"/>
              <a:t>Original name: Rational Unified Process (RUP)</a:t>
            </a:r>
          </a:p>
          <a:p>
            <a:pPr lvl="1" eaLnBrk="1" hangingPunct="1">
              <a:defRPr/>
            </a:pPr>
            <a:r>
              <a:rPr lang="en-US" altLang="ko-KR" dirty="0"/>
              <a:t>Next name: Unified Software Development Process (USDP) </a:t>
            </a:r>
          </a:p>
          <a:p>
            <a:pPr lvl="1" eaLnBrk="1" hangingPunct="1">
              <a:defRPr/>
            </a:pPr>
            <a:r>
              <a:rPr lang="en-US" altLang="ko-KR" dirty="0"/>
              <a:t>Name used today: Unified Process (for brevity)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err="1"/>
              <a:t>Unifide</a:t>
            </a:r>
            <a:r>
              <a:rPr lang="en-US" altLang="ko-KR" dirty="0"/>
              <a:t>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/>
              <a:t>SEI</a:t>
            </a:r>
            <a:r>
              <a:rPr lang="ko-KR" altLang="en-US" dirty="0"/>
              <a:t>의 </a:t>
            </a:r>
            <a:r>
              <a:rPr lang="en-US" altLang="ko-KR" dirty="0"/>
              <a:t>CMM(capability maturity model)</a:t>
            </a:r>
          </a:p>
          <a:p>
            <a:pPr lvl="1">
              <a:defRPr/>
            </a:pPr>
            <a:r>
              <a:rPr lang="ko-KR" altLang="en-US" dirty="0"/>
              <a:t>실제 생명주기 모델과 상관없이 소프트웨어 프로세스를 개선하는데 관련된 전략들의 집합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SW-CMM : </a:t>
            </a:r>
            <a:r>
              <a:rPr lang="ko-KR" altLang="en-US" dirty="0"/>
              <a:t>소프트웨어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P-CMM : </a:t>
            </a:r>
            <a:r>
              <a:rPr lang="ko-KR" altLang="en-US" dirty="0"/>
              <a:t>인적 자원 관리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SE-CMM : </a:t>
            </a:r>
            <a:r>
              <a:rPr lang="ko-KR" altLang="en-US" dirty="0"/>
              <a:t>시스템 엔지니어링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IPD-CMM : </a:t>
            </a:r>
            <a:r>
              <a:rPr lang="ko-KR" altLang="en-US" dirty="0"/>
              <a:t>통합 </a:t>
            </a:r>
            <a:r>
              <a:rPr lang="ko-KR" altLang="en-US" dirty="0" err="1"/>
              <a:t>프로덕트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SA-CMM : </a:t>
            </a:r>
            <a:r>
              <a:rPr lang="ko-KR" altLang="en-US" dirty="0"/>
              <a:t>소프트웨어 획득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모델들간에는 불일치 또는 중복 되는 기존 모델 모두를 통합</a:t>
            </a:r>
            <a:r>
              <a:rPr lang="en-US" altLang="ko-KR" dirty="0"/>
              <a:t> </a:t>
            </a:r>
            <a:r>
              <a:rPr lang="ko-KR" altLang="en-US" dirty="0"/>
              <a:t>하여 </a:t>
            </a:r>
            <a:r>
              <a:rPr lang="en-US" altLang="ko-KR" dirty="0"/>
              <a:t>1997</a:t>
            </a:r>
            <a:r>
              <a:rPr lang="ko-KR" altLang="en-US" dirty="0"/>
              <a:t>년에 단일 통합 프레임워크를 개발하기로 결정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383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Capability Maturity Models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초기단계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 공학 관리 실무들이 조직 내에 자리 잡지 못한 경우</a:t>
            </a:r>
          </a:p>
          <a:p>
            <a:pPr lvl="1">
              <a:defRPr/>
            </a:pPr>
            <a:r>
              <a:rPr lang="ko-KR" altLang="en-US" dirty="0" err="1"/>
              <a:t>프로덕트를</a:t>
            </a:r>
            <a:r>
              <a:rPr lang="ko-KR" altLang="en-US" dirty="0"/>
              <a:t> 개발하는데 소요되는 시간이나 비용과 같은 중요한 항목을 정확하게 예측하기가 불가능</a:t>
            </a:r>
          </a:p>
          <a:p>
            <a:pPr lvl="1">
              <a:defRPr/>
            </a:pPr>
            <a:r>
              <a:rPr lang="ko-KR" altLang="en-US" dirty="0"/>
              <a:t>일반적인 패턴은 올바른 관리와 특히 계획수립의 부재로 인해서 시간과 비용이 초과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67691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Maturity Level 1: initial Level(</a:t>
            </a:r>
            <a:r>
              <a:rPr lang="ko-KR" altLang="en-US" dirty="0">
                <a:ea typeface="ＭＳ Ｐゴシック" charset="-128"/>
              </a:rPr>
              <a:t>초기단계</a:t>
            </a:r>
            <a:r>
              <a:rPr lang="en-US" altLang="ko-KR" dirty="0">
                <a:ea typeface="ＭＳ Ｐゴシック" charset="-128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반복가능단계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기본적인 소프트웨어 프로젝트 관리 실무</a:t>
            </a:r>
          </a:p>
          <a:p>
            <a:pPr lvl="1">
              <a:defRPr/>
            </a:pPr>
            <a:r>
              <a:rPr lang="ko-KR" altLang="en-US" dirty="0"/>
              <a:t>계획수립과 관리 기법들은 유사한 </a:t>
            </a:r>
            <a:r>
              <a:rPr lang="ko-KR" altLang="en-US" dirty="0" err="1"/>
              <a:t>프로덕트들의</a:t>
            </a:r>
            <a:r>
              <a:rPr lang="ko-KR" altLang="en-US" dirty="0"/>
              <a:t> 경험에 기반을 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비용과 스케줄의 세밀한 추적이 포함</a:t>
            </a:r>
          </a:p>
          <a:p>
            <a:pPr lvl="1">
              <a:defRPr/>
            </a:pPr>
            <a:r>
              <a:rPr lang="ko-KR" altLang="en-US" dirty="0"/>
              <a:t>측정이 없으면 </a:t>
            </a:r>
            <a:r>
              <a:rPr lang="ko-KR" altLang="en-US" dirty="0" err="1"/>
              <a:t>프로덕트가</a:t>
            </a:r>
            <a:r>
              <a:rPr lang="ko-KR" altLang="en-US" dirty="0"/>
              <a:t> 다른 사람에게 넘어가기 전에 문제점을 찾아낼 수 없음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 동안에 취한 측정들은 미래 프로젝트에 대한 실제 개발 기간과 비용 스케줄을 작성하는데 사용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74848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Maturity Level 2: Repeatable Level(</a:t>
            </a:r>
            <a:r>
              <a:rPr lang="ko-KR" altLang="en-US" dirty="0">
                <a:ea typeface="ＭＳ Ｐゴシック" charset="-128"/>
              </a:rPr>
              <a:t>반복가능단계</a:t>
            </a:r>
            <a:r>
              <a:rPr lang="en-US" altLang="ko-KR" dirty="0">
                <a:ea typeface="ＭＳ Ｐゴシック" charset="-128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정의단계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 프로덕션에 관한 프로세스가 완전하게 문서</a:t>
            </a:r>
          </a:p>
          <a:p>
            <a:pPr lvl="1">
              <a:defRPr/>
            </a:pPr>
            <a:r>
              <a:rPr lang="ko-KR" altLang="en-US" dirty="0"/>
              <a:t>프로세스의 관리적 그리고 기술적 측면이 모두 분명하게 정의되고</a:t>
            </a:r>
            <a:r>
              <a:rPr lang="en-US" altLang="ko-KR" dirty="0"/>
              <a:t>, </a:t>
            </a:r>
            <a:r>
              <a:rPr lang="ko-KR" altLang="en-US" dirty="0"/>
              <a:t>또 프로세스를 개선시키기 위해 계속 노력</a:t>
            </a:r>
          </a:p>
          <a:p>
            <a:pPr lvl="2">
              <a:defRPr/>
            </a:pPr>
            <a:r>
              <a:rPr lang="ko-KR" altLang="en-US" dirty="0"/>
              <a:t>검토</a:t>
            </a:r>
            <a:r>
              <a:rPr lang="en-US" altLang="ko-KR" dirty="0"/>
              <a:t>(6.2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r>
              <a:rPr lang="ko-KR" altLang="en-US" dirty="0"/>
              <a:t>들은 소프트웨어 품질 목표를 달성하는데 사용</a:t>
            </a:r>
          </a:p>
          <a:p>
            <a:pPr lvl="2">
              <a:defRPr/>
            </a:pPr>
            <a:r>
              <a:rPr lang="ko-KR" altLang="en-US" dirty="0"/>
              <a:t>품질과 생산성을 보다 증가시키기 위해 </a:t>
            </a:r>
            <a:r>
              <a:rPr lang="en-US" altLang="ko-KR" dirty="0"/>
              <a:t>CASE </a:t>
            </a:r>
            <a:r>
              <a:rPr lang="ko-KR" altLang="en-US" dirty="0"/>
              <a:t>환경</a:t>
            </a:r>
            <a:r>
              <a:rPr lang="en-US" altLang="ko-KR" dirty="0"/>
              <a:t>(5.8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r>
              <a:rPr lang="ko-KR" altLang="en-US" dirty="0"/>
              <a:t>과 같은 신기술이 도입</a:t>
            </a:r>
          </a:p>
          <a:p>
            <a:pPr lvl="1">
              <a:defRPr/>
            </a:pPr>
            <a:r>
              <a:rPr lang="ko-KR" altLang="en-US" dirty="0"/>
              <a:t>많은 조직들이 성숙도 단계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에 도달하지만</a:t>
            </a:r>
            <a:r>
              <a:rPr lang="en-US" altLang="ko-KR" dirty="0"/>
              <a:t>,</a:t>
            </a:r>
            <a:r>
              <a:rPr lang="ko-KR" altLang="en-US" dirty="0"/>
              <a:t> 소수만이 단계 </a:t>
            </a:r>
            <a:r>
              <a:rPr lang="en-US" altLang="ko-KR" dirty="0"/>
              <a:t>4</a:t>
            </a:r>
            <a:r>
              <a:rPr lang="ko-KR" altLang="en-US" dirty="0"/>
              <a:t>나 </a:t>
            </a:r>
            <a:r>
              <a:rPr lang="en-US" altLang="ko-KR" dirty="0"/>
              <a:t>5</a:t>
            </a:r>
            <a:r>
              <a:rPr lang="ko-KR" altLang="en-US" dirty="0"/>
              <a:t>에 도달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두 최상위 단계는 미래의 목표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46259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Maturity level 3: Define Level(</a:t>
            </a:r>
            <a:r>
              <a:rPr lang="ko-KR" altLang="en-US" dirty="0">
                <a:ea typeface="ＭＳ Ｐゴシック" charset="-128"/>
              </a:rPr>
              <a:t>정의단계</a:t>
            </a:r>
            <a:r>
              <a:rPr lang="en-US" altLang="ko-KR" dirty="0">
                <a:ea typeface="ＭＳ Ｐゴシック" charset="-128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관리단계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조직은 각 프로젝트에 대한 품질과 생산성 목표들을 설정</a:t>
            </a:r>
          </a:p>
          <a:p>
            <a:pPr lvl="1">
              <a:defRPr/>
            </a:pPr>
            <a:r>
              <a:rPr lang="ko-KR" altLang="en-US" dirty="0"/>
              <a:t>두 목표치가 인정할 수 없을 정도로 편차가 나면 계속 측정하고 적절한 조치가 취해져야 함</a:t>
            </a:r>
          </a:p>
          <a:p>
            <a:pPr lvl="1">
              <a:defRPr/>
            </a:pPr>
            <a:r>
              <a:rPr lang="ko-KR" altLang="en-US" dirty="0"/>
              <a:t>통계적 품질 관리</a:t>
            </a:r>
            <a:r>
              <a:rPr lang="en-US" altLang="ko-KR" dirty="0"/>
              <a:t>[Deming, 1986; </a:t>
            </a:r>
            <a:r>
              <a:rPr lang="en-US" altLang="ko-KR" dirty="0" err="1"/>
              <a:t>Juran</a:t>
            </a:r>
            <a:r>
              <a:rPr lang="en-US" altLang="ko-KR" dirty="0"/>
              <a:t>, 1988]</a:t>
            </a:r>
            <a:r>
              <a:rPr lang="ko-KR" altLang="en-US" dirty="0"/>
              <a:t>는 품질이나 생산성 표준들에 위배되는 지식을 식별할 수 있는 관리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89122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Maturity Level 4: </a:t>
            </a:r>
            <a:r>
              <a:rPr lang="en-US" altLang="ko-KR" dirty="0" err="1">
                <a:ea typeface="ＭＳ Ｐゴシック" charset="-128"/>
              </a:rPr>
              <a:t>ManagedLevel</a:t>
            </a:r>
            <a:r>
              <a:rPr lang="en-US" altLang="ko-KR" dirty="0">
                <a:ea typeface="ＭＳ Ｐゴシック" charset="-128"/>
              </a:rPr>
              <a:t>(</a:t>
            </a:r>
            <a:r>
              <a:rPr lang="ko-KR" altLang="en-US" dirty="0">
                <a:ea typeface="ＭＳ Ｐゴシック" charset="-128"/>
              </a:rPr>
              <a:t>관리단계</a:t>
            </a:r>
            <a:r>
              <a:rPr lang="en-US" altLang="ko-KR" dirty="0">
                <a:ea typeface="ＭＳ Ｐゴシック" charset="-128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 err="1"/>
              <a:t>최적화단계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조직의 목표는 계속적인 프로세스 개선</a:t>
            </a:r>
          </a:p>
          <a:p>
            <a:pPr lvl="1">
              <a:defRPr/>
            </a:pPr>
            <a:r>
              <a:rPr lang="ko-KR" altLang="en-US" dirty="0"/>
              <a:t>통계적 품질과 프로세스 관리 기법들은 해당 조직을 안내하는데 사용</a:t>
            </a:r>
          </a:p>
          <a:p>
            <a:pPr lvl="1">
              <a:defRPr/>
            </a:pPr>
            <a:r>
              <a:rPr lang="ko-KR" altLang="en-US" dirty="0"/>
              <a:t>각 프로젝트에서 얻은 지식은 미래의 프로젝트에 이용하고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  <a:p>
            <a:pPr lvl="1">
              <a:defRPr/>
            </a:pPr>
            <a:r>
              <a:rPr lang="ko-KR" altLang="en-US" dirty="0"/>
              <a:t>프로세스에는 생산성과 품질이 크게 개선 될 수 있게 긍정적인 피드백 루프들이 통합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39129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Maturity Level 5: </a:t>
            </a:r>
            <a:r>
              <a:rPr lang="en-US" altLang="ko-KR" dirty="0" err="1">
                <a:ea typeface="ＭＳ Ｐゴシック" charset="-128"/>
              </a:rPr>
              <a:t>OptimizingLevel</a:t>
            </a:r>
            <a:r>
              <a:rPr lang="en-US" altLang="ko-KR" dirty="0">
                <a:ea typeface="ＭＳ Ｐゴシック" charset="-128"/>
              </a:rPr>
              <a:t>(</a:t>
            </a:r>
            <a:r>
              <a:rPr lang="ko-KR" altLang="en-US" dirty="0" err="1">
                <a:ea typeface="ＭＳ Ｐゴシック" charset="-128"/>
              </a:rPr>
              <a:t>최적화단계</a:t>
            </a:r>
            <a:r>
              <a:rPr lang="en-US" altLang="ko-KR" dirty="0">
                <a:ea typeface="ＭＳ Ｐゴシック" charset="-128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33506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Summary</a:t>
            </a:r>
          </a:p>
        </p:txBody>
      </p:sp>
      <p:pic>
        <p:nvPicPr>
          <p:cNvPr id="96264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1785938"/>
            <a:ext cx="4392613" cy="455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/>
              <a:t>SEI</a:t>
            </a:r>
            <a:r>
              <a:rPr lang="ko-KR" altLang="en-US" dirty="0"/>
              <a:t>는 프로세스를 개선 할수 있는 방법을 제안</a:t>
            </a:r>
            <a:r>
              <a:rPr lang="en-US" altLang="ko-KR" dirty="0"/>
              <a:t>	</a:t>
            </a:r>
          </a:p>
          <a:p>
            <a:pPr lvl="1">
              <a:defRPr/>
            </a:pPr>
            <a:r>
              <a:rPr lang="ko-KR" altLang="en-US" dirty="0"/>
              <a:t>각 성숙도단계에 연관된 핵심 프로세스 영역</a:t>
            </a:r>
            <a:r>
              <a:rPr lang="en-US" altLang="ko-KR" dirty="0"/>
              <a:t>(</a:t>
            </a:r>
            <a:r>
              <a:rPr lang="en-US" altLang="ko-KR" dirty="0" err="1"/>
              <a:t>KPA:key</a:t>
            </a:r>
            <a:r>
              <a:rPr lang="en-US" altLang="ko-KR" dirty="0"/>
              <a:t> process area)</a:t>
            </a:r>
            <a:r>
              <a:rPr lang="ko-KR" altLang="en-US" dirty="0"/>
              <a:t>들을 보여줌</a:t>
            </a:r>
          </a:p>
          <a:p>
            <a:pPr lvl="2">
              <a:defRPr/>
            </a:pPr>
            <a:r>
              <a:rPr lang="ko-KR" altLang="en-US" dirty="0"/>
              <a:t>소프트웨어 프로세스를 개선하기 위해서 조직은 우선 그것의 현재 프로세스를 이해 한 후에 계획한 프로세스를 정형화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프로세스 개선을 달성하기 위해 액션들을 결정한 후 우선순위를 부여</a:t>
            </a:r>
          </a:p>
          <a:p>
            <a:pPr lvl="2">
              <a:defRPr/>
            </a:pPr>
            <a:r>
              <a:rPr lang="ko-KR" altLang="en-US" dirty="0"/>
              <a:t>이 프로세스 개선을 달성하는 계획을 작성해서 실행</a:t>
            </a:r>
          </a:p>
          <a:p>
            <a:pPr lvl="2">
              <a:defRPr/>
            </a:pPr>
            <a:r>
              <a:rPr lang="ko-KR" altLang="en-US" dirty="0"/>
              <a:t>이러한 일련의 단계들은 해당 소프트웨어 프로세스를 성공시키려는 조직이 반복적으로 수행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KPA</a:t>
            </a:r>
            <a:r>
              <a:rPr lang="ko-KR" altLang="en-US" dirty="0"/>
              <a:t>를 통해 </a:t>
            </a:r>
            <a:r>
              <a:rPr lang="en-US" altLang="ko-KR" dirty="0"/>
              <a:t>CMM</a:t>
            </a:r>
            <a:r>
              <a:rPr lang="ko-KR" altLang="en-US" dirty="0"/>
              <a:t> 달성 기간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CMM </a:t>
            </a:r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에서 레벨 </a:t>
            </a:r>
            <a:r>
              <a:rPr lang="en-US" altLang="ko-KR" dirty="0"/>
              <a:t>2</a:t>
            </a:r>
            <a:r>
              <a:rPr lang="ko-KR" altLang="en-US" dirty="0"/>
              <a:t>에 도달하는데 </a:t>
            </a:r>
            <a:r>
              <a:rPr lang="en-US" altLang="ko-KR" dirty="0"/>
              <a:t>3~5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CMM </a:t>
            </a:r>
            <a:r>
              <a:rPr lang="ko-KR" altLang="en-US" dirty="0"/>
              <a:t>레벨 </a:t>
            </a:r>
            <a:r>
              <a:rPr lang="en-US" altLang="ko-KR" dirty="0"/>
              <a:t>2</a:t>
            </a:r>
            <a:r>
              <a:rPr lang="ko-KR" altLang="en-US" dirty="0"/>
              <a:t>에서 레벨 </a:t>
            </a:r>
            <a:r>
              <a:rPr lang="en-US" altLang="ko-KR" dirty="0"/>
              <a:t>3</a:t>
            </a:r>
            <a:r>
              <a:rPr lang="ko-KR" altLang="en-US" dirty="0"/>
              <a:t>으로 도달하는데 </a:t>
            </a:r>
            <a:r>
              <a:rPr lang="en-US" altLang="ko-KR" dirty="0"/>
              <a:t>1.5</a:t>
            </a:r>
            <a:r>
              <a:rPr lang="ko-KR" altLang="en-US" dirty="0"/>
              <a:t>년에서 </a:t>
            </a:r>
            <a:r>
              <a:rPr lang="en-US" altLang="ko-KR" dirty="0"/>
              <a:t>3</a:t>
            </a:r>
            <a:r>
              <a:rPr lang="ko-KR" altLang="en-US" dirty="0"/>
              <a:t>년이 소요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8018" cy="400110"/>
          </a:xfrm>
          <a:noFill/>
        </p:spPr>
        <p:txBody>
          <a:bodyPr rtlCol="0"/>
          <a:lstStyle/>
          <a:p>
            <a:pPr>
              <a:defRPr/>
            </a:pPr>
            <a:r>
              <a:rPr lang="en-US" dirty="0" err="1"/>
              <a:t>KPA:key</a:t>
            </a:r>
            <a:r>
              <a:rPr lang="en-US" dirty="0"/>
              <a:t> process area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3.13 CMM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원래의 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국방성용</a:t>
            </a:r>
            <a:r>
              <a:rPr lang="ko-KR" altLang="en-US" dirty="0"/>
              <a:t> 소프트웨어의 품질을 향상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미국방성</a:t>
            </a:r>
            <a:r>
              <a:rPr lang="en-US" altLang="ko-KR" dirty="0"/>
              <a:t>(</a:t>
            </a:r>
            <a:r>
              <a:rPr lang="en-US" altLang="ko-KR" dirty="0" err="1"/>
              <a:t>DoD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1998</a:t>
            </a:r>
            <a:r>
              <a:rPr lang="ko-KR" altLang="en-US" dirty="0"/>
              <a:t>년에 만들어진 </a:t>
            </a:r>
            <a:r>
              <a:rPr lang="en-US" altLang="ko-KR" dirty="0"/>
              <a:t>SW-CMM 3</a:t>
            </a:r>
            <a:r>
              <a:rPr lang="ko-KR" altLang="en-US" dirty="0"/>
              <a:t>단계를 따라야 한다는 조건을 규정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그 결과</a:t>
            </a:r>
            <a:r>
              <a:rPr lang="en-US" altLang="ko-KR" dirty="0"/>
              <a:t>,</a:t>
            </a:r>
            <a:r>
              <a:rPr lang="ko-KR" altLang="en-US" dirty="0"/>
              <a:t> 조직들에겐 그들의 소프트웨어 프로세스의 성숙도를 개선시키라는 압력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SW-CMM </a:t>
            </a:r>
            <a:r>
              <a:rPr lang="ko-KR" altLang="en-US" dirty="0"/>
              <a:t>프로그램은 미국방성 소프트웨어를 개선하려는 목표를 능가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소프트웨어의 품질과 생산성을 개선하기를 바라는 다양한 많은 소프트웨어 조직들이 이를 수행 중</a:t>
            </a:r>
          </a:p>
          <a:p>
            <a:pPr lvl="2">
              <a:defRPr/>
            </a:pP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89056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dirty="0"/>
              <a:t>Goal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3.14 </a:t>
            </a:r>
            <a:r>
              <a:rPr lang="ko-KR" altLang="en-US">
                <a:cs typeface="Times New Roman" pitchFamily="18" charset="0"/>
              </a:rPr>
              <a:t>다른 소프트웨어 프로세스 개선안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/>
              <a:t>ISO 9000-</a:t>
            </a:r>
            <a:r>
              <a:rPr lang="ko-KR" altLang="en-US" dirty="0"/>
              <a:t>시리즈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일관성과 이해성을 보장하기 위해 글과 그림으로 프로세스를 문서화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ISO 9000</a:t>
            </a:r>
            <a:r>
              <a:rPr lang="ko-KR" altLang="en-US" dirty="0"/>
              <a:t>의 원리는 표준이 고품질의 프로덕트를 보장하지는 못하지만 오히려 빈약한 품질의 </a:t>
            </a:r>
            <a:r>
              <a:rPr lang="ko-KR" altLang="en-US" dirty="0" err="1"/>
              <a:t>프로덕트의</a:t>
            </a:r>
            <a:r>
              <a:rPr lang="ko-KR" altLang="en-US" dirty="0"/>
              <a:t> 위험을 감소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ISO 9000</a:t>
            </a:r>
            <a:r>
              <a:rPr lang="ko-KR" altLang="en-US" dirty="0"/>
              <a:t>은 단지 품질 시스템의 한 부문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품질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작업자들의 철저한 교육훈련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지속적인 품질개선을 위한 목표들의 설정과 달성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ISO 9000 </a:t>
            </a:r>
            <a:r>
              <a:rPr lang="ko-KR" altLang="en-US" dirty="0"/>
              <a:t>시리즈 표준들은 미국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캐나다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EU</a:t>
            </a:r>
            <a:r>
              <a:rPr lang="ko-KR" altLang="en-US" dirty="0"/>
              <a:t>소속의 여러 국가들을 포함해 </a:t>
            </a:r>
            <a:r>
              <a:rPr lang="en-US" altLang="ko-KR" dirty="0"/>
              <a:t>60</a:t>
            </a:r>
            <a:r>
              <a:rPr lang="ko-KR" altLang="en-US" dirty="0"/>
              <a:t>국 이상이 채택해 사용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예를 들면 만약 미국의 소프트웨어 조직이 유럽 클라이언트와 비즈니스를 하고 싶어 한다면</a:t>
            </a:r>
            <a:r>
              <a:rPr lang="en-US" altLang="ko-KR" dirty="0"/>
              <a:t> </a:t>
            </a:r>
            <a:r>
              <a:rPr lang="ko-KR" altLang="en-US" dirty="0"/>
              <a:t>미국의 조직은 반드시 </a:t>
            </a:r>
            <a:r>
              <a:rPr lang="en-US" altLang="ko-KR" dirty="0"/>
              <a:t>ISO-</a:t>
            </a:r>
            <a:r>
              <a:rPr lang="ko-KR" altLang="en-US" dirty="0"/>
              <a:t>공인으로 인증을 받아야 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9626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Other Software Process Improvement(1/2)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 Unified Process</a:t>
            </a:r>
            <a:endParaRPr lang="ko-KR" altLang="en-US">
              <a:cs typeface="Times New Roman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는 소프트웨어 프로덕트의 구축에서 해야 하는 일정한 단계가 없음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“one size fits all” </a:t>
            </a:r>
            <a:r>
              <a:rPr lang="ko-KR" altLang="en-US" dirty="0"/>
              <a:t>방법론은 소프트웨어 </a:t>
            </a:r>
            <a:r>
              <a:rPr lang="ko-KR" altLang="en-US" dirty="0" err="1"/>
              <a:t>프로덕트들의</a:t>
            </a:r>
            <a:r>
              <a:rPr lang="ko-KR" altLang="en-US" dirty="0"/>
              <a:t> 다양한 유형들이 존재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는 적응적 방법론</a:t>
            </a:r>
            <a:r>
              <a:rPr lang="en-US" altLang="ko-KR" dirty="0"/>
              <a:t>(adaptable methodology)</a:t>
            </a:r>
          </a:p>
          <a:p>
            <a:pPr lvl="1" eaLnBrk="1" hangingPunct="1">
              <a:defRPr/>
            </a:pPr>
            <a:r>
              <a:rPr lang="ko-KR" altLang="en-US" dirty="0"/>
              <a:t>개발하려는 특정 소프트웨어 </a:t>
            </a:r>
            <a:r>
              <a:rPr lang="ko-KR" altLang="en-US" dirty="0" err="1"/>
              <a:t>프로덕트를</a:t>
            </a:r>
            <a:r>
              <a:rPr lang="ko-KR" altLang="en-US" dirty="0"/>
              <a:t> 위해 수정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는 소규모 또는 중간규모 소프트웨어는 적용할 수 없음</a:t>
            </a:r>
            <a:r>
              <a:rPr lang="en-US" altLang="ko-KR" dirty="0"/>
              <a:t>(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부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는 대규모 소프트웨어만 적용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err="1"/>
              <a:t>Unifide</a:t>
            </a:r>
            <a:r>
              <a:rPr lang="en-US" altLang="ko-KR" dirty="0"/>
              <a:t> Process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3.14 </a:t>
            </a:r>
            <a:r>
              <a:rPr lang="ko-KR" altLang="en-US">
                <a:cs typeface="Times New Roman" pitchFamily="18" charset="0"/>
              </a:rPr>
              <a:t>다른 소프트웨어 프로세스 개선안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>
                <a:ea typeface="ＭＳ Ｐゴシック" charset="-128"/>
              </a:rPr>
              <a:t>ISO/IEC 15504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ISO/IEC 15504</a:t>
            </a:r>
            <a:r>
              <a:rPr lang="ko-KR" altLang="en-US" dirty="0"/>
              <a:t>도 </a:t>
            </a:r>
            <a:r>
              <a:rPr lang="en-US" altLang="ko-KR" dirty="0"/>
              <a:t>ISO 9000</a:t>
            </a:r>
            <a:r>
              <a:rPr lang="ko-KR" altLang="en-US" dirty="0"/>
              <a:t>과 같은 국제 프로세스 개선안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SPICE(Software Process Improvement Capability </a:t>
            </a:r>
            <a:r>
              <a:rPr lang="en-US" altLang="ko-KR" dirty="0" err="1"/>
              <a:t>dEtermination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/>
              <a:t>SPICE</a:t>
            </a:r>
            <a:r>
              <a:rPr lang="ko-KR" altLang="en-US" dirty="0"/>
              <a:t>를 국제 표준으로 만들려는 장기적인 목표아래 영국 국방성</a:t>
            </a:r>
            <a:r>
              <a:rPr lang="en-US" altLang="ko-KR" dirty="0"/>
              <a:t>(British Ministry of </a:t>
            </a:r>
            <a:r>
              <a:rPr lang="en-US" altLang="ko-KR" dirty="0" err="1"/>
              <a:t>Defence</a:t>
            </a:r>
            <a:r>
              <a:rPr lang="en-US" altLang="ko-KR" dirty="0"/>
              <a:t>(MOD))</a:t>
            </a:r>
            <a:r>
              <a:rPr lang="ko-KR" altLang="en-US" dirty="0"/>
              <a:t>이 발의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SPICE</a:t>
            </a:r>
            <a:r>
              <a:rPr lang="ko-KR" altLang="en-US" dirty="0"/>
              <a:t>의 첫 번째 버전은 </a:t>
            </a:r>
            <a:r>
              <a:rPr lang="en-US" altLang="ko-KR" dirty="0"/>
              <a:t>1995</a:t>
            </a:r>
            <a:r>
              <a:rPr lang="ko-KR" altLang="en-US" dirty="0"/>
              <a:t>년에 완성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월에 </a:t>
            </a:r>
            <a:r>
              <a:rPr lang="en-US" altLang="ko-KR" dirty="0"/>
              <a:t>SPICE </a:t>
            </a:r>
            <a:r>
              <a:rPr lang="ko-KR" altLang="en-US" dirty="0"/>
              <a:t>초안이 </a:t>
            </a:r>
            <a:r>
              <a:rPr lang="en-US" altLang="ko-KR" dirty="0"/>
              <a:t>ISO</a:t>
            </a:r>
            <a:r>
              <a:rPr lang="ko-KR" altLang="en-US" dirty="0"/>
              <a:t>와 </a:t>
            </a:r>
            <a:r>
              <a:rPr lang="en-US" altLang="ko-KR" dirty="0"/>
              <a:t>IEC(International Electro technical commission)</a:t>
            </a:r>
            <a:r>
              <a:rPr lang="ko-KR" altLang="en-US" dirty="0"/>
              <a:t>의 두 공동 위원회에 인계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SPICE</a:t>
            </a:r>
            <a:r>
              <a:rPr lang="ko-KR" altLang="en-US" dirty="0"/>
              <a:t>에서 </a:t>
            </a:r>
            <a:r>
              <a:rPr lang="en-US" altLang="ko-KR" dirty="0"/>
              <a:t>ISO/IEC 15504 </a:t>
            </a:r>
            <a:r>
              <a:rPr lang="ko-KR" altLang="en-US" dirty="0"/>
              <a:t>또는 간단하게 </a:t>
            </a:r>
            <a:r>
              <a:rPr lang="en-US" altLang="ko-KR" dirty="0"/>
              <a:t>15504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현재 </a:t>
            </a:r>
            <a:r>
              <a:rPr lang="en-US" altLang="ko-KR" dirty="0"/>
              <a:t>40</a:t>
            </a:r>
            <a:r>
              <a:rPr lang="ko-KR" altLang="en-US" dirty="0"/>
              <a:t>개국 이상이 </a:t>
            </a:r>
            <a:r>
              <a:rPr lang="en-US" altLang="ko-KR" dirty="0"/>
              <a:t>SPICE </a:t>
            </a:r>
            <a:r>
              <a:rPr lang="ko-KR" altLang="en-US" dirty="0"/>
              <a:t>시도에 능동적으로 참여</a:t>
            </a: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96266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Other Software Process Improvement(1/2)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3.15 </a:t>
            </a:r>
            <a:r>
              <a:rPr lang="ko-KR" altLang="en-US">
                <a:cs typeface="Times New Roman" pitchFamily="18" charset="0"/>
              </a:rPr>
              <a:t>소프트웨어 프로세스 개선의 비용과 이익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소프트웨어 프로세스 개선을 이룩하면 수익성을 증가시킬 수 있는가</a:t>
            </a:r>
            <a:r>
              <a:rPr lang="en-US" altLang="ko-KR" dirty="0"/>
              <a:t>? yes</a:t>
            </a:r>
            <a:endParaRPr lang="ko-KR" altLang="en-US" dirty="0"/>
          </a:p>
          <a:p>
            <a:pPr lvl="1">
              <a:defRPr/>
            </a:pPr>
            <a:r>
              <a:rPr lang="en-US" dirty="0" err="1"/>
              <a:t>Huges</a:t>
            </a:r>
            <a:r>
              <a:rPr lang="en-US" dirty="0"/>
              <a:t> Aircraft</a:t>
            </a:r>
            <a:r>
              <a:rPr lang="ko-KR" altLang="en-US" dirty="0"/>
              <a:t>의 </a:t>
            </a:r>
            <a:r>
              <a:rPr lang="en-US" dirty="0"/>
              <a:t>Software Engineering Division[1987~1990]</a:t>
            </a:r>
          </a:p>
          <a:p>
            <a:pPr lvl="2">
              <a:defRPr/>
            </a:pPr>
            <a:r>
              <a:rPr lang="ko-KR" altLang="en-US" dirty="0"/>
              <a:t>평가</a:t>
            </a:r>
            <a:r>
              <a:rPr lang="en-US" altLang="ko-KR" dirty="0"/>
              <a:t>(</a:t>
            </a:r>
            <a:r>
              <a:rPr lang="en-US" dirty="0"/>
              <a:t>assessment)</a:t>
            </a:r>
            <a:r>
              <a:rPr lang="ko-KR" altLang="en-US" dirty="0"/>
              <a:t>와 개선</a:t>
            </a:r>
            <a:r>
              <a:rPr lang="en-US" altLang="ko-KR" dirty="0"/>
              <a:t>(</a:t>
            </a:r>
            <a:r>
              <a:rPr lang="en-US" dirty="0"/>
              <a:t>improvement) </a:t>
            </a:r>
            <a:r>
              <a:rPr lang="ko-KR" altLang="en-US" dirty="0"/>
              <a:t>프로그램에 </a:t>
            </a:r>
            <a:r>
              <a:rPr lang="en-US" altLang="ko-KR" dirty="0"/>
              <a:t>$500,000</a:t>
            </a:r>
            <a:r>
              <a:rPr lang="ko-KR" altLang="en-US" dirty="0"/>
              <a:t>을 투자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3</a:t>
            </a:r>
            <a:r>
              <a:rPr lang="ko-KR" altLang="en-US" dirty="0"/>
              <a:t>년 동안에 </a:t>
            </a:r>
            <a:r>
              <a:rPr lang="en-US" altLang="ko-KR" dirty="0" err="1"/>
              <a:t>Huges</a:t>
            </a:r>
            <a:r>
              <a:rPr lang="en-US" altLang="ko-KR" dirty="0"/>
              <a:t> Aircraft</a:t>
            </a:r>
            <a:r>
              <a:rPr lang="ko-KR" altLang="en-US" dirty="0"/>
              <a:t>는 미래에 성숙도 단계가 </a:t>
            </a:r>
            <a:r>
              <a:rPr lang="en-US" altLang="ko-KR" dirty="0"/>
              <a:t>4</a:t>
            </a:r>
            <a:r>
              <a:rPr lang="ko-KR" altLang="en-US" dirty="0"/>
              <a:t>나 </a:t>
            </a:r>
            <a:r>
              <a:rPr lang="en-US" altLang="ko-KR" dirty="0"/>
              <a:t>5</a:t>
            </a:r>
            <a:r>
              <a:rPr lang="ko-KR" altLang="en-US" dirty="0"/>
              <a:t>로 개선된다는 기대도 </a:t>
            </a:r>
            <a:r>
              <a:rPr lang="ko-KR" altLang="en-US" dirty="0" err="1"/>
              <a:t>갖으면서</a:t>
            </a:r>
            <a:r>
              <a:rPr lang="ko-KR" altLang="en-US" dirty="0"/>
              <a:t> 성숙도 단계는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으로 갱신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이 프로세스가 개선된 결과로 년 간 약 </a:t>
            </a:r>
            <a:r>
              <a:rPr lang="en-US" altLang="ko-KR" dirty="0"/>
              <a:t>200</a:t>
            </a:r>
            <a:r>
              <a:rPr lang="ko-KR" altLang="en-US" dirty="0"/>
              <a:t>만 불이 절약된 것으로 추정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dirty="0" err="1"/>
              <a:t>Raytheon사의</a:t>
            </a:r>
            <a:r>
              <a:rPr lang="en-US" dirty="0"/>
              <a:t> Equipment Division[1988~1993]</a:t>
            </a:r>
          </a:p>
          <a:p>
            <a:pPr lvl="2">
              <a:defRPr/>
            </a:pPr>
            <a:r>
              <a:rPr lang="en-US" altLang="ko-KR" dirty="0"/>
              <a:t>1983</a:t>
            </a:r>
            <a:r>
              <a:rPr lang="ko-KR" altLang="en-US" dirty="0"/>
              <a:t>년 성숙도 단계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1993</a:t>
            </a:r>
            <a:r>
              <a:rPr lang="ko-KR" altLang="en-US" dirty="0"/>
              <a:t>년에는 성숙도 단계가 </a:t>
            </a:r>
            <a:r>
              <a:rPr lang="en-US" altLang="ko-KR" dirty="0"/>
              <a:t>3</a:t>
            </a:r>
          </a:p>
          <a:p>
            <a:pPr lvl="2">
              <a:defRPr/>
            </a:pPr>
            <a:r>
              <a:rPr lang="ko-KR" altLang="en-US" dirty="0"/>
              <a:t>생산성이 배로 증가한 것으로 프로세스 개선 노력에 투자한 달러 당 </a:t>
            </a:r>
            <a:r>
              <a:rPr lang="en-US" altLang="ko-KR" dirty="0"/>
              <a:t>$7.70</a:t>
            </a:r>
            <a:r>
              <a:rPr lang="ko-KR" altLang="en-US" dirty="0"/>
              <a:t>의 이익으로 반환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6233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Costs and Benefits(1/2)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3.15 </a:t>
            </a:r>
            <a:r>
              <a:rPr lang="ko-KR" altLang="en-US">
                <a:cs typeface="Times New Roman" pitchFamily="18" charset="0"/>
              </a:rPr>
              <a:t>소프트웨어 프로세스 개선의 비용과 이익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lvl="1">
              <a:defRPr/>
            </a:pPr>
            <a:r>
              <a:rPr lang="en-US" dirty="0"/>
              <a:t>Tata Consultancy Services</a:t>
            </a:r>
            <a:r>
              <a:rPr lang="ko-KR" altLang="en-US" dirty="0"/>
              <a:t>의 프로세스 개선</a:t>
            </a:r>
            <a:r>
              <a:rPr lang="en-US" altLang="ko-KR" dirty="0"/>
              <a:t>[1996~2000]</a:t>
            </a:r>
          </a:p>
          <a:p>
            <a:pPr lvl="2">
              <a:defRPr/>
            </a:pPr>
            <a:r>
              <a:rPr lang="en-US" dirty="0"/>
              <a:t>ISO 9000 </a:t>
            </a:r>
            <a:r>
              <a:rPr lang="ko-KR" altLang="en-US" dirty="0"/>
              <a:t>프레임워크와 </a:t>
            </a:r>
            <a:r>
              <a:rPr lang="en-US" altLang="ko-KR" dirty="0"/>
              <a:t>CMM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노력 추정에서 오류는 약 </a:t>
            </a:r>
            <a:r>
              <a:rPr lang="en-US" altLang="ko-KR" dirty="0"/>
              <a:t>50%</a:t>
            </a:r>
            <a:r>
              <a:rPr lang="ko-KR" altLang="en-US" dirty="0"/>
              <a:t>에서 </a:t>
            </a:r>
            <a:r>
              <a:rPr lang="en-US" altLang="ko-KR" dirty="0"/>
              <a:t>15%</a:t>
            </a:r>
            <a:r>
              <a:rPr lang="ko-KR" altLang="en-US" dirty="0"/>
              <a:t>로 감소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검토의 효율성은 </a:t>
            </a:r>
            <a:r>
              <a:rPr lang="en-US" altLang="ko-KR" dirty="0"/>
              <a:t>40%</a:t>
            </a:r>
            <a:r>
              <a:rPr lang="ko-KR" altLang="en-US" dirty="0"/>
              <a:t>에서</a:t>
            </a:r>
            <a:r>
              <a:rPr lang="en-US" altLang="ko-KR" dirty="0"/>
              <a:t> 80%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재작업을</a:t>
            </a:r>
            <a:r>
              <a:rPr lang="ko-KR" altLang="en-US" dirty="0"/>
              <a:t> 하는데 투여되는 노력의 백분율은 거의 </a:t>
            </a:r>
            <a:r>
              <a:rPr lang="en-US" altLang="ko-KR" dirty="0"/>
              <a:t>12%</a:t>
            </a:r>
            <a:r>
              <a:rPr lang="ko-KR" altLang="en-US" dirty="0"/>
              <a:t>에서 </a:t>
            </a:r>
            <a:r>
              <a:rPr lang="en-US" altLang="ko-KR" dirty="0"/>
              <a:t>6%</a:t>
            </a:r>
            <a:r>
              <a:rPr lang="ko-KR" altLang="en-US" dirty="0"/>
              <a:t>로 떨어짐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GED(Motorola Government Electronics Division)[1992~1997]</a:t>
            </a:r>
          </a:p>
          <a:p>
            <a:pPr lvl="2">
              <a:defRPr/>
            </a:pPr>
            <a:r>
              <a:rPr lang="ko-KR" altLang="en-US" dirty="0"/>
              <a:t>관련된 기간은 증가된 성숙도 단계에 따라 감소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품질은 </a:t>
            </a:r>
            <a:r>
              <a:rPr lang="en-US" altLang="ko-KR" dirty="0"/>
              <a:t>MEASL(million equivalent assembler source lines)</a:t>
            </a:r>
            <a:r>
              <a:rPr lang="ko-KR" altLang="en-US" dirty="0"/>
              <a:t>당의 결함으로 측정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증가된 성숙도 단계에 따라 증가</a:t>
            </a:r>
            <a:r>
              <a:rPr lang="en-US" altLang="ko-KR" dirty="0"/>
              <a:t>(</a:t>
            </a:r>
            <a:r>
              <a:rPr lang="ko-KR" altLang="en-US" dirty="0"/>
              <a:t>다음 슬라이드 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6233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Costs and Benefits(2/2)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3.15 </a:t>
            </a:r>
            <a:r>
              <a:rPr lang="ko-KR" altLang="en-US">
                <a:cs typeface="Times New Roman" pitchFamily="18" charset="0"/>
              </a:rPr>
              <a:t>소프트웨어 프로세스 개선의 비용과 이익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생산성은 </a:t>
            </a:r>
            <a:r>
              <a:rPr lang="en-US" altLang="ko-KR" dirty="0"/>
              <a:t>person-hour </a:t>
            </a:r>
            <a:r>
              <a:rPr lang="ko-KR" altLang="en-US" dirty="0"/>
              <a:t>당 </a:t>
            </a:r>
            <a:r>
              <a:rPr lang="en-US" altLang="ko-KR" dirty="0"/>
              <a:t>MEAL</a:t>
            </a:r>
            <a:r>
              <a:rPr lang="ko-KR" altLang="en-US" dirty="0"/>
              <a:t>로 측정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ko-KR" altLang="en-US" dirty="0" err="1"/>
              <a:t>생상선</a:t>
            </a:r>
            <a:r>
              <a:rPr lang="ko-KR" altLang="en-US" dirty="0"/>
              <a:t> 수치를 발표하지 않음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05340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Results of 34 Motorola Projects</a:t>
            </a:r>
            <a:endParaRPr lang="ko-KR" altLang="en-US" dirty="0"/>
          </a:p>
        </p:txBody>
      </p:sp>
      <p:pic>
        <p:nvPicPr>
          <p:cNvPr id="103433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138" y="1785938"/>
            <a:ext cx="7959725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3.15 </a:t>
            </a:r>
            <a:r>
              <a:rPr lang="ko-KR" altLang="en-US">
                <a:cs typeface="Times New Roman" pitchFamily="18" charset="0"/>
              </a:rPr>
              <a:t>소프트웨어 프로세스 개선의 비용과 이익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en-US" altLang="ko-KR" dirty="0"/>
              <a:t>CMM</a:t>
            </a:r>
            <a:r>
              <a:rPr lang="ko-KR" altLang="en-US" dirty="0"/>
              <a:t>을 이행한 결과 </a:t>
            </a:r>
            <a:r>
              <a:rPr lang="en-US" altLang="ko-KR" dirty="0"/>
              <a:t>1</a:t>
            </a:r>
            <a:r>
              <a:rPr lang="ko-KR" altLang="en-US" dirty="0"/>
              <a:t>단계 정도씩 증진</a:t>
            </a:r>
            <a:r>
              <a:rPr lang="en-US" altLang="ko-KR" dirty="0"/>
              <a:t>(85</a:t>
            </a:r>
            <a:r>
              <a:rPr lang="ko-KR" altLang="en-US" dirty="0"/>
              <a:t>개의 프로젝트 분석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 err="1"/>
              <a:t>네개의</a:t>
            </a:r>
            <a:r>
              <a:rPr lang="ko-KR" altLang="en-US" dirty="0"/>
              <a:t> 그룹으로 편성</a:t>
            </a:r>
            <a:endParaRPr lang="en-US" altLang="ko-KR" dirty="0">
              <a:ea typeface="ＭＳ Ｐゴシック" charset="-128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평균 결함도</a:t>
            </a:r>
            <a:r>
              <a:rPr lang="en-US" altLang="ko-KR" dirty="0"/>
              <a:t>(KLOC</a:t>
            </a:r>
            <a:r>
              <a:rPr lang="ko-KR" altLang="en-US" dirty="0"/>
              <a:t>당 결함의 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26~63% </a:t>
            </a:r>
            <a:r>
              <a:rPr lang="ko-KR" altLang="en-US" dirty="0"/>
              <a:t>사이로 감소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평균 생산성</a:t>
            </a:r>
            <a:r>
              <a:rPr lang="en-US" altLang="ko-KR" dirty="0"/>
              <a:t>(person-month</a:t>
            </a:r>
            <a:r>
              <a:rPr lang="ko-KR" altLang="en-US" dirty="0"/>
              <a:t>당 </a:t>
            </a:r>
            <a:r>
              <a:rPr lang="en-US" altLang="ko-KR" dirty="0"/>
              <a:t>KLOC)</a:t>
            </a:r>
            <a:r>
              <a:rPr lang="ko-KR" altLang="en-US" dirty="0"/>
              <a:t>는 </a:t>
            </a:r>
            <a:r>
              <a:rPr lang="en-US" altLang="ko-KR" dirty="0"/>
              <a:t>26~187% </a:t>
            </a:r>
            <a:r>
              <a:rPr lang="ko-KR" altLang="en-US" dirty="0"/>
              <a:t>사이로 증가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평균 </a:t>
            </a:r>
            <a:r>
              <a:rPr lang="ko-KR" altLang="en-US" dirty="0" err="1"/>
              <a:t>재작업은</a:t>
            </a:r>
            <a:r>
              <a:rPr lang="ko-KR" altLang="en-US" dirty="0"/>
              <a:t> </a:t>
            </a:r>
            <a:r>
              <a:rPr lang="en-US" altLang="ko-KR" dirty="0"/>
              <a:t>34~40% </a:t>
            </a:r>
            <a:r>
              <a:rPr lang="ko-KR" altLang="en-US" dirty="0"/>
              <a:t>사이로 감소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결함 발견 유효성은 증가</a:t>
            </a:r>
            <a:endParaRPr lang="en-US" altLang="ko-KR" dirty="0"/>
          </a:p>
          <a:p>
            <a:pPr lvl="3">
              <a:lnSpc>
                <a:spcPct val="150000"/>
              </a:lnSpc>
              <a:defRPr/>
            </a:pPr>
            <a:r>
              <a:rPr lang="en-US" altLang="ko-KR" dirty="0"/>
              <a:t>3</a:t>
            </a:r>
            <a:r>
              <a:rPr lang="ko-KR" altLang="en-US" dirty="0"/>
              <a:t>개의 낮은 그룹의 경우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70~74% </a:t>
            </a:r>
            <a:r>
              <a:rPr lang="ko-KR" altLang="en-US" dirty="0"/>
              <a:t>사이로 증가</a:t>
            </a:r>
            <a:endParaRPr lang="en-US" altLang="ko-KR" dirty="0"/>
          </a:p>
          <a:p>
            <a:pPr lvl="3">
              <a:lnSpc>
                <a:spcPct val="150000"/>
              </a:lnSpc>
              <a:defRPr/>
            </a:pPr>
            <a:r>
              <a:rPr lang="ko-KR" altLang="en-US" dirty="0"/>
              <a:t>높은 그룹</a:t>
            </a:r>
            <a:r>
              <a:rPr lang="en-US" altLang="ko-KR" dirty="0"/>
              <a:t>(CMM 4</a:t>
            </a:r>
            <a:r>
              <a:rPr lang="ko-KR" altLang="en-US" dirty="0"/>
              <a:t>단계에서 </a:t>
            </a:r>
            <a:r>
              <a:rPr lang="en-US" altLang="ko-KR" dirty="0"/>
              <a:t>5</a:t>
            </a:r>
            <a:r>
              <a:rPr lang="ko-KR" altLang="en-US" dirty="0"/>
              <a:t>단계로 증진된 그룹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13%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3">
              <a:lnSpc>
                <a:spcPct val="150000"/>
              </a:lnSpc>
              <a:defRPr/>
            </a:pPr>
            <a:r>
              <a:rPr lang="ko-KR" altLang="en-US" dirty="0"/>
              <a:t>투자수익은 </a:t>
            </a:r>
            <a:r>
              <a:rPr lang="en-US" altLang="ko-KR" dirty="0"/>
              <a:t>360%</a:t>
            </a:r>
            <a:r>
              <a:rPr lang="ko-KR" altLang="en-US" dirty="0"/>
              <a:t>의 평균을 가진</a:t>
            </a:r>
            <a:r>
              <a:rPr lang="en-US" altLang="ko-KR" dirty="0"/>
              <a:t>, 120~650% </a:t>
            </a:r>
            <a:r>
              <a:rPr lang="ko-KR" altLang="en-US" dirty="0"/>
              <a:t>사이로 변화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105274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dirty="0"/>
              <a:t>[</a:t>
            </a:r>
            <a:r>
              <a:rPr lang="en-US" dirty="0" err="1"/>
              <a:t>Galin</a:t>
            </a:r>
            <a:r>
              <a:rPr lang="en-US" dirty="0"/>
              <a:t> and </a:t>
            </a:r>
            <a:r>
              <a:rPr lang="en-US" dirty="0" err="1"/>
              <a:t>Averahami</a:t>
            </a:r>
            <a:r>
              <a:rPr lang="en-US" dirty="0"/>
              <a:t>, 2006]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3.15 </a:t>
            </a:r>
            <a:r>
              <a:rPr lang="ko-KR" altLang="en-US">
                <a:cs typeface="Times New Roman" pitchFamily="18" charset="0"/>
              </a:rPr>
              <a:t>소프트웨어 프로세스 개선의 비용과 이익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>
              <a:defRPr/>
            </a:pPr>
            <a:r>
              <a:rPr lang="ko-KR" altLang="en-US" dirty="0"/>
              <a:t>프로세스 개선 운동의 </a:t>
            </a:r>
            <a:r>
              <a:rPr lang="ko-KR" altLang="en-US" dirty="0" err="1"/>
              <a:t>흥미있는</a:t>
            </a:r>
            <a:r>
              <a:rPr lang="ko-KR" altLang="en-US" dirty="0"/>
              <a:t> 부작용은 소프트웨어 프로세스 개선안들과 소프트웨어공학 표준들 간의 상호작용을 가짐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예를 들면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1995</a:t>
            </a:r>
            <a:r>
              <a:rPr lang="ko-KR" altLang="en-US" dirty="0"/>
              <a:t>년에 </a:t>
            </a:r>
            <a:r>
              <a:rPr lang="en-US" altLang="ko-KR" dirty="0"/>
              <a:t>ISO</a:t>
            </a:r>
            <a:r>
              <a:rPr lang="ko-KR" altLang="en-US" dirty="0"/>
              <a:t>는 전체 생명주기 소프트웨어 표준인 </a:t>
            </a:r>
            <a:r>
              <a:rPr lang="en-US" altLang="ko-KR" dirty="0"/>
              <a:t>ISO/IEC 12207</a:t>
            </a:r>
            <a:r>
              <a:rPr lang="ko-KR" altLang="en-US" dirty="0"/>
              <a:t>을 발간</a:t>
            </a:r>
            <a:r>
              <a:rPr lang="en-US" altLang="ko-KR" dirty="0"/>
              <a:t>[ISO/IEC 12207, 1995]</a:t>
            </a:r>
          </a:p>
          <a:p>
            <a:pPr lvl="2">
              <a:defRPr/>
            </a:pPr>
            <a:r>
              <a:rPr lang="en-US" altLang="ko-KR" dirty="0"/>
              <a:t>3</a:t>
            </a:r>
            <a:r>
              <a:rPr lang="ko-KR" altLang="en-US" dirty="0"/>
              <a:t>년 후 표준 </a:t>
            </a:r>
            <a:r>
              <a:rPr lang="en-US" altLang="ko-KR" dirty="0"/>
              <a:t>[IEEE/EIA 12207.0-1996, 1998]</a:t>
            </a:r>
            <a:r>
              <a:rPr lang="ko-KR" altLang="en-US" dirty="0"/>
              <a:t>의 미국 버전이 </a:t>
            </a:r>
            <a:r>
              <a:rPr lang="en-US" altLang="ko-KR" dirty="0"/>
              <a:t>IEEE(Institute of Electrical and Electronic Engineers)</a:t>
            </a:r>
            <a:r>
              <a:rPr lang="ko-KR" altLang="en-US" dirty="0"/>
              <a:t>과 </a:t>
            </a:r>
            <a:r>
              <a:rPr lang="en-US" altLang="ko-KR" dirty="0"/>
              <a:t>EIA(Electronic Industries Alliance)</a:t>
            </a:r>
            <a:r>
              <a:rPr lang="ko-KR" altLang="en-US" dirty="0"/>
              <a:t>에 발간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미국 소프트웨어 “최적의 실무”를 통합한 것으로 많은 부분이 </a:t>
            </a:r>
            <a:r>
              <a:rPr lang="en-US" altLang="ko-KR" dirty="0"/>
              <a:t>CMM</a:t>
            </a:r>
            <a:r>
              <a:rPr lang="ko-KR" altLang="en-US" dirty="0"/>
              <a:t>을 추적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IEEE/EIA 12207</a:t>
            </a:r>
            <a:r>
              <a:rPr lang="ko-KR" altLang="en-US" dirty="0"/>
              <a:t>로 인증을 받기 위해서는 </a:t>
            </a:r>
            <a:r>
              <a:rPr lang="en-US" altLang="ko-KR" dirty="0"/>
              <a:t>CMM </a:t>
            </a:r>
            <a:r>
              <a:rPr lang="ko-KR" altLang="en-US" dirty="0"/>
              <a:t>성숙 </a:t>
            </a:r>
            <a:r>
              <a:rPr lang="en-US" altLang="ko-KR" dirty="0"/>
              <a:t>3</a:t>
            </a:r>
            <a:r>
              <a:rPr lang="ko-KR" altLang="en-US" dirty="0"/>
              <a:t>단계에 또는 거의 같아야 함</a:t>
            </a:r>
            <a:r>
              <a:rPr lang="en-US" altLang="ko-KR" dirty="0"/>
              <a:t>[</a:t>
            </a:r>
            <a:r>
              <a:rPr lang="en-US" altLang="ko-KR" dirty="0" err="1"/>
              <a:t>Feguson</a:t>
            </a:r>
            <a:r>
              <a:rPr lang="en-US" altLang="ko-KR" dirty="0"/>
              <a:t> and</a:t>
            </a:r>
            <a:r>
              <a:rPr lang="ko-KR" altLang="en-US" dirty="0"/>
              <a:t> </a:t>
            </a:r>
            <a:r>
              <a:rPr lang="en-US" altLang="ko-KR" dirty="0" err="1"/>
              <a:t>Sheard</a:t>
            </a:r>
            <a:r>
              <a:rPr lang="en-US" altLang="ko-KR" dirty="0"/>
              <a:t>, 1998]</a:t>
            </a:r>
          </a:p>
          <a:p>
            <a:pPr lvl="2">
              <a:defRPr/>
            </a:pPr>
            <a:r>
              <a:rPr lang="en-US" altLang="ko-KR" dirty="0"/>
              <a:t>ISO 9000-3</a:t>
            </a:r>
            <a:r>
              <a:rPr lang="ko-KR" altLang="en-US" dirty="0"/>
              <a:t>은 현재 </a:t>
            </a:r>
            <a:r>
              <a:rPr lang="en-US" altLang="ko-KR" dirty="0"/>
              <a:t>ISO/IEC 12207</a:t>
            </a:r>
            <a:r>
              <a:rPr lang="ko-KR" altLang="en-US" dirty="0"/>
              <a:t>의 부분으로 통합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공학 표준들과 소프트웨어 프로세스 개선안들 간의 이러한 상호작용은 확실히 보다 좋은 소프트웨어 프로세스를 유도해 낼 것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62332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ko-KR" altLang="en-US" dirty="0"/>
              <a:t>프로세스 개선 비용의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FDA64-BEE5-4C59-B784-D7EBD99F7C00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3.2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패러다임에서 반복과 점진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ko-KR" dirty="0"/>
              <a:t>UML(Unified Modeling Language)</a:t>
            </a:r>
          </a:p>
          <a:p>
            <a:pPr lvl="1" eaLnBrk="1" hangingPunct="1">
              <a:defRPr/>
            </a:pPr>
            <a:r>
              <a:rPr lang="ko-KR" altLang="en-US" dirty="0"/>
              <a:t>모델</a:t>
            </a:r>
            <a:r>
              <a:rPr lang="en-US" altLang="ko-KR" dirty="0"/>
              <a:t>(Model)</a:t>
            </a:r>
            <a:r>
              <a:rPr lang="ko-KR" altLang="en-US" dirty="0"/>
              <a:t>은 개발될 소프트웨어 프로덕트의 하나 또는 그 이상을 표현하는 </a:t>
            </a:r>
            <a:r>
              <a:rPr lang="en-US" altLang="ko-KR" dirty="0"/>
              <a:t>UML </a:t>
            </a:r>
            <a:r>
              <a:rPr lang="ko-KR" altLang="en-US" dirty="0"/>
              <a:t>다이어그램의 집합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UML</a:t>
            </a:r>
            <a:r>
              <a:rPr lang="ko-KR" altLang="en-US" dirty="0"/>
              <a:t>은 대상 소프트웨어 프로덕트를 표현하는데 사용되는 툴</a:t>
            </a:r>
            <a:r>
              <a:rPr lang="en-US" altLang="ko-KR" dirty="0"/>
              <a:t>(tool)</a:t>
            </a:r>
          </a:p>
          <a:p>
            <a:pPr lvl="2" eaLnBrk="1" hangingPunct="1">
              <a:defRPr/>
            </a:pPr>
            <a:r>
              <a:rPr lang="en-US" altLang="ko-KR" dirty="0"/>
              <a:t>UML</a:t>
            </a:r>
            <a:r>
              <a:rPr lang="ko-KR" altLang="en-US" dirty="0"/>
              <a:t>과 같은 그래픽 표현법 사용하는 이유는 그림이 수천 단어의 가치를 갖기때문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UML</a:t>
            </a:r>
            <a:r>
              <a:rPr lang="ko-KR" altLang="en-US" dirty="0"/>
              <a:t>은 소프트웨어 엔지니어들이 신속하고 정확하게 의사소통 하도록 도움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패러다임은 반복과 점진적인 방법론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UML </a:t>
            </a:r>
            <a:r>
              <a:rPr lang="ko-KR" altLang="en-US" dirty="0"/>
              <a:t>다이어그램은 개발하길 원하는 소프트웨어 </a:t>
            </a:r>
            <a:r>
              <a:rPr lang="ko-KR" altLang="en-US" dirty="0" err="1"/>
              <a:t>프로덕트의</a:t>
            </a:r>
            <a:r>
              <a:rPr lang="ko-KR" altLang="en-US" dirty="0"/>
              <a:t> 정확한 </a:t>
            </a:r>
            <a:r>
              <a:rPr lang="en-US" altLang="ko-KR" dirty="0"/>
              <a:t>UML</a:t>
            </a:r>
            <a:r>
              <a:rPr lang="ko-KR" altLang="en-US" dirty="0"/>
              <a:t>모델이  만족 할 때까지 반복과 점진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소프트웨어 </a:t>
            </a:r>
            <a:r>
              <a:rPr lang="ko-KR" altLang="en-US" dirty="0" err="1"/>
              <a:t>프로덕트들의</a:t>
            </a:r>
            <a:r>
              <a:rPr lang="ko-KR" altLang="en-US" dirty="0"/>
              <a:t> 성질은 모든 것이 반복적으로 점진적으로 개발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패러다임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3.2 </a:t>
            </a:r>
            <a:r>
              <a:rPr lang="ko-KR" altLang="en-US">
                <a:cs typeface="Times New Roman" pitchFamily="18" charset="0"/>
              </a:rPr>
              <a:t>객체</a:t>
            </a:r>
            <a:r>
              <a:rPr lang="en-US" altLang="ko-KR">
                <a:cs typeface="Times New Roman" pitchFamily="18" charset="0"/>
              </a:rPr>
              <a:t>-</a:t>
            </a:r>
            <a:r>
              <a:rPr lang="ko-KR" altLang="en-US">
                <a:cs typeface="Times New Roman" pitchFamily="18" charset="0"/>
              </a:rPr>
              <a:t>지향 패러다임에서 반복과 점진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이 책의 </a:t>
            </a:r>
            <a:r>
              <a:rPr lang="en-US" altLang="ko-KR" dirty="0"/>
              <a:t>Unified Process</a:t>
            </a:r>
            <a:r>
              <a:rPr lang="ko-KR" altLang="en-US" dirty="0"/>
              <a:t>버전으로 학기 또는 분기 동안 세 명의 학생들이 구성된 팀에 의해 소규모 소프트웨어 개발 가능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대형 소프트웨어 제품을 개발하기 위한 수정사항 논의 필요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The goal</a:t>
            </a:r>
          </a:p>
          <a:p>
            <a:pPr lvl="1" eaLnBrk="1" hangingPunct="1">
              <a:defRPr/>
            </a:pPr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소프트웨어 제품을 개발하는 방법에 대한 이해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큰 소프트웨어 제품을 개발할 때 해결해야 하는 문제에 대한 대응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를 학습하기 위해서는 광범위한 연구와 연습이 필요 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UP</a:t>
            </a:r>
            <a:r>
              <a:rPr lang="ko-KR" altLang="en-US" dirty="0"/>
              <a:t>는 너무 많은 기능을 갖고 있음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대규모 소프트웨어 제품의 다양한 사례 연구 필요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05076" cy="400110"/>
          </a:xfrm>
          <a:noFill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지향 패러다임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5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>
                <a:cs typeface="Times New Roman" pitchFamily="18" charset="0"/>
              </a:rPr>
              <a:t>3.3 </a:t>
            </a:r>
            <a:r>
              <a:rPr lang="ko-KR" altLang="en-US">
                <a:cs typeface="Times New Roman" pitchFamily="18" charset="0"/>
              </a:rPr>
              <a:t>요구사항 워크플로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 rtlCol="0"/>
          <a:lstStyle/>
          <a:p>
            <a:pPr eaLnBrk="1" hangingPunct="1">
              <a:defRPr/>
            </a:pPr>
            <a:r>
              <a:rPr lang="ko-KR" altLang="en-US" dirty="0"/>
              <a:t>요구사항 </a:t>
            </a:r>
            <a:r>
              <a:rPr lang="ko-KR" altLang="en-US" dirty="0" err="1"/>
              <a:t>워크플로의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클라이언트의 </a:t>
            </a:r>
            <a:r>
              <a:rPr lang="ko-KR" altLang="en-US" dirty="0" err="1"/>
              <a:t>니즈</a:t>
            </a:r>
            <a:r>
              <a:rPr lang="en-US" altLang="ko-KR" dirty="0"/>
              <a:t>(needs)</a:t>
            </a:r>
            <a:r>
              <a:rPr lang="ko-KR" altLang="en-US" dirty="0"/>
              <a:t>를 결정하는 것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클라이언트는 무엇을 원하는지 정확히 알지 못함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정확한 </a:t>
            </a:r>
            <a:r>
              <a:rPr lang="ko-KR" altLang="en-US" dirty="0" err="1"/>
              <a:t>니즈를</a:t>
            </a:r>
            <a:r>
              <a:rPr lang="ko-KR" altLang="en-US" dirty="0"/>
              <a:t> 파악하기 위한 노력이 필요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5208" cy="400110"/>
          </a:xfrm>
          <a:noFill/>
        </p:spPr>
        <p:txBody>
          <a:bodyPr rtlCol="0"/>
          <a:lstStyle/>
          <a:p>
            <a:pPr algn="ctr">
              <a:defRPr/>
            </a:pPr>
            <a:r>
              <a:rPr lang="en-US" altLang="ko-KR" dirty="0">
                <a:ea typeface="ＭＳ Ｐゴシック" charset="-128"/>
              </a:rPr>
              <a:t>Requirements Workflow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91F33A-793F-49D5-B75F-BBCD3348D2E5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27770</TotalTime>
  <Words>4118</Words>
  <Application>Microsoft Macintosh PowerPoint</Application>
  <PresentationFormat>화면 슬라이드 쇼(4:3)</PresentationFormat>
  <Paragraphs>723</Paragraphs>
  <Slides>66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8" baseType="lpstr">
      <vt:lpstr>굴림</vt:lpstr>
      <vt:lpstr>맑은 고딕</vt:lpstr>
      <vt:lpstr>HY견고딕</vt:lpstr>
      <vt:lpstr>HY울릉도M</vt:lpstr>
      <vt:lpstr>ＭＳ Ｐゴシック</vt:lpstr>
      <vt:lpstr>Arial</vt:lpstr>
      <vt:lpstr>Arial Black</vt:lpstr>
      <vt:lpstr>Franklin Gothic Medium</vt:lpstr>
      <vt:lpstr>Franklin Gothic Medium Cond</vt:lpstr>
      <vt:lpstr>Times New Roman</vt:lpstr>
      <vt:lpstr>Wingdings</vt:lpstr>
      <vt:lpstr>소프트웨어공학 서식</vt:lpstr>
      <vt:lpstr>PowerPoint 프레젠테이션</vt:lpstr>
      <vt:lpstr>PowerPoint 프레젠테이션</vt:lpstr>
      <vt:lpstr>PowerPoint 프레젠테이션</vt:lpstr>
      <vt:lpstr>3.1 Unified Process</vt:lpstr>
      <vt:lpstr>3.1 Unified Process</vt:lpstr>
      <vt:lpstr>3.1 Unified Process</vt:lpstr>
      <vt:lpstr>3.2 객체-지향 패러다임에서 반복과 점진</vt:lpstr>
      <vt:lpstr>3.2 객체-지향 패러다임에서 반복과 점진</vt:lpstr>
      <vt:lpstr>3.3 요구사항 워크플로</vt:lpstr>
      <vt:lpstr>3.3 요구사항 워크플로</vt:lpstr>
      <vt:lpstr>3.3 요구사항 워크플로</vt:lpstr>
      <vt:lpstr>3.3 요구사항 워크플로</vt:lpstr>
      <vt:lpstr>3.4 분석 워크플로</vt:lpstr>
      <vt:lpstr>3.4 분석 워크플로</vt:lpstr>
      <vt:lpstr>3.4 분석 워크플로</vt:lpstr>
      <vt:lpstr>3.4 분석 워크플로</vt:lpstr>
      <vt:lpstr>3.4 분석 워크플로</vt:lpstr>
      <vt:lpstr>3.4 분석 워크플로</vt:lpstr>
      <vt:lpstr>3.5 설계 워크플로</vt:lpstr>
      <vt:lpstr>3.5 설계 워크플로</vt:lpstr>
      <vt:lpstr>3.5 설계 워크플로</vt:lpstr>
      <vt:lpstr>3.5 설계 워크플로</vt:lpstr>
      <vt:lpstr>3.6 구현 워크플로</vt:lpstr>
      <vt:lpstr>3.7 테스트 워크플로</vt:lpstr>
      <vt:lpstr>3.7 테스트 워크플로</vt:lpstr>
      <vt:lpstr>3.7 테스트 워크플로</vt:lpstr>
      <vt:lpstr>3.7 테스트 워크플로</vt:lpstr>
      <vt:lpstr>3.7 테스트 워크플로</vt:lpstr>
      <vt:lpstr>3.7 테스트 워크플로</vt:lpstr>
      <vt:lpstr>3.8 인도 후 유지보수</vt:lpstr>
      <vt:lpstr>3.8 인도 후 유지보수</vt:lpstr>
      <vt:lpstr>3.9 폐기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3.10 Unified Process의 페이즈</vt:lpstr>
      <vt:lpstr>3.11 1차원 대 2차원 생명주기 모델</vt:lpstr>
      <vt:lpstr>3.11 1차원 대 2차원 생명주기 모델</vt:lpstr>
      <vt:lpstr>3.11 1차원 대 2차원 생명주기 모델</vt:lpstr>
      <vt:lpstr>3.12 소프트웨어 프로세스 개선하기</vt:lpstr>
      <vt:lpstr>3.13 CMM</vt:lpstr>
      <vt:lpstr>3.13 CMM</vt:lpstr>
      <vt:lpstr>3.13 CMM</vt:lpstr>
      <vt:lpstr>3.13 CMM</vt:lpstr>
      <vt:lpstr>3.13 CMM</vt:lpstr>
      <vt:lpstr>3.13 CMM</vt:lpstr>
      <vt:lpstr>3.13 CMM</vt:lpstr>
      <vt:lpstr>3.13 CMM</vt:lpstr>
      <vt:lpstr>3.13 CMM</vt:lpstr>
      <vt:lpstr>3.14 다른 소프트웨어 프로세스 개선안</vt:lpstr>
      <vt:lpstr>3.14 다른 소프트웨어 프로세스 개선안</vt:lpstr>
      <vt:lpstr>3.15 소프트웨어 프로세스 개선의 비용과 이익</vt:lpstr>
      <vt:lpstr>3.15 소프트웨어 프로세스 개선의 비용과 이익</vt:lpstr>
      <vt:lpstr>3.15 소프트웨어 프로세스 개선의 비용과 이익</vt:lpstr>
      <vt:lpstr>3.15 소프트웨어 프로세스 개선의 비용과 이익</vt:lpstr>
      <vt:lpstr>3.15 소프트웨어 프로세스 개선의 비용과 이익</vt:lpstr>
      <vt:lpstr>PowerPoint 프레젠테이션</vt:lpstr>
    </vt:vector>
  </TitlesOfParts>
  <Company>Black Edition SP3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유석환</cp:lastModifiedBy>
  <cp:revision>1564</cp:revision>
  <dcterms:created xsi:type="dcterms:W3CDTF">2009-06-25T04:15:44Z</dcterms:created>
  <dcterms:modified xsi:type="dcterms:W3CDTF">2018-10-21T10:21:31Z</dcterms:modified>
</cp:coreProperties>
</file>