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8" r:id="rId45"/>
    <p:sldId id="309" r:id="rId46"/>
    <p:sldId id="310" r:id="rId47"/>
    <p:sldId id="311" r:id="rId48"/>
    <p:sldId id="312" r:id="rId49"/>
    <p:sldId id="315" r:id="rId50"/>
    <p:sldId id="316" r:id="rId51"/>
    <p:sldId id="317" r:id="rId52"/>
    <p:sldId id="318" r:id="rId53"/>
    <p:sldId id="319" r:id="rId54"/>
    <p:sldId id="261" r:id="rId5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3515">
          <p15:clr>
            <a:srgbClr val="A4A3A4"/>
          </p15:clr>
        </p15:guide>
        <p15:guide id="3" pos="295">
          <p15:clr>
            <a:srgbClr val="A4A3A4"/>
          </p15:clr>
        </p15:guide>
        <p15:guide id="4" pos="1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 autoAdjust="0"/>
    <p:restoredTop sz="94643"/>
  </p:normalViewPr>
  <p:slideViewPr>
    <p:cSldViewPr showGuides="1">
      <p:cViewPr>
        <p:scale>
          <a:sx n="83" d="100"/>
          <a:sy n="83" d="100"/>
        </p:scale>
        <p:origin x="48" y="984"/>
      </p:cViewPr>
      <p:guideLst>
        <p:guide orient="horz" pos="1117"/>
        <p:guide pos="3515"/>
        <p:guide pos="295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2018. 10. 22.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9D625-3B92-4F34-9840-77EBE82A6CF4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8520-584D-44AA-B58E-E3F5BCCDCA3C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9981-D881-4A82-BB18-6D350A6BE537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1E692-2D13-49CE-AD7F-49AEC5226C82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4A3A6-19C4-4DAD-B27D-EB09A4958D77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7A66-BFA4-4FBB-B8A7-DE8A8FF1890F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E5B5-0545-4182-BC40-70309283D92D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8F58F-B788-443E-87D1-5455A7F151B0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1EFC-5D67-4FFF-B919-71077BC11A69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51C2-07EC-4E42-9DB5-9C32E86BCFA4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7ADAA-C6B1-40C5-B669-58BB89149FD2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2EBE5-4EA2-4813-ABD5-F1630083698C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1B4F9-17AB-4165-B511-51A5B9255033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5D488-08F8-441F-97A5-FBA6EB31EB9A}" type="datetime1">
              <a:rPr lang="ko-KR" altLang="en-US" smtClean="0"/>
              <a:t>2018. 10. 22.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>
                <a:ea typeface="ＭＳ Ｐゴシック" pitchFamily="-108" charset="-128"/>
              </a:rPr>
            </a:br>
            <a:r>
              <a:rPr lang="en-US" altLang="ko-KR" sz="4000" b="1" i="1" dirty="0">
                <a:ea typeface="ＭＳ Ｐゴシック" pitchFamily="-108" charset="-128"/>
              </a:rPr>
              <a:t>   Classical Software Engineering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dirty="0"/>
              <a:t>팀은 소프트웨어 프로덕션 프로세스 전반에 사용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하지만 특히 </a:t>
            </a:r>
            <a:r>
              <a:rPr lang="ko-KR" altLang="en-US" dirty="0" err="1"/>
              <a:t>구현동안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구현 </a:t>
            </a:r>
            <a:r>
              <a:rPr lang="ko-KR" altLang="en-US" dirty="0" err="1"/>
              <a:t>워크플로는</a:t>
            </a:r>
            <a:r>
              <a:rPr lang="ko-KR" altLang="en-US" dirty="0"/>
              <a:t> 프로그래밍 팀들 사이에 태스크를 공유하는 주요 대상이 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팀을 조직하는 두 가지 상반된 접근법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민주적 팀</a:t>
            </a:r>
            <a:r>
              <a:rPr lang="en-US" altLang="ko-KR" dirty="0"/>
              <a:t>(Democratic teams, Weinberg, 1971)</a:t>
            </a:r>
          </a:p>
          <a:p>
            <a:pPr lvl="1" eaLnBrk="1" hangingPunct="1"/>
            <a:r>
              <a:rPr lang="ko-KR" altLang="en-US" dirty="0"/>
              <a:t>칩 프로그래머 팀</a:t>
            </a:r>
            <a:r>
              <a:rPr lang="en-US" altLang="ko-KR" dirty="0"/>
              <a:t>(Chief programmer teams, Brooks, 1971; Baker, 1972)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08560" cy="400110"/>
          </a:xfrm>
        </p:spPr>
        <p:txBody>
          <a:bodyPr/>
          <a:lstStyle/>
          <a:p>
            <a:pPr algn="ctr"/>
            <a:r>
              <a:rPr lang="en-US" altLang="ko-KR" dirty="0">
                <a:ea typeface="ＭＳ Ｐゴシック" charset="-128"/>
              </a:rPr>
              <a:t>Team Organization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 </a:t>
            </a:r>
            <a:r>
              <a:rPr lang="ko-KR" altLang="en-US" dirty="0"/>
              <a:t>민주적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기본 개념 </a:t>
            </a:r>
            <a:r>
              <a:rPr lang="en-US" altLang="ko-KR" dirty="0"/>
              <a:t>—</a:t>
            </a:r>
            <a:r>
              <a:rPr lang="ko-KR" altLang="en-US" dirty="0"/>
              <a:t>이기심 없는 프로그래밍</a:t>
            </a:r>
            <a:r>
              <a:rPr lang="en-US" altLang="ko-KR" dirty="0"/>
              <a:t>(</a:t>
            </a:r>
            <a:r>
              <a:rPr lang="en-US" altLang="ko-KR" i="1" dirty="0"/>
              <a:t>egoless</a:t>
            </a:r>
            <a:r>
              <a:rPr lang="en-US" altLang="ko-KR" dirty="0"/>
              <a:t> </a:t>
            </a:r>
            <a:r>
              <a:rPr lang="en-US" altLang="ko-KR" i="1" dirty="0"/>
              <a:t>programming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프로그래머들은 그들이 작성한 코드에 크게 애착을 가짐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자주 그들은 자신이 개발한 모듈에 자신의 이름을 부여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이 모듈을 자신의 분신으로 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 </a:t>
            </a:r>
            <a:r>
              <a:rPr lang="ko-KR" altLang="en-US" dirty="0"/>
              <a:t>민주적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만약 프로그래머가 모듈을 </a:t>
            </a:r>
            <a:r>
              <a:rPr lang="ko-KR" altLang="en-US"/>
              <a:t>자신의 확장 안으로 </a:t>
            </a:r>
            <a:r>
              <a:rPr lang="ko-KR" altLang="en-US" dirty="0"/>
              <a:t>본다면 프로그래머는 이 코드에 있는 모든 결함들을 찾아내려고 노력하지 않음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만약 결함이 있다면 이것은 버그</a:t>
            </a:r>
            <a:r>
              <a:rPr lang="en-US" altLang="ko-KR" dirty="0"/>
              <a:t>(</a:t>
            </a:r>
            <a:r>
              <a:rPr lang="en-US" altLang="ko-KR" i="1" dirty="0"/>
              <a:t>bug</a:t>
            </a:r>
            <a:r>
              <a:rPr lang="en-US" altLang="ko-KR" dirty="0"/>
              <a:t> </a:t>
            </a:r>
            <a:r>
              <a:rPr lang="en-US" altLang="ko-KR" dirty="0">
                <a:cs typeface="Times New Roman" charset="0"/>
                <a:sym typeface="Webdings" charset="2"/>
              </a:rPr>
              <a:t></a:t>
            </a:r>
            <a:r>
              <a:rPr lang="en-US" altLang="ko-KR" dirty="0">
                <a:sym typeface="Webdings" charset="2"/>
              </a:rPr>
              <a:t>)</a:t>
            </a:r>
            <a:r>
              <a:rPr lang="ko-KR" altLang="en-US" dirty="0">
                <a:sym typeface="Webdings" charset="2"/>
              </a:rPr>
              <a:t>라고 부름</a:t>
            </a:r>
            <a:endParaRPr lang="en-US" altLang="ko-KR" dirty="0">
              <a:sym typeface="Webdings" charset="2"/>
            </a:endParaRPr>
          </a:p>
          <a:p>
            <a:pPr lvl="1" eaLnBrk="1" hangingPunct="1"/>
            <a:r>
              <a:rPr lang="ko-KR" altLang="en-US" dirty="0"/>
              <a:t>즉 버그는 코드 내에 요구하지 않았는데도 반입된 것이라</a:t>
            </a:r>
            <a:r>
              <a:rPr lang="en-US" altLang="ko-KR" dirty="0"/>
              <a:t>, </a:t>
            </a:r>
            <a:r>
              <a:rPr lang="ko-KR" altLang="en-US" dirty="0"/>
              <a:t>코드에 침입하는 것을 보호하면 예방이 된다는 의미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“Shoo-Bug” </a:t>
            </a:r>
            <a:r>
              <a:rPr lang="ko-KR" altLang="en-US" dirty="0" err="1"/>
              <a:t>에어졸</a:t>
            </a:r>
            <a:r>
              <a:rPr lang="ko-KR" altLang="en-US" dirty="0"/>
              <a:t> 스프레이에서 유래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 </a:t>
            </a:r>
            <a:r>
              <a:rPr lang="ko-KR" altLang="en-US" dirty="0"/>
              <a:t>민주적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이에 대한 제안된 해결방안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이기심 없는 프로그래밍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사회적 환경 재구성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프로그래머의 가치가 인정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코드에 있는 결함들을 찾으려는 팀원에게 용기를 주어야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결함이 차라리 정상적이고 인정된 이벤트라 생각해야만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팀 전체는 특성과 그룹별로 개발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모듈은 한 개인보다는 차라리 팀 전체의 </a:t>
            </a:r>
            <a:r>
              <a:rPr lang="en-US" altLang="ko-KR" dirty="0"/>
              <a:t>“</a:t>
            </a:r>
            <a:r>
              <a:rPr lang="ko-KR" altLang="en-US" dirty="0"/>
              <a:t>소유물</a:t>
            </a:r>
            <a:r>
              <a:rPr lang="en-US" altLang="ko-KR" dirty="0"/>
              <a:t>”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b="1" dirty="0"/>
              <a:t>민주적 팀은 이기심 없는 프로그래머 </a:t>
            </a:r>
            <a:r>
              <a:rPr lang="en-US" altLang="ko-KR" b="1" dirty="0"/>
              <a:t>10</a:t>
            </a:r>
            <a:r>
              <a:rPr lang="ko-KR" altLang="en-US" b="1" dirty="0"/>
              <a:t>명 정도로 그룹을 구성</a:t>
            </a:r>
            <a:endParaRPr lang="en-US" altLang="ko-KR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 </a:t>
            </a:r>
            <a:r>
              <a:rPr lang="ko-KR" altLang="en-US" dirty="0"/>
              <a:t>민주적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관리가 어려울 수 있음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민주적 팀을 비민주적인 환경에 적용하는 데에는 어려움이 있음</a:t>
            </a:r>
            <a:endParaRPr lang="en-US" altLang="ko-KR" dirty="0"/>
          </a:p>
          <a:p>
            <a:pPr lvl="1" eaLnBrk="1" hangingPunct="1">
              <a:buNone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/>
              <a:t>민주적 팀의 어려움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 </a:t>
            </a:r>
            <a:r>
              <a:rPr lang="ko-KR" altLang="en-US" dirty="0"/>
              <a:t>민주적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민주적 팀은 대단히 생산적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문제가 어려울 때 그룹의 작업을 분산시키는 것이 최선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연구 환경에 기능을 잘 발휘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문제점</a:t>
            </a:r>
            <a:r>
              <a:rPr lang="en-US" altLang="ko-KR" dirty="0"/>
              <a:t>: </a:t>
            </a:r>
          </a:p>
          <a:p>
            <a:pPr lvl="1" eaLnBrk="1" hangingPunct="1"/>
            <a:r>
              <a:rPr lang="ko-KR" altLang="en-US" dirty="0"/>
              <a:t>민주적 팀은 자발적으로 참여해야만 함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584" cy="400110"/>
          </a:xfrm>
        </p:spPr>
        <p:txBody>
          <a:bodyPr/>
          <a:lstStyle/>
          <a:p>
            <a:pPr algn="ctr"/>
            <a:r>
              <a:rPr lang="ko-KR" altLang="en-US"/>
              <a:t>민주적 팀 접근법의 강점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3826768" cy="4353347"/>
          </a:xfrm>
        </p:spPr>
        <p:txBody>
          <a:bodyPr/>
          <a:lstStyle/>
          <a:p>
            <a:pPr eaLnBrk="1" hangingPunct="1"/>
            <a:r>
              <a:rPr lang="en-US" altLang="ko-KR" dirty="0"/>
              <a:t>6</a:t>
            </a:r>
            <a:r>
              <a:rPr lang="ko-KR" altLang="en-US" dirty="0"/>
              <a:t>명으로 구성된 팀을 고려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두 사람이 </a:t>
            </a:r>
            <a:r>
              <a:rPr lang="ko-KR" altLang="en-US" dirty="0" err="1"/>
              <a:t>커뮤니케이션하는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개의 채널이 존재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2</a:t>
            </a:r>
            <a:r>
              <a:rPr lang="ko-KR" altLang="en-US" dirty="0"/>
              <a:t>명</a:t>
            </a:r>
            <a:r>
              <a:rPr lang="en-US" altLang="ko-KR" dirty="0"/>
              <a:t>, 3</a:t>
            </a:r>
            <a:r>
              <a:rPr lang="ko-KR" altLang="en-US" dirty="0"/>
              <a:t>명</a:t>
            </a:r>
            <a:r>
              <a:rPr lang="en-US" altLang="ko-KR" dirty="0"/>
              <a:t>, 4</a:t>
            </a:r>
            <a:r>
              <a:rPr lang="ko-KR" altLang="en-US" dirty="0"/>
              <a:t>명</a:t>
            </a:r>
            <a:r>
              <a:rPr lang="en-US" altLang="ko-KR" dirty="0"/>
              <a:t>, 5</a:t>
            </a:r>
            <a:r>
              <a:rPr lang="ko-KR" altLang="en-US" dirty="0"/>
              <a:t>명</a:t>
            </a:r>
            <a:r>
              <a:rPr lang="en-US" altLang="ko-KR" dirty="0"/>
              <a:t>, 6</a:t>
            </a:r>
            <a:r>
              <a:rPr lang="ko-KR" altLang="en-US" dirty="0"/>
              <a:t>명으로 구성되는 그룹의 전체 수는 </a:t>
            </a:r>
            <a:r>
              <a:rPr lang="en-US" altLang="ko-KR" dirty="0"/>
              <a:t>57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이것이 </a:t>
            </a:r>
            <a:r>
              <a:rPr lang="en-US" altLang="ko-KR" dirty="0"/>
              <a:t>6</a:t>
            </a:r>
            <a:r>
              <a:rPr lang="ko-KR" altLang="en-US" dirty="0"/>
              <a:t>명으로 구성된 팀이 </a:t>
            </a:r>
            <a:r>
              <a:rPr lang="en-US" altLang="ko-KR" dirty="0"/>
              <a:t>6</a:t>
            </a:r>
            <a:r>
              <a:rPr lang="ko-KR" altLang="en-US" dirty="0"/>
              <a:t>달 동안 </a:t>
            </a:r>
            <a:r>
              <a:rPr lang="en-US" altLang="ko-KR" dirty="0"/>
              <a:t>36 person-months</a:t>
            </a:r>
            <a:r>
              <a:rPr lang="ko-KR" altLang="en-US" dirty="0"/>
              <a:t>의 일을 할 수 없는 이유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584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3238"/>
            <a:ext cx="4408771" cy="42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97152"/>
            <a:ext cx="8507288" cy="1329011"/>
          </a:xfrm>
        </p:spPr>
        <p:txBody>
          <a:bodyPr/>
          <a:lstStyle/>
          <a:p>
            <a:pPr eaLnBrk="1" hangingPunct="1"/>
            <a:r>
              <a:rPr lang="ko-KR" altLang="en-US" dirty="0"/>
              <a:t>이렇게 구성되면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en-US" altLang="ko-KR" dirty="0"/>
              <a:t>6</a:t>
            </a:r>
            <a:r>
              <a:rPr lang="ko-KR" altLang="en-US" dirty="0"/>
              <a:t>명의 프로그래머를 연결하는 커뮤니케이션 채널은 오직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402" y="1773238"/>
            <a:ext cx="7671196" cy="28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/>
              <a:t>칩 프로그래머 팀의 기본 개념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유래 </a:t>
            </a:r>
            <a:r>
              <a:rPr lang="en-US" altLang="ko-KR" dirty="0"/>
              <a:t>: </a:t>
            </a:r>
            <a:r>
              <a:rPr lang="ko-KR" altLang="en-US" dirty="0"/>
              <a:t>수술을 집도하는 칩 외과의사의 형태로 접근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다른 외과의사</a:t>
            </a:r>
            <a:r>
              <a:rPr lang="en-US" altLang="ko-KR" dirty="0"/>
              <a:t>,</a:t>
            </a:r>
          </a:p>
          <a:p>
            <a:pPr lvl="2" eaLnBrk="1" hangingPunct="1"/>
            <a:r>
              <a:rPr lang="ko-KR" altLang="en-US" dirty="0"/>
              <a:t>마취전문의</a:t>
            </a:r>
            <a:r>
              <a:rPr lang="en-US" altLang="ko-KR" dirty="0"/>
              <a:t>,</a:t>
            </a:r>
          </a:p>
          <a:p>
            <a:pPr lvl="2" eaLnBrk="1" hangingPunct="1"/>
            <a:r>
              <a:rPr lang="ko-KR" altLang="en-US" dirty="0"/>
              <a:t>간호원들의 도움을 받음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팀이 </a:t>
            </a:r>
            <a:r>
              <a:rPr lang="ko-KR" altLang="en-US" dirty="0" err="1"/>
              <a:t>필요할때는</a:t>
            </a:r>
            <a:r>
              <a:rPr lang="ko-KR" altLang="en-US" dirty="0"/>
              <a:t> 심장학자</a:t>
            </a:r>
            <a:r>
              <a:rPr lang="en-US" altLang="ko-KR" dirty="0"/>
              <a:t>, </a:t>
            </a:r>
            <a:r>
              <a:rPr lang="ko-KR" altLang="en-US" dirty="0"/>
              <a:t>신장학자와 같은 다른 분유의 전문가들로 구성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두 가지 핵심 측면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전문화</a:t>
            </a:r>
            <a:r>
              <a:rPr lang="en-US" altLang="ko-KR" dirty="0"/>
              <a:t>(Specialization)</a:t>
            </a:r>
          </a:p>
          <a:p>
            <a:pPr lvl="1" eaLnBrk="1" hangingPunct="1"/>
            <a:r>
              <a:rPr lang="ko-KR" altLang="en-US" dirty="0"/>
              <a:t>계층</a:t>
            </a:r>
            <a:r>
              <a:rPr lang="en-US" altLang="ko-KR" dirty="0"/>
              <a:t>(Hierarchy)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/>
              <a:t>칩 프로그래머</a:t>
            </a:r>
            <a:r>
              <a:rPr lang="en-US" altLang="ko-KR" dirty="0"/>
              <a:t>(Chief programmer)</a:t>
            </a:r>
          </a:p>
          <a:p>
            <a:pPr lvl="1" eaLnBrk="1" hangingPunct="1"/>
            <a:r>
              <a:rPr lang="ko-KR" altLang="en-US" dirty="0"/>
              <a:t>최고의 숙련된 프로그래머와 능력 있는 매니저의 역할을 수행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아키텍처 설계를 수행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팀원들 사이에 코딩을 할당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중요하거나 복잡한 코드의 코딩을 담당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인터페이스 이슈들을 처리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다른 팀원들의 작업을 검토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개인적으로 </a:t>
            </a:r>
            <a:r>
              <a:rPr lang="ko-KR" altLang="en-US" dirty="0" err="1"/>
              <a:t>코딩된</a:t>
            </a:r>
            <a:r>
              <a:rPr lang="ko-KR" altLang="en-US" dirty="0"/>
              <a:t> 모든 라인에 대한 책임을 짐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Chapter 4.</a:t>
            </a:r>
            <a:br>
              <a:rPr lang="en-US" altLang="ko-KR" sz="2400" b="1" dirty="0"/>
            </a:br>
            <a:r>
              <a:rPr lang="en-US" altLang="ko-KR" sz="4000" b="1" dirty="0">
                <a:latin typeface="HY동녘B" pitchFamily="18" charset="-127"/>
                <a:ea typeface="HY동녘B" pitchFamily="18" charset="-127"/>
              </a:rPr>
              <a:t>                     </a:t>
            </a:r>
            <a:r>
              <a:rPr lang="ko-KR" altLang="en-US" sz="4000" b="1" dirty="0">
                <a:latin typeface="HY동녘B" pitchFamily="18" charset="-127"/>
                <a:ea typeface="HY동녘B" pitchFamily="18" charset="-127"/>
              </a:rPr>
              <a:t>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/>
              <a:t>백업 프로그래머</a:t>
            </a:r>
            <a:r>
              <a:rPr lang="en-US" altLang="ko-KR" dirty="0"/>
              <a:t>(Back-up programmer)</a:t>
            </a:r>
          </a:p>
          <a:p>
            <a:pPr lvl="1" eaLnBrk="1" hangingPunct="1"/>
            <a:r>
              <a:rPr lang="ko-KR" altLang="en-US" dirty="0"/>
              <a:t>칩 프로그래머도 인간이기에 꼭 필요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칩 프로그래머와 같은 능력이 있어야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칩 프로그래머와 같이 프로젝트에 대해서 많이 알고 있어야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블랙박스 테스트 케이스 계획수립과 설계 프로세스의 독립된 다른 태스크들을 수행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/>
              <a:t>프로그래밍 사무원</a:t>
            </a:r>
            <a:r>
              <a:rPr lang="en-US" altLang="ko-KR" dirty="0"/>
              <a:t>(Programming secretary)</a:t>
            </a:r>
          </a:p>
          <a:p>
            <a:pPr lvl="1" eaLnBrk="1" hangingPunct="1"/>
            <a:r>
              <a:rPr lang="ko-KR" altLang="en-US" dirty="0"/>
              <a:t>칩 프로그래머 팀의 아주 숙련되고</a:t>
            </a:r>
            <a:r>
              <a:rPr lang="en-US" altLang="ko-KR" dirty="0"/>
              <a:t>, </a:t>
            </a:r>
            <a:r>
              <a:rPr lang="ko-KR" altLang="en-US" dirty="0"/>
              <a:t>고소득이며</a:t>
            </a:r>
            <a:r>
              <a:rPr lang="en-US" altLang="ko-KR" dirty="0"/>
              <a:t>, </a:t>
            </a:r>
            <a:r>
              <a:rPr lang="ko-KR" altLang="en-US" dirty="0"/>
              <a:t>중심 멤버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프로젝트 프로덕션 라이브러리</a:t>
            </a:r>
            <a:r>
              <a:rPr lang="en-US" altLang="ko-KR" dirty="0"/>
              <a:t>, </a:t>
            </a:r>
            <a:r>
              <a:rPr lang="ko-KR" altLang="en-US" dirty="0"/>
              <a:t>프로젝트의 문서화 작업을 </a:t>
            </a:r>
            <a:r>
              <a:rPr lang="ko-KR" altLang="en-US" dirty="0" err="1"/>
              <a:t>유지보수하는</a:t>
            </a:r>
            <a:r>
              <a:rPr lang="ko-KR" altLang="en-US" dirty="0"/>
              <a:t> 일을 담당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소스 코드 목록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JCL</a:t>
            </a:r>
          </a:p>
          <a:p>
            <a:pPr lvl="2" eaLnBrk="1" hangingPunct="1"/>
            <a:r>
              <a:rPr lang="ko-KR" altLang="en-US" dirty="0"/>
              <a:t>테스트 데이터</a:t>
            </a:r>
            <a:r>
              <a:rPr lang="en-US" altLang="ko-KR" dirty="0"/>
              <a:t>(Test data)</a:t>
            </a:r>
          </a:p>
          <a:p>
            <a:pPr lvl="1" eaLnBrk="1" hangingPunct="1"/>
            <a:r>
              <a:rPr lang="ko-KR" altLang="en-US" dirty="0"/>
              <a:t>프로그래머는 다음과 같은 책임을 가지는 사무원에게 그들의 소스 코드를 넘김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기계가 읽을 수 있는 형태로 변환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컴파일하고</a:t>
            </a:r>
            <a:r>
              <a:rPr lang="en-US" altLang="ko-KR" dirty="0"/>
              <a:t>, </a:t>
            </a:r>
            <a:r>
              <a:rPr lang="ko-KR" altLang="en-US" dirty="0"/>
              <a:t>링크시키고</a:t>
            </a:r>
            <a:r>
              <a:rPr lang="en-US" altLang="ko-KR" dirty="0"/>
              <a:t>, </a:t>
            </a:r>
            <a:r>
              <a:rPr lang="ko-KR" altLang="en-US" dirty="0"/>
              <a:t>로딩하고</a:t>
            </a:r>
            <a:r>
              <a:rPr lang="en-US" altLang="ko-KR" dirty="0"/>
              <a:t>, </a:t>
            </a:r>
            <a:r>
              <a:rPr lang="ko-KR" altLang="en-US" dirty="0"/>
              <a:t>실행시키고</a:t>
            </a:r>
            <a:r>
              <a:rPr lang="en-US" altLang="ko-KR" dirty="0"/>
              <a:t>, </a:t>
            </a:r>
            <a:r>
              <a:rPr lang="ko-KR" altLang="en-US" dirty="0"/>
              <a:t>또 테스트 케이스 실행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(</a:t>
            </a:r>
            <a:r>
              <a:rPr lang="ko-KR" altLang="en-US" dirty="0"/>
              <a:t>이것은 고전적</a:t>
            </a:r>
            <a:r>
              <a:rPr lang="en-US" altLang="ko-KR" dirty="0"/>
              <a:t>, 1971</a:t>
            </a:r>
            <a:r>
              <a:rPr lang="ko-KR" altLang="en-US" dirty="0"/>
              <a:t>년의 경우</a:t>
            </a:r>
            <a:r>
              <a:rPr lang="en-US" altLang="ko-KR" dirty="0"/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/>
              <a:t>프로그래머</a:t>
            </a:r>
            <a:r>
              <a:rPr lang="en-US" altLang="ko-KR" dirty="0"/>
              <a:t>(Programmers)</a:t>
            </a:r>
          </a:p>
          <a:p>
            <a:pPr lvl="1" eaLnBrk="1" hangingPunct="1"/>
            <a:r>
              <a:rPr lang="ko-KR" altLang="en-US" dirty="0"/>
              <a:t>프로그래밍 외에는 아무것도 하지 않음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다른 모든 측면은 프로그래밍 사무원에 의해서 다뤄짐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24187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칩 프로그래머 팀 개념은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1971</a:t>
            </a:r>
            <a:r>
              <a:rPr lang="ko-KR" altLang="en-US" dirty="0"/>
              <a:t>년 처음으로 사용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IBM</a:t>
            </a:r>
            <a:r>
              <a:rPr lang="ko-KR" altLang="en-US" dirty="0"/>
              <a:t>에 의해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뉴욕 </a:t>
            </a:r>
            <a:r>
              <a:rPr lang="ko-KR" altLang="en-US" dirty="0" err="1"/>
              <a:t>타임즈의</a:t>
            </a:r>
            <a:r>
              <a:rPr lang="ko-KR" altLang="en-US" dirty="0"/>
              <a:t> 편집 데이터 은행</a:t>
            </a:r>
            <a:r>
              <a:rPr lang="en-US" altLang="ko-KR" dirty="0"/>
              <a:t>(clippings data bank, “morgue“)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자동화하기 위해 사용됨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칩 프로그래머 </a:t>
            </a:r>
            <a:r>
              <a:rPr lang="en-US" altLang="ko-KR" dirty="0"/>
              <a:t>— F. Terry Baker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608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 사례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83,000 LOC(lines of code)</a:t>
            </a:r>
            <a:r>
              <a:rPr lang="ko-KR" altLang="en-US" dirty="0"/>
              <a:t>가 </a:t>
            </a:r>
            <a:r>
              <a:rPr lang="en-US" altLang="ko-KR" dirty="0"/>
              <a:t>11 person-year</a:t>
            </a:r>
            <a:r>
              <a:rPr lang="ko-KR" altLang="en-US" dirty="0"/>
              <a:t>의 노력으로 </a:t>
            </a:r>
            <a:r>
              <a:rPr lang="en-US" altLang="ko-KR" dirty="0"/>
              <a:t>22</a:t>
            </a:r>
            <a:r>
              <a:rPr lang="ko-KR" altLang="en-US" dirty="0" err="1"/>
              <a:t>개월동안</a:t>
            </a:r>
            <a:r>
              <a:rPr lang="ko-KR" altLang="en-US" dirty="0"/>
              <a:t> 작성 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1</a:t>
            </a:r>
            <a:r>
              <a:rPr lang="ko-KR" altLang="en-US" dirty="0"/>
              <a:t>차년도 후</a:t>
            </a:r>
            <a:r>
              <a:rPr lang="en-US" altLang="ko-KR" dirty="0"/>
              <a:t>, </a:t>
            </a:r>
            <a:r>
              <a:rPr lang="ko-KR" altLang="en-US" dirty="0"/>
              <a:t>단지 </a:t>
            </a:r>
            <a:r>
              <a:rPr lang="en-US" altLang="ko-KR" dirty="0"/>
              <a:t>12,000 LOC</a:t>
            </a:r>
            <a:r>
              <a:rPr lang="ko-KR" altLang="en-US" dirty="0"/>
              <a:t>로 구성된 파일 유지보수 시스템만 작성 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대부분의 코드는 후반부 </a:t>
            </a:r>
            <a:r>
              <a:rPr lang="en-US" altLang="ko-KR" dirty="0"/>
              <a:t>6</a:t>
            </a:r>
            <a:r>
              <a:rPr lang="ko-KR" altLang="en-US" dirty="0"/>
              <a:t>개월 동안에 구현 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단지 </a:t>
            </a:r>
            <a:r>
              <a:rPr lang="en-US" altLang="ko-KR" dirty="0"/>
              <a:t>21</a:t>
            </a:r>
            <a:r>
              <a:rPr lang="ko-KR" altLang="en-US" dirty="0"/>
              <a:t>개의 결함들만이 승인 </a:t>
            </a:r>
            <a:r>
              <a:rPr lang="ko-KR" altLang="en-US" dirty="0" err="1"/>
              <a:t>테스팅의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주 동안에 발견 됨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087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 사례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단지 </a:t>
            </a:r>
            <a:r>
              <a:rPr lang="en-US" altLang="ko-KR" dirty="0"/>
              <a:t>25</a:t>
            </a:r>
            <a:r>
              <a:rPr lang="ko-KR" altLang="en-US" dirty="0"/>
              <a:t>개 미만의 결함들만이 운영 첫 해에 발견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주요 프로그래머들은 </a:t>
            </a:r>
            <a:r>
              <a:rPr lang="en-US" altLang="ko-KR" dirty="0"/>
              <a:t>Person-year</a:t>
            </a:r>
            <a:r>
              <a:rPr lang="ko-KR" altLang="en-US" dirty="0"/>
              <a:t>당 </a:t>
            </a:r>
            <a:r>
              <a:rPr lang="en-US" altLang="ko-KR" dirty="0"/>
              <a:t>10,000 LOC</a:t>
            </a:r>
            <a:r>
              <a:rPr lang="ko-KR" altLang="en-US" dirty="0"/>
              <a:t>이고 발견된 결함은 평균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파일 유지보수 시스템은 코딩이 완성된 후 </a:t>
            </a:r>
            <a:r>
              <a:rPr lang="en-US" altLang="ko-KR" dirty="0"/>
              <a:t>1</a:t>
            </a:r>
            <a:r>
              <a:rPr lang="ko-KR" altLang="en-US" dirty="0"/>
              <a:t>주 후에 인도되었고</a:t>
            </a:r>
            <a:r>
              <a:rPr lang="en-US" altLang="ko-KR" dirty="0"/>
              <a:t>, </a:t>
            </a:r>
            <a:r>
              <a:rPr lang="ko-KR" altLang="en-US" dirty="0"/>
              <a:t>단일 결함이 발견되기 전 </a:t>
            </a:r>
            <a:r>
              <a:rPr lang="en-US" altLang="ko-KR" dirty="0"/>
              <a:t>20</a:t>
            </a:r>
            <a:r>
              <a:rPr lang="ko-KR" altLang="en-US" dirty="0"/>
              <a:t>개월간 운영 되어짐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PL/I</a:t>
            </a:r>
            <a:r>
              <a:rPr lang="ko-KR" altLang="en-US" dirty="0"/>
              <a:t>의 </a:t>
            </a:r>
            <a:r>
              <a:rPr lang="en-US" altLang="ko-KR" dirty="0"/>
              <a:t>200</a:t>
            </a:r>
            <a:r>
              <a:rPr lang="ko-KR" altLang="en-US" dirty="0"/>
              <a:t>에서 </a:t>
            </a:r>
            <a:r>
              <a:rPr lang="en-US" altLang="ko-KR" dirty="0"/>
              <a:t>400</a:t>
            </a:r>
            <a:r>
              <a:rPr lang="ko-KR" altLang="en-US" dirty="0"/>
              <a:t>라인으로 구성된 서브 프로그램들의 </a:t>
            </a:r>
            <a:r>
              <a:rPr lang="ko-KR" altLang="en-US" dirty="0" err="1"/>
              <a:t>절반정도는</a:t>
            </a:r>
            <a:r>
              <a:rPr lang="ko-KR" altLang="en-US" dirty="0"/>
              <a:t> 처음 컴파일 시에 수정되어짐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087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 사례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환상적인 성공에도 불구하고</a:t>
            </a:r>
            <a:r>
              <a:rPr lang="en-US" altLang="ko-KR" dirty="0"/>
              <a:t>, </a:t>
            </a:r>
            <a:r>
              <a:rPr lang="ko-KR" altLang="en-US" dirty="0"/>
              <a:t>칩 프로그래머 팀 개념을 위한 필적할 만한 주장이 만들어지지는 못함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240087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 사례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IBM</a:t>
            </a:r>
            <a:r>
              <a:rPr lang="ko-KR" altLang="en-US" dirty="0"/>
              <a:t>에 명예가 걸린 프로젝트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PL/I(IBM</a:t>
            </a:r>
            <a:r>
              <a:rPr lang="ko-KR" altLang="en-US" dirty="0"/>
              <a:t>이 개발한</a:t>
            </a:r>
            <a:r>
              <a:rPr lang="en-US" altLang="ko-KR" dirty="0"/>
              <a:t>) </a:t>
            </a:r>
            <a:r>
              <a:rPr lang="ko-KR" altLang="en-US" dirty="0"/>
              <a:t>언어의 첫 번째 시험대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IBM</a:t>
            </a:r>
            <a:r>
              <a:rPr lang="ko-KR" altLang="en-US" dirty="0"/>
              <a:t>은 최고의 소프트웨어 전문가로 팀을 구성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err="1"/>
              <a:t>테크니컬</a:t>
            </a:r>
            <a:r>
              <a:rPr lang="ko-KR" altLang="en-US" dirty="0"/>
              <a:t> 백업이 가장 강력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PL/I </a:t>
            </a:r>
            <a:r>
              <a:rPr lang="ko-KR" altLang="en-US" dirty="0"/>
              <a:t>컴파일러 작성자는 프로그래머를 돕는데 직접 참여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JCL </a:t>
            </a:r>
            <a:r>
              <a:rPr lang="ko-KR" altLang="en-US" dirty="0"/>
              <a:t>전문가는 </a:t>
            </a:r>
            <a:r>
              <a:rPr lang="en-US" altLang="ko-KR" dirty="0"/>
              <a:t>JCL(job control language)</a:t>
            </a:r>
            <a:r>
              <a:rPr lang="ko-KR" altLang="en-US" dirty="0"/>
              <a:t>을 어시스트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264944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프로젝트는 왜 이런 성공을 거두었을까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F. Terry Baker</a:t>
            </a:r>
          </a:p>
          <a:p>
            <a:pPr lvl="1" eaLnBrk="1" hangingPunct="1"/>
            <a:r>
              <a:rPr lang="ko-KR" altLang="en-US" dirty="0"/>
              <a:t>슈퍼프로그래머</a:t>
            </a:r>
            <a:r>
              <a:rPr lang="en-US" altLang="ko-KR" dirty="0"/>
              <a:t>(</a:t>
            </a:r>
            <a:r>
              <a:rPr lang="en-US" altLang="ko-KR" dirty="0" err="1"/>
              <a:t>Superprogrammer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최고의 매니저이며 리더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그의 기술과 열성</a:t>
            </a:r>
            <a:r>
              <a:rPr lang="en-US" altLang="ko-KR" dirty="0"/>
              <a:t>, </a:t>
            </a:r>
            <a:r>
              <a:rPr lang="ko-KR" altLang="en-US" dirty="0"/>
              <a:t>그리고 프로젝트를 </a:t>
            </a:r>
            <a:r>
              <a:rPr lang="en-US" altLang="ko-KR" dirty="0"/>
              <a:t>“</a:t>
            </a:r>
            <a:r>
              <a:rPr lang="ko-KR" altLang="en-US" dirty="0"/>
              <a:t>이끄는</a:t>
            </a:r>
            <a:r>
              <a:rPr lang="en-US" altLang="ko-KR" dirty="0"/>
              <a:t>” </a:t>
            </a:r>
            <a:r>
              <a:rPr lang="ko-KR" altLang="en-US" dirty="0"/>
              <a:t>인간성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칩 프로그래머 팀 접근법의 장점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칩 프로그래머가 유능하다면 칩 프로그래머 팀 조직은 일을 잘 할 것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수 많은 성공적인 프로젝트들이 변형된 형태의 칩 프로그래머 팀 접근법을 사용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6264275" cy="400110"/>
          </a:xfrm>
        </p:spPr>
        <p:txBody>
          <a:bodyPr/>
          <a:lstStyle/>
          <a:p>
            <a:pPr algn="ctr"/>
            <a:r>
              <a:rPr lang="ko-KR" altLang="en-US" dirty="0"/>
              <a:t>뉴욕 </a:t>
            </a:r>
            <a:r>
              <a:rPr lang="ko-KR" altLang="en-US" dirty="0" err="1"/>
              <a:t>타임즈</a:t>
            </a:r>
            <a:r>
              <a:rPr lang="ko-KR" altLang="en-US" dirty="0"/>
              <a:t> 프로젝트는 왜 이런 성공을 거두었을까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칩 프로그래머는 높은 기술력을 갖추고 능력 있는 매니저의 역할을 </a:t>
            </a:r>
            <a:r>
              <a:rPr lang="ko-KR" altLang="en-US" b="1" dirty="0"/>
              <a:t>겸비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높은 기술력을 지닌 프로그래머의 부족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능력 있는 매니저도 부족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높은 기술력을 지닌 프로그래머가 되는데 필요한 것은 능력 있는 매니저가 되는데 필요한 것과는 다름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184824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 접근법의 </a:t>
            </a:r>
            <a:r>
              <a:rPr lang="ko-KR" altLang="en-US" dirty="0" err="1"/>
              <a:t>비실용성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816" y="1844824"/>
            <a:ext cx="4104134" cy="3600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ＭＳ Ｐゴシック" charset="-128"/>
              </a:rPr>
              <a:t>Team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ＭＳ Ｐゴシック" charset="-128"/>
              </a:rPr>
              <a:t>Democratic team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ＭＳ Ｐゴシック" charset="-128"/>
              </a:rPr>
              <a:t>Classical chief programmer team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ＭＳ Ｐゴシック" charset="-128"/>
              </a:rPr>
              <a:t>Beyond chief programmer and democratic teams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 bwMode="auto">
          <a:xfrm>
            <a:off x="4283968" y="2924944"/>
            <a:ext cx="46805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 dirty="0">
                <a:latin typeface="Arial Black" pitchFamily="34" charset="0"/>
                <a:ea typeface="ＭＳ Ｐゴシック" charset="-128"/>
              </a:rPr>
              <a:t>Synchronize-and-stabilize teams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 dirty="0">
                <a:latin typeface="Arial Black" pitchFamily="34" charset="0"/>
                <a:ea typeface="ＭＳ Ｐゴシック" charset="-128"/>
              </a:rPr>
              <a:t>Teams for agile processes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 dirty="0">
                <a:latin typeface="Arial Black" pitchFamily="34" charset="0"/>
                <a:ea typeface="ＭＳ Ｐゴシック" charset="-128"/>
              </a:rPr>
              <a:t>Open-source programming teams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 dirty="0">
                <a:latin typeface="Arial Black" pitchFamily="34" charset="0"/>
                <a:ea typeface="ＭＳ Ｐゴシック" charset="-128"/>
              </a:rPr>
              <a:t>People capability maturity model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altLang="ko-KR" sz="2000" dirty="0">
                <a:latin typeface="Arial Black" pitchFamily="34" charset="0"/>
                <a:ea typeface="ＭＳ Ｐゴシック" charset="-128"/>
              </a:rPr>
              <a:t>Choosing an appropriate team organization</a:t>
            </a:r>
            <a:endParaRPr lang="ko-KR" altLang="en-US" sz="2000" dirty="0" err="1">
              <a:latin typeface="Arial Black" pitchFamily="34" charset="0"/>
              <a:ea typeface="ＭＳ Ｐゴシック" charset="-128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 </a:t>
            </a:r>
            <a:r>
              <a:rPr lang="ko-KR" altLang="en-US" dirty="0"/>
              <a:t>고전적 칩 프로그래머 팀 접근법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백업 프로그래머는 칩 프로그래머만큼 뛰어난 능력을 가져야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칩 프로그래머에게 발생할 어떤 일에 대비하는 동안 낮은 급여와 뒷전에 있어야 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최고의 프로그래머들이나 최고의 매니저들이 이런 역할을 받아들이는 경우는 없음</a:t>
            </a:r>
            <a:endParaRPr lang="en-US" altLang="ko-KR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dirty="0"/>
              <a:t>프로그래밍 사무원은 아무 것도 하지 않고 단지 하루 종일 서류 작업만 수행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소프트웨어 전문가는 서류 작업에 반감을 갖기로 유명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고전적인 칩 프로그래머 접근법은 비실용적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5184775" cy="400110"/>
          </a:xfrm>
        </p:spPr>
        <p:txBody>
          <a:bodyPr/>
          <a:lstStyle/>
          <a:p>
            <a:pPr algn="ctr"/>
            <a:r>
              <a:rPr lang="ko-KR" altLang="en-US" dirty="0"/>
              <a:t>고전적 칩 프로그래머 팀 접근법의 </a:t>
            </a:r>
            <a:r>
              <a:rPr lang="ko-KR" altLang="en-US" dirty="0" err="1"/>
              <a:t>비실용성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우리에겐 다음과 같은 팀을 조직하는 방법이 필요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민주적 팀과 칩 프로그래머 팀의 장점을 이용할 수 있는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20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120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의 프로그래머들에 팀을 다룰 수 있는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민주적 팀의 장점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결함을 발견하는 긍정적인 태도를 가짐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코드 </a:t>
            </a:r>
            <a:r>
              <a:rPr lang="ko-KR" altLang="en-US" dirty="0" err="1"/>
              <a:t>워크스루나</a:t>
            </a:r>
            <a:r>
              <a:rPr lang="ko-KR" altLang="en-US" dirty="0"/>
              <a:t> </a:t>
            </a:r>
            <a:r>
              <a:rPr lang="ko-KR" altLang="en-US" dirty="0" err="1"/>
              <a:t>인스펙션을</a:t>
            </a:r>
            <a:r>
              <a:rPr lang="ko-KR" altLang="en-US" dirty="0"/>
              <a:t> 연계시켜 칩 프로그래머 팀을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잠재적인 위험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칩 프로그래머는 개인적으로 코드의 모든 라인을 책임 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코드 </a:t>
            </a:r>
            <a:r>
              <a:rPr lang="ko-KR" altLang="en-US" dirty="0" err="1"/>
              <a:t>검토동안</a:t>
            </a:r>
            <a:r>
              <a:rPr lang="ko-KR" altLang="en-US" dirty="0"/>
              <a:t> 제시해야만 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칩 프로그래머라도 검토는 어떤 부류의 성능평가에도 사용되면 안됨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검토시</a:t>
            </a:r>
            <a:r>
              <a:rPr lang="ko-KR" altLang="en-US" dirty="0"/>
              <a:t> 의견을 제시하는 개인에 대한 평가는 현명하지 못함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229200"/>
            <a:ext cx="8507288" cy="896963"/>
          </a:xfrm>
        </p:spPr>
        <p:txBody>
          <a:bodyPr/>
          <a:lstStyle/>
          <a:p>
            <a:pPr eaLnBrk="1" hangingPunct="1"/>
            <a:r>
              <a:rPr lang="ko-KR" altLang="en-US" dirty="0"/>
              <a:t>해결방안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칩 프로그래머의 관리적인 역할을 제거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686" y="1773238"/>
            <a:ext cx="5934627" cy="32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칩 프로그래머보다 팀 리더를 찾는 것이 쉬움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고용자는 한 명 이상의 매니저에게 보고해서는 안됨</a:t>
            </a:r>
            <a:r>
              <a:rPr lang="en-US" altLang="ko-KR" dirty="0"/>
              <a:t> — </a:t>
            </a:r>
            <a:r>
              <a:rPr lang="ko-KR" altLang="en-US" dirty="0"/>
              <a:t>책임질 수 있는 부분이 분명하게 판명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 리더는 오직 기술적인 관리에만 책임을 짐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예산과 법전인 이슈</a:t>
            </a:r>
            <a:r>
              <a:rPr lang="en-US" altLang="ko-KR" dirty="0"/>
              <a:t>, </a:t>
            </a:r>
            <a:r>
              <a:rPr lang="ko-KR" altLang="en-US" dirty="0"/>
              <a:t>그리고 성능 평가는 팀 리더는 다루지 않음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 리더는 모든 검토에 참가</a:t>
            </a:r>
            <a:r>
              <a:rPr lang="en-US" altLang="ko-KR" dirty="0"/>
              <a:t> — </a:t>
            </a:r>
            <a:r>
              <a:rPr lang="ko-KR" altLang="en-US" dirty="0"/>
              <a:t>팀 매니저는 검토에 참여하지 않음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 매니저는 팀원의 기술적인 능력을 평가하는 정규적인 팀 미팅에 참가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민주적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13176"/>
            <a:ext cx="8507288" cy="1112987"/>
          </a:xfrm>
        </p:spPr>
        <p:txBody>
          <a:bodyPr/>
          <a:lstStyle/>
          <a:p>
            <a:pPr eaLnBrk="1" hangingPunct="1"/>
            <a:r>
              <a:rPr lang="ko-KR" altLang="en-US" dirty="0"/>
              <a:t>비기술적인 측면은 유사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대규모 프로젝트의 경우는 계층에 추가 단계들이 첨가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52576" cy="400110"/>
          </a:xfrm>
        </p:spPr>
        <p:txBody>
          <a:bodyPr/>
          <a:lstStyle/>
          <a:p>
            <a:pPr algn="ctr"/>
            <a:r>
              <a:rPr lang="ko-KR" altLang="en-US" dirty="0"/>
              <a:t>대규모 프로젝트의 적용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91" y="1773238"/>
            <a:ext cx="7665417" cy="31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 </a:t>
            </a:r>
            <a:r>
              <a:rPr lang="ko-KR" altLang="en-US" dirty="0"/>
              <a:t>칩 프로그래머와 민주적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13176"/>
            <a:ext cx="8507288" cy="1112987"/>
          </a:xfrm>
        </p:spPr>
        <p:txBody>
          <a:bodyPr/>
          <a:lstStyle/>
          <a:p>
            <a:pPr eaLnBrk="1" hangingPunct="1"/>
            <a:r>
              <a:rPr lang="ko-KR" altLang="en-US" dirty="0"/>
              <a:t>적합한 곳에 의사</a:t>
            </a:r>
            <a:r>
              <a:rPr lang="en-US" altLang="ko-KR" dirty="0"/>
              <a:t>-</a:t>
            </a:r>
            <a:r>
              <a:rPr lang="ko-KR" altLang="en-US" dirty="0"/>
              <a:t>결정 프로세스를 분산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민주적 팀들의 가장 좋은 특성을 이용할 수 있는 또 다른 방법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70212" cy="400110"/>
          </a:xfrm>
        </p:spPr>
        <p:txBody>
          <a:bodyPr/>
          <a:lstStyle/>
          <a:p>
            <a:pPr algn="ctr"/>
            <a:r>
              <a:rPr lang="ko-KR" altLang="en-US" dirty="0"/>
              <a:t>대규모 프로젝트의 적용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352" y="1756724"/>
            <a:ext cx="6911304" cy="308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 </a:t>
            </a:r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Microsoft</a:t>
            </a:r>
            <a:r>
              <a:rPr lang="ko-KR" altLang="en-US" dirty="0"/>
              <a:t>에서 이용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세 개 내지 네 개의 순차적 </a:t>
            </a:r>
            <a:r>
              <a:rPr lang="ko-KR" altLang="en-US" dirty="0" err="1"/>
              <a:t>빌드로</a:t>
            </a:r>
            <a:r>
              <a:rPr lang="ko-KR" altLang="en-US" dirty="0"/>
              <a:t> 구성되는 </a:t>
            </a:r>
            <a:r>
              <a:rPr lang="ko-KR" altLang="en-US" dirty="0" err="1"/>
              <a:t>프로덕트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소규모 병렬 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세 명에서 여덟 명 정도의 개발자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세 명에서 여덟 명 정도의 테스터</a:t>
            </a:r>
            <a:r>
              <a:rPr lang="en-US" altLang="ko-KR" dirty="0"/>
              <a:t>(</a:t>
            </a:r>
            <a:r>
              <a:rPr lang="ko-KR" altLang="en-US" dirty="0"/>
              <a:t>개발자와 일대일로 작업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팀은 그들의 전체 태스크의 명세들을 제공 받음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개별 팀 멤버들은 자유롭게 그들이 바라는 태스크의 일정부분을 설계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96592" cy="400110"/>
          </a:xfrm>
        </p:spPr>
        <p:txBody>
          <a:bodyPr/>
          <a:lstStyle/>
          <a:p>
            <a:pPr algn="ctr"/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팀의 구성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 </a:t>
            </a:r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이것이 해커</a:t>
            </a:r>
            <a:r>
              <a:rPr lang="en-US" altLang="ko-KR" dirty="0"/>
              <a:t>-</a:t>
            </a:r>
            <a:r>
              <a:rPr lang="ko-KR" altLang="en-US" dirty="0"/>
              <a:t>유발 혼돈</a:t>
            </a:r>
            <a:r>
              <a:rPr lang="en-US" altLang="ko-KR" dirty="0"/>
              <a:t>(hacker-induced chaos)</a:t>
            </a:r>
            <a:r>
              <a:rPr lang="ko-KR" altLang="en-US" dirty="0"/>
              <a:t>에 빠지지 않는가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ko-KR" altLang="en-US" dirty="0"/>
              <a:t>매일 수행되는 동기화 단계 때문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개별 컴포넌트들도 항상 함께 작동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규칙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프로그래머 중 한 명은 그 날의 동기화에 대해 그들의 코드를 </a:t>
            </a:r>
            <a:r>
              <a:rPr lang="ko-KR" altLang="en-US" dirty="0" err="1"/>
              <a:t>프로덕트</a:t>
            </a:r>
            <a:r>
              <a:rPr lang="ko-KR" altLang="en-US" dirty="0"/>
              <a:t> 데이터베이스에 입력하는 시간을 가져야 함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분석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이는 어린이에게 매일하고 싶은 일을 할 수는 있지만</a:t>
            </a:r>
            <a:r>
              <a:rPr lang="en-US" altLang="ko-KR" dirty="0"/>
              <a:t>…</a:t>
            </a:r>
          </a:p>
          <a:p>
            <a:pPr lvl="1" eaLnBrk="1" hangingPunct="1"/>
            <a:r>
              <a:rPr lang="ko-KR" altLang="en-US" dirty="0"/>
              <a:t>오후 </a:t>
            </a:r>
            <a:r>
              <a:rPr lang="en-US" altLang="ko-KR" dirty="0"/>
              <a:t>9</a:t>
            </a:r>
            <a:r>
              <a:rPr lang="ko-KR" altLang="en-US" dirty="0"/>
              <a:t>시면 잠자리에 들어야 한다고 말하는 것과 같음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51075" cy="400110"/>
          </a:xfrm>
        </p:spPr>
        <p:txBody>
          <a:bodyPr/>
          <a:lstStyle/>
          <a:p>
            <a:pPr algn="ctr"/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dirty="0"/>
              <a:t>가정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프로덕트가</a:t>
            </a:r>
            <a:r>
              <a:rPr lang="ko-KR" altLang="en-US" dirty="0"/>
              <a:t> </a:t>
            </a:r>
            <a:r>
              <a:rPr lang="ko-KR" altLang="en-US" dirty="0" err="1"/>
              <a:t>코딩할</a:t>
            </a:r>
            <a:r>
              <a:rPr lang="ko-KR" altLang="en-US" dirty="0"/>
              <a:t> 분량이 한 사람이 일 년에 </a:t>
            </a:r>
            <a:r>
              <a:rPr lang="ko-KR" altLang="en-US" dirty="0" err="1"/>
              <a:t>코딩할</a:t>
            </a:r>
            <a:r>
              <a:rPr lang="ko-KR" altLang="en-US" dirty="0"/>
              <a:t> 정도지만 이를 </a:t>
            </a:r>
            <a:r>
              <a:rPr lang="en-US" altLang="ko-KR" dirty="0"/>
              <a:t>3 </a:t>
            </a:r>
            <a:r>
              <a:rPr lang="ko-KR" altLang="en-US" dirty="0"/>
              <a:t>개월 내에 </a:t>
            </a:r>
            <a:r>
              <a:rPr lang="ko-KR" altLang="en-US" dirty="0" err="1"/>
              <a:t>코딩해야</a:t>
            </a:r>
            <a:r>
              <a:rPr lang="ko-KR" altLang="en-US" dirty="0"/>
              <a:t> 된다고 가정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1 person-year : 1</a:t>
            </a:r>
            <a:r>
              <a:rPr lang="ko-KR" altLang="en-US" dirty="0"/>
              <a:t>년에 한 사람이 수행할 수 있는 작업의 양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해결방안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한 명의 프로그래머가 </a:t>
            </a:r>
            <a:r>
              <a:rPr lang="ko-KR" altLang="en-US" dirty="0" err="1"/>
              <a:t>프로덕트를</a:t>
            </a:r>
            <a:r>
              <a:rPr lang="ko-KR" altLang="en-US" dirty="0"/>
              <a:t> 일년에 </a:t>
            </a:r>
            <a:r>
              <a:rPr lang="ko-KR" altLang="en-US" dirty="0" err="1"/>
              <a:t>코딩할</a:t>
            </a:r>
            <a:r>
              <a:rPr lang="ko-KR" altLang="en-US" dirty="0"/>
              <a:t> 수 있다면</a:t>
            </a:r>
            <a:r>
              <a:rPr lang="en-US" altLang="ko-KR" dirty="0"/>
              <a:t>, </a:t>
            </a:r>
            <a:r>
              <a:rPr lang="ko-KR" altLang="en-US" dirty="0"/>
              <a:t>네 명의 프로그래머는 세 달에 이것을 코딩할 수 있음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ko-KR" altLang="en-US" dirty="0" err="1"/>
              <a:t>넌센스</a:t>
            </a:r>
            <a:r>
              <a:rPr lang="en-US" altLang="ko-KR" dirty="0"/>
              <a:t>!</a:t>
            </a:r>
          </a:p>
          <a:p>
            <a:pPr lvl="1" eaLnBrk="1" hangingPunct="1"/>
            <a:r>
              <a:rPr lang="ko-KR" altLang="en-US" dirty="0"/>
              <a:t>네 명의 프로그래머가 해도 거의 일년이 걸릴 수 있음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또한 </a:t>
            </a:r>
            <a:r>
              <a:rPr lang="ko-KR" altLang="en-US" dirty="0" err="1"/>
              <a:t>프로덕트의</a:t>
            </a:r>
            <a:r>
              <a:rPr lang="ko-KR" altLang="en-US" dirty="0"/>
              <a:t> 품질도 </a:t>
            </a:r>
            <a:r>
              <a:rPr lang="ko-KR" altLang="en-US" dirty="0" err="1"/>
              <a:t>한명이</a:t>
            </a:r>
            <a:r>
              <a:rPr lang="ko-KR" altLang="en-US" dirty="0"/>
              <a:t> 한 것보다 더 낮을 수 있음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</p:spPr>
        <p:txBody>
          <a:bodyPr/>
          <a:lstStyle/>
          <a:p>
            <a:pPr algn="ctr"/>
            <a:r>
              <a:rPr lang="ko-KR" altLang="en-US" dirty="0"/>
              <a:t>팀 조직 이론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 </a:t>
            </a:r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모든 회사에서 이와 같은 일이 가능한가</a:t>
            </a:r>
            <a:r>
              <a:rPr lang="en-US" altLang="ko-KR" dirty="0"/>
              <a:t>?</a:t>
            </a:r>
          </a:p>
          <a:p>
            <a:pPr lvl="1" eaLnBrk="1" hangingPunct="1"/>
            <a:r>
              <a:rPr lang="ko-KR" altLang="en-US" dirty="0"/>
              <a:t>아마도 소프트웨어 전문가들이 </a:t>
            </a:r>
            <a:r>
              <a:rPr lang="en-US" altLang="ko-KR" dirty="0"/>
              <a:t>Microsoft</a:t>
            </a:r>
            <a:r>
              <a:rPr lang="ko-KR" altLang="en-US" dirty="0"/>
              <a:t>의 전문가들 만큼 잘한다면 가능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대안 관점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대규모 </a:t>
            </a:r>
            <a:r>
              <a:rPr lang="ko-KR" altLang="en-US" dirty="0" err="1"/>
              <a:t>프로덕트를</a:t>
            </a:r>
            <a:r>
              <a:rPr lang="ko-KR" altLang="en-US" dirty="0"/>
              <a:t> 개발하는데 해커들의 그룹을 허용하는 방법을 단순화시켜 제안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Microsoft</a:t>
            </a:r>
            <a:r>
              <a:rPr lang="ko-KR" altLang="en-US" dirty="0"/>
              <a:t>의 성공은 소프트웨어 품질보다는 마케팅의 우위때문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51075" cy="400110"/>
          </a:xfrm>
        </p:spPr>
        <p:txBody>
          <a:bodyPr/>
          <a:lstStyle/>
          <a:p>
            <a:pPr algn="ctr"/>
            <a:r>
              <a:rPr lang="ko-KR" altLang="en-US" dirty="0"/>
              <a:t>동기적</a:t>
            </a:r>
            <a:r>
              <a:rPr lang="en-US" altLang="ko-KR" dirty="0"/>
              <a:t>-</a:t>
            </a:r>
            <a:r>
              <a:rPr lang="ko-KR" altLang="en-US" dirty="0"/>
              <a:t>안정적 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 Agile </a:t>
            </a:r>
            <a:r>
              <a:rPr lang="ko-KR" altLang="en-US" dirty="0"/>
              <a:t>프로세스를 위한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Agile </a:t>
            </a:r>
            <a:r>
              <a:rPr lang="ko-KR" altLang="en-US" dirty="0"/>
              <a:t>프로세스의 특성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코드는 한 컴퓨터를 공유하는 두 명의 프로그래머로 구성된 팀이 구현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 err="1"/>
              <a:t>페어</a:t>
            </a:r>
            <a:r>
              <a:rPr lang="ko-KR" altLang="en-US" dirty="0"/>
              <a:t> 프로그래밍</a:t>
            </a:r>
            <a:r>
              <a:rPr lang="en-US" altLang="ko-KR" dirty="0"/>
              <a:t>(Pair programming)”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en-US" altLang="ko-KR"/>
              <a:t>Agile </a:t>
            </a:r>
            <a:r>
              <a:rPr lang="ko-KR" altLang="en-US" dirty="0"/>
              <a:t>프로세스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 Agile </a:t>
            </a:r>
            <a:r>
              <a:rPr lang="ko-KR" altLang="en-US" dirty="0"/>
              <a:t>프로세스를 위한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프로그래머에게 자신의 코드를 테스트하라고 하는 것은 아주 어리석은 짓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한 </a:t>
            </a:r>
            <a:r>
              <a:rPr lang="ko-KR" altLang="en-US" dirty="0" err="1"/>
              <a:t>페어</a:t>
            </a:r>
            <a:r>
              <a:rPr lang="ko-KR" altLang="en-US" dirty="0"/>
              <a:t> 프로그래머에게 테스트 케이스들을 작성하게 하고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페어</a:t>
            </a:r>
            <a:r>
              <a:rPr lang="ko-KR" altLang="en-US" dirty="0"/>
              <a:t> 프로그래머에게 이 테스트 케이스를 사용해 코드를 테스트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만약 한 명의 프로그래머가 떠나면</a:t>
            </a:r>
            <a:r>
              <a:rPr lang="en-US" altLang="ko-KR" dirty="0"/>
              <a:t>, </a:t>
            </a:r>
            <a:r>
              <a:rPr lang="ko-KR" altLang="en-US" dirty="0"/>
              <a:t>남은 한 </a:t>
            </a:r>
            <a:r>
              <a:rPr lang="ko-KR" altLang="en-US" dirty="0" err="1"/>
              <a:t>페어</a:t>
            </a:r>
            <a:r>
              <a:rPr lang="ko-KR" altLang="en-US" dirty="0"/>
              <a:t> 프로그래머가 새 프로그래머와 함께 소프트웨어의 같은 부분을 계속 작업할 수 있는 충분한 지식을 가짐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경험이 적은 프로그래머는 보다 경험이 많은 팀 멤버가 갖고 있는 기술력을 습득할 수 있게 함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중앙화된 컴퓨터는 이기심 없는 프로그래밍을 증진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52576" cy="400110"/>
          </a:xfrm>
        </p:spPr>
        <p:txBody>
          <a:bodyPr/>
          <a:lstStyle/>
          <a:p>
            <a:pPr algn="ctr"/>
            <a:r>
              <a:rPr lang="ko-KR" altLang="en-US" dirty="0" err="1"/>
              <a:t>페어</a:t>
            </a:r>
            <a:r>
              <a:rPr lang="ko-KR" altLang="en-US" dirty="0"/>
              <a:t> 프로그래밍의 장점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 Agile </a:t>
            </a:r>
            <a:r>
              <a:rPr lang="ko-KR" altLang="en-US" dirty="0"/>
              <a:t>프로세스를 위한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 err="1"/>
              <a:t>Arisholm</a:t>
            </a:r>
            <a:r>
              <a:rPr lang="en-US" altLang="ko-KR" dirty="0"/>
              <a:t>, </a:t>
            </a:r>
            <a:r>
              <a:rPr lang="en-US" altLang="ko-KR" dirty="0" err="1"/>
              <a:t>Gallis</a:t>
            </a:r>
            <a:r>
              <a:rPr lang="en-US" altLang="ko-KR" dirty="0"/>
              <a:t>, </a:t>
            </a:r>
            <a:r>
              <a:rPr lang="en-US" altLang="ko-KR" dirty="0" err="1"/>
              <a:t>Dybå</a:t>
            </a:r>
            <a:r>
              <a:rPr lang="en-US" altLang="ko-KR" dirty="0"/>
              <a:t>, and </a:t>
            </a:r>
            <a:r>
              <a:rPr lang="en-US" altLang="ko-KR" dirty="0" err="1"/>
              <a:t>Sjøberg</a:t>
            </a:r>
            <a:r>
              <a:rPr lang="ko-KR" altLang="en-US" dirty="0"/>
              <a:t>의 실험</a:t>
            </a:r>
            <a:r>
              <a:rPr lang="en-US" altLang="ko-KR" dirty="0"/>
              <a:t> (2007)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295</a:t>
            </a:r>
            <a:r>
              <a:rPr lang="ko-KR" altLang="en-US" dirty="0"/>
              <a:t>명에 전문 프로그래머</a:t>
            </a:r>
            <a:r>
              <a:rPr lang="en-US" altLang="ko-KR" dirty="0"/>
              <a:t>(99</a:t>
            </a:r>
            <a:r>
              <a:rPr lang="ko-KR" altLang="en-US" dirty="0"/>
              <a:t>명의 개인과 </a:t>
            </a:r>
            <a:r>
              <a:rPr lang="en-US" altLang="ko-KR" dirty="0"/>
              <a:t>98</a:t>
            </a:r>
            <a:r>
              <a:rPr lang="ko-KR" altLang="en-US" dirty="0"/>
              <a:t>개의 </a:t>
            </a:r>
            <a:r>
              <a:rPr lang="ko-KR" altLang="en-US" dirty="0" err="1"/>
              <a:t>페어</a:t>
            </a:r>
            <a:r>
              <a:rPr lang="en-US" altLang="ko-KR" dirty="0"/>
              <a:t>)</a:t>
            </a:r>
            <a:r>
              <a:rPr lang="ko-KR" altLang="en-US" dirty="0"/>
              <a:t>는 페어 프로그래밍을 위해 세밀하게 실시된 하루의 실험에 참가하기 위해 고용됨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주제는 하나는 간단하고</a:t>
            </a:r>
            <a:r>
              <a:rPr lang="en-US" altLang="ko-KR" dirty="0"/>
              <a:t>, </a:t>
            </a:r>
            <a:r>
              <a:rPr lang="ko-KR" altLang="en-US" dirty="0"/>
              <a:t>나머지 하나는 복잡한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Java </a:t>
            </a:r>
            <a:r>
              <a:rPr lang="ko-KR" altLang="en-US" dirty="0"/>
              <a:t>소프트웨어 </a:t>
            </a:r>
            <a:r>
              <a:rPr lang="ko-KR" altLang="en-US" dirty="0" err="1"/>
              <a:t>프로덕트에서</a:t>
            </a:r>
            <a:r>
              <a:rPr lang="ko-KR" altLang="en-US" dirty="0"/>
              <a:t> 몇 개의 유지보수 작업을 수행할 것을 요구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페어</a:t>
            </a:r>
            <a:r>
              <a:rPr lang="ko-KR" altLang="en-US" dirty="0"/>
              <a:t> 프로그래머는 태스크를 정확하게 수행하는데 </a:t>
            </a:r>
            <a:r>
              <a:rPr lang="en-US" altLang="ko-KR" dirty="0"/>
              <a:t>84%</a:t>
            </a:r>
            <a:r>
              <a:rPr lang="ko-KR" altLang="en-US" dirty="0"/>
              <a:t>의 더 많은 노력 필요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 결과를 보고 몇몇 소프트웨어 엔지니어는 </a:t>
            </a:r>
            <a:r>
              <a:rPr lang="ko-KR" altLang="en-US" dirty="0" err="1"/>
              <a:t>페어</a:t>
            </a:r>
            <a:r>
              <a:rPr lang="ko-KR" altLang="en-US" dirty="0"/>
              <a:t> 프로그래밍과 </a:t>
            </a:r>
            <a:r>
              <a:rPr lang="en-US" altLang="ko-KR" dirty="0"/>
              <a:t>Agile </a:t>
            </a:r>
            <a:r>
              <a:rPr lang="ko-KR" altLang="en-US" dirty="0"/>
              <a:t>프로세스를 사용하는 것을 재고할 것임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08760" cy="400110"/>
          </a:xfrm>
        </p:spPr>
        <p:txBody>
          <a:bodyPr/>
          <a:lstStyle/>
          <a:p>
            <a:pPr algn="ctr"/>
            <a:r>
              <a:rPr lang="ko-KR" altLang="en-US" dirty="0" err="1"/>
              <a:t>페어</a:t>
            </a:r>
            <a:r>
              <a:rPr lang="ko-KR" altLang="en-US" dirty="0"/>
              <a:t> 프로그래밍에 관한 흥미로운 실험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 Agile </a:t>
            </a:r>
            <a:r>
              <a:rPr lang="ko-KR" altLang="en-US" dirty="0"/>
              <a:t>프로세스를 위한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또한 </a:t>
            </a:r>
            <a:r>
              <a:rPr lang="en-US" altLang="ko-KR" dirty="0"/>
              <a:t>2007</a:t>
            </a:r>
            <a:r>
              <a:rPr lang="ko-KR" altLang="en-US" dirty="0"/>
              <a:t>년에 </a:t>
            </a:r>
            <a:r>
              <a:rPr lang="en-US" altLang="ko-KR" dirty="0" err="1"/>
              <a:t>Dybå</a:t>
            </a:r>
            <a:r>
              <a:rPr lang="en-US" altLang="ko-KR" dirty="0"/>
              <a:t> et al.</a:t>
            </a:r>
            <a:r>
              <a:rPr lang="ko-KR" altLang="en-US" dirty="0"/>
              <a:t>는 발표된 </a:t>
            </a:r>
            <a:r>
              <a:rPr lang="en-US" altLang="ko-KR" dirty="0"/>
              <a:t>15</a:t>
            </a:r>
            <a:r>
              <a:rPr lang="ko-KR" altLang="en-US" dirty="0"/>
              <a:t>개의 연구에 대한 분석에서 개인과 </a:t>
            </a:r>
            <a:r>
              <a:rPr lang="ko-KR" altLang="en-US" dirty="0" err="1"/>
              <a:t>페어</a:t>
            </a:r>
            <a:r>
              <a:rPr lang="ko-KR" altLang="en-US" dirty="0"/>
              <a:t> 프로그래밍의 효율성을 비교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결과</a:t>
            </a:r>
            <a:r>
              <a:rPr lang="en-US" altLang="ko-KR" dirty="0"/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그것이 프로그래머들의 전문 지식과 시스템의 복잡성</a:t>
            </a:r>
            <a:r>
              <a:rPr lang="en-US" altLang="ko-KR" dirty="0"/>
              <a:t>, </a:t>
            </a:r>
            <a:r>
              <a:rPr lang="ko-KR" altLang="en-US" dirty="0"/>
              <a:t>그리고 그것을 해결하는 특정한 태스크에 의존한다는 결론에 도달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분명히</a:t>
            </a:r>
            <a:r>
              <a:rPr lang="en-US" altLang="ko-KR" dirty="0"/>
              <a:t>, </a:t>
            </a:r>
            <a:r>
              <a:rPr lang="ko-KR" altLang="en-US" dirty="0"/>
              <a:t>전문적인 프로그래머들의 대규모 표본에서 수행된 많은 연구가 이 영역에서 수행될 필요가 있음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08760" cy="400110"/>
          </a:xfrm>
        </p:spPr>
        <p:txBody>
          <a:bodyPr/>
          <a:lstStyle/>
          <a:p>
            <a:pPr algn="ctr"/>
            <a:r>
              <a:rPr lang="ko-KR" altLang="en-US" dirty="0" err="1"/>
              <a:t>페어</a:t>
            </a:r>
            <a:r>
              <a:rPr lang="ko-KR" altLang="en-US" dirty="0"/>
              <a:t> 프로그래밍에 관한 흥미로운 실험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 </a:t>
            </a: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프로그래밍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프로젝트는 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일반적으로 급여를 받지 않는 </a:t>
            </a:r>
            <a:r>
              <a:rPr lang="ko-KR" altLang="en-US" dirty="0" err="1"/>
              <a:t>자원자들의</a:t>
            </a:r>
            <a:r>
              <a:rPr lang="ko-KR" altLang="en-US" dirty="0"/>
              <a:t> 팀으로 구성됨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그들은 비동기적으로 커뮤니케이션하며</a:t>
            </a:r>
            <a:r>
              <a:rPr lang="en-US" altLang="ko-KR" dirty="0"/>
              <a:t>(e-mail</a:t>
            </a:r>
            <a:r>
              <a:rPr lang="ko-KR" altLang="en-US" dirty="0"/>
              <a:t>을 통해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팀 미팅도 없고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매니저도 없으며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명세서나 설계도 없음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완성된 프로젝트에서도 어떠한 문서가 거의 없음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그런데 왜 </a:t>
            </a:r>
            <a:r>
              <a:rPr lang="en-US" altLang="ko-KR" dirty="0"/>
              <a:t>Linux</a:t>
            </a:r>
            <a:r>
              <a:rPr lang="ko-KR" altLang="en-US" dirty="0"/>
              <a:t>와 </a:t>
            </a:r>
            <a:r>
              <a:rPr lang="en-US" altLang="ko-KR" dirty="0" err="1"/>
              <a:t>Apach</a:t>
            </a:r>
            <a:r>
              <a:rPr lang="ko-KR" altLang="en-US" dirty="0"/>
              <a:t>와 같은 소수의 오픈</a:t>
            </a:r>
            <a:r>
              <a:rPr lang="en-US" altLang="ko-KR" dirty="0"/>
              <a:t>-</a:t>
            </a:r>
            <a:r>
              <a:rPr lang="ko-KR" altLang="en-US" dirty="0"/>
              <a:t>소스 프로젝트는 최고 수준의 성공을 거뒀을까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</p:spPr>
        <p:txBody>
          <a:bodyPr/>
          <a:lstStyle/>
          <a:p>
            <a:pPr algn="ctr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 </a:t>
            </a: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프로그래밍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프로젝트에 참가하는 각 </a:t>
            </a:r>
            <a:r>
              <a:rPr lang="ko-KR" altLang="en-US" dirty="0" err="1"/>
              <a:t>자원자들은</a:t>
            </a:r>
            <a:r>
              <a:rPr lang="ko-KR" altLang="en-US" dirty="0"/>
              <a:t> 두 가지 이유를 가짐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이유 </a:t>
            </a:r>
            <a:r>
              <a:rPr lang="en-US" altLang="ko-KR" dirty="0"/>
              <a:t>1: </a:t>
            </a:r>
            <a:r>
              <a:rPr lang="ko-KR" altLang="en-US" dirty="0" err="1"/>
              <a:t>가치있는</a:t>
            </a:r>
            <a:r>
              <a:rPr lang="ko-KR" altLang="en-US" dirty="0"/>
              <a:t> 태스크를 달성시키려는 순수한 즐거움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자원자들을</a:t>
            </a:r>
            <a:r>
              <a:rPr lang="ko-KR" altLang="en-US" dirty="0"/>
              <a:t> 끌어들이고 그것들에 흥미를 가지게 하기 위해</a:t>
            </a:r>
            <a:r>
              <a:rPr lang="en-US" altLang="ko-KR" dirty="0"/>
              <a:t>, </a:t>
            </a:r>
            <a:r>
              <a:rPr lang="ko-KR" altLang="en-US" dirty="0"/>
              <a:t>항상 프로젝트를 </a:t>
            </a:r>
            <a:r>
              <a:rPr lang="en-US" altLang="ko-KR" dirty="0"/>
              <a:t>“</a:t>
            </a:r>
            <a:r>
              <a:rPr lang="ko-KR" altLang="en-US" dirty="0" err="1"/>
              <a:t>가치있는</a:t>
            </a:r>
            <a:r>
              <a:rPr lang="ko-KR" altLang="en-US" dirty="0"/>
              <a:t> 것</a:t>
            </a:r>
            <a:r>
              <a:rPr lang="en-US" altLang="ko-KR" dirty="0"/>
              <a:t>”</a:t>
            </a:r>
            <a:r>
              <a:rPr lang="ko-KR" altLang="en-US" dirty="0"/>
              <a:t>처럼 보이도록 하는 것이 필수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이유</a:t>
            </a:r>
            <a:r>
              <a:rPr lang="en-US" altLang="ko-KR" dirty="0"/>
              <a:t> 2: </a:t>
            </a:r>
            <a:r>
              <a:rPr lang="ko-KR" altLang="en-US" dirty="0"/>
              <a:t>경험을 쌓기 위해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950" cy="400110"/>
          </a:xfrm>
        </p:spPr>
        <p:txBody>
          <a:bodyPr/>
          <a:lstStyle/>
          <a:p>
            <a:pPr algn="ctr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 </a:t>
            </a: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프로그래밍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소프트웨어 전문가들은 종종 새로운 능력을 얻기 위해 오픈</a:t>
            </a:r>
            <a:r>
              <a:rPr lang="en-US" altLang="ko-KR" dirty="0"/>
              <a:t>-</a:t>
            </a:r>
            <a:r>
              <a:rPr lang="ko-KR" altLang="en-US" dirty="0"/>
              <a:t>소스 프로젝트에 참여 함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승진을 위해서나 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더 나은 업무에서 더 좋은 자리를 차지 하기 위해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많은 고용주들은 추가적으로 학교의 자격을 획득하는 것보다 대규모 성공적인 오픈</a:t>
            </a:r>
            <a:r>
              <a:rPr lang="en-US" altLang="ko-KR" dirty="0"/>
              <a:t>-</a:t>
            </a:r>
            <a:r>
              <a:rPr lang="ko-KR" altLang="en-US" dirty="0"/>
              <a:t>소스 프로젝트에서 일하면서 얻은 경험이 더 바람직해 보임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팀의 멤버들은 그들이 공헌하고 있다고 항상 느껴야 함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이 모든 이유 때문에 오픈</a:t>
            </a:r>
            <a:r>
              <a:rPr lang="en-US" altLang="ko-KR" dirty="0"/>
              <a:t>-</a:t>
            </a:r>
            <a:r>
              <a:rPr lang="ko-KR" altLang="en-US" dirty="0"/>
              <a:t>소스 프로젝트 배후에 있는 핵심 그룹은 훌륭한 동기부여자 이어야 함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프로젝트는 불가피하게 실패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2656" cy="400110"/>
          </a:xfrm>
        </p:spPr>
        <p:txBody>
          <a:bodyPr/>
          <a:lstStyle/>
          <a:p>
            <a:pPr algn="ctr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 수행 경험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 </a:t>
            </a: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프로그래밍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성공적인 오픈</a:t>
            </a:r>
            <a:r>
              <a:rPr lang="en-US" altLang="ko-KR" dirty="0"/>
              <a:t>-</a:t>
            </a:r>
            <a:r>
              <a:rPr lang="ko-KR" altLang="en-US" dirty="0"/>
              <a:t>소스 개발을 위한 다른 전제조건은 팀 멤버들의 능력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그들은 최상위의 정교한 기술을 갖춘 개인일 것임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요약하자면</a:t>
            </a:r>
            <a:r>
              <a:rPr lang="en-US" altLang="ko-KR" dirty="0"/>
              <a:t>, </a:t>
            </a:r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프로젝트의 성공 요인은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대상 </a:t>
            </a:r>
            <a:r>
              <a:rPr lang="ko-KR" altLang="en-US" dirty="0" err="1"/>
              <a:t>프로덕트의</a:t>
            </a:r>
            <a:r>
              <a:rPr lang="ko-KR" altLang="en-US" dirty="0"/>
              <a:t> 특성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선동자</a:t>
            </a:r>
            <a:r>
              <a:rPr lang="en-US" altLang="ko-KR" dirty="0"/>
              <a:t>(</a:t>
            </a:r>
            <a:r>
              <a:rPr lang="ko-KR" altLang="en-US" dirty="0"/>
              <a:t>핵심 그룹</a:t>
            </a:r>
            <a:r>
              <a:rPr lang="en-US" altLang="ko-KR" dirty="0"/>
              <a:t>)</a:t>
            </a:r>
            <a:r>
              <a:rPr lang="ko-KR" altLang="en-US" dirty="0"/>
              <a:t>의 인성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핵심 그룹의 멤버들에 능력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그렇지 않다면</a:t>
            </a:r>
            <a:r>
              <a:rPr lang="en-US" altLang="ko-KR" dirty="0"/>
              <a:t>, </a:t>
            </a:r>
            <a:r>
              <a:rPr lang="ko-KR" altLang="en-US" dirty="0"/>
              <a:t>그 오픈</a:t>
            </a:r>
            <a:r>
              <a:rPr lang="en-US" altLang="ko-KR" dirty="0"/>
              <a:t>-</a:t>
            </a:r>
            <a:r>
              <a:rPr lang="ko-KR" altLang="en-US" dirty="0"/>
              <a:t>소스 프로젝트가 성공할 수 있는 방법은 없음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72656" cy="400110"/>
          </a:xfrm>
        </p:spPr>
        <p:txBody>
          <a:bodyPr/>
          <a:lstStyle/>
          <a:p>
            <a:pPr algn="ctr"/>
            <a:r>
              <a:rPr lang="ko-KR" altLang="en-US" dirty="0"/>
              <a:t>오픈</a:t>
            </a:r>
            <a:r>
              <a:rPr lang="en-US" altLang="ko-KR" dirty="0"/>
              <a:t>-</a:t>
            </a:r>
            <a:r>
              <a:rPr lang="ko-KR" altLang="en-US" dirty="0"/>
              <a:t>소스 프로젝트 수행 경험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4.8  P-CMM(People Capability Maturity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P-CMM</a:t>
            </a:r>
            <a:r>
              <a:rPr lang="ko-KR" altLang="en-US" dirty="0"/>
              <a:t>은 조직의 작업력을 관리하고 개발하는 최적의 실무를 서술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각 성숙도 단계는 그 자신만의 </a:t>
            </a:r>
            <a:r>
              <a:rPr lang="en-US" altLang="ko-KR" dirty="0"/>
              <a:t>KPA(Key Process Area)</a:t>
            </a:r>
            <a:r>
              <a:rPr lang="ko-KR" altLang="en-US" dirty="0"/>
              <a:t>들을 보유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기술진</a:t>
            </a:r>
            <a:r>
              <a:rPr lang="en-US" altLang="ko-KR" dirty="0"/>
              <a:t>, </a:t>
            </a:r>
            <a:r>
              <a:rPr lang="ko-KR" altLang="en-US" dirty="0"/>
              <a:t>커뮤니케이션과 조정</a:t>
            </a:r>
            <a:r>
              <a:rPr lang="en-US" altLang="ko-KR" dirty="0"/>
              <a:t>, </a:t>
            </a:r>
            <a:r>
              <a:rPr lang="ko-KR" altLang="en-US" dirty="0"/>
              <a:t>작업환경</a:t>
            </a:r>
            <a:r>
              <a:rPr lang="en-US" altLang="ko-KR" dirty="0"/>
              <a:t>, </a:t>
            </a:r>
            <a:r>
              <a:rPr lang="ko-KR" altLang="en-US" dirty="0"/>
              <a:t>성능관리</a:t>
            </a:r>
            <a:r>
              <a:rPr lang="en-US" altLang="ko-KR" dirty="0"/>
              <a:t>, </a:t>
            </a:r>
            <a:r>
              <a:rPr lang="ko-KR" altLang="en-US" dirty="0"/>
              <a:t>교육훈련과 개발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보수등이</a:t>
            </a:r>
            <a:r>
              <a:rPr lang="ko-KR" altLang="en-US" dirty="0"/>
              <a:t> 포함됨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지속적인 능력 개선</a:t>
            </a:r>
            <a:r>
              <a:rPr lang="en-US" altLang="ko-KR" dirty="0"/>
              <a:t>, </a:t>
            </a:r>
            <a:r>
              <a:rPr lang="ko-KR" altLang="en-US" dirty="0"/>
              <a:t>조직의 성능 정렬</a:t>
            </a:r>
            <a:r>
              <a:rPr lang="en-US" altLang="ko-KR" dirty="0"/>
              <a:t>, </a:t>
            </a:r>
            <a:r>
              <a:rPr lang="ko-KR" altLang="en-US" dirty="0"/>
              <a:t>그리고 지속적인 </a:t>
            </a:r>
            <a:r>
              <a:rPr lang="ko-KR" altLang="en-US" dirty="0" err="1"/>
              <a:t>작업력</a:t>
            </a:r>
            <a:r>
              <a:rPr lang="ko-KR" altLang="en-US" dirty="0"/>
              <a:t> 혁신 등이 포함됨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/>
              <a:t>인적</a:t>
            </a:r>
            <a:r>
              <a:rPr lang="en-US" altLang="ko-KR" dirty="0"/>
              <a:t> </a:t>
            </a:r>
            <a:r>
              <a:rPr lang="ko-KR" altLang="en-US" dirty="0"/>
              <a:t>역량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dirty="0"/>
              <a:t>만약 한 농장의 노동자가 </a:t>
            </a:r>
            <a:r>
              <a:rPr lang="en-US" altLang="ko-KR" dirty="0"/>
              <a:t>10</a:t>
            </a:r>
            <a:r>
              <a:rPr lang="ko-KR" altLang="en-US" dirty="0"/>
              <a:t>일간 딸기밭에서 딸기를 딸 수 있다면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명의 노동자가 하루에 딸 수 있음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반면에 코끼리는 </a:t>
            </a:r>
            <a:r>
              <a:rPr lang="en-US" altLang="ko-KR" dirty="0"/>
              <a:t>22</a:t>
            </a:r>
            <a:r>
              <a:rPr lang="ko-KR" altLang="en-US" dirty="0"/>
              <a:t>달 동안 임신을 해야 새끼를 낳는데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22</a:t>
            </a:r>
            <a:r>
              <a:rPr lang="ko-KR" altLang="en-US" dirty="0"/>
              <a:t>마리의 코끼리가 한 달 만에 새끼를 낳을 수는 없는 일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dirty="0"/>
              <a:t>태스크 공유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charset="-128"/>
              </a:rPr>
              <a:t>4.8  P-CMM(People Capability Maturity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P-CMM</a:t>
            </a:r>
            <a:r>
              <a:rPr lang="ko-KR" altLang="en-US" dirty="0"/>
              <a:t>은 특정 프로세스나 방법론을 추천하는 것이 아니라</a:t>
            </a:r>
            <a:r>
              <a:rPr lang="en-US" altLang="ko-KR" dirty="0"/>
              <a:t>, </a:t>
            </a:r>
            <a:r>
              <a:rPr lang="ko-KR" altLang="en-US" dirty="0"/>
              <a:t>조직의 소프트웨어 프로세스를 개선하기 위한 프레임워크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 조직에 특정 접근법을 제시하는 것이 아님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987" cy="400110"/>
          </a:xfrm>
        </p:spPr>
        <p:txBody>
          <a:bodyPr/>
          <a:lstStyle/>
          <a:p>
            <a:pPr algn="ctr"/>
            <a:r>
              <a:rPr lang="ko-KR" altLang="en-US" dirty="0"/>
              <a:t>인적</a:t>
            </a:r>
            <a:r>
              <a:rPr lang="en-US" altLang="ko-KR" dirty="0"/>
              <a:t> </a:t>
            </a:r>
            <a:r>
              <a:rPr lang="ko-KR" altLang="en-US" dirty="0"/>
              <a:t>역량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 </a:t>
            </a:r>
            <a:r>
              <a:rPr lang="ko-KR" altLang="en-US" dirty="0"/>
              <a:t>적합한 팀 조직 선택하기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모든 팀 조직 문제에 대한 해결 방안은 없음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“</a:t>
            </a:r>
            <a:r>
              <a:rPr lang="ko-KR" altLang="en-US" dirty="0"/>
              <a:t>최적의</a:t>
            </a:r>
            <a:r>
              <a:rPr lang="en-US" altLang="ko-KR" dirty="0"/>
              <a:t>” </a:t>
            </a:r>
            <a:r>
              <a:rPr lang="ko-KR" altLang="en-US" dirty="0"/>
              <a:t>방법은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구축할 </a:t>
            </a:r>
            <a:r>
              <a:rPr lang="ko-KR" altLang="en-US" dirty="0" err="1"/>
              <a:t>프로덕트에</a:t>
            </a:r>
            <a:r>
              <a:rPr lang="ko-KR" altLang="en-US" dirty="0"/>
              <a:t> 따라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조직의 리더에 관점에 따라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이전의 다양한 팀 구조들에 대한 경험에 따라 조직하는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44464" cy="400110"/>
          </a:xfrm>
        </p:spPr>
        <p:txBody>
          <a:bodyPr/>
          <a:lstStyle/>
          <a:p>
            <a:pPr algn="ctr"/>
            <a:r>
              <a:rPr lang="ko-KR" altLang="en-US" dirty="0"/>
              <a:t>적합한 팀 조직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 </a:t>
            </a:r>
            <a:r>
              <a:rPr lang="ko-KR" altLang="en-US" dirty="0"/>
              <a:t>적합한 팀 조직 선택하기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소프트웨어 개발 팀 조직에 관한 많은 연구가 수행되지는 못함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일반적으로 팀 조직에 대한 연구는 그룹 역할에 관한 연구에 기반을 둠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팀 조직에 관한 실험적인 결과들 없이는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ko-KR" altLang="en-US" dirty="0" err="1"/>
              <a:t>프로덕트에</a:t>
            </a:r>
            <a:r>
              <a:rPr lang="ko-KR" altLang="en-US" dirty="0"/>
              <a:t> 대한 최적의 팀 조직을 결정하기는 어려울 것임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44687" cy="400110"/>
          </a:xfrm>
        </p:spPr>
        <p:txBody>
          <a:bodyPr/>
          <a:lstStyle/>
          <a:p>
            <a:pPr algn="ctr"/>
            <a:r>
              <a:rPr lang="ko-KR" altLang="en-US" dirty="0"/>
              <a:t>적합한 팀 조직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  </a:t>
            </a:r>
            <a:r>
              <a:rPr lang="ko-KR" altLang="en-US" dirty="0"/>
              <a:t>적합한 팀 조직 선택하기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/>
              <a:t>팀 조직의 장점과 단점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73238"/>
            <a:ext cx="4464496" cy="449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CCC6D-34DB-41F3-863B-109AC57F305E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dirty="0"/>
              <a:t>코끼리가 새끼를 낳는 것과는 달리</a:t>
            </a:r>
            <a:r>
              <a:rPr lang="en-US" altLang="ko-KR" dirty="0"/>
              <a:t>, </a:t>
            </a:r>
            <a:r>
              <a:rPr lang="ko-KR" altLang="en-US" dirty="0"/>
              <a:t>구현 태스크들은 팀 멤버들 사이에 코딩 작업을 분산시켜 공유하는 것이 가능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딸기를 따는 것과 달리</a:t>
            </a:r>
            <a:r>
              <a:rPr lang="en-US" altLang="ko-KR" dirty="0"/>
              <a:t>, </a:t>
            </a:r>
            <a:r>
              <a:rPr lang="ko-KR" altLang="en-US" dirty="0"/>
              <a:t>팀 멤버들은 </a:t>
            </a:r>
            <a:r>
              <a:rPr lang="ko-KR" altLang="en-US" dirty="0" err="1"/>
              <a:t>의미있고</a:t>
            </a:r>
            <a:r>
              <a:rPr lang="ko-KR" altLang="en-US" dirty="0"/>
              <a:t> 효과적인 방법으로 서로 협동해야 함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325" cy="400110"/>
          </a:xfrm>
        </p:spPr>
        <p:txBody>
          <a:bodyPr/>
          <a:lstStyle/>
          <a:p>
            <a:pPr algn="ctr"/>
            <a:r>
              <a:rPr lang="ko-KR" altLang="en-US" dirty="0"/>
              <a:t>태스크 공유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/>
              <a:t>Example: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/>
              <a:t>Sheila</a:t>
            </a:r>
            <a:r>
              <a:rPr lang="ko-KR" altLang="en-US" dirty="0"/>
              <a:t>와</a:t>
            </a:r>
            <a:r>
              <a:rPr lang="en-US" altLang="ko-KR" dirty="0"/>
              <a:t> Harry</a:t>
            </a:r>
            <a:r>
              <a:rPr lang="ko-KR" altLang="en-US" dirty="0"/>
              <a:t>가 두 개의 모듈 </a:t>
            </a:r>
            <a:r>
              <a:rPr lang="en-US" altLang="ko-KR" sz="1800" dirty="0"/>
              <a:t>m1</a:t>
            </a:r>
            <a:r>
              <a:rPr lang="ko-KR" altLang="en-US" sz="1800" dirty="0"/>
              <a:t>과 </a:t>
            </a:r>
            <a:r>
              <a:rPr lang="en-US" altLang="ko-KR" sz="1800" dirty="0"/>
              <a:t>m2</a:t>
            </a:r>
            <a:r>
              <a:rPr lang="ko-KR" altLang="en-US" dirty="0"/>
              <a:t>를 </a:t>
            </a:r>
            <a:r>
              <a:rPr lang="ko-KR" altLang="en-US" dirty="0" err="1"/>
              <a:t>코딩한다고</a:t>
            </a:r>
            <a:r>
              <a:rPr lang="ko-KR" altLang="en-US" dirty="0"/>
              <a:t> 가정</a:t>
            </a:r>
            <a:endParaRPr lang="en-US" altLang="ko-KR" dirty="0"/>
          </a:p>
          <a:p>
            <a:pPr lvl="4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많은 것이 잘 못될 수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/>
              <a:t>Sheila</a:t>
            </a:r>
            <a:r>
              <a:rPr lang="ko-KR" altLang="en-US" dirty="0"/>
              <a:t>와</a:t>
            </a:r>
            <a:r>
              <a:rPr lang="en-US" altLang="ko-KR" dirty="0"/>
              <a:t> Harry </a:t>
            </a:r>
            <a:r>
              <a:rPr lang="ko-KR" altLang="en-US" dirty="0"/>
              <a:t>모두가 </a:t>
            </a:r>
            <a:r>
              <a:rPr lang="en-US" altLang="ko-KR" dirty="0"/>
              <a:t>m1</a:t>
            </a:r>
            <a:r>
              <a:rPr lang="ko-KR" altLang="en-US" dirty="0"/>
              <a:t>을 코딩하고 </a:t>
            </a:r>
            <a:r>
              <a:rPr lang="en-US" altLang="ko-KR" dirty="0"/>
              <a:t>m2</a:t>
            </a:r>
            <a:r>
              <a:rPr lang="ko-KR" altLang="en-US" dirty="0"/>
              <a:t>를 </a:t>
            </a:r>
            <a:r>
              <a:rPr lang="ko-KR" altLang="en-US" dirty="0" err="1"/>
              <a:t>코딩하지</a:t>
            </a:r>
            <a:r>
              <a:rPr lang="ko-KR" altLang="en-US" dirty="0"/>
              <a:t> 않을 수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/>
              <a:t>Sheila</a:t>
            </a:r>
            <a:r>
              <a:rPr lang="ko-KR" altLang="en-US" dirty="0"/>
              <a:t>가 </a:t>
            </a:r>
            <a:r>
              <a:rPr lang="en-US" altLang="ko-KR" dirty="0"/>
              <a:t>m1</a:t>
            </a:r>
            <a:r>
              <a:rPr lang="ko-KR" altLang="en-US" dirty="0"/>
              <a:t>을 코딩하고</a:t>
            </a:r>
            <a:r>
              <a:rPr lang="en-US" altLang="ko-KR" dirty="0"/>
              <a:t>, Harry</a:t>
            </a:r>
            <a:r>
              <a:rPr lang="ko-KR" altLang="en-US" dirty="0"/>
              <a:t>가 </a:t>
            </a:r>
            <a:r>
              <a:rPr lang="en-US" altLang="ko-KR" dirty="0"/>
              <a:t>m2</a:t>
            </a:r>
            <a:r>
              <a:rPr lang="ko-KR" altLang="en-US" dirty="0"/>
              <a:t>를 코딩</a:t>
            </a:r>
            <a:r>
              <a:rPr lang="en-US" altLang="ko-KR" dirty="0"/>
              <a:t>. m1</a:t>
            </a:r>
            <a:r>
              <a:rPr lang="ko-KR" altLang="en-US" dirty="0"/>
              <a:t>이 </a:t>
            </a:r>
            <a:r>
              <a:rPr lang="en-US" altLang="ko-KR" dirty="0"/>
              <a:t>m2</a:t>
            </a:r>
            <a:r>
              <a:rPr lang="ko-KR" altLang="en-US" dirty="0"/>
              <a:t>를 호출할 때 네 개의 인수를 전달하는데</a:t>
            </a:r>
            <a:r>
              <a:rPr lang="en-US" altLang="ko-KR" dirty="0"/>
              <a:t>, m2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개의 인수를 요구를 요구하도록 코딩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m1</a:t>
            </a:r>
            <a:r>
              <a:rPr lang="ko-KR" altLang="en-US" dirty="0"/>
              <a:t>과 </a:t>
            </a:r>
            <a:r>
              <a:rPr lang="en-US" altLang="ko-KR" dirty="0"/>
              <a:t>m2</a:t>
            </a:r>
            <a:r>
              <a:rPr lang="ko-KR" altLang="en-US" dirty="0"/>
              <a:t>에서 인수의 순서가 다를 수 있음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인수의 순서는 같지만</a:t>
            </a:r>
            <a:r>
              <a:rPr lang="en-US" altLang="ko-KR" dirty="0"/>
              <a:t>, </a:t>
            </a:r>
            <a:r>
              <a:rPr lang="ko-KR" altLang="en-US" dirty="0"/>
              <a:t>데이터 타입이 약간 다를 수도 있음</a:t>
            </a:r>
            <a:endParaRPr lang="en-US" altLang="ko-KR" dirty="0"/>
          </a:p>
          <a:p>
            <a:pPr lvl="4" eaLnBrk="1" hangingPunct="1">
              <a:lnSpc>
                <a:spcPct val="120000"/>
              </a:lnSpc>
            </a:pP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이러한 이슈는 프로그래머들의 기술적인 능력으로는 처리할 수 없음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팀 조직은 관리적인 문제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/>
              <a:t>프로그래밍 팀 조직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ko-KR" altLang="en-US" dirty="0"/>
              <a:t>커뮤니케이션 문제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068960"/>
            <a:ext cx="3898763" cy="31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en-US" altLang="ko-KR" dirty="0"/>
              <a:t>Example</a:t>
            </a:r>
          </a:p>
          <a:p>
            <a:pPr lvl="1" eaLnBrk="1" hangingPunct="1"/>
            <a:r>
              <a:rPr lang="ko-KR" altLang="en-US" dirty="0"/>
              <a:t>프로젝트를 작업하는 세 명의 컴퓨터 전문가 간에 커뮤니케이션 채널은 세 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작업이 지연되고 있으며</a:t>
            </a:r>
            <a:r>
              <a:rPr lang="en-US" altLang="ko-KR" dirty="0"/>
              <a:t>, </a:t>
            </a:r>
            <a:r>
              <a:rPr lang="ko-KR" altLang="en-US" dirty="0"/>
              <a:t>데드라인</a:t>
            </a:r>
            <a:r>
              <a:rPr lang="en-US" altLang="ko-KR" dirty="0"/>
              <a:t>(deadline)</a:t>
            </a:r>
            <a:r>
              <a:rPr lang="ko-KR" altLang="en-US" dirty="0"/>
              <a:t>은 급히 다가오고 태스크는 거의 완성되지 못하고 있다고 가정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“</a:t>
            </a:r>
            <a:r>
              <a:rPr lang="ko-KR" altLang="en-US" dirty="0"/>
              <a:t>명백한</a:t>
            </a:r>
            <a:r>
              <a:rPr lang="en-US" altLang="ko-KR" dirty="0"/>
              <a:t>” </a:t>
            </a:r>
            <a:r>
              <a:rPr lang="ko-KR" altLang="en-US" dirty="0"/>
              <a:t>솔루션</a:t>
            </a:r>
            <a:r>
              <a:rPr lang="en-US" altLang="ko-KR" dirty="0"/>
              <a:t>:</a:t>
            </a:r>
          </a:p>
          <a:p>
            <a:pPr lvl="1" eaLnBrk="1" hangingPunct="1"/>
            <a:r>
              <a:rPr lang="ko-KR" altLang="en-US" dirty="0"/>
              <a:t>팀에 네 번째 프로그래머를</a:t>
            </a:r>
            <a:endParaRPr lang="en-US" altLang="ko-KR" dirty="0"/>
          </a:p>
          <a:p>
            <a:pPr lvl="1" eaLnBrk="1" hangingPunct="1">
              <a:buNone/>
            </a:pPr>
            <a:r>
              <a:rPr lang="ko-KR" altLang="en-US" dirty="0"/>
              <a:t>    투입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 </a:t>
            </a:r>
            <a:r>
              <a:rPr lang="ko-KR" altLang="en-US" dirty="0"/>
              <a:t>팀 조직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/>
          <a:lstStyle/>
          <a:p>
            <a:pPr eaLnBrk="1" hangingPunct="1"/>
            <a:r>
              <a:rPr lang="ko-KR" altLang="en-US" dirty="0"/>
              <a:t>그러나 발생하는 첫 번째 일은 기존 세 명의 현재 상황을 자세히 설명하는 것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현재까지 달성한 것이 무엇인지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아직까지 완성하지 못한 사랑은 무엇인지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Brooks</a:t>
            </a:r>
            <a:r>
              <a:rPr lang="ko-KR" altLang="en-US" dirty="0"/>
              <a:t>의 법칙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“</a:t>
            </a:r>
            <a:r>
              <a:rPr lang="ko-KR" altLang="en-US" dirty="0"/>
              <a:t>소프트웨어 </a:t>
            </a:r>
            <a:r>
              <a:rPr lang="ko-KR" altLang="en-US" dirty="0" err="1"/>
              <a:t>프로덕트에</a:t>
            </a:r>
            <a:r>
              <a:rPr lang="ko-KR" altLang="en-US" dirty="0"/>
              <a:t> 사람을 늦게 추가하면 프로젝트를 더 지연시킨다</a:t>
            </a:r>
            <a:r>
              <a:rPr lang="en-US" altLang="ko-KR" dirty="0"/>
              <a:t>.”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5050" cy="400110"/>
          </a:xfrm>
        </p:spPr>
        <p:txBody>
          <a:bodyPr/>
          <a:lstStyle/>
          <a:p>
            <a:pPr algn="ctr"/>
            <a:r>
              <a:rPr lang="ko-KR" altLang="en-US" dirty="0"/>
              <a:t>커뮤니케이션 문제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25774</TotalTime>
  <Words>2637</Words>
  <Application>Microsoft Macintosh PowerPoint</Application>
  <PresentationFormat>화면 슬라이드 쇼(4:3)</PresentationFormat>
  <Paragraphs>522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굴림</vt:lpstr>
      <vt:lpstr>맑은 고딕</vt:lpstr>
      <vt:lpstr>HY견고딕</vt:lpstr>
      <vt:lpstr>HY동녘B</vt:lpstr>
      <vt:lpstr>HY울릉도M</vt:lpstr>
      <vt:lpstr>ＭＳ Ｐゴシック</vt:lpstr>
      <vt:lpstr>Arial</vt:lpstr>
      <vt:lpstr>Arial Black</vt:lpstr>
      <vt:lpstr>Times New Roman</vt:lpstr>
      <vt:lpstr>Webdings</vt:lpstr>
      <vt:lpstr>Wingdings</vt:lpstr>
      <vt:lpstr>소프트웨어공학 서식</vt:lpstr>
      <vt:lpstr>Object-Oriented and     Classical Software Engineering</vt:lpstr>
      <vt:lpstr>Chapter 4.                      팀</vt:lpstr>
      <vt:lpstr>PowerPoint 프레젠테이션</vt:lpstr>
      <vt:lpstr>4.1  팀 조직</vt:lpstr>
      <vt:lpstr>4.1  팀 조직</vt:lpstr>
      <vt:lpstr>4.1  팀 조직</vt:lpstr>
      <vt:lpstr>4.1  팀 조직</vt:lpstr>
      <vt:lpstr>4.1  팀 조직</vt:lpstr>
      <vt:lpstr>4.1  팀 조직</vt:lpstr>
      <vt:lpstr>4.1  팀 조직</vt:lpstr>
      <vt:lpstr>4.2  민주적 팀 접근법</vt:lpstr>
      <vt:lpstr>4.2  민주적 팀 접근법</vt:lpstr>
      <vt:lpstr>4.2  민주적 팀 접근법</vt:lpstr>
      <vt:lpstr>4.2  민주적 팀 접근법</vt:lpstr>
      <vt:lpstr>4.2  민주적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4.3  고전적 칩 프로그래머 팀 접근법</vt:lpstr>
      <vt:lpstr>4.4  칩 프로그래머와 민주적 팀</vt:lpstr>
      <vt:lpstr>4.4  칩 프로그래머와 민주적 팀</vt:lpstr>
      <vt:lpstr>4.4  칩 프로그래머와 민주적 팀</vt:lpstr>
      <vt:lpstr>4.4  칩 프로그래머와 민주적 팀</vt:lpstr>
      <vt:lpstr>4.4  칩 프로그래머와 민주적 팀</vt:lpstr>
      <vt:lpstr>4.4  칩 프로그래머와 민주적 팀</vt:lpstr>
      <vt:lpstr>4.4  칩 프로그래머와 민주적 팀</vt:lpstr>
      <vt:lpstr>4.5  동기적-안정적 팀</vt:lpstr>
      <vt:lpstr>4.5  동기적-안정적 팀</vt:lpstr>
      <vt:lpstr>4.5  동기적-안정적 팀</vt:lpstr>
      <vt:lpstr>4.6  Agile 프로세스를 위한 팀</vt:lpstr>
      <vt:lpstr>4.6  Agile 프로세스를 위한 팀</vt:lpstr>
      <vt:lpstr>4.6  Agile 프로세스를 위한 팀</vt:lpstr>
      <vt:lpstr>4.6  Agile 프로세스를 위한 팀</vt:lpstr>
      <vt:lpstr>4.7  오픈-소스 프로그래밍 팀</vt:lpstr>
      <vt:lpstr>4.7  오픈-소스 프로그래밍 팀</vt:lpstr>
      <vt:lpstr>4.7  오픈-소스 프로그래밍 팀</vt:lpstr>
      <vt:lpstr>4.7  오픈-소스 프로그래밍 팀</vt:lpstr>
      <vt:lpstr>4.8  P-CMM(People Capability Maturity Model)</vt:lpstr>
      <vt:lpstr>4.8  P-CMM(People Capability Maturity Model)</vt:lpstr>
      <vt:lpstr>4.9  적합한 팀 조직 선택하기</vt:lpstr>
      <vt:lpstr>4.9  적합한 팀 조직 선택하기</vt:lpstr>
      <vt:lpstr>4.9  적합한 팀 조직 선택하기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유석환</cp:lastModifiedBy>
  <cp:revision>1652</cp:revision>
  <dcterms:created xsi:type="dcterms:W3CDTF">2010-06-28T15:09:10Z</dcterms:created>
  <dcterms:modified xsi:type="dcterms:W3CDTF">2018-10-21T16:07:03Z</dcterms:modified>
</cp:coreProperties>
</file>