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22" r:id="rId32"/>
    <p:sldId id="294" r:id="rId33"/>
    <p:sldId id="323" r:id="rId34"/>
    <p:sldId id="324" r:id="rId35"/>
    <p:sldId id="325" r:id="rId36"/>
    <p:sldId id="326" r:id="rId37"/>
    <p:sldId id="300" r:id="rId38"/>
    <p:sldId id="327" r:id="rId39"/>
    <p:sldId id="328" r:id="rId40"/>
    <p:sldId id="303" r:id="rId41"/>
    <p:sldId id="329" r:id="rId42"/>
    <p:sldId id="305" r:id="rId43"/>
    <p:sldId id="306" r:id="rId44"/>
    <p:sldId id="307" r:id="rId45"/>
    <p:sldId id="308" r:id="rId46"/>
    <p:sldId id="309" r:id="rId47"/>
    <p:sldId id="310" r:id="rId48"/>
    <p:sldId id="330" r:id="rId49"/>
    <p:sldId id="312" r:id="rId50"/>
    <p:sldId id="313" r:id="rId51"/>
    <p:sldId id="314" r:id="rId52"/>
    <p:sldId id="331" r:id="rId53"/>
    <p:sldId id="315" r:id="rId54"/>
    <p:sldId id="317" r:id="rId55"/>
    <p:sldId id="318" r:id="rId56"/>
    <p:sldId id="319" r:id="rId57"/>
    <p:sldId id="320" r:id="rId58"/>
    <p:sldId id="261" r:id="rId5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-210" y="-102"/>
      </p:cViewPr>
      <p:guideLst>
        <p:guide orient="horz" pos="1117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60AD24-86B4-4F6B-BAF1-67B785E2AF20}" type="datetimeFigureOut">
              <a:rPr lang="ko-KR" altLang="en-US"/>
              <a:pPr>
                <a:defRPr/>
              </a:pPr>
              <a:t>2017-09-09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6B0552-767C-4634-ADB4-D91A09C8B9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5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AE2F4-15A1-40F2-8BC7-E8BBE98E2CB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3D1520-0BA4-43FE-A07B-7A3BCC6A4C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ECE44-CD1E-4883-8B10-C86CDB1C3D6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56C2D0-A4C9-4026-B68D-EDE861D7411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0039-D2AC-4E5B-BBD4-41F8E4EBA7D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B9C182-0884-4899-9BBE-5476CA38928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93E99-1BBE-45FC-8219-7E7877E700FB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C2974-8DC1-4417-B3C9-3321147F309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1F20E-52C6-49ED-8263-99BAE4A5F8A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EB715-F444-42AA-B235-BE27030D0FDC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A1D86-D0D1-4F80-8051-8ECED34E005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5FE140-FE51-42B2-8EB2-D2D3B3ED5098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55B64D-4C8E-4D1B-89C6-F1A3B62E577C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6A0B4-D0D0-4BF8-BEBE-31EC7B394943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98AFD-FE19-46CA-BF5C-41006D57D6AC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875588-E142-409D-BD65-C702D3BD43FB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870E86-9C73-4D6B-AC5C-8113B08D48E3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0117FC-9F80-400A-A2E2-7847C7161CC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96F07A-065B-431E-8E4D-47843FA1EC07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091D0-5565-4A67-B2D6-2E0E9229AE61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0C520C-42C3-426E-9A8B-604D19668137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4FC64A-25C6-428D-ADB2-465CCC3322B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85B4BF-B170-4C20-8658-0B7B7E67116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7201C4-17A5-4EBE-A507-805B5D1CBAEC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513791-DE15-433F-9116-78C0DEA6E613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4C0536-9F98-4807-BC2A-4C52DB6EB564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6F7602-14D1-4BAC-B8C9-086912DDC7E3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E6E073-F637-48A4-8AAF-4276ADC04874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06BBBC-28A5-4CFB-908B-471C52FE49BF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092412-C57B-48DC-BA53-836C047CF61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AC392-3430-4F87-8C71-6090D26D1180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4F50CA-69E7-44AB-81CC-2B43E4C7AB15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7F338B-557A-48C4-A776-775202022E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EDD0E3-4041-4FB9-B0BE-B421876F578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6A4350-771D-4AD3-86F9-80BE91185B94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D1259D-49B9-437A-B410-97F38AA0EE2F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3F2C7-5935-4E65-A5AE-14D3F52C167A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14CCD-A9B9-4BFE-8CC1-AEC68440DE55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B86AD-373D-43B3-BB32-ABFAA773455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0D7B7-F11F-4521-A5CF-AA31DC83D7E8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CAE964-4A50-4DF1-900E-78B9AC41DA2B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192B-ECF4-4093-A787-6B11EE88B0D0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9A871D-7EFA-4217-B989-466EF13DD140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00F5D0-E1CE-4AB2-B95F-D79B04F617AC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0B32B4-459E-499E-AF6A-06EEF11EFD7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E4A25B-A071-4786-BA97-87DF50D2C0ED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9A621F-7900-43D8-8A62-57FC247508DA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99CB0C-9DEB-4F96-AA5B-6AF0A563938C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CB31B5-3FBE-453B-9381-09E4861B6261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10C191-02E1-4647-9569-4D8A56E48FF5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7971A8-581E-479E-9A3F-AAEB844968DC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C82A51-4A97-4713-AE87-6DADE865A5AA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67D73-8276-4679-A01D-5F47A4DBF94F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0B5AF-19BA-44BD-95E3-134B969728F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D30AE6-115E-4625-BD66-2CD9D8DE096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3591A-35CE-41CE-A8ED-005B65E0096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AE4CB-2DE6-498D-892B-44EBEA921F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2F8357-255F-42EA-A7B1-3656319BEAD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B6D79-80D3-4540-A619-4EC0DDD310A6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A2DEC-AC41-4ACE-89C1-6FF94E81E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DD03D-5F2F-4EE2-A8F6-3DE7D0B6FD92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DFEA-A490-4F75-88C6-7BC8718C77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F00F4-93E7-45C0-B7B0-4B8346B7F31A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01F58-9689-4053-826F-4841E9ACDF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38DDF-3E8E-4E00-BDE8-755332CFED2B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2BCBE-5631-4EC1-95AA-DE5B2FADCB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AF430-FBDC-47F1-9623-83A480E54B95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BB834-CA23-4A78-90C7-E3A2FB3B54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97865-9D8F-4418-AD6A-C74AE902D98F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4B9EE-E2C6-40FD-9040-ECE4787744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A1A5-8B8E-47CF-95D5-163EE9AD0AD6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74C64-996F-4AB3-B6C8-1339F60C79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ED7DE-3FB0-4C0B-9E40-DB4EC4D909EA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5276-6C21-4096-9205-13ACECB69F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7D40F-2ABF-4ACF-BD04-105A5B2C4E38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718B-6F2D-45BF-832C-99B5EBC0A4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93A91-DF54-42C4-8AC0-12EFB719AF68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DF927-CCC2-4C28-AC07-B33BD5AAAF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992FB-6931-4F14-8E55-D479F934824C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F0091-5A2F-44C4-8E10-3A3DB76F1D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6B72A-DF9C-40D4-B697-F5DF045D9A4F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D4B72-2927-4AEE-B9C5-BFD0880B46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5B8F8-B0DE-40E4-B9D6-7F2C60720A97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A4CF-49FF-4E5F-B0C7-4DE9734C3A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78CDC3-09BF-422D-A247-AC2A437EEC9B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59F294-9403-48F9-9747-AEE13384DA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3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ctrTitle"/>
          </p:nvPr>
        </p:nvSpPr>
        <p:spPr>
          <a:xfrm>
            <a:off x="800100" y="1928813"/>
            <a:ext cx="7772400" cy="1470025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ko-KR" sz="4000" b="1" i="1" dirty="0" smtClean="0">
                <a:ea typeface="ＭＳ Ｐゴシック" pitchFamily="-108" charset="-128"/>
              </a:rPr>
              <a:t>Object-Oriented and </a:t>
            </a:r>
            <a:br>
              <a:rPr lang="en-US" altLang="ko-KR" sz="4000" b="1" i="1" dirty="0" smtClean="0">
                <a:ea typeface="ＭＳ Ｐゴシック" pitchFamily="-108" charset="-128"/>
              </a:rPr>
            </a:br>
            <a:r>
              <a:rPr lang="en-US" altLang="ko-KR" sz="4000" b="1" i="1" dirty="0" smtClean="0">
                <a:ea typeface="ＭＳ Ｐゴシック" pitchFamily="-108" charset="-128"/>
              </a:rPr>
              <a:t>   Classical Software Engineering</a:t>
            </a:r>
            <a:endParaRPr lang="ko-KR" alt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 </a:t>
            </a:r>
          </a:p>
          <a:p>
            <a:pPr eaLnBrk="1" hangingPunct="1">
              <a:defRPr/>
            </a:pPr>
            <a:r>
              <a:rPr lang="en-US" altLang="ko-KR" dirty="0" smtClean="0"/>
              <a:t>Example: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40084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Stepwise Refinement Mini Case Study</a:t>
            </a:r>
            <a:endParaRPr lang="ko-KR" altLang="en-US" dirty="0"/>
          </a:p>
        </p:txBody>
      </p:sp>
      <p:pic>
        <p:nvPicPr>
          <p:cNvPr id="15369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2708275"/>
            <a:ext cx="7000875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marL="0" indent="0" eaLnBrk="1" hangingPunct="1">
              <a:tabLst>
                <a:tab pos="4165600" algn="l"/>
                <a:tab pos="4568825" algn="l"/>
              </a:tabLst>
              <a:defRPr/>
            </a:pPr>
            <a:r>
              <a:rPr lang="ko-KR" altLang="en-US" dirty="0" smtClean="0"/>
              <a:t> 프로세스의 도식적인 표현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40084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Stepwise Refinement Mini Case Study</a:t>
            </a:r>
            <a:endParaRPr lang="ko-KR" altLang="en-US" dirty="0"/>
          </a:p>
        </p:txBody>
      </p:sp>
      <p:pic>
        <p:nvPicPr>
          <p:cNvPr id="16393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276475"/>
            <a:ext cx="7831137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7638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두번째</a:t>
            </a:r>
            <a:r>
              <a:rPr lang="ko-KR" altLang="en-US" dirty="0" smtClean="0"/>
              <a:t> 정제</a:t>
            </a:r>
            <a:endParaRPr lang="ko-KR" altLang="en-US" dirty="0"/>
          </a:p>
        </p:txBody>
      </p:sp>
      <p:pic>
        <p:nvPicPr>
          <p:cNvPr id="1741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3850" y="1773238"/>
            <a:ext cx="59563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225742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600" dirty="0" smtClean="0"/>
              <a:t>세 번째 설계</a:t>
            </a:r>
            <a:endParaRPr lang="en-US" altLang="ko-KR" sz="1600" dirty="0" smtClean="0"/>
          </a:p>
          <a:p>
            <a:pPr lvl="1" eaLnBrk="1" hangingPunct="1">
              <a:defRPr/>
            </a:pPr>
            <a:r>
              <a:rPr lang="ko-KR" altLang="en-US" sz="1400" dirty="0" smtClean="0"/>
              <a:t>주요 결함을 갖고 있음</a:t>
            </a:r>
            <a:endParaRPr lang="en-US" altLang="ko-KR" sz="140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7638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세</a:t>
            </a:r>
            <a:r>
              <a:rPr lang="ko-KR" altLang="en-US" smtClean="0"/>
              <a:t>번째</a:t>
            </a:r>
            <a:r>
              <a:rPr lang="ko-KR" altLang="en-US" dirty="0" smtClean="0"/>
              <a:t> 정제</a:t>
            </a:r>
            <a:endParaRPr lang="ko-KR" altLang="en-US" dirty="0"/>
          </a:p>
        </p:txBody>
      </p:sp>
      <p:pic>
        <p:nvPicPr>
          <p:cNvPr id="18441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1773238"/>
            <a:ext cx="4608513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세 번째 설계의 주요 결함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Jones</a:t>
            </a:r>
            <a:r>
              <a:rPr lang="ko-KR" altLang="en-US" dirty="0" smtClean="0"/>
              <a:t>를 수정 후 새로운 마스터 파일에 작성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Jones</a:t>
            </a:r>
            <a:r>
              <a:rPr lang="ko-KR" altLang="en-US" dirty="0" smtClean="0"/>
              <a:t>를 수정 후 삭제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Jones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올드</a:t>
            </a:r>
            <a:r>
              <a:rPr lang="ko-KR" altLang="en-US" dirty="0" smtClean="0"/>
              <a:t> 마스터 파일이 수정되어 새 마스터 파일에 작성</a:t>
            </a: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세 번째 정제의 수정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파일을 열고 닫는 세부사항은 지금까지 무시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초기 단계에서는 무시되지만 추후에는 필수적인 요소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설계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완료되면 문제 해결 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단계 별 처리되는 항목들이 중요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40084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Stepwise Refinement Mini Case Study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단계적 정제는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소프트웨어 개발의 모든 </a:t>
            </a:r>
            <a:r>
              <a:rPr lang="ko-KR" altLang="en-US" dirty="0" err="1" smtClean="0"/>
              <a:t>워크플로에</a:t>
            </a:r>
            <a:r>
              <a:rPr lang="ko-KR" altLang="en-US" dirty="0" smtClean="0"/>
              <a:t> 사용될 수 있는 그리고 거의 모든 표현으로 사용될 수 있는 일반적인 기법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단계적 정제의 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소프트웨어 엔지니어가 현재의 개발 태스크의 관련된 모든 측면들에 집중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고려할 필요가 없는 세부 사항들을 무시하거나 무시해도 되는 것들에 도움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단계적 정제가 갖는 난제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밀러의</a:t>
            </a:r>
            <a:r>
              <a:rPr lang="ko-KR" altLang="en-US" dirty="0" smtClean="0"/>
              <a:t> 법칙은 인간의 정신력에 기본적인 제약이 있음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이슈들이 현재 정제에서 처리되어야 하는지 그리고 최후의 정제까지 연기되어야 하는지를 결정하는 것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단계적 정제의 평가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5.2  </a:t>
            </a:r>
            <a:r>
              <a:rPr lang="ko-KR" altLang="en-US" smtClean="0"/>
              <a:t>비용</a:t>
            </a:r>
            <a:r>
              <a:rPr lang="en-US" altLang="ko-KR" smtClean="0"/>
              <a:t>-</a:t>
            </a:r>
            <a:r>
              <a:rPr lang="ko-KR" altLang="en-US" smtClean="0"/>
              <a:t>이익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비용과 미래의 이익을 비교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비용 추정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이익 추정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명확한 모든 상태를 가정</a:t>
            </a: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60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Cost–Benefit Analysis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5.2  </a:t>
            </a:r>
            <a:r>
              <a:rPr lang="ko-KR" altLang="en-US" smtClean="0"/>
              <a:t>비용</a:t>
            </a:r>
            <a:r>
              <a:rPr lang="en-US" altLang="ko-KR" smtClean="0"/>
              <a:t>-</a:t>
            </a:r>
            <a:r>
              <a:rPr lang="ko-KR" altLang="en-US" smtClean="0"/>
              <a:t>이익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Example: KCEC</a:t>
            </a:r>
            <a:r>
              <a:rPr lang="ko-KR" altLang="en-US" dirty="0" smtClean="0"/>
              <a:t>의 고지서 시스템의 전산화 결정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60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Cost–Benefit Analysis</a:t>
            </a:r>
            <a:endParaRPr lang="ko-KR" altLang="en-US" dirty="0"/>
          </a:p>
        </p:txBody>
      </p:sp>
      <p:pic>
        <p:nvPicPr>
          <p:cNvPr id="2253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268538"/>
            <a:ext cx="8023225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5.2  </a:t>
            </a:r>
            <a:r>
              <a:rPr lang="ko-KR" altLang="en-US" smtClean="0"/>
              <a:t>비용</a:t>
            </a:r>
            <a:r>
              <a:rPr lang="en-US" altLang="ko-KR" smtClean="0"/>
              <a:t>-</a:t>
            </a:r>
            <a:r>
              <a:rPr lang="ko-KR" altLang="en-US" smtClean="0"/>
              <a:t>이익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유형의 이익들은 측정하기가 쉬움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무형의 이익은 직접 계량화시키는 것은 어려움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무형의 이익을 돈으로 환산하는 실제방법은 가정</a:t>
            </a:r>
            <a:r>
              <a:rPr lang="en-US" altLang="ko-KR" dirty="0" smtClean="0"/>
              <a:t>(assumption)</a:t>
            </a:r>
            <a:r>
              <a:rPr lang="ko-KR" altLang="en-US" dirty="0" smtClean="0"/>
              <a:t>들로 만듦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이들 가정은 항상 이익으로 나온 추정과 연계시켜 설명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매니저는 의사 결정을 해야 하며 이용할 수 있는 데이터가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데이터를 결정할 수 있는 가정들을 만드는 것이 이 환경에서 할 수 있는 최선의 방법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60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Cost–Benefit Analysis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5.3  </a:t>
            </a:r>
            <a:r>
              <a:rPr lang="ko-KR" altLang="en-US" smtClean="0"/>
              <a:t>분할과 정복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분할과 정복은 대규모 문제</a:t>
            </a:r>
            <a:r>
              <a:rPr lang="en-US" altLang="ko-KR" dirty="0" smtClean="0"/>
              <a:t>(large problem)</a:t>
            </a:r>
            <a:r>
              <a:rPr lang="ko-KR" altLang="en-US" dirty="0" smtClean="0"/>
              <a:t>를 희망적으로 해결하기보다 작은 문제</a:t>
            </a:r>
            <a:r>
              <a:rPr lang="en-US" altLang="ko-KR" dirty="0" smtClean="0"/>
              <a:t>(sub-problem)</a:t>
            </a:r>
            <a:r>
              <a:rPr lang="ko-KR" altLang="en-US" dirty="0" smtClean="0"/>
              <a:t>로 분해</a:t>
            </a:r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r>
              <a:rPr lang="ko-KR" altLang="en-US" dirty="0" smtClean="0"/>
              <a:t>분할과 정복은 크고 복잡한 시스템을 처리하는 </a:t>
            </a:r>
            <a:r>
              <a:rPr lang="en-US" altLang="ko-KR" dirty="0" smtClean="0"/>
              <a:t>Unified Process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분석 </a:t>
            </a:r>
            <a:r>
              <a:rPr lang="ko-KR" altLang="en-US" dirty="0" err="1" smtClean="0"/>
              <a:t>워크플로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소프트웨어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분석 패키지들로 분할</a:t>
            </a:r>
          </a:p>
          <a:p>
            <a:pPr lvl="1">
              <a:defRPr/>
            </a:pPr>
            <a:r>
              <a:rPr lang="ko-KR" altLang="en-US" dirty="0" smtClean="0"/>
              <a:t>설계 </a:t>
            </a:r>
            <a:r>
              <a:rPr lang="ko-KR" altLang="en-US" dirty="0" err="1" smtClean="0"/>
              <a:t>워크플로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구현 </a:t>
            </a:r>
            <a:r>
              <a:rPr lang="ko-KR" altLang="en-US" dirty="0" err="1" smtClean="0"/>
              <a:t>워크플로를</a:t>
            </a:r>
            <a:r>
              <a:rPr lang="ko-KR" altLang="en-US" dirty="0" smtClean="0"/>
              <a:t> 위해 서브시스템으로 </a:t>
            </a:r>
            <a:r>
              <a:rPr lang="ko-KR" altLang="en-US" dirty="0" err="1" smtClean="0"/>
              <a:t>불리우는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관리할 수 있는 조각으로 분해하는 것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659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Divide-and-Conquer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ctrTitle"/>
          </p:nvPr>
        </p:nvSpPr>
        <p:spPr>
          <a:xfrm>
            <a:off x="685800" y="2205038"/>
            <a:ext cx="7772400" cy="1109662"/>
          </a:xfrm>
        </p:spPr>
        <p:txBody>
          <a:bodyPr/>
          <a:lstStyle/>
          <a:p>
            <a:pPr algn="l"/>
            <a:r>
              <a:rPr lang="en-US" altLang="ko-KR" sz="2400" b="1" smtClean="0"/>
              <a:t>Chapter 5.</a:t>
            </a:r>
            <a:br>
              <a:rPr lang="en-US" altLang="ko-KR" sz="2400" b="1" smtClean="0"/>
            </a:br>
            <a:r>
              <a:rPr lang="en-US" altLang="ko-KR" sz="4000" b="1" smtClean="0">
                <a:latin typeface="HY동녘B" pitchFamily="18" charset="-127"/>
                <a:ea typeface="HY동녘B" pitchFamily="18" charset="-127"/>
              </a:rPr>
              <a:t>               </a:t>
            </a:r>
            <a:r>
              <a:rPr lang="ko-KR" altLang="en-US" sz="4000" b="1" smtClean="0">
                <a:latin typeface="HY동녘B" pitchFamily="18" charset="-127"/>
                <a:ea typeface="HY동녘B" pitchFamily="18" charset="-127"/>
              </a:rPr>
              <a:t>툴의 선택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5.3  </a:t>
            </a:r>
            <a:r>
              <a:rPr lang="ko-KR" altLang="en-US" smtClean="0"/>
              <a:t>분할과 정복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분할과 정복의 문제점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이 접근법이 소프트웨어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어떻게 적합한 작은 구성요소로 분해해야 하는지를 우리에게 말해주지 않는다는 점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659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Divide-and-Conquer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5.4  </a:t>
            </a:r>
            <a:r>
              <a:rPr lang="ko-KR" altLang="en-US" smtClean="0"/>
              <a:t>관심의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a typeface="ＭＳ Ｐゴシック" charset="-128"/>
              </a:rPr>
              <a:t>관심의 분리는 </a:t>
            </a:r>
            <a:r>
              <a:rPr lang="en-US" altLang="ko-KR" dirty="0" err="1" smtClean="0">
                <a:ea typeface="ＭＳ Ｐゴシック" charset="-128"/>
              </a:rPr>
              <a:t>Dijkstra</a:t>
            </a:r>
            <a:r>
              <a:rPr lang="ko-KR" altLang="en-US" dirty="0" smtClean="0">
                <a:ea typeface="ＭＳ Ｐゴシック" charset="-128"/>
              </a:rPr>
              <a:t>가 </a:t>
            </a:r>
            <a:r>
              <a:rPr lang="en-US" altLang="ko-KR" dirty="0" smtClean="0">
                <a:ea typeface="ＭＳ Ｐゴシック" charset="-128"/>
              </a:rPr>
              <a:t>1974</a:t>
            </a:r>
            <a:r>
              <a:rPr lang="ko-KR" altLang="en-US" dirty="0" smtClean="0">
                <a:ea typeface="ＭＳ Ｐゴシック" charset="-128"/>
              </a:rPr>
              <a:t>년 논문에서 처음 제시</a:t>
            </a:r>
            <a:endParaRPr lang="en-US" altLang="ko-KR" dirty="0" smtClean="0">
              <a:ea typeface="ＭＳ Ｐゴシック" charset="-128"/>
            </a:endParaRPr>
          </a:p>
          <a:p>
            <a:pPr lvl="1">
              <a:defRPr/>
            </a:pPr>
            <a:r>
              <a:rPr lang="ko-KR" altLang="en-US" dirty="0" smtClean="0"/>
              <a:t>소프트웨어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기능성</a:t>
            </a:r>
            <a:r>
              <a:rPr lang="en-US" altLang="ko-KR" dirty="0" smtClean="0"/>
              <a:t>(functionality)</a:t>
            </a:r>
            <a:r>
              <a:rPr lang="ko-KR" altLang="en-US" dirty="0" smtClean="0"/>
              <a:t>에 관해 가능한 한 거의 겹쳐지지 않는 컴포넌트</a:t>
            </a:r>
            <a:r>
              <a:rPr lang="en-US" altLang="ko-KR" dirty="0" smtClean="0"/>
              <a:t>(component)</a:t>
            </a:r>
            <a:r>
              <a:rPr lang="ko-KR" altLang="en-US" dirty="0" smtClean="0"/>
              <a:t>들로 분할하는 프로세스</a:t>
            </a:r>
          </a:p>
          <a:p>
            <a:pPr lvl="1">
              <a:defRPr/>
            </a:pPr>
            <a:r>
              <a:rPr lang="ko-KR" altLang="en-US" dirty="0" smtClean="0"/>
              <a:t>관심의 분리가 달성될 때</a:t>
            </a:r>
            <a:r>
              <a:rPr lang="en-US" altLang="ko-KR" dirty="0" smtClean="0"/>
              <a:t>, </a:t>
            </a:r>
          </a:p>
          <a:p>
            <a:pPr lvl="2">
              <a:defRPr/>
            </a:pPr>
            <a:r>
              <a:rPr lang="ko-KR" altLang="en-US" dirty="0" smtClean="0"/>
              <a:t>회귀 결함들은 최소화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재사용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>
              <a:defRPr/>
            </a:pPr>
            <a:endParaRPr lang="en-US" altLang="ko-KR" dirty="0" smtClean="0">
              <a:ea typeface="ＭＳ Ｐゴシック" charset="-128"/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Separation of Concerns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5.4  </a:t>
            </a:r>
            <a:r>
              <a:rPr lang="ko-KR" altLang="en-US" smtClean="0"/>
              <a:t>관심의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ＭＳ Ｐゴシック" charset="-128"/>
              </a:rPr>
              <a:t>Instances include:</a:t>
            </a:r>
          </a:p>
          <a:p>
            <a:pPr lvl="1">
              <a:defRPr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모듈내에</a:t>
            </a:r>
            <a:r>
              <a:rPr lang="ko-KR" altLang="en-US" dirty="0" smtClean="0"/>
              <a:t> 최대한의 상호작용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높은 응집”</a:t>
            </a:r>
            <a:r>
              <a:rPr lang="en-US" altLang="ko-KR" dirty="0" smtClean="0"/>
              <a:t>) - </a:t>
            </a:r>
            <a:r>
              <a:rPr lang="en-US" altLang="ko-KR" dirty="0" smtClean="0">
                <a:ea typeface="ＭＳ Ｐゴシック" charset="-128"/>
              </a:rPr>
              <a:t>Chapter 7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모듈들 사이에 최소한의 상호작용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낮은 결합도”</a:t>
            </a:r>
            <a:r>
              <a:rPr lang="en-US" altLang="ko-KR" dirty="0" smtClean="0"/>
              <a:t>) - </a:t>
            </a:r>
            <a:r>
              <a:rPr lang="en-US" altLang="ko-KR" dirty="0" smtClean="0">
                <a:ea typeface="ＭＳ Ｐゴシック" charset="-128"/>
              </a:rPr>
              <a:t>Chapter 7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정보 은닉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물리적 독립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캡슐화</a:t>
            </a:r>
            <a:r>
              <a:rPr lang="en-US" altLang="ko-KR" dirty="0" smtClean="0"/>
              <a:t>(</a:t>
            </a:r>
            <a:r>
              <a:rPr lang="en-US" dirty="0" smtClean="0"/>
              <a:t>encapsulation) - </a:t>
            </a:r>
            <a:r>
              <a:rPr lang="en-US" altLang="ko-KR" dirty="0" smtClean="0">
                <a:ea typeface="ＭＳ Ｐゴシック" charset="-128"/>
              </a:rPr>
              <a:t>Section 1.9</a:t>
            </a:r>
            <a:endParaRPr lang="en-US" dirty="0" smtClean="0"/>
          </a:p>
          <a:p>
            <a:pPr lvl="1">
              <a:defRPr/>
            </a:pPr>
            <a:r>
              <a:rPr lang="ko-KR" altLang="en-US" dirty="0" smtClean="0"/>
              <a:t>개념적 독립</a:t>
            </a:r>
            <a:r>
              <a:rPr lang="en-US" altLang="ko-KR" dirty="0" smtClean="0"/>
              <a:t>(</a:t>
            </a:r>
            <a:r>
              <a:rPr lang="en-US" dirty="0" smtClean="0"/>
              <a:t>conceptual independence) - </a:t>
            </a:r>
            <a:r>
              <a:rPr lang="en-US" altLang="ko-KR" dirty="0" smtClean="0">
                <a:ea typeface="ＭＳ Ｐゴシック" charset="-128"/>
              </a:rPr>
              <a:t>Section 1.9</a:t>
            </a:r>
            <a:endParaRPr lang="en-US" dirty="0" smtClean="0"/>
          </a:p>
          <a:p>
            <a:pPr lvl="1"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 아키텍처</a:t>
            </a:r>
            <a:r>
              <a:rPr lang="en-US" altLang="ko-KR" dirty="0" smtClean="0"/>
              <a:t>(</a:t>
            </a:r>
            <a:r>
              <a:rPr lang="en-US" dirty="0" smtClean="0"/>
              <a:t>three-tier architecture) - </a:t>
            </a:r>
            <a:r>
              <a:rPr lang="en-US" altLang="ko-KR" dirty="0" smtClean="0">
                <a:ea typeface="ＭＳ Ｐゴシック" charset="-128"/>
              </a:rPr>
              <a:t>Section 8.5.4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MVC(model-view-controller) </a:t>
            </a:r>
            <a:r>
              <a:rPr lang="ko-KR" altLang="en-US" dirty="0" smtClean="0"/>
              <a:t>아키텍처 패턴 </a:t>
            </a:r>
            <a:r>
              <a:rPr lang="en-US" altLang="ko-KR" dirty="0" smtClean="0"/>
              <a:t>- </a:t>
            </a:r>
            <a:r>
              <a:rPr lang="en-US" altLang="ko-KR" dirty="0" smtClean="0">
                <a:ea typeface="ＭＳ Ｐゴシック" charset="-128"/>
              </a:rPr>
              <a:t>Section 8.5.4</a:t>
            </a:r>
            <a:endParaRPr 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Separation of Concerns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5.5  </a:t>
            </a:r>
            <a:r>
              <a:rPr lang="ko-KR" altLang="en-US" smtClean="0"/>
              <a:t>소프트웨어 척도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소프트웨어 프로세스 초기에 문제를 발견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불가능</a:t>
            </a:r>
          </a:p>
          <a:p>
            <a:pPr lvl="1" eaLnBrk="1" hangingPunct="1">
              <a:defRPr/>
            </a:pPr>
            <a:r>
              <a:rPr lang="ko-KR" altLang="en-US" dirty="0" smtClean="0"/>
              <a:t>척도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일명 </a:t>
            </a:r>
            <a:r>
              <a:rPr lang="ko-KR" altLang="en-US" dirty="0" err="1" smtClean="0"/>
              <a:t>메트릭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잠재적 문제에 대한 초기 경고 시스템 역할을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척도들이 폭 넓게 사용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Examples: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LOC(Line of code) per month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Defects per 1000 lines of code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52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Software Metrics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5.5  </a:t>
            </a:r>
            <a:r>
              <a:rPr lang="ko-KR" altLang="en-US" smtClean="0"/>
              <a:t>소프트웨어 척도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 smtClean="0"/>
              <a:t>프로덕트</a:t>
            </a:r>
            <a:r>
              <a:rPr lang="ko-KR" altLang="en-US" dirty="0" smtClean="0"/>
              <a:t> 척도</a:t>
            </a:r>
            <a:r>
              <a:rPr lang="en-US" altLang="ko-KR" dirty="0" smtClean="0"/>
              <a:t>(Product metrics)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크기나 신뢰성과 같은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자체의 어떤 측면을 측정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 smtClean="0"/>
              <a:t>Examples: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dirty="0" smtClean="0"/>
              <a:t>Size of product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dirty="0" smtClean="0"/>
              <a:t>Reliability of product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smtClean="0"/>
              <a:t>프로세스 척도</a:t>
            </a:r>
            <a:r>
              <a:rPr lang="en-US" altLang="ko-KR" dirty="0" smtClean="0"/>
              <a:t>(Process metrics)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/>
              <a:t>소프트웨어 프로세스에 관한 정보를 추론하기 위해 개발자가 사용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 smtClean="0"/>
              <a:t>Example: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 smtClean="0"/>
              <a:t>결함들의 전체 수에 </a:t>
            </a:r>
            <a:r>
              <a:rPr lang="ko-KR" altLang="en-US" dirty="0" err="1" smtClean="0"/>
              <a:t>개발시</a:t>
            </a:r>
            <a:r>
              <a:rPr lang="ko-KR" altLang="en-US" dirty="0" smtClean="0"/>
              <a:t> 발견된 결함들의 수에 대한 비율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smtClean="0"/>
              <a:t>많은 척도는 주어진 </a:t>
            </a:r>
            <a:r>
              <a:rPr lang="ko-KR" altLang="en-US" dirty="0" err="1" smtClean="0"/>
              <a:t>워크플로에</a:t>
            </a:r>
            <a:r>
              <a:rPr lang="ko-KR" altLang="en-US" dirty="0" smtClean="0"/>
              <a:t> 한정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 smtClean="0"/>
              <a:t>Example: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 smtClean="0"/>
              <a:t>명세 </a:t>
            </a:r>
            <a:r>
              <a:rPr lang="ko-KR" altLang="en-US" dirty="0" err="1" smtClean="0"/>
              <a:t>검토시에</a:t>
            </a:r>
            <a:r>
              <a:rPr lang="ko-KR" altLang="en-US" dirty="0" smtClean="0"/>
              <a:t> 시간당 발견된 결함들의 수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3363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척도의 다른 유형들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5.5  </a:t>
            </a:r>
            <a:r>
              <a:rPr lang="ko-KR" altLang="en-US" smtClean="0"/>
              <a:t>소프트웨어 척도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데이터를 수집하는데 관련된 비용도 척도들의 가치를 계산하는데 필요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 smtClean="0"/>
              <a:t>Size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ko-KR" dirty="0" smtClean="0"/>
              <a:t>LOC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9.2.1</a:t>
            </a:r>
            <a:r>
              <a:rPr lang="ko-KR" altLang="en-US" dirty="0" smtClean="0"/>
              <a:t>절의 것과 같은 보다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척도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 smtClean="0"/>
              <a:t>Cost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ko-KR" dirty="0" smtClean="0"/>
              <a:t>U.S </a:t>
            </a:r>
            <a:r>
              <a:rPr lang="ko-KR" altLang="en-US" dirty="0" smtClean="0"/>
              <a:t>달러로 표기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 smtClean="0"/>
              <a:t>Duration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 smtClean="0"/>
              <a:t>월 단위로 표현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 smtClean="0"/>
              <a:t>Effort 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ko-KR" dirty="0" smtClean="0"/>
              <a:t>person-months (</a:t>
            </a:r>
            <a:r>
              <a:rPr lang="ko-KR" altLang="en-US" dirty="0" smtClean="0"/>
              <a:t>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표현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 smtClean="0"/>
              <a:t>Quality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 smtClean="0"/>
              <a:t>발견된 결함들의 수로 표현</a:t>
            </a:r>
            <a:endParaRPr lang="en-US" altLang="ko-KR" dirty="0" smtClean="0"/>
          </a:p>
          <a:p>
            <a:pPr lvl="2">
              <a:lnSpc>
                <a:spcPct val="100000"/>
              </a:lnSpc>
              <a:defRPr/>
            </a:pP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기본 척도에서 나온 데이터에 근거로 설계 </a:t>
            </a:r>
            <a:r>
              <a:rPr lang="ko-KR" altLang="en-US" dirty="0" err="1" smtClean="0"/>
              <a:t>워크플로시</a:t>
            </a:r>
            <a:r>
              <a:rPr lang="ko-KR" altLang="en-US" dirty="0" smtClean="0"/>
              <a:t> 높은 </a:t>
            </a:r>
            <a:r>
              <a:rPr lang="ko-KR" altLang="en-US" dirty="0" err="1" smtClean="0"/>
              <a:t>결함율이나</a:t>
            </a:r>
            <a:r>
              <a:rPr lang="ko-KR" altLang="en-US" dirty="0" smtClean="0"/>
              <a:t> 산업체 평균 이하인 코드 출력과 같은 소프트웨어 </a:t>
            </a:r>
            <a:r>
              <a:rPr lang="ko-KR" altLang="en-US" dirty="0" err="1" smtClean="0"/>
              <a:t>조직내에</a:t>
            </a:r>
            <a:r>
              <a:rPr lang="ko-KR" altLang="en-US" dirty="0" smtClean="0"/>
              <a:t> 있는 문제들을 식별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932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/>
              <a:t>5</a:t>
            </a:r>
            <a:r>
              <a:rPr lang="ko-KR" altLang="en-US" dirty="0" smtClean="0"/>
              <a:t>가지 기본 척도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>
                <a:ea typeface="ＭＳ Ｐゴシック" pitchFamily="34" charset="-128"/>
              </a:rPr>
              <a:t>5.6  CASE </a:t>
            </a:r>
            <a:r>
              <a:rPr lang="en-US" altLang="ko-KR" sz="2000" smtClean="0">
                <a:ea typeface="ＭＳ Ｐゴシック" pitchFamily="34" charset="-128"/>
              </a:rPr>
              <a:t>(Computer-Aided Software Engineering)</a:t>
            </a:r>
            <a:endParaRPr lang="ko-KR" altLang="en-US" sz="20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CASE</a:t>
            </a:r>
            <a:r>
              <a:rPr lang="ko-KR" altLang="en-US" dirty="0" smtClean="0"/>
              <a:t>의 영역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생명주기 전체를 지원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등과 같은 모든 부류의 문서화 작업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소프트웨어 개발에 연관된 많은 작업들을 수행하는데 도움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>
              <a:defRPr/>
            </a:pPr>
            <a:r>
              <a:rPr lang="en-US" altLang="ko-KR" dirty="0" smtClean="0"/>
              <a:t>CASE</a:t>
            </a:r>
            <a:r>
              <a:rPr lang="ko-KR" altLang="en-US" dirty="0" smtClean="0"/>
              <a:t>가 문서화를 도와주는데는 한계가 있음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소프트웨어 엔지니어들이 소프트웨어 개발의 복잡도 대처나 세부사항을 관리하는데 도움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소프트웨어 개발이나 유지보수에 관한 일은 대신하지 못함</a:t>
            </a: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CASE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5.7  CASE</a:t>
            </a:r>
            <a:r>
              <a:rPr lang="ko-KR" altLang="en-US" smtClean="0"/>
              <a:t>의 전문용어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UpperCASE</a:t>
            </a:r>
            <a:r>
              <a:rPr lang="en-US" altLang="ko-KR" dirty="0" smtClean="0"/>
              <a:t> (front-end tool)</a:t>
            </a:r>
          </a:p>
          <a:p>
            <a:pPr lvl="1" eaLnBrk="1" hangingPunct="1">
              <a:defRPr/>
            </a:pPr>
            <a:r>
              <a:rPr lang="ko-KR" altLang="en-US" dirty="0" smtClean="0"/>
              <a:t>프로세스의 초기 </a:t>
            </a:r>
            <a:r>
              <a:rPr lang="ko-KR" altLang="en-US" dirty="0" err="1" smtClean="0"/>
              <a:t>워크플로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설계 </a:t>
            </a:r>
            <a:r>
              <a:rPr lang="ko-KR" altLang="en-US" dirty="0" err="1" smtClean="0"/>
              <a:t>워크플로들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동안에 개발자에게 도움을 주는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툴</a:t>
            </a:r>
          </a:p>
          <a:p>
            <a:pPr lvl="1" eaLnBrk="1" hangingPunct="1">
              <a:buFont typeface="Webdings" pitchFamily="18" charset="2"/>
              <a:buNone/>
              <a:defRPr/>
            </a:pPr>
            <a:r>
              <a:rPr lang="en-US" altLang="ko-KR" dirty="0" smtClean="0"/>
              <a:t>	</a:t>
            </a:r>
          </a:p>
          <a:p>
            <a:pPr eaLnBrk="1" hangingPunct="1">
              <a:defRPr/>
            </a:pPr>
            <a:r>
              <a:rPr lang="en-US" altLang="ko-KR" dirty="0" err="1" smtClean="0"/>
              <a:t>LowerCASE</a:t>
            </a:r>
            <a:r>
              <a:rPr lang="en-US" altLang="ko-KR" dirty="0" smtClean="0"/>
              <a:t> (back-end tool)</a:t>
            </a:r>
          </a:p>
          <a:p>
            <a:pPr lvl="1" eaLnBrk="1" hangingPunct="1">
              <a:defRPr/>
            </a:pPr>
            <a:r>
              <a:rPr lang="ko-KR" altLang="en-US" dirty="0" smtClean="0"/>
              <a:t>구현 </a:t>
            </a:r>
            <a:r>
              <a:rPr lang="ko-KR" altLang="en-US" dirty="0" err="1" smtClean="0"/>
              <a:t>워크플로와</a:t>
            </a:r>
            <a:r>
              <a:rPr lang="ko-KR" altLang="en-US" dirty="0" smtClean="0"/>
              <a:t> 인도 후 유지보수를 도와주는 툴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0856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Taxonomy of CASE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5.7  CASE</a:t>
            </a:r>
            <a:r>
              <a:rPr lang="ko-KR" altLang="en-US" smtClean="0"/>
              <a:t>의 전문용어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데이터 사전</a:t>
            </a:r>
            <a:r>
              <a:rPr lang="en-US" altLang="ko-KR" dirty="0" smtClean="0"/>
              <a:t>(Data dictionary)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프로덕트</a:t>
            </a:r>
            <a:r>
              <a:rPr lang="ko-KR" altLang="en-US" dirty="0" smtClean="0"/>
              <a:t> 내에 정의된 모든 데이터의 컴퓨터화된 목록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일관성 </a:t>
            </a:r>
            <a:r>
              <a:rPr lang="ko-KR" altLang="en-US" dirty="0" err="1" smtClean="0"/>
              <a:t>체커</a:t>
            </a:r>
            <a:r>
              <a:rPr lang="en-US" altLang="ko-KR" dirty="0" smtClean="0"/>
              <a:t>(Consistency checker)</a:t>
            </a:r>
          </a:p>
          <a:p>
            <a:pPr lvl="1" eaLnBrk="1" hangingPunct="1">
              <a:defRPr/>
            </a:pPr>
            <a:r>
              <a:rPr lang="ko-KR" altLang="en-US" dirty="0" smtClean="0"/>
              <a:t>설계에 있는 모든 항목이 명세 문서에 정의되었는지를 조사하는 툴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보고서 </a:t>
            </a:r>
            <a:r>
              <a:rPr lang="ko-KR" altLang="en-US" dirty="0" err="1" smtClean="0"/>
              <a:t>생성기</a:t>
            </a:r>
            <a:r>
              <a:rPr lang="en-US" altLang="ko-KR" dirty="0" smtClean="0"/>
              <a:t>(Report generator)</a:t>
            </a:r>
          </a:p>
          <a:p>
            <a:pPr lvl="1" eaLnBrk="1" hangingPunct="1">
              <a:defRPr/>
            </a:pPr>
            <a:r>
              <a:rPr lang="ko-KR" altLang="en-US" dirty="0" smtClean="0"/>
              <a:t>고서를 만드는데 필요한 코드를 생성하는데 사용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생성기</a:t>
            </a:r>
            <a:r>
              <a:rPr lang="en-US" altLang="ko-KR" dirty="0" smtClean="0"/>
              <a:t>(screen generator)</a:t>
            </a:r>
          </a:p>
          <a:p>
            <a:pPr lvl="1" eaLnBrk="1" hangingPunct="1">
              <a:defRPr/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화면에 관한 코드를 생성하는 소프트웨어 개발자를 도와주는데 사용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39063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유용한 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5.7  CASE</a:t>
            </a:r>
            <a:r>
              <a:rPr lang="ko-KR" altLang="en-US" smtClean="0"/>
              <a:t>의 전문용어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250" y="1965325"/>
            <a:ext cx="8507413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ko-KR" dirty="0" smtClean="0">
                <a:ea typeface="ＭＳ Ｐゴシック" charset="-128"/>
              </a:rPr>
              <a:t>(a) </a:t>
            </a:r>
            <a:r>
              <a:rPr lang="ko-KR" altLang="en-US" dirty="0" smtClean="0">
                <a:ea typeface="ＭＳ Ｐゴシック" charset="-128"/>
              </a:rPr>
              <a:t>툴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ko-KR" dirty="0" smtClean="0">
                <a:ea typeface="ＭＳ Ｐゴシック" charset="-128"/>
              </a:rPr>
              <a:t>(b) </a:t>
            </a:r>
            <a:r>
              <a:rPr lang="ko-KR" altLang="en-US" dirty="0" smtClean="0">
                <a:ea typeface="ＭＳ Ｐゴシック" charset="-128"/>
              </a:rPr>
              <a:t>워크벤치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ko-KR" dirty="0" smtClean="0">
                <a:ea typeface="ＭＳ Ｐゴシック" charset="-128"/>
              </a:rPr>
              <a:t> (c) </a:t>
            </a:r>
            <a:r>
              <a:rPr lang="ko-KR" altLang="en-US" dirty="0" smtClean="0">
                <a:ea typeface="ＭＳ Ｐゴシック" charset="-128"/>
              </a:rPr>
              <a:t>환경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0856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Taxonomy of CASE</a:t>
            </a:r>
            <a:endParaRPr lang="ko-KR" altLang="en-US" dirty="0"/>
          </a:p>
        </p:txBody>
      </p:sp>
      <p:pic>
        <p:nvPicPr>
          <p:cNvPr id="34825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813" y="2163763"/>
            <a:ext cx="5667375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188" y="1014413"/>
            <a:ext cx="5473700" cy="360362"/>
          </a:xfrm>
        </p:spPr>
        <p:txBody>
          <a:bodyPr/>
          <a:lstStyle/>
          <a:p>
            <a:r>
              <a:rPr lang="ko-KR" altLang="en-US" smtClean="0"/>
              <a:t>개요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57200" y="1844675"/>
            <a:ext cx="4105275" cy="360045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단계적 정제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비용</a:t>
            </a:r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이익 분석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분할과 정복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관심의 분리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소프트웨어 척도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CASE</a:t>
            </a:r>
          </a:p>
          <a:p>
            <a:pPr eaLnBrk="1" hangingPunct="1"/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CASE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의 전문용어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CASE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의 영역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201" name="텍스트 개체 틀 2"/>
          <p:cNvSpPr txBox="1">
            <a:spLocks/>
          </p:cNvSpPr>
          <p:nvPr/>
        </p:nvSpPr>
        <p:spPr bwMode="auto">
          <a:xfrm>
            <a:off x="4284663" y="3644900"/>
            <a:ext cx="46799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소프트웨어 버전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형상관리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빌드 툴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CASE </a:t>
            </a: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기술로 취득한 생산성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4874C64-996F-4AB3-B6C8-1339F60C7907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프로그래머들의 필요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언제나 이용할 수 있는 정확하고 최신의 문서로 보유</a:t>
            </a:r>
          </a:p>
          <a:p>
            <a:pPr lvl="1" eaLnBrk="1" hangingPunct="1">
              <a:defRPr/>
            </a:pPr>
            <a:r>
              <a:rPr lang="ko-KR" altLang="en-US" dirty="0" smtClean="0"/>
              <a:t>온라인 </a:t>
            </a:r>
            <a:r>
              <a:rPr lang="ko-KR" altLang="en-US" dirty="0" err="1" smtClean="0"/>
              <a:t>헬프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(Online help information)</a:t>
            </a:r>
          </a:p>
          <a:p>
            <a:pPr lvl="2" eaLnBrk="1" hangingPunct="1">
              <a:defRPr/>
            </a:pPr>
            <a:r>
              <a:rPr lang="ko-KR" altLang="en-US" dirty="0" smtClean="0"/>
              <a:t>운영체제</a:t>
            </a:r>
            <a:r>
              <a:rPr lang="en-US" altLang="ko-KR" dirty="0" smtClean="0"/>
              <a:t>(Operating system)</a:t>
            </a:r>
          </a:p>
          <a:p>
            <a:pPr lvl="2" eaLnBrk="1" hangingPunct="1">
              <a:defRPr/>
            </a:pPr>
            <a:r>
              <a:rPr lang="ko-KR" altLang="en-US" dirty="0" smtClean="0"/>
              <a:t>편집기</a:t>
            </a:r>
            <a:r>
              <a:rPr lang="en-US" altLang="ko-KR" dirty="0" smtClean="0"/>
              <a:t>(Editor)</a:t>
            </a:r>
          </a:p>
          <a:p>
            <a:pPr lvl="2" eaLnBrk="1" hangingPunct="1">
              <a:defRPr/>
            </a:pPr>
            <a:r>
              <a:rPr lang="ko-KR" altLang="en-US" dirty="0" smtClean="0"/>
              <a:t>프로그래밍 언어</a:t>
            </a:r>
            <a:r>
              <a:rPr lang="en-US" altLang="ko-KR" dirty="0" smtClean="0"/>
              <a:t>(Programming language)</a:t>
            </a:r>
          </a:p>
          <a:p>
            <a:pPr lvl="1" eaLnBrk="1" hangingPunct="1">
              <a:defRPr/>
            </a:pPr>
            <a:r>
              <a:rPr lang="ko-KR" altLang="en-US" dirty="0" smtClean="0"/>
              <a:t>온라인 프로그래밍 표준</a:t>
            </a:r>
            <a:r>
              <a:rPr lang="en-US" altLang="ko-KR" dirty="0" smtClean="0"/>
              <a:t>(Online programming standards)</a:t>
            </a:r>
          </a:p>
          <a:p>
            <a:pPr lvl="1" eaLnBrk="1" hangingPunct="1">
              <a:defRPr/>
            </a:pPr>
            <a:r>
              <a:rPr lang="ko-KR" altLang="en-US" dirty="0" smtClean="0"/>
              <a:t>온라인 매뉴얼</a:t>
            </a:r>
            <a:r>
              <a:rPr lang="en-US" altLang="ko-KR" dirty="0" smtClean="0"/>
              <a:t>(Online manuals)</a:t>
            </a:r>
          </a:p>
          <a:p>
            <a:pPr lvl="2" eaLnBrk="1" hangingPunct="1">
              <a:defRPr/>
            </a:pPr>
            <a:r>
              <a:rPr lang="ko-KR" altLang="en-US" dirty="0" smtClean="0"/>
              <a:t>편집 매뉴얼</a:t>
            </a:r>
            <a:r>
              <a:rPr lang="en-US" altLang="ko-KR" dirty="0" smtClean="0"/>
              <a:t>(Editor manuals)</a:t>
            </a:r>
          </a:p>
          <a:p>
            <a:pPr lvl="2" eaLnBrk="1" hangingPunct="1">
              <a:defRPr/>
            </a:pPr>
            <a:r>
              <a:rPr lang="ko-KR" altLang="en-US" dirty="0" smtClean="0"/>
              <a:t>프로그래밍 매뉴얼</a:t>
            </a:r>
            <a:r>
              <a:rPr lang="en-US" altLang="ko-KR" dirty="0" smtClean="0"/>
              <a:t>(Programming manuals)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온라인 문서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프로그래머들의 필요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E-mail systems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Spreadsheets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Word processors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Structure editors 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Pretty printers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Online interface checkers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온라인 문서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온라인 인터페이스 </a:t>
            </a:r>
            <a:r>
              <a:rPr lang="ko-KR" altLang="en-US" dirty="0" err="1" smtClean="0"/>
              <a:t>체킹</a:t>
            </a:r>
            <a:r>
              <a:rPr lang="en-US" altLang="ko-KR" dirty="0" smtClean="0"/>
              <a:t>(online interface checking)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존재하는지 또는 어떤 방법에서 나쁘게 </a:t>
            </a:r>
            <a:r>
              <a:rPr lang="ko-KR" altLang="en-US" dirty="0" err="1" smtClean="0"/>
              <a:t>명시되었는지등을</a:t>
            </a:r>
            <a:r>
              <a:rPr lang="ko-KR" altLang="en-US" dirty="0" smtClean="0"/>
              <a:t> 링크시간에 발견하기 위한 구조 에디터</a:t>
            </a:r>
          </a:p>
          <a:p>
            <a:pPr lvl="1" eaLnBrk="1" hangingPunct="1">
              <a:defRPr/>
            </a:pPr>
            <a:r>
              <a:rPr lang="ko-KR" altLang="en-US" dirty="0" smtClean="0"/>
              <a:t>프로그래머가 선언한 모든 변수의 이름에 관한 정보를 가지고 있기 때문에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내에 정의된 모든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이름도 알아야 함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인터페이스 </a:t>
            </a:r>
            <a:r>
              <a:rPr lang="ko-KR" altLang="en-US" dirty="0" err="1" smtClean="0"/>
              <a:t>체킹은</a:t>
            </a:r>
            <a:r>
              <a:rPr lang="ko-KR" altLang="en-US" dirty="0" smtClean="0"/>
              <a:t> 대형 프로그래밍에서 중요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808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온라인 인터페이스 </a:t>
            </a:r>
            <a:r>
              <a:rPr lang="ko-KR" altLang="en-US" dirty="0" err="1" smtClean="0"/>
              <a:t>체킹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altLang="ko-KR" dirty="0" smtClean="0"/>
              <a:t>Example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ko-KR" altLang="en-US" dirty="0" smtClean="0"/>
              <a:t>프로그래머가 다음과 같이 호출</a:t>
            </a:r>
            <a:endParaRPr lang="en-US" altLang="ko-KR" dirty="0" smtClean="0"/>
          </a:p>
          <a:p>
            <a:pPr eaLnBrk="1" hangingPunct="1">
              <a:buFont typeface="Webdings" pitchFamily="18" charset="2"/>
              <a:buNone/>
              <a:defRPr/>
            </a:pPr>
            <a:r>
              <a:rPr lang="en-US" altLang="ko-KR" dirty="0" smtClean="0">
                <a:cs typeface="Times New Roman" pitchFamily="18" charset="0"/>
              </a:rPr>
              <a:t>		average = </a:t>
            </a:r>
            <a:r>
              <a:rPr lang="en-US" altLang="ko-KR" dirty="0" err="1" smtClean="0">
                <a:cs typeface="Times New Roman" pitchFamily="18" charset="0"/>
              </a:rPr>
              <a:t>dataArray.computeAverage</a:t>
            </a:r>
            <a:r>
              <a:rPr lang="en-US" altLang="ko-KR" dirty="0" smtClean="0">
                <a:cs typeface="Times New Roman" pitchFamily="18" charset="0"/>
              </a:rPr>
              <a:t> (</a:t>
            </a:r>
            <a:r>
              <a:rPr lang="en-US" altLang="ko-KR" dirty="0" err="1" smtClean="0">
                <a:cs typeface="Times New Roman" pitchFamily="18" charset="0"/>
              </a:rPr>
              <a:t>numberOfValues</a:t>
            </a:r>
            <a:r>
              <a:rPr lang="en-US" altLang="ko-KR" dirty="0" smtClean="0">
                <a:cs typeface="Times New Roman" pitchFamily="18" charset="0"/>
              </a:rPr>
              <a:t>);</a:t>
            </a:r>
            <a:endParaRPr lang="en-US" altLang="ko-KR" dirty="0" smtClean="0"/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ko-KR" altLang="en-US" dirty="0" smtClean="0"/>
              <a:t>에디터는 다음의 메시지를 출력</a:t>
            </a:r>
            <a:endParaRPr lang="en-US" altLang="ko-KR" dirty="0" smtClean="0"/>
          </a:p>
          <a:p>
            <a:pPr eaLnBrk="1" hangingPunct="1">
              <a:buFont typeface="Webdings" pitchFamily="18" charset="2"/>
              <a:buNone/>
              <a:defRPr/>
            </a:pPr>
            <a:r>
              <a:rPr lang="en-US" altLang="ko-KR" dirty="0" smtClean="0"/>
              <a:t>		Method </a:t>
            </a:r>
            <a:r>
              <a:rPr lang="en-US" altLang="ko-KR" dirty="0" err="1" smtClean="0"/>
              <a:t>computeAverage</a:t>
            </a:r>
            <a:r>
              <a:rPr lang="en-US" altLang="ko-KR" dirty="0" smtClean="0"/>
              <a:t> not known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ko-KR" altLang="en-US" dirty="0" smtClean="0"/>
              <a:t>프로그래머는 두 </a:t>
            </a:r>
            <a:r>
              <a:rPr lang="ko-KR" altLang="en-US" dirty="0" err="1" smtClean="0"/>
              <a:t>가지중</a:t>
            </a:r>
            <a:r>
              <a:rPr lang="ko-KR" altLang="en-US" dirty="0" smtClean="0"/>
              <a:t> 하나를 선택</a:t>
            </a:r>
            <a:endParaRPr lang="en-US" altLang="ko-KR" dirty="0" smtClean="0"/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ko-KR" altLang="en-US" dirty="0" err="1" smtClean="0"/>
              <a:t>메소드의</a:t>
            </a:r>
            <a:r>
              <a:rPr lang="ko-KR" altLang="en-US" dirty="0" smtClean="0"/>
              <a:t> 이름을 수정</a:t>
            </a:r>
            <a:endParaRPr lang="en-US" altLang="ko-KR" dirty="0" smtClean="0"/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altLang="ko-KR" dirty="0" err="1" smtClean="0"/>
              <a:t>computerAverage</a:t>
            </a:r>
            <a:r>
              <a:rPr lang="ko-KR" altLang="en-US" dirty="0" smtClean="0"/>
              <a:t>라는 새로운 메소드를 선언</a:t>
            </a:r>
            <a:endParaRPr lang="en-US" altLang="ko-KR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새로운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인수를 명시</a:t>
            </a:r>
            <a:endParaRPr lang="en-US" altLang="ko-KR" dirty="0" smtClean="0"/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ko-KR" altLang="en-US" dirty="0" smtClean="0"/>
              <a:t>인터페이스 </a:t>
            </a:r>
            <a:r>
              <a:rPr lang="ko-KR" altLang="en-US" dirty="0" err="1" smtClean="0"/>
              <a:t>체킹을</a:t>
            </a:r>
            <a:r>
              <a:rPr lang="ko-KR" altLang="en-US" dirty="0" smtClean="0"/>
              <a:t> 하는 주요 이유는 완전한 인터페이스 정보를 정확하게 검사하기 위한 것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808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온라인 인터페이스 </a:t>
            </a:r>
            <a:r>
              <a:rPr lang="ko-KR" altLang="en-US" dirty="0" err="1" smtClean="0"/>
              <a:t>체킹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ko-KR" dirty="0" smtClean="0"/>
              <a:t>Example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q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eaLnBrk="1" hangingPunct="1">
              <a:lnSpc>
                <a:spcPct val="120000"/>
              </a:lnSpc>
              <a:buFont typeface="Webdings" pitchFamily="18" charset="2"/>
              <a:buNone/>
              <a:defRPr/>
            </a:pPr>
            <a:r>
              <a:rPr lang="en-US" altLang="ko-KR" b="1" dirty="0" smtClean="0">
                <a:cs typeface="Times New Roman" pitchFamily="18" charset="0"/>
              </a:rPr>
              <a:t>		</a:t>
            </a:r>
            <a:r>
              <a:rPr lang="en-US" altLang="ko-KR" sz="1600" b="1" dirty="0" smtClean="0">
                <a:cs typeface="Times New Roman" pitchFamily="18" charset="0"/>
              </a:rPr>
              <a:t>void</a:t>
            </a:r>
            <a:r>
              <a:rPr lang="en-US" altLang="ko-KR" sz="1600" dirty="0" smtClean="0">
                <a:cs typeface="Times New Roman" pitchFamily="18" charset="0"/>
              </a:rPr>
              <a:t> q (</a:t>
            </a:r>
            <a:r>
              <a:rPr lang="en-US" altLang="ko-KR" sz="1600" b="1" dirty="0" smtClean="0">
                <a:cs typeface="Times New Roman" pitchFamily="18" charset="0"/>
              </a:rPr>
              <a:t>float</a:t>
            </a:r>
            <a:r>
              <a:rPr lang="en-US" altLang="ko-KR" sz="1600" dirty="0" smtClean="0">
                <a:cs typeface="Times New Roman" pitchFamily="18" charset="0"/>
              </a:rPr>
              <a:t> </a:t>
            </a:r>
            <a:r>
              <a:rPr lang="en-US" altLang="ko-KR" sz="1600" dirty="0" err="1" smtClean="0">
                <a:cs typeface="Times New Roman" pitchFamily="18" charset="0"/>
              </a:rPr>
              <a:t>floatVar</a:t>
            </a:r>
            <a:r>
              <a:rPr lang="en-US" altLang="ko-KR" sz="1600" dirty="0" smtClean="0"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cs typeface="Times New Roman" pitchFamily="18" charset="0"/>
              </a:rPr>
              <a:t>int</a:t>
            </a:r>
            <a:r>
              <a:rPr lang="en-US" altLang="ko-KR" sz="1600" dirty="0" smtClean="0">
                <a:cs typeface="Times New Roman" pitchFamily="18" charset="0"/>
              </a:rPr>
              <a:t> </a:t>
            </a:r>
            <a:r>
              <a:rPr lang="en-US" altLang="ko-KR" sz="1600" dirty="0" err="1" smtClean="0">
                <a:cs typeface="Times New Roman" pitchFamily="18" charset="0"/>
              </a:rPr>
              <a:t>intVar</a:t>
            </a:r>
            <a:r>
              <a:rPr lang="en-US" altLang="ko-KR" sz="1600" dirty="0" smtClean="0">
                <a:cs typeface="Times New Roman" pitchFamily="18" charset="0"/>
              </a:rPr>
              <a:t>, String s1, String s2);</a:t>
            </a:r>
            <a:r>
              <a:rPr lang="en-US" altLang="ko-KR" sz="2400" dirty="0" smtClean="0"/>
              <a:t> 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r>
              <a:rPr lang="ko-KR" altLang="en-US" dirty="0" smtClean="0"/>
              <a:t>호출은 다음 메시지와 같이</a:t>
            </a:r>
            <a:endParaRPr lang="en-US" altLang="ko-KR" dirty="0" smtClean="0"/>
          </a:p>
          <a:p>
            <a:pPr lvl="2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ko-KR" sz="1800" dirty="0" smtClean="0"/>
              <a:t>q (</a:t>
            </a:r>
            <a:r>
              <a:rPr lang="en-US" altLang="ko-KR" sz="1800" dirty="0" err="1" smtClean="0"/>
              <a:t>intVar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floatVar</a:t>
            </a:r>
            <a:r>
              <a:rPr lang="en-US" altLang="ko-KR" sz="1800" dirty="0" smtClean="0"/>
              <a:t>, s1, s2); 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r>
              <a:rPr lang="ko-KR" altLang="en-US" dirty="0" smtClean="0"/>
              <a:t>온라인 인터페이스 </a:t>
            </a:r>
            <a:r>
              <a:rPr lang="ko-KR" altLang="en-US" dirty="0" err="1" smtClean="0"/>
              <a:t>체킹이</a:t>
            </a:r>
            <a:r>
              <a:rPr lang="ko-KR" altLang="en-US" dirty="0" smtClean="0"/>
              <a:t> 오류 감지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ko-KR" altLang="en-US" dirty="0" smtClean="0"/>
              <a:t>도움 기능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r>
              <a:rPr lang="ko-KR" altLang="en-US" dirty="0" smtClean="0"/>
              <a:t>에디터가 도움 기능을 가지고 온라인 정보를 요청</a:t>
            </a:r>
            <a:endParaRPr lang="en-US" altLang="ko-KR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에디터가 각 호출에 대해 인수들의 각 타입을 보여주는 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(template) </a:t>
            </a:r>
            <a:r>
              <a:rPr lang="ko-KR" altLang="en-US" dirty="0" smtClean="0"/>
              <a:t>생성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프로그래머는 각 정형 인수를 정확한 타입의 실제 인수로 교체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808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온라인 인터페이스 </a:t>
            </a:r>
            <a:r>
              <a:rPr lang="ko-KR" altLang="en-US" dirty="0" err="1" smtClean="0"/>
              <a:t>체킹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온라인 인터페이스 </a:t>
            </a:r>
            <a:r>
              <a:rPr lang="ko-KR" altLang="en-US" dirty="0" err="1" smtClean="0"/>
              <a:t>체킹의</a:t>
            </a:r>
            <a:r>
              <a:rPr lang="ko-KR" altLang="en-US" dirty="0" smtClean="0"/>
              <a:t> 주요 이점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인수의 개수가 달라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인수의 타입이 달라 생긴 발견하기 어려운 결함들을 즉시 표시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잘못된 매개 변수의 수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잘못된 유형의 매개 변수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고품질 소프트웨어의 효율적인 프로덕션에 중요</a:t>
            </a:r>
          </a:p>
          <a:p>
            <a:pPr lvl="1" eaLnBrk="1" hangingPunct="1">
              <a:defRPr/>
            </a:pPr>
            <a:r>
              <a:rPr lang="ko-KR" altLang="en-US" dirty="0" smtClean="0"/>
              <a:t>모든 프로그래밍 팀 멤버가 언제나 이용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808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온라인 인터페이스 </a:t>
            </a:r>
            <a:r>
              <a:rPr lang="ko-KR" altLang="en-US" dirty="0" err="1" smtClean="0"/>
              <a:t>체킹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구문</a:t>
            </a:r>
            <a:r>
              <a:rPr lang="en-US" altLang="ko-KR" dirty="0" smtClean="0"/>
              <a:t>-</a:t>
            </a:r>
            <a:r>
              <a:rPr lang="ko-KR" altLang="en-US" dirty="0" smtClean="0"/>
              <a:t>중심 에디터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프로그래머는 에디터로부터 벗어나서 컴파일러와 </a:t>
            </a:r>
            <a:r>
              <a:rPr lang="ko-KR" altLang="en-US" dirty="0" err="1" smtClean="0"/>
              <a:t>링커만</a:t>
            </a:r>
            <a:r>
              <a:rPr lang="ko-KR" altLang="en-US" dirty="0" smtClean="0"/>
              <a:t> 호출</a:t>
            </a:r>
          </a:p>
          <a:p>
            <a:pPr lvl="2">
              <a:defRPr/>
            </a:pPr>
            <a:r>
              <a:rPr lang="ko-KR" altLang="en-US" dirty="0" smtClean="0"/>
              <a:t>컴파일 결함들은 없을 수 있지만 컴파일러는 코드 생성을 수행하기 위해 호출</a:t>
            </a:r>
          </a:p>
          <a:p>
            <a:pPr lvl="2" eaLnBrk="1" hangingPunct="1">
              <a:defRPr/>
            </a:pPr>
            <a:r>
              <a:rPr lang="ko-KR" altLang="en-US" dirty="0" err="1" smtClean="0"/>
              <a:t>링커도</a:t>
            </a:r>
            <a:r>
              <a:rPr lang="ko-KR" altLang="en-US" dirty="0" smtClean="0"/>
              <a:t> 호출되어 다시 프로그래머는 모든 외부 참조가 온라인 인터페이스 </a:t>
            </a:r>
            <a:r>
              <a:rPr lang="ko-KR" altLang="en-US" dirty="0" err="1" smtClean="0"/>
              <a:t>체커가</a:t>
            </a:r>
            <a:r>
              <a:rPr lang="ko-KR" altLang="en-US" dirty="0" smtClean="0"/>
              <a:t> 존재한 결과로 만족되었는지 확인</a:t>
            </a:r>
          </a:p>
          <a:p>
            <a:pPr lvl="1" eaLnBrk="1" hangingPunct="1">
              <a:defRPr/>
            </a:pPr>
            <a:r>
              <a:rPr lang="ko-KR" altLang="en-US" dirty="0" smtClean="0"/>
              <a:t>해결방안은 에디터 내에 운영체제 전반을 통합</a:t>
            </a:r>
          </a:p>
          <a:p>
            <a:pPr lvl="2" eaLnBrk="1" hangingPunct="1">
              <a:defRPr/>
            </a:pPr>
            <a:r>
              <a:rPr lang="ko-KR" altLang="en-US" dirty="0" smtClean="0"/>
              <a:t>에디터가 모듈이 실행하는데 필요한 컴파일러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어떤 다른 시스템 소프트웨어를 호출하기 위해서 프로그래머가 단일 명령어 입력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en-US" altLang="ko-KR" dirty="0" smtClean="0"/>
              <a:t>GO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RUN, UNIX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명령어 등 그 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808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온라인 인터페이스 </a:t>
            </a:r>
            <a:r>
              <a:rPr lang="ko-KR" altLang="en-US" dirty="0" err="1" smtClean="0"/>
              <a:t>체킹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Example: </a:t>
            </a:r>
          </a:p>
          <a:p>
            <a:pPr lvl="1" eaLnBrk="1" hangingPunct="1">
              <a:defRPr/>
            </a:pPr>
            <a:r>
              <a:rPr lang="ko-KR" altLang="en-US" dirty="0" err="1" smtClean="0">
                <a:ea typeface="ＭＳ Ｐゴシック" charset="-128"/>
              </a:rPr>
              <a:t>프로덕트</a:t>
            </a:r>
            <a:r>
              <a:rPr lang="ko-KR" altLang="en-US" dirty="0" smtClean="0">
                <a:ea typeface="ＭＳ Ｐゴシック" charset="-128"/>
              </a:rPr>
              <a:t> 실행 중 다음의 메시지 출력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buFont typeface="Webdings" pitchFamily="18" charset="2"/>
              <a:buNone/>
              <a:defRPr/>
            </a:pPr>
            <a:r>
              <a:rPr lang="en-US" altLang="ko-KR" sz="2000" dirty="0" smtClean="0">
                <a:ea typeface="ＭＳ Ｐゴシック" charset="-128"/>
                <a:cs typeface="Times New Roman" pitchFamily="18" charset="0"/>
              </a:rPr>
              <a:t>		</a:t>
            </a:r>
            <a:r>
              <a:rPr lang="en-US" altLang="ko-KR" sz="1800" dirty="0" smtClean="0">
                <a:ea typeface="ＭＳ Ｐゴシック" charset="-128"/>
                <a:cs typeface="Times New Roman" pitchFamily="18" charset="0"/>
              </a:rPr>
              <a:t>	</a:t>
            </a:r>
            <a:r>
              <a:rPr lang="en-US" altLang="ko-KR" sz="1800" dirty="0" smtClean="0">
                <a:latin typeface="Courier New" pitchFamily="49" charset="0"/>
                <a:ea typeface="ＭＳ Ｐゴシック" charset="-128"/>
                <a:cs typeface="Times New Roman" pitchFamily="18" charset="0"/>
              </a:rPr>
              <a:t>Overflow at 4B06</a:t>
            </a:r>
          </a:p>
          <a:p>
            <a:pPr lvl="1" eaLnBrk="1" hangingPunct="1">
              <a:buFont typeface="Webdings" pitchFamily="18" charset="2"/>
              <a:buNone/>
              <a:defRPr/>
            </a:pPr>
            <a:r>
              <a:rPr lang="en-US" altLang="ko-KR" dirty="0" smtClean="0">
                <a:ea typeface="ＭＳ Ｐゴシック" charset="-128"/>
                <a:cs typeface="Times New Roman" pitchFamily="18" charset="0"/>
              </a:rPr>
              <a:t>or	</a:t>
            </a:r>
          </a:p>
          <a:p>
            <a:pPr lvl="1" eaLnBrk="1" hangingPunct="1">
              <a:buFont typeface="Webdings" pitchFamily="18" charset="2"/>
              <a:buNone/>
              <a:defRPr/>
            </a:pPr>
            <a:r>
              <a:rPr lang="en-US" altLang="ko-KR" dirty="0" smtClean="0">
                <a:ea typeface="ＭＳ Ｐゴシック" charset="-128"/>
                <a:cs typeface="Times New Roman" pitchFamily="18" charset="0"/>
              </a:rPr>
              <a:t>			</a:t>
            </a:r>
            <a:r>
              <a:rPr lang="en-US" altLang="ko-KR" sz="1800" dirty="0" smtClean="0">
                <a:latin typeface="Courier New" pitchFamily="49" charset="0"/>
                <a:ea typeface="ＭＳ Ｐゴシック" charset="-128"/>
                <a:cs typeface="Times New Roman" pitchFamily="18" charset="0"/>
              </a:rPr>
              <a:t>Core dumped</a:t>
            </a:r>
          </a:p>
          <a:p>
            <a:pPr lvl="1" eaLnBrk="1" hangingPunct="1">
              <a:buFont typeface="Webdings" pitchFamily="18" charset="2"/>
              <a:buNone/>
              <a:defRPr/>
            </a:pPr>
            <a:r>
              <a:rPr lang="en-US" altLang="ko-KR" dirty="0" smtClean="0">
                <a:ea typeface="ＭＳ Ｐゴシック" charset="-128"/>
                <a:cs typeface="Times New Roman" pitchFamily="18" charset="0"/>
              </a:rPr>
              <a:t>or </a:t>
            </a:r>
          </a:p>
          <a:p>
            <a:pPr lvl="1" eaLnBrk="1" hangingPunct="1">
              <a:buFont typeface="Webdings" pitchFamily="18" charset="2"/>
              <a:buNone/>
              <a:defRPr/>
            </a:pPr>
            <a:r>
              <a:rPr lang="en-US" altLang="ko-KR" sz="2000" dirty="0" smtClean="0">
                <a:ea typeface="ＭＳ Ｐゴシック" charset="-128"/>
                <a:cs typeface="Times New Roman" pitchFamily="18" charset="0"/>
              </a:rPr>
              <a:t>		</a:t>
            </a:r>
            <a:r>
              <a:rPr lang="en-US" altLang="ko-KR" sz="1800" dirty="0" smtClean="0">
                <a:ea typeface="ＭＳ Ｐゴシック" charset="-128"/>
                <a:cs typeface="Times New Roman" pitchFamily="18" charset="0"/>
              </a:rPr>
              <a:t>	</a:t>
            </a:r>
            <a:r>
              <a:rPr lang="en-US" altLang="ko-KR" sz="1800" dirty="0" smtClean="0">
                <a:latin typeface="Courier New" pitchFamily="49" charset="0"/>
                <a:ea typeface="ＭＳ Ｐゴシック" charset="-128"/>
                <a:cs typeface="Times New Roman" pitchFamily="18" charset="0"/>
              </a:rPr>
              <a:t>Segmentation fault </a:t>
            </a:r>
            <a:endParaRPr lang="en-US" altLang="ko-KR" sz="1800" dirty="0" smtClean="0">
              <a:latin typeface="Courier New" pitchFamily="49" charset="0"/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383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Source Level Debugger(1/3)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프로그래머는 </a:t>
            </a:r>
            <a:r>
              <a:rPr lang="en-US" altLang="ko-KR" dirty="0" smtClean="0"/>
              <a:t>FORTRAN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과 같은 고급 언어로 작업</a:t>
            </a:r>
          </a:p>
          <a:p>
            <a:pPr lvl="1" eaLnBrk="1" hangingPunct="1">
              <a:defRPr/>
            </a:pPr>
            <a:r>
              <a:rPr lang="ko-KR" altLang="en-US" dirty="0" smtClean="0"/>
              <a:t>기계 코드의 핵심 덤프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어셈블러 </a:t>
            </a:r>
            <a:r>
              <a:rPr lang="ko-KR" altLang="en-US" dirty="0" err="1" smtClean="0"/>
              <a:t>리스팅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링커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리스팅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유사한 저급 수준 문서를 조사하라는 요청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이는 고급 언어로 프로그래밍한 전체 이점이 사라지는 효과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소스 수준 </a:t>
            </a:r>
            <a:r>
              <a:rPr lang="ko-KR" altLang="en-US" dirty="0" err="1" smtClean="0"/>
              <a:t>디버거는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실패할 때 프로그래머에게 있을 수 있는 모든 도움의 유형을 제공</a:t>
            </a:r>
          </a:p>
          <a:p>
            <a:pPr lvl="1" eaLnBrk="1" hangingPunct="1">
              <a:defRPr/>
            </a:pPr>
            <a:r>
              <a:rPr lang="en-US" altLang="ko-KR" dirty="0" smtClean="0"/>
              <a:t>UNIX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dbx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툴의 좋은 예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383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Source Level Debugger(2/3)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전형적인 소스수준의 </a:t>
            </a:r>
            <a:r>
              <a:rPr lang="ko-KR" altLang="en-US" dirty="0" err="1" smtClean="0"/>
              <a:t>디버거</a:t>
            </a:r>
            <a:r>
              <a:rPr lang="ko-KR" altLang="en-US" dirty="0" smtClean="0"/>
              <a:t> 출력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383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Source Level Debugger(3/3)</a:t>
            </a:r>
            <a:endParaRPr lang="ko-KR" altLang="en-US" dirty="0"/>
          </a:p>
        </p:txBody>
      </p:sp>
      <p:pic>
        <p:nvPicPr>
          <p:cNvPr id="45065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2420938"/>
            <a:ext cx="7562850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단계적 정제는 많은 소프트웨어 공학 기법들이 사용하는 문제</a:t>
            </a:r>
            <a:r>
              <a:rPr lang="en-US" altLang="ko-KR" dirty="0" smtClean="0"/>
              <a:t>-</a:t>
            </a:r>
            <a:r>
              <a:rPr lang="ko-KR" altLang="en-US" dirty="0" smtClean="0"/>
              <a:t>해결기법</a:t>
            </a:r>
          </a:p>
          <a:p>
            <a:pPr lvl="1" eaLnBrk="1" hangingPunct="1">
              <a:defRPr/>
            </a:pPr>
            <a:r>
              <a:rPr lang="ko-KR" altLang="en-US" dirty="0" smtClean="0"/>
              <a:t>“중요한 이슈들에 집중할 수 있게 가능한 한 늦게까지 세부 사항에 관한 결정을 연기한다”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Miller</a:t>
            </a:r>
            <a:r>
              <a:rPr lang="ko-KR" altLang="en-US" dirty="0" smtClean="0"/>
              <a:t>의 법칙</a:t>
            </a:r>
            <a:r>
              <a:rPr lang="en-US" altLang="ko-KR" dirty="0" smtClean="0"/>
              <a:t>(1956)</a:t>
            </a:r>
          </a:p>
          <a:p>
            <a:pPr lvl="1" eaLnBrk="1" hangingPunct="1">
              <a:defRPr/>
            </a:pPr>
            <a:r>
              <a:rPr lang="ko-KR" altLang="en-US" dirty="0" smtClean="0"/>
              <a:t>우리는 기껏해야 한번에 약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청크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정보위</a:t>
            </a:r>
            <a:r>
              <a:rPr lang="ko-KR" altLang="en-US" dirty="0" smtClean="0"/>
              <a:t> 단위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들에만 집중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6860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Stepwise Refinement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구조 </a:t>
            </a:r>
            <a:r>
              <a:rPr lang="ko-KR" altLang="en-US" dirty="0" err="1" smtClean="0"/>
              <a:t>에디티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온라인 인터페이스 </a:t>
            </a:r>
            <a:r>
              <a:rPr lang="ko-KR" altLang="en-US" dirty="0" err="1" smtClean="0"/>
              <a:t>체킹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운영체제 </a:t>
            </a:r>
            <a:r>
              <a:rPr lang="ko-KR" altLang="en-US" dirty="0" err="1" smtClean="0"/>
              <a:t>프론트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소스 수준 </a:t>
            </a:r>
            <a:r>
              <a:rPr lang="ko-KR" altLang="en-US" dirty="0" err="1" smtClean="0"/>
              <a:t>디버거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온라인 문서화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적절하고 효율적인 프로그래밍 워크벤치를 구성</a:t>
            </a:r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46246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Programming Workbench(1/2)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5.8  CASE</a:t>
            </a:r>
            <a:r>
              <a:rPr lang="ko-KR" altLang="en-US" smtClean="0"/>
              <a:t>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워크벤치는 새로운 것이 아님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1980</a:t>
            </a:r>
            <a:r>
              <a:rPr lang="ko-KR" altLang="en-US" dirty="0" smtClean="0"/>
              <a:t>년 후반에 나온 </a:t>
            </a:r>
            <a:r>
              <a:rPr lang="en-US" altLang="ko-KR" dirty="0" smtClean="0"/>
              <a:t>FLOW </a:t>
            </a:r>
            <a:r>
              <a:rPr lang="ko-KR" altLang="en-US" dirty="0" smtClean="0"/>
              <a:t>소프트웨어 워크벤치가 지원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최소지만 필수적인 프로그래밍 워크벤치로 제안된 것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프로토타입이</a:t>
            </a:r>
            <a:r>
              <a:rPr lang="ko-KR" altLang="en-US" dirty="0" smtClean="0"/>
              <a:t> 실험적으로 생성하는데 수년간의 연구를 요구하지 않음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워크벤치를 사용하지 않고 “오래된 방식”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코드를 구현하는 프로그래머들이 지금도 존재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46246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Programming Workbench(2/2)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5.9  </a:t>
            </a:r>
            <a:r>
              <a:rPr lang="ko-KR" altLang="en-US" smtClean="0"/>
              <a:t>소프트웨어 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유지보수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언제나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버전이 존재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이전 버전과 새 버전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버전의 두 종류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수정과 변형</a:t>
            </a: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73655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Software Versions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5.9  </a:t>
            </a:r>
            <a:r>
              <a:rPr lang="ko-KR" altLang="en-US" smtClean="0"/>
              <a:t>소프트웨어 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결함이 산출물에서 발견되었다면 수정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적절한 변경 후 산출물은 두 개의 버전으로 </a:t>
            </a:r>
            <a:endParaRPr lang="en-US" altLang="ko-KR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이전 버전과 새로운 버전</a:t>
            </a:r>
            <a:endParaRPr lang="en-US" altLang="ko-KR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새로운 버전은 개정</a:t>
            </a:r>
            <a:r>
              <a:rPr lang="en-US" altLang="ko-KR" dirty="0" smtClean="0"/>
              <a:t>(revision)</a:t>
            </a:r>
            <a:r>
              <a:rPr lang="ko-KR" altLang="en-US" dirty="0" smtClean="0"/>
              <a:t>이라 하며 이전 버전은 폐기되고 수정된 버전이 존재</a:t>
            </a:r>
            <a:endParaRPr lang="en-US" altLang="ko-KR" dirty="0" smtClean="0"/>
          </a:p>
          <a:p>
            <a:pPr eaLnBrk="1" hangingPunct="1">
              <a:lnSpc>
                <a:spcPct val="120000"/>
              </a:lnSpc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적응적 유지보수를 수행할 때 변경된 산출물들이 변경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프로덕트가</a:t>
            </a:r>
            <a:r>
              <a:rPr lang="ko-KR" altLang="en-US" dirty="0" smtClean="0"/>
              <a:t> 모형화한 </a:t>
            </a:r>
            <a:r>
              <a:rPr lang="ko-KR" altLang="en-US" dirty="0" err="1" smtClean="0"/>
              <a:t>실세계의</a:t>
            </a:r>
            <a:r>
              <a:rPr lang="ko-KR" altLang="en-US" dirty="0" smtClean="0"/>
              <a:t> 부분이 변경 되면 </a:t>
            </a:r>
            <a:r>
              <a:rPr lang="ko-KR" altLang="en-US" dirty="0" err="1" smtClean="0"/>
              <a:t>프로덕트에</a:t>
            </a:r>
            <a:r>
              <a:rPr lang="ko-KR" altLang="en-US" dirty="0" smtClean="0"/>
              <a:t> 변경이 가해짐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수정적 유지보수로서 모든 이전의 버전은 보전</a:t>
            </a:r>
          </a:p>
          <a:p>
            <a:pPr lvl="1">
              <a:defRPr/>
            </a:pPr>
            <a:r>
              <a:rPr lang="ko-KR" altLang="en-US" dirty="0" smtClean="0"/>
              <a:t>이는 인도 후 </a:t>
            </a:r>
            <a:r>
              <a:rPr lang="ko-KR" altLang="en-US" dirty="0" err="1" smtClean="0"/>
              <a:t>유지보수동안에</a:t>
            </a:r>
            <a:r>
              <a:rPr lang="ko-KR" altLang="en-US" dirty="0" smtClean="0"/>
              <a:t> 발생하는 것이 아닌 구현 시에 발생</a:t>
            </a:r>
          </a:p>
          <a:p>
            <a:pPr lvl="1">
              <a:defRPr/>
            </a:pP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4768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개정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5.9  </a:t>
            </a:r>
            <a:r>
              <a:rPr lang="ko-KR" altLang="en-US" smtClean="0"/>
              <a:t>소프트웨어 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운영체제는 프린터 드라이버의 두 가지 변형</a:t>
            </a:r>
            <a:r>
              <a:rPr lang="en-US" altLang="ko-KR" dirty="0" smtClean="0"/>
              <a:t>(variation)</a:t>
            </a:r>
            <a:r>
              <a:rPr lang="ko-KR" altLang="en-US" dirty="0" smtClean="0"/>
              <a:t>을 가짐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공존하기 위해 설계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변형이 필요한 </a:t>
            </a:r>
            <a:endParaRPr lang="en-US" altLang="ko-KR" dirty="0" smtClean="0"/>
          </a:p>
          <a:p>
            <a:pPr lvl="1" eaLnBrk="1" hangingPunct="1">
              <a:buFontTx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다양한 운영체제</a:t>
            </a:r>
            <a:endParaRPr lang="en-US" altLang="ko-KR" dirty="0" smtClean="0"/>
          </a:p>
          <a:p>
            <a:pPr lvl="1" eaLnBrk="1" hangingPunct="1">
              <a:buFontTx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smtClean="0"/>
              <a:t>또는 하드웨어에 포함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모듈의 다른 변형은 </a:t>
            </a:r>
            <a:endParaRPr lang="en-US" altLang="ko-KR" dirty="0" smtClean="0"/>
          </a:p>
          <a:p>
            <a:pPr lvl="1" eaLnBrk="1" hangingPunct="1">
              <a:buFontTx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smtClean="0"/>
              <a:t>각 운영체제와 하드웨어 조합을</a:t>
            </a:r>
            <a:endParaRPr lang="en-US" altLang="ko-KR" dirty="0" smtClean="0"/>
          </a:p>
          <a:p>
            <a:pPr lvl="1" eaLnBrk="1" hangingPunct="1">
              <a:buFontTx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smtClean="0"/>
              <a:t>위해 생성</a:t>
            </a:r>
          </a:p>
          <a:p>
            <a:pPr lvl="1" eaLnBrk="1" hangingPunct="1">
              <a:buFontTx/>
              <a:buNone/>
              <a:defRPr/>
            </a:pPr>
            <a:endParaRPr lang="ko-KR" altLang="en-US" dirty="0" smtClean="0"/>
          </a:p>
          <a:p>
            <a:pPr eaLnBrk="1" hangingPunct="1">
              <a:defRPr/>
            </a:pPr>
            <a:endParaRPr lang="ko-KR" altLang="en-US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89056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변형</a:t>
            </a:r>
            <a:endParaRPr lang="ko-KR" altLang="en-US" dirty="0"/>
          </a:p>
        </p:txBody>
      </p:sp>
      <p:pic>
        <p:nvPicPr>
          <p:cNvPr id="50185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0" y="2571750"/>
            <a:ext cx="46355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5.10  </a:t>
            </a:r>
            <a:r>
              <a:rPr lang="ko-KR" altLang="en-US" smtClean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4114800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모든 산출물에 대한 코드는 세가지 형식들로 존재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Source code</a:t>
            </a:r>
          </a:p>
          <a:p>
            <a:pPr lvl="1" eaLnBrk="1" hangingPunct="1">
              <a:defRPr/>
            </a:pPr>
            <a:r>
              <a:rPr lang="en-US" altLang="ko-KR" dirty="0" smtClean="0"/>
              <a:t>Compiled code</a:t>
            </a:r>
          </a:p>
          <a:p>
            <a:pPr lvl="1" eaLnBrk="1" hangingPunct="1">
              <a:defRPr/>
            </a:pPr>
            <a:r>
              <a:rPr lang="en-US" altLang="ko-KR" dirty="0" smtClean="0"/>
              <a:t>Executable load image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형상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완료된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주어진 버전이 구축된 각 산출물의 명시된 버전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60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Configuration Control</a:t>
            </a:r>
            <a:endParaRPr lang="ko-KR" altLang="en-US" dirty="0"/>
          </a:p>
        </p:txBody>
      </p:sp>
      <p:pic>
        <p:nvPicPr>
          <p:cNvPr id="51209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5825" y="2116138"/>
            <a:ext cx="4116388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5.10  </a:t>
            </a:r>
            <a:r>
              <a:rPr lang="ko-KR" altLang="en-US" smtClean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프로그래머는 테스트 데이터의 특정 집합에서 실패한 테스트 보고서를 </a:t>
            </a:r>
            <a:r>
              <a:rPr lang="en-US" altLang="ko-KR" dirty="0" smtClean="0"/>
              <a:t>SQA </a:t>
            </a:r>
            <a:r>
              <a:rPr lang="ko-KR" altLang="en-US" dirty="0" smtClean="0"/>
              <a:t>그룹으로부터 받으면 실패를 재생성 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버전에 어떤 변형이나 개정이 일어 났는지 알지 못함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오류의 근원을 지적하는 방법은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표현된 로드 이미지로 판단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오랜 시간 소요 때문에 형상 </a:t>
            </a:r>
            <a:r>
              <a:rPr lang="ko-KR" altLang="en-US" dirty="0" err="1" smtClean="0"/>
              <a:t>관리툴을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버전 관리 툴은 대부분의 </a:t>
            </a:r>
            <a:r>
              <a:rPr lang="ko-KR" altLang="en-US" dirty="0" err="1" smtClean="0"/>
              <a:t>메인프레임</a:t>
            </a:r>
            <a:r>
              <a:rPr lang="ko-KR" altLang="en-US" dirty="0" smtClean="0"/>
              <a:t> 컴퓨터 운영체제들이 지원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공통적인 기법은 파일 이름 자체와 개정번호로 구성된 각 파일의 이름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버전 관리 툴의 처리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Updates</a:t>
            </a:r>
          </a:p>
          <a:p>
            <a:pPr lvl="1" eaLnBrk="1" hangingPunct="1">
              <a:defRPr/>
            </a:pPr>
            <a:r>
              <a:rPr lang="en-US" altLang="ko-KR" dirty="0" smtClean="0"/>
              <a:t>Parallel versions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74782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버전 관리 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5.10  </a:t>
            </a:r>
            <a:r>
              <a:rPr lang="ko-KR" altLang="en-US" smtClean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파일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변형과 버전에 대한 표기법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(a) </a:t>
            </a:r>
            <a:r>
              <a:rPr lang="ko-KR" altLang="en-US" dirty="0" smtClean="0">
                <a:ea typeface="ＭＳ Ｐゴシック" charset="-128"/>
              </a:rPr>
              <a:t>산출물 네 개의 개정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(b) </a:t>
            </a:r>
            <a:r>
              <a:rPr lang="ko-KR" altLang="en-US" dirty="0" smtClean="0">
                <a:ea typeface="ＭＳ Ｐゴシック" charset="-128"/>
              </a:rPr>
              <a:t>변형의 세 개 개정을 갖는 변형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</p:txBody>
      </p:sp>
      <p:pic>
        <p:nvPicPr>
          <p:cNvPr id="53254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2941638"/>
            <a:ext cx="6457950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74782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버전 관리 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5.10  </a:t>
            </a:r>
            <a:r>
              <a:rPr lang="ko-KR" altLang="en-US" smtClean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 smtClean="0"/>
              <a:t>어떤 다른 변형은 본래의 것을 해당 변형으로 가게 만드는 변경들의 리스트</a:t>
            </a:r>
            <a:r>
              <a:rPr lang="en-US" altLang="ko-KR" b="1" dirty="0" smtClean="0"/>
              <a:t>(list)</a:t>
            </a:r>
            <a:r>
              <a:rPr lang="ko-KR" altLang="en-US" b="1" dirty="0" smtClean="0"/>
              <a:t>에 저장</a:t>
            </a:r>
            <a:endParaRPr lang="en-US" altLang="ko-KR" b="1" dirty="0" smtClean="0"/>
          </a:p>
          <a:p>
            <a:pPr lvl="1" eaLnBrk="1" hangingPunct="1">
              <a:defRPr/>
            </a:pPr>
            <a:r>
              <a:rPr lang="ko-KR" altLang="en-US" dirty="0" smtClean="0"/>
              <a:t>이를 델타</a:t>
            </a:r>
            <a:r>
              <a:rPr lang="en-US" altLang="ko-KR" dirty="0" smtClean="0"/>
              <a:t>(delta)</a:t>
            </a:r>
            <a:r>
              <a:rPr lang="ko-KR" altLang="en-US" dirty="0" smtClean="0"/>
              <a:t>라 부름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b="1" dirty="0" smtClean="0"/>
          </a:p>
          <a:p>
            <a:pPr eaLnBrk="1" hangingPunct="1">
              <a:defRPr/>
            </a:pPr>
            <a:r>
              <a:rPr lang="ko-KR" altLang="en-US" b="1" dirty="0" smtClean="0"/>
              <a:t>산출물들의 다중 버전들과 전체 </a:t>
            </a:r>
            <a:r>
              <a:rPr lang="ko-KR" altLang="en-US" b="1" dirty="0" err="1" smtClean="0"/>
              <a:t>프로덕트를</a:t>
            </a:r>
            <a:r>
              <a:rPr lang="ko-KR" altLang="en-US" b="1" dirty="0" smtClean="0"/>
              <a:t> 관리하는데 큰 도움</a:t>
            </a:r>
          </a:p>
          <a:p>
            <a:pPr eaLnBrk="1" hangingPunct="1">
              <a:defRPr/>
            </a:pPr>
            <a:endParaRPr lang="en-US" altLang="ko-KR" b="1" dirty="0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74782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버전 관리 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5.10  </a:t>
            </a:r>
            <a:r>
              <a:rPr lang="ko-KR" altLang="en-US" smtClean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두명의</a:t>
            </a:r>
            <a:r>
              <a:rPr lang="ko-KR" altLang="en-US" dirty="0" smtClean="0"/>
              <a:t> 프로그래머는 </a:t>
            </a: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/16</a:t>
            </a:r>
            <a:r>
              <a:rPr lang="ko-KR" altLang="en-US" dirty="0" smtClean="0"/>
              <a:t>라는 모듈을 작업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현재 버전 복사물을 만든 후 결함들에 관한 작업을 시작</a:t>
            </a:r>
          </a:p>
          <a:p>
            <a:pPr lvl="1" eaLnBrk="1" hangingPunct="1">
              <a:defRPr/>
            </a:pPr>
            <a:endParaRPr lang="en-US" altLang="ko-KR" sz="2000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ko-KR" altLang="en-US" dirty="0" smtClean="0"/>
              <a:t>첫 번째 프로그래머의 변경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승인된 첫 번째 결함을 수정해서 모듈을 교체 하고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/17</a:t>
            </a:r>
            <a:r>
              <a:rPr lang="ko-KR" altLang="en-US" dirty="0" smtClean="0"/>
              <a:t>로 수정</a:t>
            </a:r>
            <a:endParaRPr lang="en-US" altLang="ko-KR" dirty="0" smtClean="0">
              <a:latin typeface="Courier New" pitchFamily="49" charset="0"/>
              <a:ea typeface="ＭＳ Ｐゴシック" charset="-128"/>
            </a:endParaRPr>
          </a:p>
          <a:p>
            <a:pPr eaLnBrk="1" hangingPunct="1">
              <a:defRPr/>
            </a:pPr>
            <a:endParaRPr lang="en-US" altLang="ko-KR" sz="2000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두 번째 프로그래머의 변경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승인 된 두 번째 결함을 수정해서 모듈 </a:t>
            </a: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/18</a:t>
            </a:r>
            <a:r>
              <a:rPr lang="ko-KR" altLang="en-US" dirty="0" smtClean="0"/>
              <a:t>을 설치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/17</a:t>
            </a:r>
            <a:r>
              <a:rPr lang="ko-KR" altLang="en-US" dirty="0" smtClean="0"/>
              <a:t>은 첫 번째 프로그래머의 변경만 포함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/18</a:t>
            </a:r>
            <a:r>
              <a:rPr lang="ko-KR" altLang="en-US" dirty="0" smtClean="0"/>
              <a:t>은 두 번째 프로그래머의 변경만 포함되어 </a:t>
            </a: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/17</a:t>
            </a:r>
            <a:r>
              <a:rPr lang="ko-KR" altLang="en-US" dirty="0" smtClean="0"/>
              <a:t>의 모든 변경은 잃어버리게 됨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239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인도 후 유지보수 동안 형상관리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월간 잡지 </a:t>
            </a:r>
            <a:r>
              <a:rPr lang="en-US" altLang="ko-KR" dirty="0" smtClean="0"/>
              <a:t>True Life Software Disasters</a:t>
            </a:r>
            <a:r>
              <a:rPr lang="ko-KR" altLang="en-US" dirty="0" smtClean="0"/>
              <a:t>의 이름과 주소 데이터를 포함하는 순차 마스터 파일을 갱신하는 프로덕트를 설계</a:t>
            </a:r>
          </a:p>
          <a:p>
            <a:pPr eaLnBrk="1" hangingPunct="1">
              <a:tabLst>
                <a:tab pos="1827213" algn="l"/>
              </a:tabLst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tabLst>
                <a:tab pos="1827213" algn="l"/>
              </a:tabLst>
              <a:defRPr/>
            </a:pPr>
            <a:r>
              <a:rPr lang="ko-KR" altLang="en-US" dirty="0" smtClean="0">
                <a:ea typeface="ＭＳ Ｐゴシック" charset="-128"/>
              </a:rPr>
              <a:t>세가지 유형의 트랜잭션</a:t>
            </a:r>
            <a:endParaRPr lang="en-US" altLang="ko-KR" dirty="0" smtClean="0">
              <a:ea typeface="ＭＳ Ｐゴシック" charset="-128"/>
            </a:endParaRPr>
          </a:p>
          <a:p>
            <a:pPr lvl="1">
              <a:defRPr/>
            </a:pPr>
            <a:r>
              <a:rPr lang="en-US" altLang="ko-KR" dirty="0" smtClean="0"/>
              <a:t>Type 1: INSERT (</a:t>
            </a:r>
            <a:r>
              <a:rPr lang="ko-KR" altLang="en-US" dirty="0" smtClean="0"/>
              <a:t>새로운 구독자를 마스터 파일에 삽입시킨다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defRPr/>
            </a:pPr>
            <a:r>
              <a:rPr lang="en-US" altLang="ko-KR" dirty="0" smtClean="0"/>
              <a:t>Type 2: MODIFY (</a:t>
            </a:r>
            <a:r>
              <a:rPr lang="ko-KR" altLang="en-US" dirty="0" smtClean="0"/>
              <a:t>기존 구독자 레코드를 수정한다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defRPr/>
            </a:pPr>
            <a:r>
              <a:rPr lang="en-US" altLang="ko-KR" dirty="0" smtClean="0"/>
              <a:t>Type 3: DELETE (</a:t>
            </a:r>
            <a:r>
              <a:rPr lang="ko-KR" altLang="en-US" dirty="0" smtClean="0"/>
              <a:t>기존 구독자 레코드를 삭제한다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eaLnBrk="1" hangingPunct="1">
              <a:tabLst>
                <a:tab pos="1827213" algn="l"/>
              </a:tabLst>
              <a:defRPr/>
            </a:pPr>
            <a:endParaRPr lang="en-US" altLang="ko-KR" dirty="0" smtClean="0">
              <a:ea typeface="ＭＳ Ｐゴシック" charset="-128"/>
            </a:endParaRPr>
          </a:p>
          <a:p>
            <a:pPr>
              <a:defRPr/>
            </a:pPr>
            <a:r>
              <a:rPr lang="ko-KR" altLang="en-US" dirty="0" smtClean="0"/>
              <a:t>트랜잭션들은 구독자의 이름을 알파벳순으로 정렬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주어진 구독자에 한 개 이상의 트랜잭션이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구독자에 대한 트랜잭션들은 삽입을 수정 전에 그리고 수정은 삭제 전에 발생하게 분류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40084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Stepwise Refinement Mini Case Study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5.10  </a:t>
            </a:r>
            <a:r>
              <a:rPr lang="ko-KR" altLang="en-US" smtClean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유지보수 매니저의 설정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기준선</a:t>
            </a:r>
            <a:r>
              <a:rPr lang="en-US" altLang="ko-KR" dirty="0" smtClean="0"/>
              <a:t>(Baselines)</a:t>
            </a:r>
          </a:p>
          <a:p>
            <a:pPr lvl="1" eaLnBrk="1" hangingPunct="1">
              <a:defRPr/>
            </a:pPr>
            <a:r>
              <a:rPr lang="ko-KR" altLang="en-US" dirty="0" smtClean="0"/>
              <a:t>개인 작업 공간</a:t>
            </a:r>
            <a:r>
              <a:rPr lang="en-US" altLang="ko-KR" dirty="0" smtClean="0"/>
              <a:t>(Private workspaces)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모든 변경은 프로그래머의 개인 복사본으로 만들어짐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기준선 버전은 수정하지 않은 상태를 유지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기준선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5.10  </a:t>
            </a:r>
            <a:r>
              <a:rPr lang="ko-KR" altLang="en-US" smtClean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모듈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/16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 해결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lang="en-US" altLang="ko-KR" sz="1800" dirty="0" smtClean="0"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b="1" dirty="0" smtClean="0">
                <a:ea typeface="ＭＳ Ｐゴシック" charset="-128"/>
              </a:rPr>
              <a:t>첫 번째 프로그래머</a:t>
            </a:r>
            <a:endParaRPr lang="en-US" altLang="ko-KR" b="1" dirty="0" smtClean="0">
              <a:ea typeface="ＭＳ Ｐゴシック" charset="-128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변경 시 동결 후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/16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ko-KR" altLang="en-US" dirty="0" smtClean="0"/>
              <a:t>의 변경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테스트 된 후 결과물로 나온 개정 </a:t>
            </a: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/17</a:t>
            </a:r>
            <a:r>
              <a:rPr lang="en-US" altLang="ko-KR" dirty="0" smtClean="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/17</a:t>
            </a:r>
            <a:r>
              <a:rPr lang="ko-KR" altLang="en-US" dirty="0" smtClean="0"/>
              <a:t>은 새로운 기준선 버전이 됨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lang="en-US" altLang="ko-KR" sz="18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두 번째 프로그래머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새로운 기준선 모듈 </a:t>
            </a:r>
            <a:r>
              <a:rPr lang="en-US" altLang="ko-KR" sz="1800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sz="1800" dirty="0" smtClean="0">
                <a:latin typeface="Courier New" pitchFamily="49" charset="0"/>
                <a:ea typeface="ＭＳ Ｐゴシック" charset="-128"/>
              </a:rPr>
              <a:t>/17</a:t>
            </a:r>
            <a:r>
              <a:rPr lang="ko-KR" altLang="en-US" dirty="0" smtClean="0"/>
              <a:t>의 변경시 동결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새로운 개정인 모듈</a:t>
            </a:r>
            <a:r>
              <a:rPr lang="ko-KR" altLang="en-US" dirty="0" smtClean="0">
                <a:ea typeface="ＭＳ Ｐゴシック" charset="-128"/>
              </a:rPr>
              <a:t> </a:t>
            </a:r>
            <a:r>
              <a:rPr lang="en-US" altLang="ko-KR" sz="1800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sz="1800" dirty="0" smtClean="0">
                <a:latin typeface="Courier New" pitchFamily="49" charset="0"/>
                <a:ea typeface="ＭＳ Ｐゴシック" charset="-128"/>
              </a:rPr>
              <a:t>/18</a:t>
            </a:r>
            <a:r>
              <a:rPr lang="en-US" altLang="ko-KR" sz="2000" dirty="0" smtClean="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모듈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en-US" altLang="ko-KR" dirty="0" err="1" smtClean="0">
                <a:latin typeface="Courier New" pitchFamily="49" charset="0"/>
                <a:ea typeface="ＭＳ Ｐゴシック" charset="-128"/>
              </a:rPr>
              <a:t>mDual</a:t>
            </a:r>
            <a:r>
              <a:rPr lang="en-US" altLang="ko-KR" dirty="0" smtClean="0">
                <a:latin typeface="Courier New" pitchFamily="49" charset="0"/>
                <a:ea typeface="ＭＳ Ｐゴシック" charset="-128"/>
              </a:rPr>
              <a:t>/18</a:t>
            </a:r>
            <a:r>
              <a:rPr lang="ko-KR" altLang="en-US" dirty="0" smtClean="0"/>
              <a:t>은 새로운 기준선</a:t>
            </a:r>
            <a:endParaRPr lang="en-US" altLang="ko-KR" dirty="0" smtClean="0"/>
          </a:p>
          <a:p>
            <a:pPr eaLnBrk="1" hangingPunct="1">
              <a:lnSpc>
                <a:spcPct val="120000"/>
              </a:lnSpc>
              <a:defRPr/>
            </a:pPr>
            <a:endParaRPr lang="en-US" altLang="ko-KR" sz="2000" dirty="0" smtClean="0">
              <a:latin typeface="Courier New" pitchFamily="49" charset="0"/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기준선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5.10  </a:t>
            </a:r>
            <a:r>
              <a:rPr lang="ko-KR" altLang="en-US" smtClean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산물출이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코딩되는</a:t>
            </a:r>
            <a:r>
              <a:rPr lang="ko-KR" altLang="en-US" dirty="0" smtClean="0"/>
              <a:t> 프로세스의 형상관리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프로그래머는 비공식적으로 </a:t>
            </a:r>
            <a:r>
              <a:rPr lang="ko-KR" altLang="en-US" dirty="0" err="1" smtClean="0"/>
              <a:t>코딩된</a:t>
            </a:r>
            <a:r>
              <a:rPr lang="ko-KR" altLang="en-US" dirty="0" smtClean="0"/>
              <a:t> 산출물을 즉시 테스트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SQA </a:t>
            </a:r>
            <a:r>
              <a:rPr lang="ko-KR" altLang="en-US" dirty="0" smtClean="0"/>
              <a:t>그룹에 의해 통과되면 </a:t>
            </a:r>
            <a:r>
              <a:rPr lang="ko-KR" altLang="en-US" dirty="0" err="1" smtClean="0"/>
              <a:t>프로덕트에</a:t>
            </a:r>
            <a:r>
              <a:rPr lang="ko-KR" altLang="en-US" dirty="0" smtClean="0"/>
              <a:t> 통합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유지보수 단계의 절차처럼 같은 형상관리 절차의 대상이 됨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SQA</a:t>
            </a:r>
            <a:r>
              <a:rPr lang="ko-KR" altLang="en-US" dirty="0" smtClean="0"/>
              <a:t>의 테스트 통과후 합당하게 형상관리의 대상이 되지 않으면 개발 프로세스를 적절하게 감시 할 수 없음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507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개발 동안 형상관리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5.10  </a:t>
            </a:r>
            <a:r>
              <a:rPr lang="ko-KR" altLang="en-US" smtClean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UNIX </a:t>
            </a:r>
            <a:r>
              <a:rPr lang="ko-KR" altLang="en-US" dirty="0" smtClean="0"/>
              <a:t>버전 관리 툴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ko-KR" i="1" dirty="0" err="1" smtClean="0"/>
              <a:t>sccs</a:t>
            </a:r>
            <a:endParaRPr lang="en-US" altLang="ko-KR" i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ko-KR" i="1" dirty="0" err="1" smtClean="0"/>
              <a:t>rcs</a:t>
            </a:r>
            <a:endParaRPr lang="en-US" altLang="ko-KR" i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ko-KR" i="1" dirty="0" err="1" smtClean="0"/>
              <a:t>cvs</a:t>
            </a:r>
            <a:endParaRPr lang="en-US" altLang="ko-KR" i="1" dirty="0" smtClean="0"/>
          </a:p>
          <a:p>
            <a:pPr lvl="2" eaLnBrk="1" hangingPunct="1">
              <a:lnSpc>
                <a:spcPct val="12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사용 형상관리 툴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PVCS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SourceSafe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형상관리 툴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ko-KR" i="1" dirty="0" err="1" smtClean="0"/>
              <a:t>cvs</a:t>
            </a:r>
            <a:endParaRPr lang="en-US" altLang="ko-KR" i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Subversion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507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개발 동안 형상관리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5.11  </a:t>
            </a:r>
            <a:r>
              <a:rPr lang="ko-KR" altLang="en-US" smtClean="0"/>
              <a:t>빌드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특정 버전이 링크할 각 </a:t>
            </a:r>
            <a:r>
              <a:rPr lang="ko-KR" altLang="en-US" dirty="0" err="1" smtClean="0"/>
              <a:t>컴파일된</a:t>
            </a:r>
            <a:r>
              <a:rPr lang="en-US" altLang="ko-KR" dirty="0" smtClean="0"/>
              <a:t>-</a:t>
            </a:r>
            <a:r>
              <a:rPr lang="ko-KR" altLang="en-US" dirty="0" smtClean="0"/>
              <a:t>코드 산출물의 수정 버전을 선택하는데 도와주는 툴</a:t>
            </a:r>
          </a:p>
          <a:p>
            <a:pPr lvl="1" eaLnBrk="1" hangingPunct="1">
              <a:defRPr/>
            </a:pPr>
            <a:r>
              <a:rPr lang="en-US" altLang="ko-KR" dirty="0" smtClean="0"/>
              <a:t>UNIX </a:t>
            </a:r>
            <a:r>
              <a:rPr lang="en-US" altLang="ko-KR" sz="2000" i="1" dirty="0" smtClean="0"/>
              <a:t>make</a:t>
            </a:r>
          </a:p>
          <a:p>
            <a:pPr eaLnBrk="1" hangingPunct="1">
              <a:defRPr/>
            </a:pPr>
            <a:r>
              <a:rPr lang="ko-KR" altLang="en-US" dirty="0" err="1" smtClean="0"/>
              <a:t>빌드</a:t>
            </a:r>
            <a:r>
              <a:rPr lang="ko-KR" altLang="en-US" dirty="0" smtClean="0"/>
              <a:t> 툴에서 날짜와 시간 스탬프를 비교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소스 코드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컴파일된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적절한 컴파일러를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툴 은 날짜와 시간 스탬프를 비교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컴파일된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실행 로드 이미지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링커가</a:t>
            </a:r>
            <a:r>
              <a:rPr lang="ko-KR" altLang="en-US" dirty="0" smtClean="0"/>
              <a:t> 필요한 경우 호출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44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Build Tools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5.12  CASE </a:t>
            </a:r>
            <a:r>
              <a:rPr lang="ko-KR" altLang="en-US" smtClean="0"/>
              <a:t>기술로 취득한 생산성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CASE </a:t>
            </a:r>
            <a:r>
              <a:rPr lang="ko-KR" altLang="en-US" dirty="0" smtClean="0"/>
              <a:t>기술 도입 결과의 생산성에 대한 조사를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산업체의 </a:t>
            </a:r>
            <a:r>
              <a:rPr lang="en-US" altLang="ko-KR" dirty="0" smtClean="0"/>
              <a:t>45</a:t>
            </a:r>
            <a:r>
              <a:rPr lang="ko-KR" altLang="en-US" dirty="0" smtClean="0"/>
              <a:t>개 회사로부터 데이터 수집</a:t>
            </a:r>
            <a:r>
              <a:rPr lang="en-US" altLang="ko-KR" dirty="0" smtClean="0"/>
              <a:t> (1992)</a:t>
            </a:r>
          </a:p>
          <a:p>
            <a:pPr lvl="1" eaLnBrk="1" hangingPunct="1">
              <a:defRPr/>
            </a:pPr>
            <a:r>
              <a:rPr lang="en-US" altLang="ko-KR" dirty="0" smtClean="0"/>
              <a:t>50%</a:t>
            </a:r>
            <a:r>
              <a:rPr lang="ko-KR" altLang="en-US" dirty="0" smtClean="0"/>
              <a:t>은 정보시스템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25%</a:t>
            </a:r>
            <a:r>
              <a:rPr lang="ko-KR" altLang="en-US" dirty="0" smtClean="0"/>
              <a:t>는 과학분야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25%</a:t>
            </a:r>
            <a:r>
              <a:rPr lang="ko-KR" altLang="en-US" dirty="0" smtClean="0"/>
              <a:t>는 실시간 항공분야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Results</a:t>
            </a:r>
          </a:p>
          <a:p>
            <a:pPr lvl="1" eaLnBrk="1" hangingPunct="1">
              <a:defRPr/>
            </a:pPr>
            <a:r>
              <a:rPr lang="ko-KR" altLang="en-US" dirty="0" smtClean="0"/>
              <a:t>년 </a:t>
            </a:r>
            <a:r>
              <a:rPr lang="ko-KR" altLang="en-US" dirty="0" err="1" smtClean="0"/>
              <a:t>년평균</a:t>
            </a:r>
            <a:r>
              <a:rPr lang="ko-KR" altLang="en-US" dirty="0" smtClean="0"/>
              <a:t> 생산성은 </a:t>
            </a:r>
            <a:r>
              <a:rPr lang="en-US" altLang="ko-KR" dirty="0" smtClean="0"/>
              <a:t>9~12%</a:t>
            </a:r>
          </a:p>
          <a:p>
            <a:pPr lvl="1" eaLnBrk="1" hangingPunct="1">
              <a:defRPr/>
            </a:pPr>
            <a:r>
              <a:rPr lang="en-US" altLang="ko-KR" dirty="0" smtClean="0"/>
              <a:t>CASE</a:t>
            </a:r>
            <a:r>
              <a:rPr lang="ko-KR" altLang="en-US" dirty="0" smtClean="0"/>
              <a:t>기술 도입으로 사용자당 </a:t>
            </a:r>
            <a:r>
              <a:rPr lang="en-US" altLang="ko-KR" dirty="0" smtClean="0"/>
              <a:t>$125,000</a:t>
            </a:r>
            <a:r>
              <a:rPr lang="ko-KR" altLang="en-US" dirty="0" smtClean="0"/>
              <a:t>란 비용은 합당하지 않음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CASE Tools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5.12  CASE </a:t>
            </a:r>
            <a:r>
              <a:rPr lang="ko-KR" altLang="en-US" smtClean="0"/>
              <a:t>기술로 취득한 생산성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CASE </a:t>
            </a:r>
            <a:r>
              <a:rPr lang="ko-KR" altLang="en-US" dirty="0" smtClean="0"/>
              <a:t>기술을 소프트웨어 조직에 도입하는 이유</a:t>
            </a:r>
          </a:p>
          <a:p>
            <a:pPr lvl="1" eaLnBrk="1" hangingPunct="1">
              <a:defRPr/>
            </a:pPr>
            <a:r>
              <a:rPr lang="ko-KR" altLang="en-US" dirty="0" smtClean="0"/>
              <a:t>개발을 더 빠르게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결함을 적게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사용성을</a:t>
            </a:r>
            <a:r>
              <a:rPr lang="ko-KR" altLang="en-US" dirty="0" smtClean="0"/>
              <a:t> 높게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유지보수를 쉽게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사기 증대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CASE Tools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5.12  CASE </a:t>
            </a:r>
            <a:r>
              <a:rPr lang="ko-KR" altLang="en-US" smtClean="0"/>
              <a:t>기술로 취득한 생산성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포춘</a:t>
            </a:r>
            <a:r>
              <a:rPr lang="en-US" altLang="ko-KR" dirty="0" smtClean="0"/>
              <a:t>(Fortune)</a:t>
            </a:r>
            <a:r>
              <a:rPr lang="ko-KR" altLang="en-US" dirty="0" smtClean="0"/>
              <a:t>지는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개회사 중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개발 프로젝트에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기술의 효율성에 관한 새로운 연구</a:t>
            </a:r>
            <a:r>
              <a:rPr lang="en-US" altLang="ko-KR" dirty="0" smtClean="0"/>
              <a:t> (1997)</a:t>
            </a:r>
          </a:p>
          <a:p>
            <a:pPr lvl="1" eaLnBrk="1" hangingPunct="1">
              <a:defRPr/>
            </a:pPr>
            <a:r>
              <a:rPr lang="ko-KR" altLang="en-US" dirty="0" smtClean="0"/>
              <a:t>필수적인 필요 요소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교육훈련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소프트웨어 프로세스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CASE</a:t>
            </a:r>
            <a:r>
              <a:rPr lang="ko-KR" altLang="en-US" dirty="0" smtClean="0"/>
              <a:t>환경의 </a:t>
            </a:r>
            <a:r>
              <a:rPr lang="en-US" altLang="ko-KR" dirty="0" smtClean="0"/>
              <a:t>CMM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이상 사용되어야 한다는 것을 확인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“A fool with a tool is still a fool”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CASE Tools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BB834-CA23-4A78-90C7-E3A2FB3B549E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96266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순차 마스터파일 갱신용 입력 트랜잭션 레코드</a:t>
            </a:r>
            <a:endParaRPr lang="ko-KR" altLang="en-US" dirty="0"/>
          </a:p>
        </p:txBody>
      </p:sp>
      <p:pic>
        <p:nvPicPr>
          <p:cNvPr id="1127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225" y="1773238"/>
            <a:ext cx="732155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2458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Decompose Process</a:t>
            </a:r>
            <a:endParaRPr lang="ko-KR" altLang="en-US" dirty="0"/>
          </a:p>
        </p:txBody>
      </p:sp>
      <p:pic>
        <p:nvPicPr>
          <p:cNvPr id="1229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773238"/>
            <a:ext cx="49403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5661025"/>
            <a:ext cx="8435975" cy="465138"/>
          </a:xfrm>
        </p:spPr>
        <p:txBody>
          <a:bodyPr/>
          <a:lstStyle/>
          <a:p>
            <a:pPr eaLnBrk="1" hangingPunct="1">
              <a:tabLst>
                <a:tab pos="1827213" algn="l"/>
              </a:tabLst>
              <a:defRPr/>
            </a:pPr>
            <a:r>
              <a:rPr lang="ko-KR" altLang="en-US" dirty="0" smtClean="0">
                <a:ea typeface="ＭＳ Ｐゴシック" charset="-128"/>
              </a:rPr>
              <a:t>더 이상 상세 검색이 가능하지 않음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9069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첫 번째 정제</a:t>
            </a:r>
            <a:endParaRPr lang="ko-KR" altLang="en-US" dirty="0"/>
          </a:p>
        </p:txBody>
      </p:sp>
      <p:pic>
        <p:nvPicPr>
          <p:cNvPr id="13320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1773238"/>
            <a:ext cx="72771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5.1  </a:t>
            </a:r>
            <a:r>
              <a:rPr lang="ko-KR" altLang="en-US" smtClean="0"/>
              <a:t>단계적 정제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PROCESS</a:t>
            </a:r>
            <a:r>
              <a:rPr lang="ko-KR" altLang="en-US" dirty="0" smtClean="0"/>
              <a:t>가 레코드를 요구할 때 정확한 레코드가 정시에 생성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이 기법은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를 분리시켜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에만 집중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40084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Stepwise Refinement Mini Case Study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74B9EE-E2C6-40FD-9040-ECE4787744E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25366</TotalTime>
  <Words>2302</Words>
  <Application>Microsoft Office PowerPoint</Application>
  <PresentationFormat>화면 슬라이드 쇼(4:3)</PresentationFormat>
  <Paragraphs>587</Paragraphs>
  <Slides>58</Slides>
  <Notes>58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소프트웨어공학 서식</vt:lpstr>
      <vt:lpstr>Object-Oriented and     Classical Software Engineering</vt:lpstr>
      <vt:lpstr>Chapter 5.                툴의 선택</vt:lpstr>
      <vt:lpstr>PowerPoint 프레젠테이션</vt:lpstr>
      <vt:lpstr>5.1  단계적 정제</vt:lpstr>
      <vt:lpstr>5.1  단계적 정제</vt:lpstr>
      <vt:lpstr>5.1  단계적 정제</vt:lpstr>
      <vt:lpstr>5.1  단계적 정제</vt:lpstr>
      <vt:lpstr>5.1  단계적 정제</vt:lpstr>
      <vt:lpstr>5.1  단계적 정제</vt:lpstr>
      <vt:lpstr>5.1  단계적 정제</vt:lpstr>
      <vt:lpstr>5.1  단계적 정제</vt:lpstr>
      <vt:lpstr>5.1  단계적 정제</vt:lpstr>
      <vt:lpstr>5.1  단계적 정제</vt:lpstr>
      <vt:lpstr>5.1  단계적 정제</vt:lpstr>
      <vt:lpstr>5.1  단계적 정제</vt:lpstr>
      <vt:lpstr>5.2  비용-이익 분석</vt:lpstr>
      <vt:lpstr>5.2  비용-이익 분석</vt:lpstr>
      <vt:lpstr>5.2  비용-이익 분석</vt:lpstr>
      <vt:lpstr>5.3  분할과 정복</vt:lpstr>
      <vt:lpstr>5.3  분할과 정복</vt:lpstr>
      <vt:lpstr>5.4  관심의 분리</vt:lpstr>
      <vt:lpstr>5.4  관심의 분리</vt:lpstr>
      <vt:lpstr>5.5  소프트웨어 척도</vt:lpstr>
      <vt:lpstr>5.5  소프트웨어 척도</vt:lpstr>
      <vt:lpstr>5.5  소프트웨어 척도</vt:lpstr>
      <vt:lpstr>5.6  CASE (Computer-Aided Software Engineering)</vt:lpstr>
      <vt:lpstr>5.7  CASE의 전문용어</vt:lpstr>
      <vt:lpstr>5.7  CASE의 전문용어</vt:lpstr>
      <vt:lpstr>5.7  CASE의 전문용어</vt:lpstr>
      <vt:lpstr>5.8  CASE의 영역</vt:lpstr>
      <vt:lpstr>5.8  CASE의 영역</vt:lpstr>
      <vt:lpstr>5.8  CASE의 영역</vt:lpstr>
      <vt:lpstr>5.8  CASE의 영역</vt:lpstr>
      <vt:lpstr>5.8  CASE의 영역</vt:lpstr>
      <vt:lpstr>5.8  CASE의 영역</vt:lpstr>
      <vt:lpstr>5.8  CASE의 영역</vt:lpstr>
      <vt:lpstr>5.8  CASE의 영역</vt:lpstr>
      <vt:lpstr>5.8  CASE의 영역</vt:lpstr>
      <vt:lpstr>5.8  CASE의 영역</vt:lpstr>
      <vt:lpstr>5.8  CASE의 영역</vt:lpstr>
      <vt:lpstr>5.8  CASE의 영역</vt:lpstr>
      <vt:lpstr>5.9  소프트웨어 버전</vt:lpstr>
      <vt:lpstr>5.9  소프트웨어 버전</vt:lpstr>
      <vt:lpstr>5.9  소프트웨어 버전</vt:lpstr>
      <vt:lpstr>5.10  형상관리</vt:lpstr>
      <vt:lpstr>5.10  형상관리</vt:lpstr>
      <vt:lpstr>5.10  형상관리</vt:lpstr>
      <vt:lpstr>5.10  형상관리</vt:lpstr>
      <vt:lpstr>5.10  형상관리</vt:lpstr>
      <vt:lpstr>5.10  형상관리</vt:lpstr>
      <vt:lpstr>5.10  형상관리</vt:lpstr>
      <vt:lpstr>5.10  형상관리</vt:lpstr>
      <vt:lpstr>5.10  형상관리</vt:lpstr>
      <vt:lpstr>5.11  빌드 툴</vt:lpstr>
      <vt:lpstr>5.12  CASE 기술로 취득한 생산성</vt:lpstr>
      <vt:lpstr>5.12  CASE 기술로 취득한 생산성</vt:lpstr>
      <vt:lpstr>5.12  CASE 기술로 취득한 생산성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CNLAB</cp:lastModifiedBy>
  <cp:revision>1666</cp:revision>
  <dcterms:created xsi:type="dcterms:W3CDTF">2010-06-28T15:09:10Z</dcterms:created>
  <dcterms:modified xsi:type="dcterms:W3CDTF">2017-09-09T10:08:05Z</dcterms:modified>
</cp:coreProperties>
</file>