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261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2880">
          <p15:clr>
            <a:srgbClr val="A4A3A4"/>
          </p15:clr>
        </p15:guide>
        <p15:guide id="3" pos="295">
          <p15:clr>
            <a:srgbClr val="A4A3A4"/>
          </p15:clr>
        </p15:guide>
        <p15:guide id="4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7" autoAdjust="0"/>
    <p:restoredTop sz="94653"/>
  </p:normalViewPr>
  <p:slideViewPr>
    <p:cSldViewPr showGuides="1">
      <p:cViewPr varScale="1">
        <p:scale>
          <a:sx n="113" d="100"/>
          <a:sy n="113" d="100"/>
        </p:scale>
        <p:origin x="864" y="184"/>
      </p:cViewPr>
      <p:guideLst>
        <p:guide orient="horz" pos="1117"/>
        <p:guide pos="2880"/>
        <p:guide pos="295"/>
        <p:guide pos="25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F4355-50B6-4087-9E5D-95C64923D2D6}" type="datetimeFigureOut">
              <a:rPr lang="ko-KR" altLang="en-US"/>
              <a:pPr>
                <a:defRPr/>
              </a:pPr>
              <a:t>2018. 10. 15.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9FE42-8E49-4378-9255-678967010F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F822B-C71E-4133-97C8-DEF49903D2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89BF4-A89C-4612-A807-C31599CA4CC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08DA2-4795-487D-9B19-656643D71532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DCF8F-AD8E-4F8A-A098-C9F4B0F63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188EC-830A-4127-9111-7219AB4D574D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E52-840F-442A-AEB5-008449D88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805F9-E74A-4397-AB1E-51B9C3818226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EE8-BFE9-4139-934E-FD295E0DD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AEF35-25F5-401B-8180-8AAAD80884B0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A936-D75D-4674-956F-1DF521DB2A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DA337-C658-4C2C-9355-ECE9084A528E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CC6D-34DB-41F3-863B-109AC57F30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77458-345A-470C-BCF9-A17429C19CD1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3FA-D853-4FD0-B319-04577F3B98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58719-2148-49DE-B1C3-BF6FF45C7D59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8862-D24F-490A-8D04-100F123B0E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FED11-4E1E-4441-A5DF-E6D703A5B057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BBFC-B98D-4211-BACC-3199AD6B2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3DB4F-0CD2-43DE-90E6-8B4BD60A3826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4405-7D01-4534-BE14-DD2CE1ED1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27A7F-A5C7-45F2-A66F-309165B96DC1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5BD5-057E-4246-828B-39BA79A4B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7FEF3-9FFC-460E-9DA9-6967B1D5DA01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9FCA-1826-426A-8AC1-B78254853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A6767-F3E2-4BF2-8488-B54EFF95FBC9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907D-72EC-4E32-97BF-DF3B0D78E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A69CE-59C0-4BC4-A89C-DAB47AD8942E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28A-1C73-43B2-9E07-E521DA071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963D7F-1669-4762-B130-85F638F9D7DE}" type="datetime1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13037A-F562-49FF-BC54-B2A2D764C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1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ctrTitle"/>
          </p:nvPr>
        </p:nvSpPr>
        <p:spPr>
          <a:xfrm>
            <a:off x="800100" y="1928813"/>
            <a:ext cx="7772400" cy="14700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ko-KR" sz="4000" b="1" i="1" dirty="0">
                <a:ea typeface="ＭＳ Ｐゴシック" pitchFamily="-108" charset="-128"/>
              </a:rPr>
              <a:t>Object-Oriented and </a:t>
            </a:r>
            <a:br>
              <a:rPr lang="en-US" altLang="ko-KR" sz="4000" b="1" i="1" dirty="0">
                <a:ea typeface="ＭＳ Ｐゴシック" pitchFamily="-108" charset="-128"/>
              </a:rPr>
            </a:br>
            <a:r>
              <a:rPr lang="en-US" altLang="ko-KR" sz="4000" b="1" i="1" dirty="0">
                <a:ea typeface="ＭＳ Ｐゴシック" pitchFamily="-108" charset="-128"/>
              </a:rPr>
              <a:t>   Classical Software Engineering</a:t>
            </a:r>
            <a:endParaRPr lang="ko-KR" alt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워크스루</a:t>
            </a:r>
            <a:r>
              <a:rPr lang="ko-KR" altLang="en-US" b="1" dirty="0"/>
              <a:t> 팀은 </a:t>
            </a:r>
            <a:r>
              <a:rPr lang="en-US" altLang="ko-KR" b="1" dirty="0"/>
              <a:t>4</a:t>
            </a:r>
            <a:r>
              <a:rPr lang="ko-KR" altLang="en-US" b="1" dirty="0"/>
              <a:t>명에서 </a:t>
            </a:r>
            <a:r>
              <a:rPr lang="en-US" altLang="ko-KR" b="1" dirty="0"/>
              <a:t>6</a:t>
            </a:r>
            <a:r>
              <a:rPr lang="ko-KR" altLang="en-US" b="1" dirty="0"/>
              <a:t>명의 멤버들로 구성</a:t>
            </a:r>
            <a:endParaRPr lang="en-US" altLang="ko-KR" b="1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다음의 대표자로 구성됨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현재 </a:t>
            </a:r>
            <a:r>
              <a:rPr lang="ko-KR" altLang="en-US" dirty="0" err="1"/>
              <a:t>워크플로에</a:t>
            </a:r>
            <a:r>
              <a:rPr lang="ko-KR" altLang="en-US" dirty="0"/>
              <a:t> 책임을 지는 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다음 </a:t>
            </a:r>
            <a:r>
              <a:rPr lang="ko-KR" altLang="en-US" dirty="0" err="1"/>
              <a:t>워크플로에</a:t>
            </a:r>
            <a:r>
              <a:rPr lang="ko-KR" altLang="en-US" dirty="0"/>
              <a:t> 책임을 질 팀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SQA </a:t>
            </a:r>
            <a:r>
              <a:rPr lang="ko-KR" altLang="en-US" dirty="0"/>
              <a:t>그룹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 err="1"/>
              <a:t>워크스루는</a:t>
            </a:r>
            <a:r>
              <a:rPr lang="ko-KR" altLang="en-US" b="1" dirty="0"/>
              <a:t> 준비할 수 있도록 자료를 사전에 배포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이를 통해 참가자들은 두 가지 목록을 개발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이해할 수 없는 항목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부정확하다고 생각되는 항목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24384" cy="400110"/>
          </a:xfrm>
        </p:spPr>
        <p:txBody>
          <a:bodyPr/>
          <a:lstStyle/>
          <a:p>
            <a:pPr algn="ctr"/>
            <a:r>
              <a:rPr lang="ko-KR" altLang="en-US"/>
              <a:t>워크스루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b="1" dirty="0" err="1"/>
              <a:t>워크스루</a:t>
            </a:r>
            <a:r>
              <a:rPr lang="ko-KR" altLang="en-US" b="1" dirty="0"/>
              <a:t> 팀의 의장 </a:t>
            </a:r>
            <a:r>
              <a:rPr lang="en-US" altLang="ko-KR" b="1" dirty="0"/>
              <a:t>– SQA </a:t>
            </a:r>
            <a:r>
              <a:rPr lang="ko-KR" altLang="en-US" b="1" dirty="0"/>
              <a:t>대표자가 의장</a:t>
            </a:r>
            <a:endParaRPr lang="en-US" altLang="ko-KR" b="1" dirty="0"/>
          </a:p>
          <a:p>
            <a:pPr lvl="3"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err="1"/>
              <a:t>워크스루에서</a:t>
            </a:r>
            <a:r>
              <a:rPr lang="ko-KR" altLang="en-US" b="1" dirty="0"/>
              <a:t> 우리가 결함을 </a:t>
            </a:r>
            <a:r>
              <a:rPr lang="ko-KR" altLang="en-US" b="1" dirty="0" err="1"/>
              <a:t>발견했을때</a:t>
            </a:r>
            <a:r>
              <a:rPr lang="en-US" altLang="ko-KR" b="1" dirty="0"/>
              <a:t>, </a:t>
            </a:r>
            <a:r>
              <a:rPr lang="ko-KR" altLang="en-US" b="1" dirty="0"/>
              <a:t>그것들을 수정해서는 안됨</a:t>
            </a:r>
            <a:endParaRPr lang="en-US" altLang="ko-KR" b="1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위원회가 작성한 수정은 </a:t>
            </a:r>
            <a:r>
              <a:rPr lang="ko-KR" altLang="en-US" dirty="0" err="1"/>
              <a:t>훈련받은</a:t>
            </a:r>
            <a:r>
              <a:rPr lang="ko-KR" altLang="en-US" dirty="0"/>
              <a:t> 사람이 작성한 것보다 </a:t>
            </a:r>
            <a:r>
              <a:rPr lang="ko-KR" altLang="en-US" dirty="0" err="1"/>
              <a:t>저품질일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위원회 수정의 비용은 너무 높음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결함으로 간주했던 모든 항목들이 모두 결함은 아닐 수도 있음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err="1"/>
              <a:t>워크스루는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시간 이상 계속하면 안됨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결함을 정확하게 수정하기에는 시간이 짧음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</p:spPr>
        <p:txBody>
          <a:bodyPr/>
          <a:lstStyle/>
          <a:p>
            <a:pPr algn="ctr"/>
            <a:r>
              <a:rPr lang="ko-KR" altLang="en-US" dirty="0" err="1"/>
              <a:t>워크스루</a:t>
            </a:r>
            <a:r>
              <a:rPr lang="ko-KR" altLang="en-US" dirty="0"/>
              <a:t> 관리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워크스루는</a:t>
            </a:r>
            <a:r>
              <a:rPr lang="ko-KR" altLang="en-US" b="1" dirty="0"/>
              <a:t> 참가자</a:t>
            </a:r>
            <a:r>
              <a:rPr lang="en-US" altLang="ko-KR" b="1" dirty="0"/>
              <a:t>-</a:t>
            </a:r>
            <a:r>
              <a:rPr lang="ko-KR" altLang="en-US" b="1" dirty="0"/>
              <a:t>중심보다는 문서</a:t>
            </a:r>
            <a:r>
              <a:rPr lang="en-US" altLang="ko-KR" b="1" dirty="0"/>
              <a:t>-</a:t>
            </a:r>
            <a:r>
              <a:rPr lang="ko-KR" altLang="en-US" b="1" dirty="0"/>
              <a:t>중심으로 수행해야 함</a:t>
            </a:r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언급이나 제안 설명은 결함을 발견하게 함</a:t>
            </a:r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b="1" dirty="0" err="1"/>
              <a:t>워크스루는</a:t>
            </a:r>
            <a:r>
              <a:rPr lang="ko-KR" altLang="en-US" b="1" dirty="0"/>
              <a:t> 성능 평가에 이용되면 안됨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87537" cy="400110"/>
          </a:xfrm>
        </p:spPr>
        <p:txBody>
          <a:bodyPr/>
          <a:lstStyle/>
          <a:p>
            <a:pPr algn="ctr"/>
            <a:r>
              <a:rPr lang="ko-KR" altLang="en-US" dirty="0" err="1"/>
              <a:t>워크스루</a:t>
            </a:r>
            <a:r>
              <a:rPr lang="ko-KR" altLang="en-US" dirty="0"/>
              <a:t> 관리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인스펙션은</a:t>
            </a:r>
            <a:r>
              <a:rPr lang="ko-KR" altLang="en-US" b="1" dirty="0"/>
              <a:t> </a:t>
            </a:r>
            <a:r>
              <a:rPr lang="en-US" altLang="ko-KR" b="1" dirty="0"/>
              <a:t>5</a:t>
            </a:r>
            <a:r>
              <a:rPr lang="ko-KR" altLang="en-US" b="1" dirty="0"/>
              <a:t>개의 정형화된 단계로 구성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개요</a:t>
            </a:r>
            <a:r>
              <a:rPr lang="en-US" altLang="ko-KR" dirty="0"/>
              <a:t>(Overview)”</a:t>
            </a:r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준비</a:t>
            </a:r>
            <a:r>
              <a:rPr lang="en-US" altLang="ko-KR" dirty="0"/>
              <a:t>(Preparation)”, </a:t>
            </a:r>
            <a:r>
              <a:rPr lang="ko-KR" altLang="en-US" dirty="0"/>
              <a:t>발견된 결함들의 유형을 이해하게 하는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인스펙션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재작업</a:t>
            </a:r>
            <a:r>
              <a:rPr lang="en-US" altLang="ko-KR" dirty="0"/>
              <a:t>(Rework)</a:t>
            </a:r>
          </a:p>
          <a:p>
            <a:pPr lvl="1" eaLnBrk="1" hangingPunct="1"/>
            <a:r>
              <a:rPr lang="ko-KR" altLang="en-US" dirty="0"/>
              <a:t>사후검토</a:t>
            </a:r>
            <a:r>
              <a:rPr lang="en-US" altLang="ko-KR" dirty="0"/>
              <a:t>(Follow-up)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24384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인스펙션</a:t>
            </a:r>
            <a:r>
              <a:rPr lang="ko-KR" altLang="en-US" b="1" dirty="0"/>
              <a:t> 팀의 구성 </a:t>
            </a:r>
            <a:r>
              <a:rPr lang="en-US" altLang="ko-KR" b="1" dirty="0"/>
              <a:t>– 4</a:t>
            </a:r>
            <a:r>
              <a:rPr lang="ko-KR" altLang="en-US" b="1" dirty="0"/>
              <a:t>명의 멤버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중재자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현재 </a:t>
            </a:r>
            <a:r>
              <a:rPr lang="ko-KR" altLang="en-US" dirty="0" err="1"/>
              <a:t>워크플로를</a:t>
            </a:r>
            <a:r>
              <a:rPr lang="ko-KR" altLang="en-US" dirty="0"/>
              <a:t> 수행하는 팀의 멤버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다음 </a:t>
            </a:r>
            <a:r>
              <a:rPr lang="ko-KR" altLang="en-US" dirty="0" err="1"/>
              <a:t>워크플로를</a:t>
            </a:r>
            <a:r>
              <a:rPr lang="ko-KR" altLang="en-US" dirty="0"/>
              <a:t> 수행할 팀의 멤버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SQA </a:t>
            </a:r>
            <a:r>
              <a:rPr lang="ko-KR" altLang="en-US" dirty="0"/>
              <a:t>그룹의 멤버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특별한 역할</a:t>
            </a:r>
            <a:endParaRPr lang="en-US" altLang="ko-KR" b="1" dirty="0"/>
          </a:p>
          <a:p>
            <a:pPr lvl="1" eaLnBrk="1" hangingPunct="1"/>
            <a:r>
              <a:rPr lang="ko-KR" altLang="en-US" dirty="0" err="1"/>
              <a:t>조정자</a:t>
            </a:r>
            <a:r>
              <a:rPr lang="en-US" altLang="ko-KR" dirty="0"/>
              <a:t>(Moderator)</a:t>
            </a:r>
          </a:p>
          <a:p>
            <a:pPr lvl="1" eaLnBrk="1" hangingPunct="1"/>
            <a:r>
              <a:rPr lang="ko-KR" altLang="en-US" dirty="0" err="1"/>
              <a:t>판독자</a:t>
            </a:r>
            <a:r>
              <a:rPr lang="en-US" altLang="ko-KR" dirty="0"/>
              <a:t>(Reader)</a:t>
            </a:r>
          </a:p>
          <a:p>
            <a:pPr lvl="1" eaLnBrk="1" hangingPunct="1"/>
            <a:r>
              <a:rPr lang="ko-KR" altLang="en-US" dirty="0"/>
              <a:t>기록자</a:t>
            </a:r>
            <a:r>
              <a:rPr lang="en-US" altLang="ko-KR" dirty="0"/>
              <a:t>(Recorder)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35075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결함들은 수준에 따라 엄격하게 기록되어 짐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Example:</a:t>
            </a:r>
          </a:p>
          <a:p>
            <a:pPr lvl="2" eaLnBrk="1" hangingPunct="1"/>
            <a:r>
              <a:rPr lang="ko-KR" altLang="en-US" dirty="0"/>
              <a:t>중요 또는 사소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결함들은 결함 유형에 따라 기록되어 짐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설계 결함의 예</a:t>
            </a:r>
            <a:r>
              <a:rPr lang="en-US" altLang="ko-KR" dirty="0"/>
              <a:t>:</a:t>
            </a:r>
          </a:p>
          <a:p>
            <a:pPr lvl="2" eaLnBrk="1" hangingPunct="1"/>
            <a:r>
              <a:rPr lang="ko-KR" altLang="en-US" dirty="0"/>
              <a:t>명세 문서의 각 항목이 적절하게 그리고 정확하지 않음</a:t>
            </a:r>
            <a:r>
              <a:rPr lang="en-US" altLang="ko-KR" dirty="0"/>
              <a:t>(</a:t>
            </a:r>
            <a:r>
              <a:rPr lang="ko-KR" altLang="en-US" dirty="0"/>
              <a:t>논리 결함</a:t>
            </a:r>
            <a:r>
              <a:rPr lang="en-US" altLang="ko-KR" dirty="0"/>
              <a:t>)</a:t>
            </a:r>
          </a:p>
          <a:p>
            <a:pPr lvl="2" eaLnBrk="1" hangingPunct="1"/>
            <a:r>
              <a:rPr lang="ko-KR" altLang="en-US" dirty="0"/>
              <a:t>실 인수와 </a:t>
            </a:r>
            <a:r>
              <a:rPr lang="ko-KR" altLang="en-US" dirty="0" err="1"/>
              <a:t>가인수들이</a:t>
            </a:r>
            <a:r>
              <a:rPr lang="ko-KR" altLang="en-US" dirty="0"/>
              <a:t> 대응되어 있지 않음</a:t>
            </a:r>
            <a:r>
              <a:rPr lang="en-US" altLang="ko-KR" dirty="0"/>
              <a:t>(</a:t>
            </a:r>
            <a:r>
              <a:rPr lang="ko-KR" altLang="en-US" dirty="0"/>
              <a:t>인터페이스 결함</a:t>
            </a:r>
            <a:r>
              <a:rPr lang="en-US" altLang="ko-KR" dirty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dirty="0"/>
              <a:t>결함 통계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주어진 </a:t>
            </a:r>
            <a:r>
              <a:rPr lang="ko-KR" altLang="en-US" b="1" dirty="0" err="1"/>
              <a:t>워크플로에</a:t>
            </a:r>
            <a:r>
              <a:rPr lang="ko-KR" altLang="en-US" b="1" dirty="0"/>
              <a:t> 따라</a:t>
            </a:r>
            <a:r>
              <a:rPr lang="en-US" altLang="ko-KR" b="1" dirty="0"/>
              <a:t>, </a:t>
            </a:r>
            <a:r>
              <a:rPr lang="ko-KR" altLang="en-US" b="1" dirty="0"/>
              <a:t>우리는 이전에 </a:t>
            </a:r>
            <a:r>
              <a:rPr lang="ko-KR" altLang="en-US" b="1" dirty="0" err="1"/>
              <a:t>프로덕트와</a:t>
            </a:r>
            <a:r>
              <a:rPr lang="ko-KR" altLang="en-US" b="1" dirty="0"/>
              <a:t> 현재 </a:t>
            </a:r>
            <a:r>
              <a:rPr lang="ko-KR" altLang="en-US" b="1" dirty="0" err="1"/>
              <a:t>결함율을</a:t>
            </a:r>
            <a:r>
              <a:rPr lang="ko-KR" altLang="en-US" b="1" dirty="0"/>
              <a:t> 비교</a:t>
            </a:r>
            <a:endParaRPr lang="en-US" altLang="ko-KR" b="1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만약 산출물에 결함의 수가 불균등하게 발견되면</a:t>
            </a:r>
            <a:r>
              <a:rPr lang="en-US" altLang="ko-KR" b="1" dirty="0"/>
              <a:t>,</a:t>
            </a:r>
          </a:p>
          <a:p>
            <a:pPr lvl="1" eaLnBrk="1" hangingPunct="1"/>
            <a:r>
              <a:rPr lang="ko-KR" altLang="en-US" dirty="0"/>
              <a:t>시작부터 재설계하는 것은 좋은 대안이 될 수 있음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다음 </a:t>
            </a:r>
            <a:r>
              <a:rPr lang="ko-KR" altLang="en-US" b="1" dirty="0" err="1"/>
              <a:t>워크플로에</a:t>
            </a:r>
            <a:r>
              <a:rPr lang="ko-KR" altLang="en-US" b="1" dirty="0"/>
              <a:t> 결함 통계를 활용할 수 있음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우리는 현재 </a:t>
            </a:r>
            <a:r>
              <a:rPr lang="ko-KR" altLang="en-US" dirty="0" err="1"/>
              <a:t>인스펙션에서</a:t>
            </a:r>
            <a:r>
              <a:rPr lang="ko-KR" altLang="en-US" dirty="0"/>
              <a:t> 모든 특별한 형태의 결함을 발견할 수 없을지도 모름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306512" cy="400110"/>
          </a:xfrm>
        </p:spPr>
        <p:txBody>
          <a:bodyPr/>
          <a:lstStyle/>
          <a:p>
            <a:pPr algn="ctr"/>
            <a:r>
              <a:rPr lang="ko-KR" altLang="en-US" dirty="0"/>
              <a:t>결함 통계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IBM </a:t>
            </a:r>
            <a:r>
              <a:rPr lang="ko-KR" altLang="en-US" b="1" dirty="0" err="1"/>
              <a:t>인스펙션은</a:t>
            </a:r>
            <a:r>
              <a:rPr lang="ko-KR" altLang="en-US" b="1" dirty="0"/>
              <a:t> 다음과 같은 결과를 보임</a:t>
            </a:r>
            <a:endParaRPr lang="en-US" altLang="ko-KR" b="1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모든 발견된 결함의 </a:t>
            </a:r>
            <a:r>
              <a:rPr lang="en-US" altLang="ko-KR" dirty="0"/>
              <a:t>82% (1976)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모든 발견된 결함의 </a:t>
            </a:r>
            <a:r>
              <a:rPr lang="en-US" altLang="ko-KR" dirty="0"/>
              <a:t>70% (1978)</a:t>
            </a:r>
            <a:r>
              <a:rPr lang="ko-KR" altLang="en-US" dirty="0"/>
              <a:t> 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모든 발견된 결함의 </a:t>
            </a:r>
            <a:r>
              <a:rPr lang="en-US" altLang="ko-KR" dirty="0"/>
              <a:t>93% (1986)</a:t>
            </a:r>
          </a:p>
          <a:p>
            <a:pPr lvl="3"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err="1"/>
              <a:t>스위칭</a:t>
            </a:r>
            <a:r>
              <a:rPr lang="ko-KR" altLang="en-US" b="1" dirty="0"/>
              <a:t> 시스템 </a:t>
            </a:r>
            <a:r>
              <a:rPr lang="ko-KR" altLang="en-US" b="1" dirty="0" err="1"/>
              <a:t>프로덕트</a:t>
            </a:r>
            <a:endParaRPr lang="en-US" altLang="ko-KR" b="1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결함을 발견하는 비용에 </a:t>
            </a:r>
            <a:r>
              <a:rPr lang="en-US" altLang="ko-KR" dirty="0"/>
              <a:t>90% </a:t>
            </a:r>
            <a:r>
              <a:rPr lang="ko-KR" altLang="en-US" dirty="0"/>
              <a:t>감소 </a:t>
            </a:r>
            <a:r>
              <a:rPr lang="en-US" altLang="ko-KR" dirty="0"/>
              <a:t>(1986)</a:t>
            </a:r>
          </a:p>
          <a:p>
            <a:pPr lvl="3"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JPL(Jet Propulsion  Laboratory)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 err="1"/>
              <a:t>시간동안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중요한 결함과 </a:t>
            </a:r>
            <a:r>
              <a:rPr lang="en-US" altLang="ko-KR" dirty="0"/>
              <a:t>14</a:t>
            </a:r>
            <a:r>
              <a:rPr lang="ko-KR" altLang="en-US" dirty="0"/>
              <a:t>개의 사소한 결함들 </a:t>
            </a:r>
            <a:r>
              <a:rPr lang="en-US" altLang="ko-KR" dirty="0"/>
              <a:t>(1990)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err="1"/>
              <a:t>인스펙션당</a:t>
            </a:r>
            <a:r>
              <a:rPr lang="ko-KR" altLang="en-US" dirty="0"/>
              <a:t> </a:t>
            </a:r>
            <a:r>
              <a:rPr lang="en-US" altLang="ko-KR" dirty="0"/>
              <a:t>$25,000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절약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err="1"/>
              <a:t>페이즈에</a:t>
            </a:r>
            <a:r>
              <a:rPr lang="ko-KR" altLang="en-US" dirty="0"/>
              <a:t> 따라 발견된 결함들의 개수가 지수적으로 감소 </a:t>
            </a:r>
            <a:r>
              <a:rPr lang="en-US" altLang="ko-KR" dirty="0"/>
              <a:t>(1992)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88480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인스펙션의</a:t>
            </a:r>
            <a:r>
              <a:rPr lang="ko-KR" altLang="en-US" dirty="0"/>
              <a:t> 통계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위험은 </a:t>
            </a:r>
            <a:r>
              <a:rPr lang="ko-KR" altLang="en-US" b="1" dirty="0" err="1"/>
              <a:t>인스펙션들인</a:t>
            </a:r>
            <a:r>
              <a:rPr lang="ko-KR" altLang="en-US" b="1" dirty="0"/>
              <a:t> 경우에 특히 </a:t>
            </a:r>
            <a:r>
              <a:rPr lang="ko-KR" altLang="en-US" b="1" dirty="0" err="1"/>
              <a:t>민감</a:t>
            </a:r>
            <a:endParaRPr lang="en-US" altLang="ko-KR" b="1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 통계가 성능 평가로 사용되어선 안됨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황금 달걀을 낳는 거위를 죽인다</a:t>
            </a:r>
            <a:r>
              <a:rPr lang="en-US" altLang="ko-KR" dirty="0"/>
              <a:t>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05025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인스펙션의</a:t>
            </a:r>
            <a:r>
              <a:rPr lang="ko-KR" altLang="en-US" dirty="0"/>
              <a:t> 통계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워크스루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비정형 프로세스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준비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분석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 err="1"/>
              <a:t>인스펙션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정형화된 프로세스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개요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준비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인스펙션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재작업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사후검토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인스펙션과</a:t>
            </a:r>
            <a:r>
              <a:rPr lang="ko-KR" altLang="en-US" dirty="0"/>
              <a:t> </a:t>
            </a:r>
            <a:r>
              <a:rPr lang="ko-KR" altLang="en-US" dirty="0" err="1"/>
              <a:t>워크스루의</a:t>
            </a:r>
            <a:r>
              <a:rPr lang="ko-KR" altLang="en-US" dirty="0"/>
              <a:t> 비교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10998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/>
              <a:t>Chapter 6.</a:t>
            </a:r>
            <a:br>
              <a:rPr lang="en-US" altLang="ko-KR" sz="2400" b="1" dirty="0"/>
            </a:br>
            <a:r>
              <a:rPr lang="en-US" altLang="ko-KR" sz="4000" b="1" dirty="0">
                <a:latin typeface="HY동녘B" pitchFamily="18" charset="-127"/>
                <a:ea typeface="HY동녘B" pitchFamily="18" charset="-127"/>
              </a:rPr>
              <a:t>                  </a:t>
            </a:r>
            <a:r>
              <a:rPr lang="ko-KR" altLang="en-US" sz="4000" b="1" dirty="0" err="1">
                <a:latin typeface="HY동녘B" pitchFamily="18" charset="-127"/>
                <a:ea typeface="HY동녘B" pitchFamily="18" charset="-127"/>
              </a:rPr>
              <a:t>테스팅</a:t>
            </a:r>
            <a:r>
              <a:rPr lang="en-US" altLang="ko-KR" sz="4000" b="1" dirty="0">
                <a:latin typeface="HY동녘B" pitchFamily="18" charset="-127"/>
                <a:ea typeface="HY동녘B" pitchFamily="18" charset="-127"/>
              </a:rPr>
              <a:t> </a:t>
            </a:r>
            <a:endParaRPr lang="ko-KR" altLang="en-US" sz="40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ＭＳ Ｐゴシック" charset="-128"/>
              </a:rPr>
              <a:t>Reviews can be effective</a:t>
            </a:r>
          </a:p>
          <a:p>
            <a:pPr lvl="1" eaLnBrk="1" hangingPunct="1"/>
            <a:r>
              <a:rPr lang="en-US" altLang="ko-KR" dirty="0">
                <a:ea typeface="ＭＳ Ｐゴシック" charset="-128"/>
              </a:rPr>
              <a:t>Faults are detected early in the process</a:t>
            </a:r>
          </a:p>
          <a:p>
            <a:pPr eaLnBrk="1" hangingPunct="1"/>
            <a:endParaRPr lang="en-US" altLang="ko-KR" dirty="0">
              <a:ea typeface="ＭＳ Ｐゴシック" charset="-128"/>
            </a:endParaRPr>
          </a:p>
          <a:p>
            <a:pPr eaLnBrk="1" hangingPunct="1"/>
            <a:r>
              <a:rPr lang="en-US" altLang="ko-KR" dirty="0">
                <a:ea typeface="ＭＳ Ｐゴシック" charset="-128"/>
              </a:rPr>
              <a:t>Reviews are less effective if the process is inadequate</a:t>
            </a:r>
          </a:p>
          <a:p>
            <a:pPr lvl="1" eaLnBrk="1" hangingPunct="1"/>
            <a:r>
              <a:rPr lang="en-US" altLang="ko-KR" dirty="0">
                <a:ea typeface="ＭＳ Ｐゴシック" charset="-128"/>
              </a:rPr>
              <a:t>Large-scale software should consist of smaller, largely independent pieces</a:t>
            </a:r>
          </a:p>
          <a:p>
            <a:pPr lvl="1" eaLnBrk="1" hangingPunct="1"/>
            <a:r>
              <a:rPr lang="en-US" altLang="ko-KR" dirty="0">
                <a:ea typeface="ＭＳ Ｐゴシック" charset="-128"/>
              </a:rPr>
              <a:t>The documentation of the previous workflows has to be complete and available online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ko-KR" altLang="en-US" dirty="0"/>
              <a:t>검토의 </a:t>
            </a:r>
            <a:r>
              <a:rPr lang="ko-KR" altLang="en-US"/>
              <a:t>강점과 약점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인스펙션</a:t>
            </a:r>
            <a:r>
              <a:rPr lang="ko-KR" altLang="en-US" b="1" dirty="0"/>
              <a:t> 율</a:t>
            </a:r>
            <a:r>
              <a:rPr lang="en-US" altLang="ko-KR" b="1" dirty="0"/>
              <a:t>(Inspection rate)</a:t>
            </a:r>
          </a:p>
          <a:p>
            <a:pPr lvl="1" eaLnBrk="1" hangingPunct="1"/>
            <a:r>
              <a:rPr lang="en-US" altLang="ko-KR" dirty="0"/>
              <a:t>e.g. </a:t>
            </a:r>
            <a:r>
              <a:rPr lang="ko-KR" altLang="en-US" dirty="0"/>
              <a:t>시간당 </a:t>
            </a:r>
            <a:r>
              <a:rPr lang="ko-KR" altLang="en-US" dirty="0" err="1"/>
              <a:t>인스펙션된</a:t>
            </a:r>
            <a:r>
              <a:rPr lang="ko-KR" altLang="en-US" dirty="0"/>
              <a:t> 설계 페이지의 비율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 밀도</a:t>
            </a:r>
            <a:r>
              <a:rPr lang="en-US" altLang="ko-KR" b="1" dirty="0"/>
              <a:t>(Fault density)</a:t>
            </a:r>
          </a:p>
          <a:p>
            <a:pPr lvl="1" eaLnBrk="1" hangingPunct="1"/>
            <a:r>
              <a:rPr lang="en-US" altLang="ko-KR" dirty="0"/>
              <a:t>e.g. </a:t>
            </a:r>
            <a:r>
              <a:rPr lang="ko-KR" altLang="en-US" dirty="0"/>
              <a:t>감사된 </a:t>
            </a:r>
            <a:r>
              <a:rPr lang="en-US" altLang="ko-KR" dirty="0"/>
              <a:t>KLOC </a:t>
            </a:r>
            <a:r>
              <a:rPr lang="ko-KR" altLang="en-US" dirty="0"/>
              <a:t>당 결함 수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 </a:t>
            </a:r>
            <a:r>
              <a:rPr lang="ko-KR" altLang="en-US" b="1" dirty="0" err="1"/>
              <a:t>발견율</a:t>
            </a:r>
            <a:r>
              <a:rPr lang="en-US" altLang="ko-KR" b="1" dirty="0"/>
              <a:t>(Fault detection rate)</a:t>
            </a:r>
          </a:p>
          <a:p>
            <a:pPr lvl="1" eaLnBrk="1" hangingPunct="1"/>
            <a:r>
              <a:rPr lang="en-US" altLang="ko-KR" dirty="0"/>
              <a:t>e.g. </a:t>
            </a:r>
            <a:r>
              <a:rPr lang="ko-KR" altLang="en-US" dirty="0"/>
              <a:t>시간당 발견된 주요</a:t>
            </a:r>
            <a:r>
              <a:rPr lang="en-US" altLang="ko-KR" dirty="0"/>
              <a:t>/</a:t>
            </a:r>
            <a:r>
              <a:rPr lang="ko-KR" altLang="en-US" dirty="0"/>
              <a:t>단순 결함들의 수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 발견 효율성</a:t>
            </a:r>
            <a:r>
              <a:rPr lang="en-US" altLang="ko-KR" b="1" dirty="0"/>
              <a:t>(Fault detection efficiency)</a:t>
            </a:r>
          </a:p>
          <a:p>
            <a:pPr lvl="1" eaLnBrk="1" hangingPunct="1"/>
            <a:r>
              <a:rPr lang="en-US" altLang="ko-KR" dirty="0"/>
              <a:t>e.g. </a:t>
            </a:r>
            <a:r>
              <a:rPr lang="ko-KR" altLang="en-US" dirty="0"/>
              <a:t>사람 당 발견한 주요</a:t>
            </a:r>
            <a:r>
              <a:rPr lang="en-US" altLang="ko-KR" dirty="0"/>
              <a:t>-</a:t>
            </a:r>
            <a:r>
              <a:rPr lang="ko-KR" altLang="en-US" dirty="0"/>
              <a:t>단순 결함들의 수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05025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인스펙션용</a:t>
            </a:r>
            <a:r>
              <a:rPr lang="ko-KR" altLang="en-US" dirty="0"/>
              <a:t> 척도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결함 </a:t>
            </a:r>
            <a:r>
              <a:rPr lang="ko-KR" altLang="en-US" b="1" dirty="0" err="1"/>
              <a:t>발견율에</a:t>
            </a:r>
            <a:r>
              <a:rPr lang="ko-KR" altLang="en-US" b="1" dirty="0"/>
              <a:t> </a:t>
            </a:r>
            <a:r>
              <a:rPr lang="en-US" altLang="ko-KR" b="1" dirty="0"/>
              <a:t>50% </a:t>
            </a:r>
            <a:r>
              <a:rPr lang="ko-KR" altLang="en-US" b="1" dirty="0"/>
              <a:t>증가가 의미하는 것은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품질이 저하되고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 err="1"/>
              <a:t>인스펙션</a:t>
            </a:r>
            <a:r>
              <a:rPr lang="ko-KR" altLang="en-US" dirty="0"/>
              <a:t> 프로세스가 더 효율적이라는 것</a:t>
            </a: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05025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인스펙션용</a:t>
            </a:r>
            <a:r>
              <a:rPr lang="ko-KR" altLang="en-US" dirty="0"/>
              <a:t> 척도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6.3  </a:t>
            </a:r>
            <a:r>
              <a:rPr lang="ko-KR" altLang="en-US" dirty="0"/>
              <a:t>실행기반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조직들은 </a:t>
            </a:r>
            <a:r>
              <a:rPr lang="ko-KR" altLang="en-US" b="1" dirty="0" err="1"/>
              <a:t>테스팅에</a:t>
            </a:r>
            <a:r>
              <a:rPr lang="ko-KR" altLang="en-US" b="1" dirty="0"/>
              <a:t> 소프트웨어 예산의 </a:t>
            </a:r>
            <a:r>
              <a:rPr lang="en-US" altLang="ko-KR" b="1" dirty="0"/>
              <a:t>50%</a:t>
            </a:r>
            <a:r>
              <a:rPr lang="ko-KR" altLang="en-US" b="1" dirty="0"/>
              <a:t>까지 투입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그러나 인도된 소프트웨어는 자주 신뢰할 수 없음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b="1" dirty="0" err="1"/>
              <a:t>Dijkstra</a:t>
            </a:r>
            <a:r>
              <a:rPr lang="en-US" altLang="ko-KR" b="1" dirty="0"/>
              <a:t> (1972)</a:t>
            </a:r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프로그램 </a:t>
            </a:r>
            <a:r>
              <a:rPr lang="ko-KR" altLang="en-US" dirty="0" err="1"/>
              <a:t>테스팅은</a:t>
            </a:r>
            <a:r>
              <a:rPr lang="ko-KR" altLang="en-US" dirty="0"/>
              <a:t> 버그의 존재를 보여주는 가장 효과적인 방법일 수 있지만</a:t>
            </a:r>
            <a:r>
              <a:rPr lang="en-US" altLang="ko-KR" dirty="0"/>
              <a:t>, </a:t>
            </a:r>
            <a:r>
              <a:rPr lang="ko-KR" altLang="en-US" dirty="0"/>
              <a:t>그들이 없는 것을 보여주기에는 안타깝게도 부적절하다</a:t>
            </a:r>
            <a:r>
              <a:rPr lang="en-US" altLang="ko-KR" dirty="0"/>
              <a:t>.”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9" y="1124744"/>
            <a:ext cx="2105024" cy="400110"/>
          </a:xfrm>
        </p:spPr>
        <p:txBody>
          <a:bodyPr/>
          <a:lstStyle/>
          <a:p>
            <a:pPr algn="ctr"/>
            <a:r>
              <a:rPr lang="ko-KR" altLang="en-US"/>
              <a:t>실행기반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실행기반 </a:t>
            </a:r>
            <a:r>
              <a:rPr lang="ko-KR" altLang="en-US" b="1" dirty="0" err="1"/>
              <a:t>테스팅의</a:t>
            </a:r>
            <a:r>
              <a:rPr lang="ko-KR" altLang="en-US" b="1" dirty="0"/>
              <a:t> 정의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알고 있는 환경에서 선택된 데이터를 </a:t>
            </a:r>
            <a:r>
              <a:rPr lang="ko-KR" altLang="en-US" dirty="0" err="1"/>
              <a:t>프로덕트에</a:t>
            </a:r>
            <a:r>
              <a:rPr lang="ko-KR" altLang="en-US" dirty="0"/>
              <a:t> 실행시켜 나온 결과를 기준으로 </a:t>
            </a:r>
            <a:r>
              <a:rPr lang="ko-KR" altLang="en-US" dirty="0" err="1"/>
              <a:t>프로덕트의</a:t>
            </a:r>
            <a:r>
              <a:rPr lang="ko-KR" altLang="en-US" dirty="0"/>
              <a:t> 어떤 행위의 성질을 추론하는 과정</a:t>
            </a:r>
            <a:r>
              <a:rPr lang="en-US" altLang="ko-KR" dirty="0"/>
              <a:t>”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이 정의에는 고민되는 의미가 내포되어 있음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14550" cy="400110"/>
          </a:xfrm>
        </p:spPr>
        <p:txBody>
          <a:bodyPr/>
          <a:lstStyle/>
          <a:p>
            <a:pPr algn="ctr"/>
            <a:r>
              <a:rPr lang="ko-KR" altLang="en-US" dirty="0"/>
              <a:t>실행기반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/>
              <a:t>“</a:t>
            </a:r>
            <a:r>
              <a:rPr lang="ko-KR" altLang="en-US" b="1" dirty="0"/>
              <a:t>추론</a:t>
            </a:r>
            <a:r>
              <a:rPr lang="en-US" altLang="ko-KR" b="1" dirty="0"/>
              <a:t>”</a:t>
            </a:r>
          </a:p>
          <a:p>
            <a:pPr lvl="1" eaLnBrk="1" hangingPunct="1"/>
            <a:r>
              <a:rPr lang="ko-KR" altLang="en-US" dirty="0"/>
              <a:t>우리는 결함 보고서</a:t>
            </a:r>
            <a:r>
              <a:rPr lang="en-US" altLang="ko-KR" dirty="0"/>
              <a:t>, </a:t>
            </a:r>
            <a:r>
              <a:rPr lang="ko-KR" altLang="en-US" dirty="0"/>
              <a:t>소스 코드만이거나 종종 아무것도 가지고 있지 않음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테스터는 결함이 있다면</a:t>
            </a:r>
            <a:r>
              <a:rPr lang="en-US" altLang="ko-KR" dirty="0"/>
              <a:t>, </a:t>
            </a:r>
            <a:r>
              <a:rPr lang="ko-KR" altLang="en-US" dirty="0"/>
              <a:t>어떤 것이 있는지를 추론해야만 함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en-US" altLang="ko-KR" b="1" dirty="0"/>
              <a:t>“</a:t>
            </a:r>
            <a:r>
              <a:rPr lang="ko-KR" altLang="en-US" b="1" dirty="0"/>
              <a:t>알고 있는 환경</a:t>
            </a:r>
            <a:r>
              <a:rPr lang="en-US" altLang="ko-KR" b="1" dirty="0"/>
              <a:t>”</a:t>
            </a:r>
          </a:p>
          <a:p>
            <a:pPr lvl="1" eaLnBrk="1" hangingPunct="1"/>
            <a:r>
              <a:rPr lang="ko-KR" altLang="en-US" dirty="0"/>
              <a:t>우리는 우리가 처한 환경을 정말로 알지 못함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en-US" altLang="ko-KR" b="1" dirty="0"/>
              <a:t>“</a:t>
            </a:r>
            <a:r>
              <a:rPr lang="ko-KR" altLang="en-US" b="1" dirty="0"/>
              <a:t>선택된 입력</a:t>
            </a:r>
            <a:r>
              <a:rPr lang="en-US" altLang="ko-KR" b="1" dirty="0"/>
              <a:t>”</a:t>
            </a:r>
          </a:p>
          <a:p>
            <a:pPr lvl="1" eaLnBrk="1" hangingPunct="1"/>
            <a:r>
              <a:rPr lang="ko-KR" altLang="en-US" dirty="0"/>
              <a:t>때때로 우리는 우리가 원하는 입력을 제공받을 수 없음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시뮬레이션이 필요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14550" cy="400110"/>
          </a:xfrm>
        </p:spPr>
        <p:txBody>
          <a:bodyPr/>
          <a:lstStyle/>
          <a:p>
            <a:pPr algn="ctr"/>
            <a:r>
              <a:rPr lang="ko-KR" altLang="en-US" dirty="0"/>
              <a:t>실행기반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우리는 정확성을 테스트하는 것이 필요</a:t>
            </a:r>
            <a:r>
              <a:rPr lang="en-US" altLang="ko-KR" b="1" dirty="0"/>
              <a:t>, </a:t>
            </a:r>
            <a:r>
              <a:rPr lang="ko-KR" altLang="en-US" b="1" dirty="0"/>
              <a:t>그리고 또한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유용성</a:t>
            </a:r>
            <a:r>
              <a:rPr lang="en-US" altLang="ko-KR" dirty="0"/>
              <a:t>(Utility)</a:t>
            </a:r>
          </a:p>
          <a:p>
            <a:pPr lvl="1" eaLnBrk="1" hangingPunct="1"/>
            <a:r>
              <a:rPr lang="ko-KR" altLang="en-US" dirty="0"/>
              <a:t>신뢰성</a:t>
            </a:r>
            <a:r>
              <a:rPr lang="en-US" altLang="ko-KR" dirty="0"/>
              <a:t>(Reliability)</a:t>
            </a:r>
          </a:p>
          <a:p>
            <a:pPr lvl="1" eaLnBrk="1" hangingPunct="1"/>
            <a:r>
              <a:rPr lang="ko-KR" altLang="en-US" dirty="0" err="1"/>
              <a:t>강건성</a:t>
            </a:r>
            <a:r>
              <a:rPr lang="en-US" altLang="ko-KR" dirty="0"/>
              <a:t>(Robustness), and</a:t>
            </a:r>
          </a:p>
          <a:p>
            <a:pPr lvl="1" eaLnBrk="1" hangingPunct="1"/>
            <a:r>
              <a:rPr lang="ko-KR" altLang="en-US" dirty="0"/>
              <a:t>성능</a:t>
            </a:r>
            <a:r>
              <a:rPr lang="en-US" altLang="ko-KR" dirty="0"/>
              <a:t>(Performance)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14550" cy="400110"/>
          </a:xfrm>
        </p:spPr>
        <p:txBody>
          <a:bodyPr/>
          <a:lstStyle/>
          <a:p>
            <a:pPr algn="ctr"/>
            <a:r>
              <a:rPr lang="ko-KR" altLang="en-US" dirty="0"/>
              <a:t>실행기반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정확한 </a:t>
            </a:r>
            <a:r>
              <a:rPr lang="ko-KR" altLang="en-US" b="1" dirty="0" err="1"/>
              <a:t>프로덕트가</a:t>
            </a:r>
            <a:r>
              <a:rPr lang="ko-KR" altLang="en-US" b="1" dirty="0"/>
              <a:t> 사용자의 </a:t>
            </a:r>
            <a:r>
              <a:rPr lang="ko-KR" altLang="en-US" b="1" dirty="0" err="1"/>
              <a:t>니즈를</a:t>
            </a:r>
            <a:r>
              <a:rPr lang="ko-KR" altLang="en-US" b="1" dirty="0"/>
              <a:t> 만족시키는 정도를 의미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Examples:</a:t>
            </a:r>
          </a:p>
          <a:p>
            <a:pPr lvl="2" eaLnBrk="1" hangingPunct="1"/>
            <a:r>
              <a:rPr lang="ko-KR" altLang="en-US" dirty="0"/>
              <a:t>사용하기가 쉬운지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유용한 기능들을 수행하는지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비용이 효과적인지 등을 테스트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/>
              <a:t>유용성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프로덕트의</a:t>
            </a:r>
            <a:r>
              <a:rPr lang="ko-KR" altLang="en-US" b="1" dirty="0"/>
              <a:t> 실패의 빈도와 위험을 측정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MTBF(Mean time between failures) : </a:t>
            </a:r>
            <a:r>
              <a:rPr lang="ko-KR" altLang="en-US" dirty="0"/>
              <a:t>실패들 간의 평균시간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MTTR(Mean time to repair) : </a:t>
            </a:r>
            <a:r>
              <a:rPr lang="ko-KR" altLang="en-US" dirty="0"/>
              <a:t>복구하는데 소요되는 평균시간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실패의 결과들을 복구하는데 걸리는 시간이 더 중요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/>
              <a:t>신뢰성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기능의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운영 조건들의 범위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/>
              <a:t>합당한 입력을 가지고도 인정할 수 없는 결과들이 될 가능성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부당한 입력에 대한 수용성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/>
              <a:t>강건성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709" y="1014337"/>
            <a:ext cx="5472410" cy="360363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331640" y="2276872"/>
            <a:ext cx="4680198" cy="2952328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품질 이슈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비실행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기반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실행 기반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테스트 대상은 무엇인가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대 정확성 증명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누가 실행기반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테스팅을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수행하는가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종료 시기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2698862-D24F-490A-8D04-100F123B0E9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응답시간이나 공간 요구에 대한 제약을 만족시키는 정도</a:t>
            </a:r>
            <a:endParaRPr lang="en-US" altLang="ko-KR" b="1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실시간 소프트웨어는 시간 제약으로 특정 지을 수 있음</a:t>
            </a:r>
            <a:endParaRPr lang="en-US" altLang="ko-KR" b="1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만약 시스템이 너무 느려서 데이터를 잃어버린다면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이 데이터를 복구시킬 수 있는 방법은 없음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20328" cy="400110"/>
          </a:xfrm>
        </p:spPr>
        <p:txBody>
          <a:bodyPr/>
          <a:lstStyle/>
          <a:p>
            <a:pPr algn="ctr"/>
            <a:r>
              <a:rPr lang="ko-KR" altLang="en-US"/>
              <a:t>성능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만약 입력 명세들을 만족시키는 입력이 제공되면 </a:t>
            </a:r>
            <a:r>
              <a:rPr lang="ko-KR" altLang="en-US" b="1" dirty="0" err="1"/>
              <a:t>프로덕트가</a:t>
            </a:r>
            <a:r>
              <a:rPr lang="ko-KR" altLang="en-US" b="1" dirty="0"/>
              <a:t> 정확하다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/>
              <a:t>정확성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/>
              <a:t>정렬에서의 명세의 난해함</a:t>
            </a:r>
            <a:r>
              <a:rPr lang="en-US" altLang="ko-KR" b="1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b="1" dirty="0"/>
          </a:p>
          <a:p>
            <a:pPr eaLnBrk="1" hangingPunct="1">
              <a:lnSpc>
                <a:spcPct val="90000"/>
              </a:lnSpc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</a:pPr>
            <a:endParaRPr lang="en-US" altLang="ko-KR" sz="1400" b="1" dirty="0"/>
          </a:p>
          <a:p>
            <a:pPr eaLnBrk="1" hangingPunct="1">
              <a:lnSpc>
                <a:spcPct val="90000"/>
              </a:lnSpc>
            </a:pPr>
            <a:endParaRPr lang="en-US" altLang="ko-KR" sz="1400" b="1" dirty="0"/>
          </a:p>
          <a:p>
            <a:pPr eaLnBrk="1" hangingPunct="1">
              <a:lnSpc>
                <a:spcPct val="90000"/>
              </a:lnSpc>
            </a:pPr>
            <a:r>
              <a:rPr lang="ko-KR" altLang="en-US" b="1" dirty="0"/>
              <a:t>이 명세를 만족시키는 기능</a:t>
            </a:r>
            <a:r>
              <a:rPr lang="en-US" altLang="ko-KR" sz="1600" b="1" dirty="0"/>
              <a:t> </a:t>
            </a:r>
            <a:r>
              <a:rPr lang="en-US" altLang="ko-KR" sz="1400" b="1" dirty="0" err="1"/>
              <a:t>trickSort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2114551" cy="400110"/>
          </a:xfrm>
        </p:spPr>
        <p:txBody>
          <a:bodyPr/>
          <a:lstStyle/>
          <a:p>
            <a:pPr algn="ctr"/>
            <a:r>
              <a:rPr lang="ko-KR" altLang="en-US" b="1" dirty="0"/>
              <a:t>명세서의 정확성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128392"/>
            <a:ext cx="6555829" cy="14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149080"/>
            <a:ext cx="3950568" cy="200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/>
              <a:t>정렬에서의 명세의 난해함</a:t>
            </a:r>
            <a:r>
              <a:rPr lang="en-US" altLang="ko-KR" b="1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b="1" dirty="0"/>
          </a:p>
          <a:p>
            <a:pPr eaLnBrk="1" hangingPunct="1">
              <a:lnSpc>
                <a:spcPct val="90000"/>
              </a:lnSpc>
            </a:pPr>
            <a:endParaRPr lang="en-US" altLang="ko-KR" b="1" dirty="0"/>
          </a:p>
          <a:p>
            <a:pPr eaLnBrk="1" hangingPunct="1">
              <a:lnSpc>
                <a:spcPct val="90000"/>
              </a:lnSpc>
            </a:pPr>
            <a:endParaRPr lang="en-US" altLang="ko-KR" b="1" dirty="0"/>
          </a:p>
          <a:p>
            <a:pPr marL="342900" lvl="1" indent="-342900" eaLnBrk="1" hangingPunct="1">
              <a:lnSpc>
                <a:spcPct val="90000"/>
              </a:lnSpc>
              <a:buBlip>
                <a:blip r:embed="rId3"/>
              </a:buBlip>
            </a:pPr>
            <a:endParaRPr lang="en-US" altLang="ko-KR" sz="1800" b="1" dirty="0"/>
          </a:p>
          <a:p>
            <a:pPr eaLnBrk="1" hangingPunct="1">
              <a:lnSpc>
                <a:spcPct val="90000"/>
              </a:lnSpc>
            </a:pPr>
            <a:endParaRPr lang="en-US" altLang="ko-KR" b="1" dirty="0"/>
          </a:p>
          <a:p>
            <a:pPr eaLnBrk="1" hangingPunct="1">
              <a:lnSpc>
                <a:spcPct val="90000"/>
              </a:lnSpc>
            </a:pPr>
            <a:endParaRPr lang="en-US" altLang="ko-KR" b="1" dirty="0"/>
          </a:p>
          <a:p>
            <a:pPr eaLnBrk="1" hangingPunct="1">
              <a:lnSpc>
                <a:spcPct val="90000"/>
              </a:lnSpc>
            </a:pPr>
            <a:r>
              <a:rPr lang="ko-KR" altLang="en-US" b="1" dirty="0"/>
              <a:t>정렬에서의 정확한 명세</a:t>
            </a:r>
            <a:r>
              <a:rPr lang="en-US" altLang="ko-KR" b="1" dirty="0"/>
              <a:t>: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2114551" cy="400110"/>
          </a:xfrm>
        </p:spPr>
        <p:txBody>
          <a:bodyPr/>
          <a:lstStyle/>
          <a:p>
            <a:pPr algn="ctr"/>
            <a:r>
              <a:rPr lang="ko-KR" altLang="en-US" b="1" dirty="0"/>
              <a:t>명세서의 정확성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7468" y="4365104"/>
            <a:ext cx="6906344" cy="186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185647"/>
            <a:ext cx="6555829" cy="14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엄밀히 말하면</a:t>
            </a:r>
            <a:r>
              <a:rPr lang="en-US" altLang="ko-KR" b="1" dirty="0"/>
              <a:t>, </a:t>
            </a:r>
            <a:r>
              <a:rPr lang="ko-KR" altLang="en-US" b="1" dirty="0"/>
              <a:t>정확성은</a:t>
            </a:r>
            <a:endParaRPr lang="en-US" altLang="ko-KR" b="1" dirty="0"/>
          </a:p>
          <a:p>
            <a:pPr lvl="1" eaLnBrk="1" hangingPunct="1"/>
            <a:endParaRPr lang="en-US" altLang="ko-KR" i="1" dirty="0"/>
          </a:p>
          <a:p>
            <a:pPr eaLnBrk="1" hangingPunct="1"/>
            <a:r>
              <a:rPr lang="ko-KR" altLang="en-US" b="1" dirty="0"/>
              <a:t>필요조건이 아님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Example: C++ compiler</a:t>
            </a:r>
          </a:p>
          <a:p>
            <a:pPr eaLnBrk="1" hangingPunct="1"/>
            <a:endParaRPr lang="en-US" altLang="ko-KR" i="1" dirty="0"/>
          </a:p>
          <a:p>
            <a:pPr eaLnBrk="1" hangingPunct="1"/>
            <a:r>
              <a:rPr lang="ko-KR" altLang="en-US" b="1" dirty="0"/>
              <a:t>충분조건도 아님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Example:</a:t>
            </a:r>
            <a:r>
              <a:rPr lang="en-US" altLang="ko-KR" sz="2000" dirty="0"/>
              <a:t> </a:t>
            </a:r>
            <a:r>
              <a:rPr lang="en-US" altLang="ko-KR" sz="1800" dirty="0" err="1"/>
              <a:t>trickSort</a:t>
            </a:r>
            <a:endParaRPr lang="en-US" altLang="ko-KR" sz="1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/>
              <a:t>정확성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 </a:t>
            </a:r>
            <a:r>
              <a:rPr lang="ko-KR" altLang="en-US" dirty="0" err="1"/>
              <a:t>테스팅</a:t>
            </a:r>
            <a:r>
              <a:rPr lang="ko-KR" altLang="en-US" dirty="0"/>
              <a:t> 대 정확성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정확성 증명은 실행기반 </a:t>
            </a:r>
            <a:r>
              <a:rPr lang="ko-KR" altLang="en-US" b="1" dirty="0" err="1"/>
              <a:t>테스팅에</a:t>
            </a:r>
            <a:r>
              <a:rPr lang="ko-KR" altLang="en-US" b="1" dirty="0"/>
              <a:t> 대안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/>
              <a:t>정확성 증명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 </a:t>
            </a:r>
            <a:r>
              <a:rPr lang="ko-KR" altLang="en-US" dirty="0" err="1"/>
              <a:t>테스팅</a:t>
            </a:r>
            <a:r>
              <a:rPr lang="ko-KR" altLang="en-US" dirty="0"/>
              <a:t> 대 정확성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소프트웨어 공학자들은 증명을 위한 적절한 수학적 훈련을 받지 못했음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대부분의 컴퓨터 과학 과목은 증명을 위해 필요한 수학적 기초를 배울 수 있게 기초가 포함되어 있음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증명은 비용이 너무 많이 들기 때문에 실용적이지 못함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경제적인 실용성은 비용</a:t>
            </a:r>
            <a:r>
              <a:rPr lang="en-US" altLang="ko-KR" dirty="0"/>
              <a:t>-</a:t>
            </a:r>
            <a:r>
              <a:rPr lang="ko-KR" altLang="en-US" dirty="0"/>
              <a:t>이익 분석으로 결정됨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증명은 너무 어려움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많은 중대한 </a:t>
            </a:r>
            <a:r>
              <a:rPr lang="ko-KR" altLang="en-US" dirty="0" err="1"/>
              <a:t>프로덕트가</a:t>
            </a:r>
            <a:r>
              <a:rPr lang="ko-KR" altLang="en-US" dirty="0"/>
              <a:t> 성공적으로 증명되고 있음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이론 </a:t>
            </a:r>
            <a:r>
              <a:rPr lang="ko-KR" altLang="en-US" dirty="0" err="1"/>
              <a:t>증명기</a:t>
            </a:r>
            <a:r>
              <a:rPr lang="en-US" altLang="ko-KR" dirty="0"/>
              <a:t>(theorem </a:t>
            </a:r>
            <a:r>
              <a:rPr lang="en-US" altLang="ko-KR" dirty="0" err="1"/>
              <a:t>provers</a:t>
            </a:r>
            <a:r>
              <a:rPr lang="en-US" altLang="ko-KR" dirty="0"/>
              <a:t>)</a:t>
            </a:r>
            <a:r>
              <a:rPr lang="ko-KR" altLang="en-US" dirty="0"/>
              <a:t>와 같은 많은 툴들이 이를 돕고 있음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608" cy="400110"/>
          </a:xfrm>
        </p:spPr>
        <p:txBody>
          <a:bodyPr/>
          <a:lstStyle/>
          <a:p>
            <a:pPr algn="ctr"/>
            <a:r>
              <a:rPr lang="ko-KR" altLang="en-US" dirty="0"/>
              <a:t>정확성 증명의 세가지 신화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 </a:t>
            </a:r>
            <a:r>
              <a:rPr lang="ko-KR" altLang="en-US" dirty="0" err="1"/>
              <a:t>테스팅</a:t>
            </a:r>
            <a:r>
              <a:rPr lang="ko-KR" altLang="en-US" dirty="0"/>
              <a:t> 대 정확성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이론 </a:t>
            </a:r>
            <a:r>
              <a:rPr lang="ko-KR" altLang="en-US" dirty="0" err="1"/>
              <a:t>증명기는</a:t>
            </a:r>
            <a:r>
              <a:rPr lang="ko-KR" altLang="en-US" dirty="0"/>
              <a:t> 믿을 수 있는가</a:t>
            </a:r>
            <a:r>
              <a:rPr lang="en-US" altLang="ko-KR" dirty="0"/>
              <a:t>?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00648" cy="400110"/>
          </a:xfrm>
        </p:spPr>
        <p:txBody>
          <a:bodyPr/>
          <a:lstStyle/>
          <a:p>
            <a:pPr algn="ctr"/>
            <a:r>
              <a:rPr lang="ko-KR" altLang="en-US" dirty="0"/>
              <a:t>정확성 증명의 몇 가지 어려움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3997300" cy="130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 </a:t>
            </a:r>
            <a:r>
              <a:rPr lang="ko-KR" altLang="en-US" dirty="0" err="1"/>
              <a:t>테스팅</a:t>
            </a:r>
            <a:r>
              <a:rPr lang="ko-KR" altLang="en-US" dirty="0"/>
              <a:t> 대 정확성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입력과 출력 명세들</a:t>
            </a:r>
            <a:r>
              <a:rPr lang="en-US" altLang="ko-KR" b="1" dirty="0"/>
              <a:t>, </a:t>
            </a:r>
            <a:r>
              <a:rPr lang="ko-KR" altLang="en-US" b="1" dirty="0"/>
              <a:t>특히 루프 </a:t>
            </a:r>
            <a:r>
              <a:rPr lang="ko-KR" altLang="en-US" b="1" dirty="0" err="1"/>
              <a:t>인베리언트를</a:t>
            </a:r>
            <a:r>
              <a:rPr lang="ko-KR" altLang="en-US" b="1" dirty="0"/>
              <a:t> 어떻게 찾을 것인가</a:t>
            </a:r>
            <a:r>
              <a:rPr lang="en-US" altLang="ko-KR" b="1" dirty="0"/>
              <a:t>?</a:t>
            </a:r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명세서가 </a:t>
            </a:r>
            <a:r>
              <a:rPr lang="ko-KR" altLang="en-US" b="1" dirty="0" err="1"/>
              <a:t>틀리다면</a:t>
            </a:r>
            <a:r>
              <a:rPr lang="ko-KR" altLang="en-US" b="1" dirty="0"/>
              <a:t> 어떻게 하는가</a:t>
            </a:r>
            <a:r>
              <a:rPr lang="en-US" altLang="ko-KR" b="1" dirty="0"/>
              <a:t>?</a:t>
            </a:r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우리는 결코 명세나 검증 시스템도 정확하다고 활인할 수 없음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00450" cy="400110"/>
          </a:xfrm>
        </p:spPr>
        <p:txBody>
          <a:bodyPr/>
          <a:lstStyle/>
          <a:p>
            <a:pPr algn="ctr"/>
            <a:r>
              <a:rPr lang="ko-KR" altLang="en-US" dirty="0"/>
              <a:t>정확성 증명의 몇 가지 어려움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 </a:t>
            </a:r>
            <a:r>
              <a:rPr lang="ko-KR" altLang="en-US" dirty="0" err="1"/>
              <a:t>테스팅</a:t>
            </a:r>
            <a:r>
              <a:rPr lang="ko-KR" altLang="en-US" dirty="0"/>
              <a:t> 대 정확성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ＭＳ Ｐゴシック" charset="-128"/>
              </a:rPr>
              <a:t>정확성 증명은 중요한 소프트웨어 공학 툴이며</a:t>
            </a:r>
            <a:r>
              <a:rPr lang="en-US" altLang="ko-KR" dirty="0">
                <a:ea typeface="ＭＳ Ｐゴシック" charset="-128"/>
              </a:rPr>
              <a:t>, </a:t>
            </a:r>
            <a:r>
              <a:rPr lang="ko-KR" altLang="en-US" dirty="0">
                <a:ea typeface="ＭＳ Ｐゴシック" charset="-128"/>
              </a:rPr>
              <a:t>다음과 같은 경우 유용함</a:t>
            </a:r>
            <a:endParaRPr lang="en-US" altLang="ko-KR" dirty="0">
              <a:ea typeface="ＭＳ Ｐゴシック" charset="-128"/>
            </a:endParaRPr>
          </a:p>
          <a:p>
            <a:pPr lvl="1" eaLnBrk="1" hangingPunct="1"/>
            <a:r>
              <a:rPr lang="ko-KR" altLang="en-US" dirty="0">
                <a:ea typeface="ＭＳ Ｐゴシック" charset="-128"/>
              </a:rPr>
              <a:t>인간의 생명과 연계되어 있거나</a:t>
            </a:r>
            <a:r>
              <a:rPr lang="en-US" altLang="ko-KR" dirty="0">
                <a:ea typeface="ＭＳ Ｐゴシック" charset="-128"/>
              </a:rPr>
              <a:t>,</a:t>
            </a:r>
          </a:p>
          <a:p>
            <a:pPr lvl="1" eaLnBrk="1" hangingPunct="1"/>
            <a:r>
              <a:rPr lang="ko-KR" altLang="en-US" dirty="0">
                <a:ea typeface="ＭＳ Ｐゴシック" charset="-128"/>
              </a:rPr>
              <a:t>비용</a:t>
            </a:r>
            <a:r>
              <a:rPr lang="en-US" altLang="ko-KR" dirty="0">
                <a:ea typeface="ＭＳ Ｐゴシック" charset="-128"/>
              </a:rPr>
              <a:t>-</a:t>
            </a:r>
            <a:r>
              <a:rPr lang="ko-KR" altLang="en-US" dirty="0">
                <a:ea typeface="ＭＳ Ｐゴシック" charset="-128"/>
              </a:rPr>
              <a:t>이익 분석으로 나타내는 곳에 적합</a:t>
            </a:r>
            <a:endParaRPr lang="en-US" altLang="ko-KR" dirty="0">
              <a:ea typeface="ＭＳ Ｐゴシック" charset="-128"/>
            </a:endParaRPr>
          </a:p>
          <a:p>
            <a:pPr lvl="1" eaLnBrk="1" hangingPunct="1"/>
            <a:r>
              <a:rPr lang="ko-KR" altLang="en-US" dirty="0">
                <a:ea typeface="ＭＳ Ｐゴシック" charset="-128"/>
              </a:rPr>
              <a:t>특히</a:t>
            </a:r>
            <a:r>
              <a:rPr lang="en-US" altLang="ko-KR" dirty="0">
                <a:ea typeface="ＭＳ Ｐゴシック" charset="-128"/>
              </a:rPr>
              <a:t>, </a:t>
            </a:r>
            <a:r>
              <a:rPr lang="ko-KR" altLang="en-US" dirty="0">
                <a:ea typeface="ＭＳ Ｐゴシック" charset="-128"/>
              </a:rPr>
              <a:t>증명하는 비용이 </a:t>
            </a:r>
            <a:r>
              <a:rPr lang="ko-KR" altLang="en-US" dirty="0" err="1">
                <a:ea typeface="ＭＳ Ｐゴシック" charset="-128"/>
              </a:rPr>
              <a:t>프로덕트가</a:t>
            </a:r>
            <a:r>
              <a:rPr lang="ko-KR" altLang="en-US" dirty="0">
                <a:ea typeface="ＭＳ Ｐゴシック" charset="-128"/>
              </a:rPr>
              <a:t> 실패했을 때 예상되는 비용보다 적은 경우</a:t>
            </a:r>
            <a:endParaRPr lang="en-US" altLang="ko-KR" dirty="0">
              <a:ea typeface="ＭＳ Ｐゴシック" charset="-128"/>
            </a:endParaRPr>
          </a:p>
          <a:p>
            <a:pPr eaLnBrk="1" hangingPunct="1"/>
            <a:endParaRPr lang="en-US" altLang="ko-KR" dirty="0">
              <a:ea typeface="ＭＳ Ｐゴシック" charset="-128"/>
            </a:endParaRPr>
          </a:p>
          <a:p>
            <a:pPr eaLnBrk="1" hangingPunct="1"/>
            <a:r>
              <a:rPr lang="ko-KR" altLang="en-US" dirty="0">
                <a:ea typeface="ＭＳ Ｐゴシック" charset="-128"/>
              </a:rPr>
              <a:t>또한</a:t>
            </a:r>
            <a:r>
              <a:rPr lang="en-US" altLang="ko-KR" dirty="0">
                <a:ea typeface="ＭＳ Ｐゴシック" charset="-128"/>
              </a:rPr>
              <a:t>,</a:t>
            </a:r>
            <a:r>
              <a:rPr lang="ko-KR" altLang="en-US" dirty="0">
                <a:ea typeface="ＭＳ Ｐゴシック" charset="-128"/>
              </a:rPr>
              <a:t> 비정형 증명은 소프트웨어 품질을 개선할 수 있음</a:t>
            </a:r>
            <a:endParaRPr lang="en-US" altLang="ko-KR" dirty="0">
              <a:ea typeface="ＭＳ Ｐゴシック" charset="-128"/>
            </a:endParaRPr>
          </a:p>
          <a:p>
            <a:pPr lvl="1" eaLnBrk="1" hangingPunct="1"/>
            <a:r>
              <a:rPr lang="en-US" altLang="ko-KR" sz="1800" dirty="0">
                <a:latin typeface="Courier New" charset="0"/>
                <a:ea typeface="ＭＳ Ｐゴシック" charset="-128"/>
              </a:rPr>
              <a:t>assert</a:t>
            </a:r>
            <a:r>
              <a:rPr lang="en-US" altLang="ko-KR" dirty="0">
                <a:ea typeface="ＭＳ Ｐゴシック" charset="-128"/>
              </a:rPr>
              <a:t> statement</a:t>
            </a:r>
            <a:r>
              <a:rPr lang="ko-KR" altLang="en-US" dirty="0">
                <a:ea typeface="ＭＳ Ｐゴシック" charset="-128"/>
              </a:rPr>
              <a:t>를 사용하여</a:t>
            </a:r>
            <a:endParaRPr lang="en-US" altLang="ko-KR" dirty="0">
              <a:ea typeface="ＭＳ Ｐゴシック" charset="-128"/>
            </a:endParaRPr>
          </a:p>
          <a:p>
            <a:pPr eaLnBrk="1" hangingPunct="1"/>
            <a:endParaRPr lang="en-US" altLang="ko-KR" dirty="0">
              <a:ea typeface="ＭＳ Ｐゴシック" charset="-128"/>
            </a:endParaRPr>
          </a:p>
          <a:p>
            <a:pPr eaLnBrk="1" hangingPunct="1"/>
            <a:r>
              <a:rPr lang="ko-KR" altLang="en-US" dirty="0">
                <a:ea typeface="ＭＳ Ｐゴシック" charset="-128"/>
              </a:rPr>
              <a:t>모델 </a:t>
            </a:r>
            <a:r>
              <a:rPr lang="ko-KR" altLang="en-US" dirty="0" err="1">
                <a:ea typeface="ＭＳ Ｐゴシック" charset="-128"/>
              </a:rPr>
              <a:t>체킹은</a:t>
            </a:r>
            <a:r>
              <a:rPr lang="ko-KR" altLang="en-US" dirty="0">
                <a:ea typeface="ＭＳ Ｐゴシック" charset="-128"/>
              </a:rPr>
              <a:t> 소프트웨어에서 정확성 증명을 궁극적으로 대신할 수 있는 새로운 기술</a:t>
            </a:r>
            <a:r>
              <a:rPr lang="en-US" altLang="ko-KR" dirty="0">
                <a:ea typeface="ＭＳ Ｐゴシック" charset="-128"/>
              </a:rPr>
              <a:t>(18.11</a:t>
            </a:r>
            <a:r>
              <a:rPr lang="ko-KR" altLang="en-US" dirty="0">
                <a:ea typeface="ＭＳ Ｐゴシック" charset="-128"/>
              </a:rPr>
              <a:t>절 참조</a:t>
            </a:r>
            <a:r>
              <a:rPr lang="en-US" altLang="ko-KR" dirty="0">
                <a:ea typeface="ＭＳ Ｐゴシック" charset="-128"/>
              </a:rPr>
              <a:t>)</a:t>
            </a:r>
          </a:p>
          <a:p>
            <a:pPr eaLnBrk="1" hangingPunct="1"/>
            <a:endParaRPr lang="en-US" altLang="ko-KR" dirty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4664" cy="400110"/>
          </a:xfrm>
        </p:spPr>
        <p:txBody>
          <a:bodyPr/>
          <a:lstStyle/>
          <a:p>
            <a:pPr algn="ctr"/>
            <a:r>
              <a:rPr lang="ko-KR" altLang="en-US"/>
              <a:t>정확성 증명과 소프트웨어 공학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6.0 </a:t>
            </a:r>
            <a:r>
              <a:rPr lang="ko-KR" altLang="en-US" dirty="0" err="1"/>
              <a:t>테스팅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 err="1"/>
              <a:t>테스팅의</a:t>
            </a:r>
            <a:r>
              <a:rPr lang="ko-KR" altLang="en-US" b="1" dirty="0"/>
              <a:t> 두 가지 형태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실행</a:t>
            </a:r>
            <a:r>
              <a:rPr lang="en-US" altLang="ko-KR" dirty="0"/>
              <a:t>-</a:t>
            </a:r>
            <a:r>
              <a:rPr lang="ko-KR" altLang="en-US" dirty="0"/>
              <a:t>기반 </a:t>
            </a:r>
            <a:r>
              <a:rPr lang="ko-KR" altLang="en-US" dirty="0" err="1"/>
              <a:t>테스팅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비실행</a:t>
            </a:r>
            <a:r>
              <a:rPr lang="en-US" altLang="ko-KR" dirty="0"/>
              <a:t>-</a:t>
            </a:r>
            <a:r>
              <a:rPr lang="ko-KR" altLang="en-US" dirty="0"/>
              <a:t>기반 </a:t>
            </a:r>
            <a:r>
              <a:rPr lang="ko-KR" altLang="en-US" dirty="0" err="1"/>
              <a:t>테스팅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en-US" altLang="ko-KR" b="1" dirty="0"/>
              <a:t>“V &amp; V”</a:t>
            </a:r>
          </a:p>
          <a:p>
            <a:pPr lvl="1" eaLnBrk="1" hangingPunct="1"/>
            <a:r>
              <a:rPr lang="ko-KR" altLang="en-US" dirty="0"/>
              <a:t>확인</a:t>
            </a:r>
            <a:r>
              <a:rPr lang="en-US" altLang="ko-KR" i="1" dirty="0"/>
              <a:t>(Verification)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워크플로가</a:t>
            </a:r>
            <a:r>
              <a:rPr lang="ko-KR" altLang="en-US" dirty="0"/>
              <a:t> 정확하게 수행됐는지를 결정하는 프로세스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검증</a:t>
            </a:r>
            <a:r>
              <a:rPr lang="en-US" altLang="ko-KR" i="1" dirty="0"/>
              <a:t>(Validation)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프로덕트가</a:t>
            </a:r>
            <a:r>
              <a:rPr lang="ko-KR" altLang="en-US" dirty="0"/>
              <a:t> 그것의 요구사항을 모두 만족하는지를 결정하는 프로세스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en-US" altLang="ko-KR" b="1" dirty="0"/>
              <a:t>Warning </a:t>
            </a:r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확인하다</a:t>
            </a:r>
            <a:r>
              <a:rPr lang="en-US" altLang="ko-KR" dirty="0"/>
              <a:t>(verify)”</a:t>
            </a:r>
            <a:r>
              <a:rPr lang="ko-KR" altLang="en-US" dirty="0"/>
              <a:t>라는 단어는 또한 비실행기반 </a:t>
            </a:r>
            <a:r>
              <a:rPr lang="ko-KR" altLang="en-US" dirty="0" err="1"/>
              <a:t>테스팅에서도</a:t>
            </a:r>
            <a:r>
              <a:rPr lang="ko-KR" altLang="en-US" dirty="0"/>
              <a:t> 사용됨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6.6  </a:t>
            </a:r>
            <a:r>
              <a:rPr lang="ko-KR" altLang="en-US" dirty="0"/>
              <a:t>누가 실행</a:t>
            </a:r>
            <a:r>
              <a:rPr lang="en-US" altLang="ko-KR" dirty="0"/>
              <a:t>-</a:t>
            </a:r>
            <a:r>
              <a:rPr lang="ko-KR" altLang="en-US" dirty="0"/>
              <a:t>기반 </a:t>
            </a:r>
            <a:r>
              <a:rPr lang="ko-KR" altLang="en-US" dirty="0" err="1"/>
              <a:t>테스팅을</a:t>
            </a:r>
            <a:r>
              <a:rPr lang="ko-KR" altLang="en-US" dirty="0"/>
              <a:t> 수행하는가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139825" algn="l"/>
              </a:tabLst>
            </a:pPr>
            <a:r>
              <a:rPr lang="ko-KR" altLang="en-US" b="1" dirty="0"/>
              <a:t>프로그래밍은 건설적임</a:t>
            </a:r>
            <a:r>
              <a:rPr lang="en-US" altLang="ko-KR" b="1" dirty="0"/>
              <a:t>(</a:t>
            </a:r>
            <a:r>
              <a:rPr lang="en-US" altLang="ko-KR" b="1" i="1" dirty="0"/>
              <a:t>con</a:t>
            </a:r>
            <a:r>
              <a:rPr lang="en-US" altLang="ko-KR" b="1" dirty="0"/>
              <a:t>structive)</a:t>
            </a:r>
          </a:p>
          <a:p>
            <a:pPr eaLnBrk="1" hangingPunct="1">
              <a:tabLst>
                <a:tab pos="1139825" algn="l"/>
              </a:tabLst>
            </a:pP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r>
              <a:rPr lang="ko-KR" altLang="en-US" b="1" dirty="0" err="1"/>
              <a:t>테스팅은</a:t>
            </a:r>
            <a:r>
              <a:rPr lang="ko-KR" altLang="en-US" b="1" dirty="0"/>
              <a:t> 파괴적임</a:t>
            </a:r>
            <a:r>
              <a:rPr lang="en-US" altLang="ko-KR" b="1" dirty="0"/>
              <a:t>(</a:t>
            </a:r>
            <a:r>
              <a:rPr lang="en-US" altLang="ko-KR" b="1" i="1" dirty="0"/>
              <a:t>de</a:t>
            </a:r>
            <a:r>
              <a:rPr lang="en-US" altLang="ko-KR" b="1" dirty="0"/>
              <a:t>structive)</a:t>
            </a:r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성공적인 테스트는 결함을 찾아내는 것</a:t>
            </a: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r>
              <a:rPr lang="ko-KR" altLang="en-US" b="1" dirty="0"/>
              <a:t>그래서 프로그래머는 자신이 작성한 코드 산출물을 테스트 하지 말아야 함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92536" cy="400110"/>
          </a:xfrm>
        </p:spPr>
        <p:txBody>
          <a:bodyPr/>
          <a:lstStyle/>
          <a:p>
            <a:pPr algn="ctr"/>
            <a:r>
              <a:rPr lang="ko-KR" altLang="en-US"/>
              <a:t>프로그래머의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6.6  </a:t>
            </a:r>
            <a:r>
              <a:rPr lang="ko-KR" altLang="en-US" dirty="0"/>
              <a:t>누가 실행</a:t>
            </a:r>
            <a:r>
              <a:rPr lang="en-US" altLang="ko-KR" dirty="0"/>
              <a:t>-</a:t>
            </a:r>
            <a:r>
              <a:rPr lang="ko-KR" altLang="en-US" dirty="0"/>
              <a:t>기반 </a:t>
            </a:r>
            <a:r>
              <a:rPr lang="ko-KR" altLang="en-US" dirty="0" err="1"/>
              <a:t>테스팅을</a:t>
            </a:r>
            <a:r>
              <a:rPr lang="ko-KR" altLang="en-US" dirty="0"/>
              <a:t> 수행하는가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139825" algn="l"/>
              </a:tabLst>
            </a:pPr>
            <a:r>
              <a:rPr lang="en-US" altLang="ko-KR" b="1" dirty="0"/>
              <a:t>Solution:</a:t>
            </a:r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프로그래머는 정형적 </a:t>
            </a:r>
            <a:r>
              <a:rPr lang="ko-KR" altLang="en-US" dirty="0" err="1"/>
              <a:t>테스팅을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그 후 </a:t>
            </a:r>
            <a:r>
              <a:rPr lang="en-US" altLang="ko-KR" dirty="0"/>
              <a:t>SQA </a:t>
            </a:r>
            <a:r>
              <a:rPr lang="ko-KR" altLang="en-US" dirty="0"/>
              <a:t>그룹은 체계적인 </a:t>
            </a:r>
            <a:r>
              <a:rPr lang="ko-KR" altLang="en-US" dirty="0" err="1"/>
              <a:t>테스팅을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프로그래머는 모듈을 디버그</a:t>
            </a: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r>
              <a:rPr lang="ko-KR" altLang="en-US" b="1" dirty="0"/>
              <a:t>모든 테스트 케이스는 반드시</a:t>
            </a:r>
            <a:endParaRPr lang="en-US" altLang="ko-KR" b="1" dirty="0"/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예상되는 출력과 함께 사전에 계획되어야 하며</a:t>
            </a:r>
            <a:r>
              <a:rPr lang="en-US" altLang="ko-KR" dirty="0"/>
              <a:t>,</a:t>
            </a:r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계속 유지되어야 함</a:t>
            </a:r>
            <a:endParaRPr lang="en-US" altLang="ko-KR" dirty="0"/>
          </a:p>
          <a:p>
            <a:pPr lvl="1" eaLnBrk="1" hangingPunct="1">
              <a:tabLst>
                <a:tab pos="1139825" algn="l"/>
              </a:tabLst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88480" cy="400110"/>
          </a:xfrm>
        </p:spPr>
        <p:txBody>
          <a:bodyPr/>
          <a:lstStyle/>
          <a:p>
            <a:pPr algn="ctr"/>
            <a:r>
              <a:rPr lang="ko-KR" altLang="en-US"/>
              <a:t>체계적인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6.7  </a:t>
            </a:r>
            <a:r>
              <a:rPr lang="ko-KR" altLang="en-US" dirty="0" err="1"/>
              <a:t>테스팅</a:t>
            </a:r>
            <a:r>
              <a:rPr lang="ko-KR" altLang="en-US" dirty="0"/>
              <a:t> 종료 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프로덕트가</a:t>
            </a:r>
            <a:r>
              <a:rPr lang="ko-KR" altLang="en-US" b="1" dirty="0"/>
              <a:t> 최종적으로 폐기될 때에 </a:t>
            </a:r>
            <a:r>
              <a:rPr lang="ko-KR" altLang="en-US" b="1" dirty="0" err="1"/>
              <a:t>테스팅도</a:t>
            </a:r>
            <a:r>
              <a:rPr lang="ko-KR" altLang="en-US" b="1" dirty="0"/>
              <a:t> 종료됨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/>
              <a:t>테스팅</a:t>
            </a:r>
            <a:r>
              <a:rPr lang="ko-KR" altLang="en-US" dirty="0"/>
              <a:t> 종료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E790E-CDC8-455B-ABB0-1014FAD36B1F}" type="slidenum">
              <a:rPr lang="ko-KR" altLang="en-US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13316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 </a:t>
            </a:r>
            <a:r>
              <a:rPr lang="ko-KR" altLang="en-US" dirty="0"/>
              <a:t>소프트웨어 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dirty="0"/>
              <a:t>“</a:t>
            </a:r>
            <a:r>
              <a:rPr lang="ko-KR" altLang="en-US" b="1" dirty="0"/>
              <a:t>우수함</a:t>
            </a:r>
            <a:r>
              <a:rPr lang="en-US" altLang="ko-KR" b="1" dirty="0"/>
              <a:t>”</a:t>
            </a:r>
            <a:r>
              <a:rPr lang="ko-KR" altLang="en-US" b="1" dirty="0"/>
              <a:t>을 의미하지는 않음</a:t>
            </a:r>
            <a:endParaRPr lang="en-US" altLang="ko-KR" b="1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소프트웨어가 기능을 정확하게 갖추게 하는 것</a:t>
            </a:r>
            <a:endParaRPr lang="en-US" altLang="ko-KR" b="1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모든 소프트웨어 전문가들은 자신의 작업이 정확한지를 보장할 책임을 가짐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품질은 처음부터 구축해야 하는 것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528" cy="400110"/>
          </a:xfrm>
        </p:spPr>
        <p:txBody>
          <a:bodyPr/>
          <a:lstStyle/>
          <a:p>
            <a:pPr algn="ctr"/>
            <a:r>
              <a:rPr lang="en-US" altLang="ko-KR" dirty="0">
                <a:ea typeface="ＭＳ Ｐゴシック" charset="-128"/>
              </a:rPr>
              <a:t>Software Quality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 </a:t>
            </a:r>
            <a:r>
              <a:rPr lang="ko-KR" altLang="en-US" dirty="0"/>
              <a:t>소프트웨어 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dirty="0"/>
              <a:t>SQA(software quality assurance) </a:t>
            </a:r>
            <a:r>
              <a:rPr lang="ko-KR" altLang="en-US" b="1" dirty="0"/>
              <a:t>그룹은 개발자가 고품질의 작업을 수행했는지를 보증해야만 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각 </a:t>
            </a:r>
            <a:r>
              <a:rPr lang="ko-KR" altLang="en-US" dirty="0" err="1"/>
              <a:t>워크플로의</a:t>
            </a:r>
            <a:r>
              <a:rPr lang="ko-KR" altLang="en-US" dirty="0"/>
              <a:t> 끝에서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프로덕트가</a:t>
            </a:r>
            <a:r>
              <a:rPr lang="ko-KR" altLang="en-US" dirty="0"/>
              <a:t> 완성되었을 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추가적으로</a:t>
            </a:r>
            <a:r>
              <a:rPr lang="en-US" altLang="ko-KR" b="1" dirty="0"/>
              <a:t>,</a:t>
            </a:r>
            <a:r>
              <a:rPr lang="ko-KR" altLang="en-US" b="1" dirty="0"/>
              <a:t> 품질 보증은 적용되어야만 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프로세스 자체에도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Example: </a:t>
            </a:r>
            <a:r>
              <a:rPr lang="ko-KR" altLang="en-US" dirty="0"/>
              <a:t>소프트웨어가 </a:t>
            </a:r>
            <a:r>
              <a:rPr lang="ko-KR" altLang="en-US" dirty="0" err="1"/>
              <a:t>따라야하는</a:t>
            </a:r>
            <a:r>
              <a:rPr lang="ko-KR" altLang="en-US" dirty="0"/>
              <a:t> 다양한 표준들의 개발뿐만 아니라 이들 표준을 준수하는 지를 보증하는 감시 절차들이 포함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64544" cy="400110"/>
          </a:xfrm>
        </p:spPr>
        <p:txBody>
          <a:bodyPr/>
          <a:lstStyle/>
          <a:p>
            <a:pPr algn="ctr"/>
            <a:r>
              <a:rPr lang="ko-KR" altLang="en-US"/>
              <a:t>소프트웨어 품질 보증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 </a:t>
            </a:r>
            <a:r>
              <a:rPr lang="ko-KR" altLang="en-US" dirty="0"/>
              <a:t>소프트웨어 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/>
              <a:t>다음 그룹들은 관리의 독립성을 가져야 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개발팀 그룹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SQA </a:t>
            </a:r>
            <a:r>
              <a:rPr lang="ko-KR" altLang="en-US" dirty="0"/>
              <a:t>그룹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다른 팀을 결코 지배해서는 안됨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448" cy="400110"/>
          </a:xfrm>
        </p:spPr>
        <p:txBody>
          <a:bodyPr/>
          <a:lstStyle/>
          <a:p>
            <a:pPr algn="ctr"/>
            <a:r>
              <a:rPr lang="ko-KR" altLang="en-US" dirty="0"/>
              <a:t>관리의 독립성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 </a:t>
            </a:r>
            <a:r>
              <a:rPr lang="ko-KR" altLang="en-US" dirty="0"/>
              <a:t>소프트웨어 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/>
              <a:t>선임 매니저는 만족스럽지 못한 두 가지 선택 사항 중 하나를 선택해야 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결함 때문에 고생을 할지라도 정시에 인도할 것인지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/>
              <a:t>인도가 늦어지더라도 개발자가 소프트웨어에 있는 결함들을 수정하든지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이 결정은 클라이언트와 개발 조직 모두에게 이익이 되도록 내려져야 함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225" cy="400110"/>
          </a:xfrm>
        </p:spPr>
        <p:txBody>
          <a:bodyPr/>
          <a:lstStyle/>
          <a:p>
            <a:pPr algn="ctr"/>
            <a:r>
              <a:rPr lang="ko-KR" altLang="en-US" dirty="0"/>
              <a:t>관리의 독립성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근본적인 원칙들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작성한 사람이 검토를 책임지게 하는 것은 좋은 아이디어가 아님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그룹 시너지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ko-KR" altLang="en-US" err="1"/>
              <a:t>비실행</a:t>
            </a:r>
            <a:r>
              <a:rPr lang="ko-KR" altLang="en-US" dirty="0"/>
              <a:t> 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25162</TotalTime>
  <Words>1545</Words>
  <Application>Microsoft Macintosh PowerPoint</Application>
  <PresentationFormat>화면 슬라이드 쇼(4:3)</PresentationFormat>
  <Paragraphs>421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굴림</vt:lpstr>
      <vt:lpstr>맑은 고딕</vt:lpstr>
      <vt:lpstr>HY견고딕</vt:lpstr>
      <vt:lpstr>HY동녘B</vt:lpstr>
      <vt:lpstr>HY울릉도M</vt:lpstr>
      <vt:lpstr>ＭＳ Ｐゴシック</vt:lpstr>
      <vt:lpstr>Arial</vt:lpstr>
      <vt:lpstr>Arial Black</vt:lpstr>
      <vt:lpstr>Courier New</vt:lpstr>
      <vt:lpstr>Wingdings</vt:lpstr>
      <vt:lpstr>소프트웨어공학 서식</vt:lpstr>
      <vt:lpstr>Object-Oriented and     Classical Software Engineering</vt:lpstr>
      <vt:lpstr>Chapter 6.                   테스팅 </vt:lpstr>
      <vt:lpstr>PowerPoint 프레젠테이션</vt:lpstr>
      <vt:lpstr>6.0 테스팅 개요</vt:lpstr>
      <vt:lpstr>6.1  소프트웨어 품질</vt:lpstr>
      <vt:lpstr>6.1  소프트웨어 품질</vt:lpstr>
      <vt:lpstr>6.1  소프트웨어 품질</vt:lpstr>
      <vt:lpstr>6.1  소프트웨어 품질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6.3  실행기반 테스팅</vt:lpstr>
      <vt:lpstr>6.4 테스트 대상은 무엇인가?</vt:lpstr>
      <vt:lpstr>6.4 테스트 대상은 무엇인가?</vt:lpstr>
      <vt:lpstr>6.4 테스트 대상은 무엇인가?</vt:lpstr>
      <vt:lpstr>6.4 테스트 대상은 무엇인가?</vt:lpstr>
      <vt:lpstr>6.4 테스트 대상은 무엇인가?</vt:lpstr>
      <vt:lpstr>6.4 테스트 대상은 무엇인가?</vt:lpstr>
      <vt:lpstr>6.4 테스트 대상은 무엇인가?</vt:lpstr>
      <vt:lpstr>6.4 테스트 대상은 무엇인가?</vt:lpstr>
      <vt:lpstr>6.4 테스트 대상은 무엇인가?</vt:lpstr>
      <vt:lpstr>6.4 테스트 대상은 무엇인가?</vt:lpstr>
      <vt:lpstr>6.4 테스트 대상은 무엇인가?</vt:lpstr>
      <vt:lpstr>6.5  테스팅 대 정확성 증명</vt:lpstr>
      <vt:lpstr>6.5  테스팅 대 정확성 증명</vt:lpstr>
      <vt:lpstr>6.5  테스팅 대 정확성 증명</vt:lpstr>
      <vt:lpstr>6.5  테스팅 대 정확성 증명</vt:lpstr>
      <vt:lpstr>6.5  테스팅 대 정확성 증명</vt:lpstr>
      <vt:lpstr>6.6  누가 실행-기반 테스팅을 수행하는가?</vt:lpstr>
      <vt:lpstr>6.6  누가 실행-기반 테스팅을 수행하는가?</vt:lpstr>
      <vt:lpstr>6.7  테스팅 종료 시기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유석환</cp:lastModifiedBy>
  <cp:revision>1618</cp:revision>
  <dcterms:created xsi:type="dcterms:W3CDTF">2010-06-28T15:09:10Z</dcterms:created>
  <dcterms:modified xsi:type="dcterms:W3CDTF">2018-10-15T07:43:04Z</dcterms:modified>
</cp:coreProperties>
</file>