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3" r:id="rId60"/>
    <p:sldId id="324" r:id="rId61"/>
    <p:sldId id="325" r:id="rId62"/>
    <p:sldId id="326" r:id="rId63"/>
    <p:sldId id="328" r:id="rId64"/>
    <p:sldId id="329" r:id="rId65"/>
    <p:sldId id="330" r:id="rId66"/>
    <p:sldId id="331" r:id="rId67"/>
    <p:sldId id="333" r:id="rId68"/>
    <p:sldId id="334" r:id="rId69"/>
    <p:sldId id="335" r:id="rId70"/>
    <p:sldId id="336" r:id="rId71"/>
    <p:sldId id="337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261" r:id="rId8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-300" y="-102"/>
      </p:cViewPr>
      <p:guideLst>
        <p:guide orient="horz" pos="1117"/>
        <p:guide pos="2880"/>
        <p:guide pos="295"/>
        <p:guide pos="26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F4355-50B6-4087-9E5D-95C64923D2D6}" type="datetimeFigureOut">
              <a:rPr lang="ko-KR" altLang="en-US"/>
              <a:pPr>
                <a:defRPr/>
              </a:pPr>
              <a:t>2017-09-09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CC9FE42-8E49-4378-9255-678967010F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0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FF822B-C71E-4133-97C8-DEF49903D2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F89BF4-A89C-4612-A807-C31599CA4CC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C0BCF-C818-4A02-A758-B307D77C55E0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DCF8F-AD8E-4F8A-A098-C9F4B0F63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CF1D1-B030-401B-9AE4-36ABCFE56428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0DE52-840F-442A-AEB5-008449D88C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A12DC-038F-400D-B8A8-B7E606E15A42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8EE8-BFE9-4139-934E-FD295E0DD2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B4C16-94D8-42D2-BCEF-34C2D9619983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8A936-D75D-4674-956F-1DF521DB2A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37A88-270F-4798-880F-F839093D5D2B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CC6D-34DB-41F3-863B-109AC57F30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75" y="285750"/>
            <a:ext cx="8858250" cy="550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346373"/>
            <a:ext cx="8229600" cy="41805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buFontTx/>
              <a:buBlip>
                <a:blip r:embed="rId2"/>
              </a:buBlip>
              <a:defRPr sz="1800">
                <a:latin typeface="+mn-ea"/>
                <a:ea typeface="+mn-ea"/>
              </a:defRPr>
            </a:lvl1pPr>
            <a:lvl2pPr>
              <a:lnSpc>
                <a:spcPct val="130000"/>
              </a:lnSpc>
              <a:buFontTx/>
              <a:buBlip>
                <a:blip r:embed="rId3"/>
              </a:buBlip>
              <a:defRPr sz="16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buNone/>
              <a:defRPr sz="2000" u="none" baseline="0">
                <a:ln>
                  <a:noFill/>
                </a:ln>
                <a:effectLst/>
                <a:uFill>
                  <a:solidFill>
                    <a:schemeClr val="tx2"/>
                  </a:solidFill>
                </a:u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3F4D9-F650-47B0-A9CB-B3ACB833F5E4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E3FA-D853-4FD0-B319-04577F3B98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131840" y="1950417"/>
            <a:ext cx="5472410" cy="360363"/>
          </a:xfrm>
        </p:spPr>
        <p:txBody>
          <a:bodyPr>
            <a:noAutofit/>
          </a:bodyPr>
          <a:lstStyle>
            <a:lvl1pPr>
              <a:buNone/>
              <a:defRPr sz="3200" b="1">
                <a:latin typeface="Arial Black" pitchFamily="34" charset="0"/>
                <a:ea typeface="HY울릉도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3491880" y="2636838"/>
            <a:ext cx="5328270" cy="3600450"/>
          </a:xfrm>
        </p:spPr>
        <p:txBody>
          <a:bodyPr>
            <a:normAutofit/>
          </a:bodyPr>
          <a:lstStyle>
            <a:lvl1pPr>
              <a:buFontTx/>
              <a:buChar char="-"/>
              <a:defRPr sz="2000">
                <a:latin typeface="Arial Black" pitchFamily="34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313C5-7D48-4D78-9EF3-D6F4388BA3A0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8862-D24F-490A-8D04-100F123B0E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7420-8A50-45D6-B487-2FBC9624AA21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0BBFC-B98D-4211-BACC-3199AD6B29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A0FF-2B50-4AF1-8263-09E783FE11FE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F4405-7D01-4534-BE14-DD2CE1ED11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3CBC2-745D-484D-BBCC-38D5027A7792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5BD5-057E-4246-828B-39BA79A4B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1E559-5EFB-4D6F-B566-F357145ACAF3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9FCA-1826-426A-8AC1-B782548539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E233C-4989-445B-93C3-36BC0426EEAB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9907D-72EC-4E32-97BF-DF3B0D78E3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7A5BD-3F53-482A-B415-72583D1F1B0C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FD28A-1C73-43B2-9E07-E521DA0715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B59762F-3DBF-42D6-9B9E-506004C4FAA4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27313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lang="en-US" altLang="ko-KR"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13037A-F562-49FF-BC54-B2A2D764C1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1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3"/>
          <p:cNvSpPr>
            <a:spLocks noGrp="1"/>
          </p:cNvSpPr>
          <p:nvPr>
            <p:ph type="ctrTitle"/>
          </p:nvPr>
        </p:nvSpPr>
        <p:spPr>
          <a:xfrm>
            <a:off x="800100" y="1928813"/>
            <a:ext cx="7772400" cy="14700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ko-KR" sz="4000" b="1" i="1" dirty="0" smtClean="0">
                <a:ea typeface="ＭＳ Ｐゴシック" pitchFamily="-108" charset="-128"/>
              </a:rPr>
              <a:t>Object-Oriented and </a:t>
            </a:r>
            <a:br>
              <a:rPr lang="en-US" altLang="ko-KR" sz="4000" b="1" i="1" dirty="0" smtClean="0">
                <a:ea typeface="ＭＳ Ｐゴシック" pitchFamily="-108" charset="-128"/>
              </a:rPr>
            </a:br>
            <a:r>
              <a:rPr lang="en-US" altLang="ko-KR" sz="4000" b="1" i="1" dirty="0" smtClean="0">
                <a:ea typeface="ＭＳ Ｐゴシック" pitchFamily="-108" charset="-128"/>
              </a:rPr>
              <a:t>   Classical Software Engineering</a:t>
            </a:r>
            <a:endParaRPr lang="ko-KR" alt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 </a:t>
            </a:r>
            <a:r>
              <a:rPr lang="ko-KR" altLang="en-US" dirty="0" smtClean="0"/>
              <a:t>재사용 사례연구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4114800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데이터</a:t>
            </a:r>
            <a:r>
              <a:rPr lang="en-US" altLang="ko-KR" b="1" dirty="0" smtClean="0"/>
              <a:t>-</a:t>
            </a:r>
            <a:r>
              <a:rPr lang="ko-KR" altLang="en-US" b="1" dirty="0" err="1" smtClean="0"/>
              <a:t>프로세싱</a:t>
            </a:r>
            <a:r>
              <a:rPr lang="ko-KR" altLang="en-US" b="1" dirty="0" smtClean="0"/>
              <a:t> 소프트웨어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다음의 체계적인 재사용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6</a:t>
            </a:r>
            <a:r>
              <a:rPr lang="ko-KR" altLang="en-US" dirty="0" smtClean="0"/>
              <a:t>개 코드 템플릿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COBOL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3200</a:t>
            </a:r>
            <a:r>
              <a:rPr lang="ko-KR" altLang="en-US" dirty="0" smtClean="0"/>
              <a:t>개의 재사용 가능한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모듈들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040808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Raytheon Missile Systems Division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7075" y="2582863"/>
            <a:ext cx="3852863" cy="33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 </a:t>
            </a:r>
            <a:r>
              <a:rPr lang="ko-KR" altLang="en-US" dirty="0" smtClean="0"/>
              <a:t>재사용 사례연구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60% </a:t>
            </a:r>
            <a:r>
              <a:rPr lang="ko-KR" altLang="en-US" b="1" dirty="0" smtClean="0"/>
              <a:t>정도의 재사용이 가능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en-US" altLang="ko-KR" b="1" dirty="0" smtClean="0"/>
              <a:t>“COBOL </a:t>
            </a:r>
            <a:r>
              <a:rPr lang="ko-KR" altLang="en-US" b="1" dirty="0" smtClean="0"/>
              <a:t>프로그램 논리 구조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프레임워크가 재사용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많은 단락이 기능적 모듈들로 채워짐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설계와 코딩이 훨씬 빨라짐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040808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Raytheon Missile Systems Division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 </a:t>
            </a:r>
            <a:r>
              <a:rPr lang="ko-KR" altLang="en-US" dirty="0" smtClean="0"/>
              <a:t>재사용 사례연구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1983</a:t>
            </a:r>
            <a:r>
              <a:rPr lang="ko-KR" altLang="en-US" b="1" dirty="0" smtClean="0"/>
              <a:t>년까지 생산성이 약 </a:t>
            </a:r>
            <a:r>
              <a:rPr lang="en-US" altLang="ko-KR" b="1" dirty="0" smtClean="0"/>
              <a:t>50% </a:t>
            </a:r>
            <a:r>
              <a:rPr lang="ko-KR" altLang="en-US" b="1" dirty="0" smtClean="0"/>
              <a:t>증가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err="1" smtClean="0"/>
              <a:t>로직</a:t>
            </a:r>
            <a:r>
              <a:rPr lang="ko-KR" altLang="en-US" dirty="0" smtClean="0"/>
              <a:t> 구조들은 새로운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개발하는데 </a:t>
            </a:r>
            <a:r>
              <a:rPr lang="en-US" altLang="ko-KR" dirty="0" smtClean="0"/>
              <a:t>5500</a:t>
            </a:r>
            <a:r>
              <a:rPr lang="ko-KR" altLang="en-US" dirty="0" smtClean="0"/>
              <a:t>번 이상 재사용됨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이는 기능적 모듈로 구성된 코드의 </a:t>
            </a:r>
            <a:r>
              <a:rPr lang="en-US" altLang="ko-KR" dirty="0" smtClean="0"/>
              <a:t>60%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Raytheon</a:t>
            </a:r>
            <a:r>
              <a:rPr lang="ko-KR" altLang="en-US" b="1" dirty="0" smtClean="0"/>
              <a:t>은 유지보수 비용이 </a:t>
            </a:r>
            <a:r>
              <a:rPr lang="en-US" altLang="ko-KR" b="1" dirty="0" smtClean="0"/>
              <a:t>60%~80% </a:t>
            </a:r>
            <a:r>
              <a:rPr lang="ko-KR" altLang="en-US" b="1" dirty="0" smtClean="0"/>
              <a:t>줄 것을 기대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불행하게도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데이터가 얻어지기 전에 부서가 철수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040808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Raytheon Missile Systems Division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 </a:t>
            </a:r>
            <a:r>
              <a:rPr lang="ko-KR" altLang="en-US" dirty="0" smtClean="0"/>
              <a:t>재사용 사례연구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err="1" smtClean="0"/>
              <a:t>Ariane</a:t>
            </a:r>
            <a:r>
              <a:rPr lang="en-US" altLang="ko-KR" b="1" dirty="0" smtClean="0"/>
              <a:t> 5 </a:t>
            </a:r>
            <a:r>
              <a:rPr lang="ko-KR" altLang="en-US" b="1" dirty="0" smtClean="0"/>
              <a:t>로켓이 발사 후 </a:t>
            </a:r>
            <a:r>
              <a:rPr lang="en-US" altLang="ko-KR" b="1" dirty="0" smtClean="0"/>
              <a:t>37</a:t>
            </a:r>
            <a:r>
              <a:rPr lang="ko-KR" altLang="en-US" b="1" dirty="0" smtClean="0"/>
              <a:t>초 만에 떨어짐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비용</a:t>
            </a:r>
            <a:r>
              <a:rPr lang="en-US" altLang="ko-KR" dirty="0" smtClean="0"/>
              <a:t>: 50</a:t>
            </a:r>
            <a:r>
              <a:rPr lang="ko-KR" altLang="en-US" dirty="0" smtClean="0"/>
              <a:t>억 달러가 소요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이유</a:t>
            </a:r>
            <a:r>
              <a:rPr lang="en-US" altLang="ko-KR" b="1" dirty="0" smtClean="0"/>
              <a:t>: 64</a:t>
            </a:r>
            <a:r>
              <a:rPr lang="ko-KR" altLang="en-US" b="1" dirty="0" smtClean="0"/>
              <a:t>비트 정수를 </a:t>
            </a:r>
            <a:r>
              <a:rPr lang="en-US" altLang="ko-KR" b="1" dirty="0" smtClean="0"/>
              <a:t>16</a:t>
            </a:r>
            <a:r>
              <a:rPr lang="ko-KR" altLang="en-US" b="1" dirty="0" smtClean="0"/>
              <a:t>비트 </a:t>
            </a:r>
            <a:r>
              <a:rPr lang="ko-KR" altLang="en-US" b="1" dirty="0" err="1" smtClean="0"/>
              <a:t>부호없는</a:t>
            </a:r>
            <a:r>
              <a:rPr lang="ko-KR" altLang="en-US" b="1" dirty="0" smtClean="0"/>
              <a:t> 정수로 변환하는데 실패했기 때문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err="1" smtClean="0"/>
              <a:t>Ada</a:t>
            </a:r>
            <a:r>
              <a:rPr lang="en-US" altLang="ko-KR" b="1" dirty="0" smtClean="0"/>
              <a:t> exception</a:t>
            </a:r>
            <a:r>
              <a:rPr lang="en-US" altLang="ko-KR" dirty="0" smtClean="0"/>
              <a:t>(run-time failure)</a:t>
            </a:r>
            <a:r>
              <a:rPr lang="ko-KR" altLang="en-US" dirty="0" smtClean="0"/>
              <a:t>이 발생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탑재된 컴퓨터에 결함이 발생되었기 때문에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로켓이 떨어짐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528640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European Space Agency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 </a:t>
            </a:r>
            <a:r>
              <a:rPr lang="ko-KR" altLang="en-US" dirty="0" smtClean="0"/>
              <a:t>재사용 사례연구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>
                <a:ea typeface="ＭＳ Ｐゴシック" charset="-128"/>
              </a:rPr>
              <a:t>초기 </a:t>
            </a:r>
            <a:r>
              <a:rPr lang="ko-KR" altLang="en-US" b="1" dirty="0" err="1" smtClean="0">
                <a:ea typeface="ＭＳ Ｐゴシック" charset="-128"/>
              </a:rPr>
              <a:t>러퍼런스</a:t>
            </a:r>
            <a:r>
              <a:rPr lang="ko-KR" altLang="en-US" b="1" dirty="0" smtClean="0">
                <a:ea typeface="ＭＳ Ｐゴシック" charset="-128"/>
              </a:rPr>
              <a:t> 시스템에 계산은 추락하기 전 </a:t>
            </a:r>
            <a:r>
              <a:rPr lang="en-US" altLang="ko-KR" b="1" dirty="0" smtClean="0">
                <a:ea typeface="ＭＳ Ｐゴシック" charset="-128"/>
              </a:rPr>
              <a:t>9</a:t>
            </a:r>
            <a:r>
              <a:rPr lang="ko-KR" altLang="en-US" b="1" dirty="0" smtClean="0">
                <a:ea typeface="ＭＳ Ｐゴシック" charset="-128"/>
              </a:rPr>
              <a:t>호 동안 비동상적으로 작동</a:t>
            </a:r>
            <a:endParaRPr lang="en-US" altLang="ko-KR" b="1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b="1" dirty="0" smtClean="0">
                <a:ea typeface="ＭＳ Ｐゴシック" charset="-128"/>
              </a:rPr>
              <a:t>그러나 만약 카운트 다운에서 발사가 보류되었다면</a:t>
            </a:r>
            <a:r>
              <a:rPr lang="en-US" altLang="ko-KR" b="1" dirty="0" smtClean="0">
                <a:ea typeface="ＭＳ Ｐゴシック" charset="-128"/>
              </a:rPr>
              <a:t>, </a:t>
            </a:r>
            <a:r>
              <a:rPr lang="ko-KR" altLang="en-US" b="1" dirty="0" smtClean="0">
                <a:ea typeface="ＭＳ Ｐゴシック" charset="-128"/>
              </a:rPr>
              <a:t>카운트 다운이 진행된 후에 초기 </a:t>
            </a:r>
            <a:r>
              <a:rPr lang="ko-KR" altLang="en-US" b="1" dirty="0" err="1" smtClean="0">
                <a:ea typeface="ＭＳ Ｐゴシック" charset="-128"/>
              </a:rPr>
              <a:t>러퍼런스</a:t>
            </a:r>
            <a:r>
              <a:rPr lang="ko-KR" altLang="en-US" b="1" dirty="0" smtClean="0">
                <a:ea typeface="ＭＳ Ｐゴシック" charset="-128"/>
              </a:rPr>
              <a:t> 시스템을 재설정하는데 서너 시간이 걸렸을 것임</a:t>
            </a:r>
            <a:endParaRPr lang="en-US" altLang="ko-KR" b="1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b="1" dirty="0" smtClean="0">
                <a:ea typeface="ＭＳ Ｐゴシック" charset="-128"/>
              </a:rPr>
              <a:t>그러나</a:t>
            </a:r>
            <a:r>
              <a:rPr lang="en-US" altLang="ko-KR" b="1" dirty="0" smtClean="0">
                <a:ea typeface="ＭＳ Ｐゴシック" charset="-128"/>
              </a:rPr>
              <a:t>, </a:t>
            </a:r>
            <a:r>
              <a:rPr lang="ko-KR" altLang="en-US" b="1" dirty="0" smtClean="0">
                <a:ea typeface="ＭＳ Ｐゴシック" charset="-128"/>
              </a:rPr>
              <a:t>비행 이전 </a:t>
            </a:r>
            <a:r>
              <a:rPr lang="en-US" altLang="ko-KR" b="1" dirty="0" smtClean="0">
                <a:ea typeface="ＭＳ Ｐゴシック" charset="-128"/>
              </a:rPr>
              <a:t>50</a:t>
            </a:r>
            <a:r>
              <a:rPr lang="ko-KR" altLang="en-US" b="1" dirty="0" smtClean="0">
                <a:ea typeface="ＭＳ Ｐゴシック" charset="-128"/>
              </a:rPr>
              <a:t>초 동안 계산이 계산이 수행되어 발사는 성공할 수 있었음</a:t>
            </a:r>
            <a:endParaRPr lang="en-US" altLang="ko-KR" b="1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00448" cy="400110"/>
          </a:xfrm>
        </p:spPr>
        <p:txBody>
          <a:bodyPr/>
          <a:lstStyle/>
          <a:p>
            <a:pPr algn="ctr"/>
            <a:r>
              <a:rPr lang="ko-KR" altLang="en-US" smtClean="0"/>
              <a:t>변환은 불필요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 </a:t>
            </a:r>
            <a:r>
              <a:rPr lang="ko-KR" altLang="en-US" dirty="0" smtClean="0"/>
              <a:t>재사용 사례연구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10</a:t>
            </a:r>
            <a:r>
              <a:rPr lang="ko-KR" altLang="en-US" b="1" dirty="0" smtClean="0"/>
              <a:t>년 전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Ariane</a:t>
            </a:r>
            <a:r>
              <a:rPr lang="en-US" altLang="ko-KR" b="1" dirty="0" smtClean="0"/>
              <a:t> 4</a:t>
            </a:r>
            <a:r>
              <a:rPr lang="ko-KR" altLang="en-US" b="1" dirty="0" smtClean="0"/>
              <a:t>에서 오버플로우를 수학적으로 증명할 수가 없었음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성능 제약 때문에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오버플로우가</a:t>
            </a:r>
            <a:r>
              <a:rPr lang="ko-KR" altLang="en-US" b="1" dirty="0" smtClean="0"/>
              <a:t> 일어날 수 있는 변환은 무방비로 남아 있었음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변화되지 않고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테스트되지 않은 채 </a:t>
            </a:r>
            <a:r>
              <a:rPr lang="en-US" altLang="ko-KR" b="1" dirty="0" err="1" smtClean="0"/>
              <a:t>Ariane</a:t>
            </a:r>
            <a:r>
              <a:rPr lang="en-US" altLang="ko-KR" b="1" dirty="0" smtClean="0"/>
              <a:t> 5</a:t>
            </a:r>
            <a:r>
              <a:rPr lang="ko-KR" altLang="en-US" b="1" dirty="0" smtClean="0"/>
              <a:t>에 소프트웨어가 이용됨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Ariane</a:t>
            </a:r>
            <a:r>
              <a:rPr lang="en-US" altLang="ko-KR" dirty="0" smtClean="0"/>
              <a:t> 4</a:t>
            </a:r>
            <a:r>
              <a:rPr lang="ko-KR" altLang="en-US" dirty="0" smtClean="0"/>
              <a:t>보다 전체적으로 안전해졌다고 발표됨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 smtClean="0"/>
              <a:t>문제의 원인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 </a:t>
            </a:r>
            <a:r>
              <a:rPr lang="ko-KR" altLang="en-US" dirty="0" smtClean="0"/>
              <a:t>재사용 사례연구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교훈</a:t>
            </a:r>
            <a:r>
              <a:rPr lang="en-US" altLang="ko-KR" b="1" dirty="0" smtClean="0"/>
              <a:t>:</a:t>
            </a:r>
          </a:p>
          <a:p>
            <a:pPr lvl="1" eaLnBrk="1" hangingPunct="1"/>
            <a:r>
              <a:rPr lang="ko-KR" altLang="en-US" dirty="0" smtClean="0"/>
              <a:t>어떤 환경에서 개발되는 소프트웨어는 다른 환경에서 재사용될 때 다시 테스트되어야 한다는 점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528640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European Space Agency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 </a:t>
            </a:r>
            <a:r>
              <a:rPr lang="ko-KR" altLang="en-US" dirty="0" smtClean="0"/>
              <a:t>객체와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합성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구조적 설계</a:t>
            </a:r>
            <a:r>
              <a:rPr lang="en-US" altLang="ko-KR" b="1" dirty="0" smtClean="0"/>
              <a:t>(composite/structured design: C/SD)</a:t>
            </a:r>
            <a:r>
              <a:rPr lang="ko-KR" altLang="en-US" b="1" dirty="0" smtClean="0"/>
              <a:t>의 주장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이상적인 모듈은 기능적 </a:t>
            </a:r>
            <a:r>
              <a:rPr lang="ko-KR" altLang="en-US" dirty="0" err="1" smtClean="0"/>
              <a:t>응집도를</a:t>
            </a:r>
            <a:r>
              <a:rPr lang="ko-KR" altLang="en-US" dirty="0" smtClean="0"/>
              <a:t> 가져야 함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문제점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기능적 </a:t>
            </a:r>
            <a:r>
              <a:rPr lang="ko-KR" altLang="en-US" dirty="0" err="1" smtClean="0"/>
              <a:t>응집도를</a:t>
            </a:r>
            <a:r>
              <a:rPr lang="ko-KR" altLang="en-US" dirty="0" smtClean="0"/>
              <a:t> 갖는 모듈은 스스로 정보를 포함하지 못하고 독립적이지 못함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데이터들도 함께 재사용되지 않으면 재사용될 수 없음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808560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Objects and Reuse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 </a:t>
            </a:r>
            <a:r>
              <a:rPr lang="ko-KR" altLang="en-US" dirty="0" smtClean="0"/>
              <a:t>객체와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합성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구조적 설계</a:t>
            </a:r>
            <a:r>
              <a:rPr lang="en-US" altLang="ko-KR" b="1" dirty="0" smtClean="0"/>
              <a:t>(composite/structured design: C/SD)</a:t>
            </a:r>
            <a:r>
              <a:rPr lang="ko-KR" altLang="en-US" b="1" dirty="0" smtClean="0"/>
              <a:t>의 주장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다음 최적의 유형은 정보적 </a:t>
            </a:r>
            <a:r>
              <a:rPr lang="ko-KR" altLang="en-US" dirty="0" err="1" smtClean="0"/>
              <a:t>응집도를</a:t>
            </a:r>
            <a:r>
              <a:rPr lang="ko-KR" altLang="en-US" dirty="0" smtClean="0"/>
              <a:t> 갖는 모듈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이러한 모듈이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객체는 데이터와 액션으로 구성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이것은 재사용을 촉진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808560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Objects and Reuse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설계 재사용의 다양한 유형들이 가능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몇몇은 구현에서 수행될 수 있음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64544" cy="400110"/>
          </a:xfrm>
        </p:spPr>
        <p:txBody>
          <a:bodyPr/>
          <a:lstStyle/>
          <a:p>
            <a:pPr algn="ctr"/>
            <a:r>
              <a:rPr lang="ko-KR" altLang="en-US" smtClean="0"/>
              <a:t>설계와 구현의 재사용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541611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Chapter 8.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         </a:t>
            </a:r>
            <a:r>
              <a:rPr lang="ko-KR" altLang="en-US" sz="4000" b="1" dirty="0" smtClean="0">
                <a:latin typeface="HY동녘B" pitchFamily="18" charset="-127"/>
                <a:ea typeface="HY동녘B" pitchFamily="18" charset="-127"/>
              </a:rPr>
              <a:t>재사용성과 </a:t>
            </a:r>
            <a:r>
              <a:rPr lang="ko-KR" altLang="en-US" sz="4000" b="1" dirty="0" err="1" smtClean="0">
                <a:latin typeface="HY동녘B" pitchFamily="18" charset="-127"/>
                <a:ea typeface="HY동녘B" pitchFamily="18" charset="-127"/>
              </a:rPr>
              <a:t>이식성</a:t>
            </a:r>
            <a:endParaRPr lang="ko-KR" altLang="en-US" sz="4000" b="1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조직이 하나의 애플리케이션 도메인에서만 소프트웨어를 개발할 때 설계의 우연적 재사용은 일반적임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 smtClean="0"/>
              <a:t>설계 재사용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4618856" cy="435334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재사용 가능한 루틴의 집합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Examples:</a:t>
            </a:r>
          </a:p>
          <a:p>
            <a:pPr lvl="1" eaLnBrk="1" hangingPunct="1"/>
            <a:r>
              <a:rPr lang="ko-KR" altLang="en-US" dirty="0" smtClean="0"/>
              <a:t>과학 계산용 소프트웨어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GUI </a:t>
            </a:r>
            <a:r>
              <a:rPr lang="ko-KR" altLang="en-US" dirty="0" smtClean="0"/>
              <a:t>클래스 라이브러리나 </a:t>
            </a:r>
            <a:r>
              <a:rPr lang="ko-KR" altLang="en-US" dirty="0" err="1" smtClean="0"/>
              <a:t>툴킷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사용자는 제어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지원 받을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그림에 흰색 부분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64544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라이브러리 또는 </a:t>
            </a:r>
            <a:r>
              <a:rPr lang="ko-KR" altLang="en-US" dirty="0" err="1" smtClean="0"/>
              <a:t>툴킷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773238"/>
            <a:ext cx="1603616" cy="39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4618856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애플리케이션 프레임워크는 설계의 제어 </a:t>
            </a:r>
            <a:r>
              <a:rPr lang="ko-KR" altLang="en-US" b="1" dirty="0" err="1" smtClean="0"/>
              <a:t>로직을</a:t>
            </a:r>
            <a:r>
              <a:rPr lang="ko-KR" altLang="en-US" b="1" dirty="0" smtClean="0"/>
              <a:t> 통합한 것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사용자는 </a:t>
            </a:r>
            <a:r>
              <a:rPr lang="en-US" altLang="ko-KR" b="1" dirty="0" smtClean="0"/>
              <a:t>“Hot Spots”(</a:t>
            </a:r>
            <a:r>
              <a:rPr lang="ko-KR" altLang="en-US" b="1" dirty="0" smtClean="0"/>
              <a:t>그림에 </a:t>
            </a:r>
            <a:r>
              <a:rPr lang="ko-KR" altLang="en-US" b="1" dirty="0" err="1" smtClean="0"/>
              <a:t>흰부분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 애플리케이션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명세 루틴을 삽입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en-US" altLang="ko-KR" b="1" dirty="0" smtClean="0"/>
              <a:t>Remark: </a:t>
            </a:r>
            <a:r>
              <a:rPr lang="ko-KR" altLang="en-US" b="1" dirty="0" smtClean="0"/>
              <a:t>그림 </a:t>
            </a:r>
            <a:r>
              <a:rPr lang="en-US" altLang="ko-KR" b="1" dirty="0" smtClean="0"/>
              <a:t>8.2(b)</a:t>
            </a:r>
            <a:r>
              <a:rPr lang="ko-KR" altLang="en-US" b="1" dirty="0" smtClean="0"/>
              <a:t>는 그림 </a:t>
            </a:r>
            <a:r>
              <a:rPr lang="en-US" altLang="ko-KR" b="1" dirty="0" smtClean="0"/>
              <a:t>8.1</a:t>
            </a:r>
            <a:r>
              <a:rPr lang="ko-KR" altLang="en-US" b="1" dirty="0" smtClean="0"/>
              <a:t>과 동일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9659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애플리케이션 프레임워크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773238"/>
            <a:ext cx="1645298" cy="39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363272" cy="4353347"/>
          </a:xfrm>
        </p:spPr>
        <p:txBody>
          <a:bodyPr/>
          <a:lstStyle/>
          <a:p>
            <a:pPr eaLnBrk="1" hangingPunct="1"/>
            <a:r>
              <a:rPr lang="ko-KR" altLang="en-US" b="1" dirty="0" err="1" smtClean="0"/>
              <a:t>툴킷을</a:t>
            </a:r>
            <a:r>
              <a:rPr lang="ko-KR" altLang="en-US" b="1" dirty="0" smtClean="0"/>
              <a:t> 재사용하는 것보다 빠름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더 많은 설계가 재사용됨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로직은</a:t>
            </a:r>
            <a:r>
              <a:rPr lang="ko-KR" altLang="en-US" dirty="0" smtClean="0"/>
              <a:t> 오퍼레이션들보다 설계하기가 더 어려움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Example:</a:t>
            </a:r>
          </a:p>
          <a:p>
            <a:pPr lvl="1" eaLnBrk="1" hangingPunct="1"/>
            <a:r>
              <a:rPr lang="en-US" altLang="ko-KR" dirty="0" smtClean="0"/>
              <a:t>IBM’s </a:t>
            </a:r>
            <a:r>
              <a:rPr lang="en-US" altLang="ko-KR" dirty="0" err="1" smtClean="0"/>
              <a:t>Websphere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이전에는</a:t>
            </a:r>
            <a:r>
              <a:rPr lang="en-US" altLang="ko-KR" dirty="0" smtClean="0"/>
              <a:t>: e-Components, San Francisco</a:t>
            </a:r>
          </a:p>
          <a:p>
            <a:pPr lvl="2" eaLnBrk="1" hangingPunct="1"/>
            <a:r>
              <a:rPr lang="ko-KR" altLang="en-US" dirty="0" smtClean="0"/>
              <a:t>엔터프라이즈 </a:t>
            </a:r>
            <a:r>
              <a:rPr lang="en-US" altLang="ko-KR" dirty="0" smtClean="0"/>
              <a:t>JavaBeans(</a:t>
            </a:r>
            <a:r>
              <a:rPr lang="ko-KR" altLang="en-US" dirty="0" smtClean="0"/>
              <a:t>전체 네트워크에 분산되어 있는 클라이언트들을 위해 서비스를 제공해주는 클래스들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활용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05150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애플리케이션 프레임워크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4474840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패턴은 일반적인 설계 문제에 해결책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상호작용하는 클래스들의 형태로 표현함으로써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클래스들은 </a:t>
            </a:r>
            <a:r>
              <a:rPr lang="ko-KR" altLang="en-US" b="1" dirty="0" err="1" smtClean="0"/>
              <a:t>커스터마이즈가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그림에 흰색 부분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392" cy="400110"/>
          </a:xfrm>
        </p:spPr>
        <p:txBody>
          <a:bodyPr/>
          <a:lstStyle/>
          <a:p>
            <a:pPr algn="ctr"/>
            <a:r>
              <a:rPr lang="ko-KR" altLang="en-US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060848"/>
            <a:ext cx="3651200" cy="333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클래스 </a:t>
            </a:r>
            <a:r>
              <a:rPr lang="en-US" altLang="ko-KR" b="1" dirty="0" smtClean="0"/>
              <a:t>P</a:t>
            </a:r>
            <a:r>
              <a:rPr lang="ko-KR" altLang="en-US" b="1" dirty="0" smtClean="0"/>
              <a:t>가 클래스 </a:t>
            </a:r>
            <a:r>
              <a:rPr lang="en-US" altLang="ko-KR" b="1" dirty="0" smtClean="0"/>
              <a:t>Q</a:t>
            </a:r>
            <a:r>
              <a:rPr lang="ko-KR" altLang="en-US" b="1" dirty="0" smtClean="0"/>
              <a:t>에 메시지를 보낼때</a:t>
            </a:r>
            <a:r>
              <a:rPr lang="en-US" altLang="ko-KR" b="1" dirty="0" smtClean="0"/>
              <a:t>, 4</a:t>
            </a:r>
            <a:r>
              <a:rPr lang="ko-KR" altLang="en-US" b="1" dirty="0" smtClean="0"/>
              <a:t>개의 매개변수를 보낸다고 가정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그러나 </a:t>
            </a:r>
            <a:r>
              <a:rPr lang="en-US" altLang="ko-KR" b="1" dirty="0" smtClean="0"/>
              <a:t>Q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P</a:t>
            </a:r>
            <a:r>
              <a:rPr lang="ko-KR" altLang="en-US" b="1" dirty="0" smtClean="0"/>
              <a:t>에서 세개의 매개변수만을 기대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en-US" altLang="ko-KR" b="1" dirty="0" smtClean="0"/>
              <a:t>P</a:t>
            </a:r>
            <a:r>
              <a:rPr lang="ko-KR" altLang="en-US" b="1" dirty="0" smtClean="0"/>
              <a:t>나 </a:t>
            </a:r>
            <a:r>
              <a:rPr lang="en-US" altLang="ko-KR" b="1" dirty="0" smtClean="0"/>
              <a:t>Q</a:t>
            </a:r>
            <a:r>
              <a:rPr lang="ko-KR" altLang="en-US" b="1" dirty="0" smtClean="0"/>
              <a:t>를 수정하는 것은 다른 데 사용하는데 광범위한 비호환성 문제를 야기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대신에 클래스 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는 네 개의 매개변수를 갖는 </a:t>
            </a:r>
            <a:r>
              <a:rPr lang="en-US" altLang="ko-KR" b="1" dirty="0" smtClean="0"/>
              <a:t>P</a:t>
            </a:r>
            <a:r>
              <a:rPr lang="ko-KR" altLang="en-US" b="1" dirty="0" smtClean="0"/>
              <a:t>로부터 메시지를 받고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또 단지 세 개의 매개변수를 갖는 </a:t>
            </a:r>
            <a:r>
              <a:rPr lang="en-US" altLang="ko-KR" b="1" dirty="0" smtClean="0"/>
              <a:t>Q</a:t>
            </a:r>
            <a:r>
              <a:rPr lang="ko-KR" altLang="en-US" b="1" dirty="0" smtClean="0"/>
              <a:t>에게 메시지를 보낼 수 있게 구성</a:t>
            </a:r>
            <a:endParaRPr lang="en-US" altLang="ko-KR" sz="2000" b="1" dirty="0" smtClean="0"/>
          </a:p>
          <a:p>
            <a:pPr lvl="1" eaLnBrk="1" hangingPunct="1"/>
            <a:r>
              <a:rPr lang="en-US" altLang="ko-KR" dirty="0" smtClean="0"/>
              <a:t>Wrapper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368400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Wrapper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Wrapper</a:t>
            </a:r>
            <a:r>
              <a:rPr lang="ko-KR" altLang="en-US" b="1" dirty="0" smtClean="0"/>
              <a:t>는 어댑터 설계 패턴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Adapter </a:t>
            </a:r>
            <a:r>
              <a:rPr lang="en-US" altLang="ko-KR" b="1" dirty="0" smtClean="0"/>
              <a:t>design pattern)</a:t>
            </a:r>
            <a:r>
              <a:rPr lang="ko-KR" altLang="en-US" b="1" dirty="0" smtClean="0"/>
              <a:t>의 특별한 사례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어댑터는 더 일반적인 비호환성 문제를 해결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패턴은 관련된 특정한 클래스들에 </a:t>
            </a:r>
            <a:r>
              <a:rPr lang="ko-KR" altLang="en-US" dirty="0" err="1" smtClean="0"/>
              <a:t>테일러링</a:t>
            </a:r>
            <a:r>
              <a:rPr lang="ko-KR" altLang="en-US" dirty="0" smtClean="0"/>
              <a:t> 되어야만 함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368400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Wrapper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4474840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설계 패턴이 재사용된다면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그것의 구현도 재사용될 수 있을 것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패턴들은 다른 </a:t>
            </a:r>
            <a:r>
              <a:rPr lang="ko-KR" altLang="en-US" b="1" dirty="0" err="1" smtClean="0"/>
              <a:t>패터늘과</a:t>
            </a:r>
            <a:r>
              <a:rPr lang="ko-KR" altLang="en-US" b="1" dirty="0" smtClean="0"/>
              <a:t> 상호작용할 수 있음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92536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소프트웨어 아키텍처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73238"/>
            <a:ext cx="2736304" cy="458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다음과 같은 폭넓고 다양한 설계 이슈를 포함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컴포넌트들로 구성된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조직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ko-KR" altLang="en-US" dirty="0" err="1" smtClean="0"/>
              <a:t>프로덕트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수준 제어 구조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ko-KR" altLang="en-US" dirty="0" smtClean="0"/>
              <a:t>통신과 동기화에 관한 이슈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ko-KR" altLang="en-US" dirty="0" smtClean="0"/>
              <a:t>데이터베이스와 데이터 액세스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컴포넌트들의 물리적인 배분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설계 대안의 선택 등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826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소프트웨어 아키텍처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4474840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아키텍처의 구성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err="1" smtClean="0"/>
              <a:t>툴킷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세 가지 설계 패턴들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826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소프트웨어 아키텍처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773237"/>
            <a:ext cx="2736304" cy="458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84709" y="1014337"/>
            <a:ext cx="5472410" cy="360363"/>
          </a:xfrm>
        </p:spPr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57816" y="1844824"/>
            <a:ext cx="4330208" cy="3600450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재사용 개념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Impediments to reuse</a:t>
            </a:r>
          </a:p>
          <a:p>
            <a:pPr eaLnBrk="1" hangingPunct="1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Reuse case studies</a:t>
            </a:r>
          </a:p>
          <a:p>
            <a:pPr eaLnBrk="1" hangingPunct="1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Objects and reuse</a:t>
            </a:r>
          </a:p>
          <a:p>
            <a:pPr eaLnBrk="1" hangingPunct="1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Reuse during design and implementation</a:t>
            </a:r>
          </a:p>
          <a:p>
            <a:pPr eaLnBrk="1" hangingPunct="1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More on design patterns</a:t>
            </a:r>
          </a:p>
          <a:p>
            <a:pPr eaLnBrk="1" hangingPunct="1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Categories of design patterns</a:t>
            </a:r>
          </a:p>
          <a:p>
            <a:pPr eaLnBrk="1" hangingPunct="1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Strengths and weaknesses of design patterns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D2698862-D24F-490A-8D04-100F123B0E9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545430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 bwMode="auto">
          <a:xfrm>
            <a:off x="4706288" y="3429000"/>
            <a:ext cx="4330208" cy="201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en-US" altLang="ko-KR" sz="2000" dirty="0" smtClean="0">
                <a:latin typeface="Arial Black" pitchFamily="34" charset="0"/>
                <a:ea typeface="ＭＳ Ｐゴシック" charset="-128"/>
              </a:rPr>
              <a:t>Reuse and the world wide web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en-US" altLang="ko-KR" sz="2000" dirty="0" smtClean="0">
                <a:latin typeface="Arial Black" pitchFamily="34" charset="0"/>
                <a:ea typeface="ＭＳ Ｐゴシック" charset="-128"/>
              </a:rPr>
              <a:t>Reuse and </a:t>
            </a:r>
            <a:r>
              <a:rPr kumimoji="0" lang="en-US" altLang="ko-KR" sz="2000" dirty="0" err="1" smtClean="0">
                <a:latin typeface="Arial Black" pitchFamily="34" charset="0"/>
                <a:ea typeface="ＭＳ Ｐゴシック" charset="-128"/>
              </a:rPr>
              <a:t>postdelivery</a:t>
            </a:r>
            <a:r>
              <a:rPr kumimoji="0" lang="en-US" altLang="ko-KR" sz="2000" dirty="0" smtClean="0">
                <a:latin typeface="Arial Black" pitchFamily="34" charset="0"/>
                <a:ea typeface="ＭＳ Ｐゴシック" charset="-128"/>
              </a:rPr>
              <a:t> maintenance 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en-US" altLang="ko-KR" sz="2000" dirty="0" smtClean="0">
                <a:latin typeface="Arial Black" pitchFamily="34" charset="0"/>
                <a:ea typeface="ＭＳ Ｐゴシック" charset="-128"/>
              </a:rPr>
              <a:t>Portability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en-US" altLang="ko-KR" sz="2000" dirty="0" smtClean="0">
                <a:latin typeface="Arial Black" pitchFamily="34" charset="0"/>
                <a:ea typeface="ＭＳ Ｐゴシック" charset="-128"/>
              </a:rPr>
              <a:t>Why portability?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en-US" altLang="ko-KR" sz="2000" dirty="0" smtClean="0">
                <a:latin typeface="Arial Black" pitchFamily="34" charset="0"/>
                <a:ea typeface="ＭＳ Ｐゴシック" charset="-128"/>
              </a:rPr>
              <a:t>Techniques for achieving portability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아키텍처 재사용은 대규모 재사용을 </a:t>
            </a:r>
            <a:r>
              <a:rPr lang="ko-KR" altLang="en-US" b="1" dirty="0" err="1" smtClean="0"/>
              <a:t>이끔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하나의 메커니즘</a:t>
            </a:r>
            <a:r>
              <a:rPr lang="en-US" altLang="ko-KR" b="1" dirty="0" smtClean="0"/>
              <a:t>:</a:t>
            </a:r>
          </a:p>
          <a:p>
            <a:pPr lvl="1" eaLnBrk="1" hangingPunct="1"/>
            <a:r>
              <a:rPr lang="ko-KR" altLang="en-US" dirty="0" err="1" smtClean="0"/>
              <a:t>소프트웨러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ko-KR" altLang="en-US" dirty="0" smtClean="0"/>
              <a:t> 라인</a:t>
            </a:r>
            <a:r>
              <a:rPr lang="en-US" altLang="ko-KR" dirty="0" smtClean="0"/>
              <a:t>(Software product lines)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Case study: </a:t>
            </a:r>
          </a:p>
          <a:p>
            <a:pPr lvl="1" eaLnBrk="1" hangingPunct="1"/>
            <a:r>
              <a:rPr lang="en-US" altLang="ko-KR" dirty="0" smtClean="0"/>
              <a:t>HP</a:t>
            </a:r>
            <a:r>
              <a:rPr lang="ko-KR" altLang="en-US" dirty="0" smtClean="0"/>
              <a:t>사의 프린터를 위한 </a:t>
            </a:r>
            <a:r>
              <a:rPr lang="ko-KR" altLang="en-US" dirty="0" err="1" smtClean="0"/>
              <a:t>펌웨어</a:t>
            </a:r>
            <a:r>
              <a:rPr lang="en-US" altLang="ko-KR" dirty="0" smtClean="0"/>
              <a:t>(1995-98)</a:t>
            </a:r>
          </a:p>
          <a:p>
            <a:pPr lvl="2" eaLnBrk="1" hangingPunct="1"/>
            <a:r>
              <a:rPr lang="ko-KR" altLang="en-US" dirty="0" smtClean="0"/>
              <a:t>새로운 </a:t>
            </a:r>
            <a:r>
              <a:rPr lang="ko-KR" altLang="en-US" dirty="0" err="1" smtClean="0"/>
              <a:t>프틴터</a:t>
            </a:r>
            <a:r>
              <a:rPr lang="ko-KR" altLang="en-US" dirty="0" smtClean="0"/>
              <a:t> 모델용 </a:t>
            </a:r>
            <a:r>
              <a:rPr lang="ko-KR" altLang="en-US" dirty="0" err="1" smtClean="0"/>
              <a:t>펌웨어를</a:t>
            </a:r>
            <a:r>
              <a:rPr lang="ko-KR" altLang="en-US" dirty="0" smtClean="0"/>
              <a:t> 개발하는 </a:t>
            </a:r>
            <a:r>
              <a:rPr lang="en-US" altLang="ko-KR" dirty="0" smtClean="0"/>
              <a:t>person-hour</a:t>
            </a:r>
            <a:r>
              <a:rPr lang="ko-KR" altLang="en-US" dirty="0" smtClean="0"/>
              <a:t>의 수가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 정도 감소</a:t>
            </a:r>
            <a:endParaRPr lang="en-US" altLang="ko-KR" dirty="0" smtClean="0"/>
          </a:p>
          <a:p>
            <a:pPr lvl="2" eaLnBrk="1" hangingPunct="1"/>
            <a:r>
              <a:rPr lang="ko-KR" altLang="en-US" dirty="0" err="1" smtClean="0"/>
              <a:t>펌웨어를</a:t>
            </a:r>
            <a:r>
              <a:rPr lang="ko-KR" altLang="en-US" dirty="0" smtClean="0"/>
              <a:t> 개발하는 시간도 </a:t>
            </a:r>
            <a:r>
              <a:rPr lang="en-US" altLang="ko-KR" dirty="0" smtClean="0"/>
              <a:t>3</a:t>
            </a:r>
            <a:r>
              <a:rPr lang="ko-KR" altLang="en-US" dirty="0" smtClean="0"/>
              <a:t> 정도 감소</a:t>
            </a:r>
            <a:endParaRPr lang="en-US" altLang="ko-KR" dirty="0" smtClean="0"/>
          </a:p>
          <a:p>
            <a:pPr lvl="2" eaLnBrk="1" hangingPunct="1"/>
            <a:r>
              <a:rPr lang="ko-KR" altLang="en-US" dirty="0" err="1" smtClean="0"/>
              <a:t>펌웨어의</a:t>
            </a:r>
            <a:r>
              <a:rPr lang="ko-KR" altLang="en-US" dirty="0" smtClean="0"/>
              <a:t> 컴포넌트들 중 </a:t>
            </a:r>
            <a:r>
              <a:rPr lang="en-US" altLang="ko-KR" dirty="0" smtClean="0"/>
              <a:t>70%</a:t>
            </a:r>
            <a:r>
              <a:rPr lang="ko-KR" altLang="en-US" dirty="0" smtClean="0"/>
              <a:t>이상이 재사용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거의 </a:t>
            </a:r>
            <a:r>
              <a:rPr lang="ko-KR" altLang="en-US" dirty="0" err="1" smtClean="0"/>
              <a:t>변경없이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672656" cy="400110"/>
          </a:xfrm>
        </p:spPr>
        <p:txBody>
          <a:bodyPr/>
          <a:lstStyle/>
          <a:p>
            <a:pPr algn="ctr"/>
            <a:r>
              <a:rPr lang="ko-KR" altLang="en-US" smtClean="0"/>
              <a:t>소프트웨어 아키텍처의 재사용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아키텍처 재사용을 달성하는 또 다른 방법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Example: model-view-controller (MVC) </a:t>
            </a:r>
            <a:r>
              <a:rPr lang="ko-KR" altLang="en-US" b="1" dirty="0" smtClean="0"/>
              <a:t>아키텍처 패턴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입력</a:t>
            </a:r>
            <a:r>
              <a:rPr lang="en-US" altLang="ko-KR" dirty="0" smtClean="0"/>
              <a:t>-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출력 아키텍처의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들의 확장으로 보일 수 있음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00448" cy="400110"/>
          </a:xfrm>
        </p:spPr>
        <p:txBody>
          <a:bodyPr/>
          <a:lstStyle/>
          <a:p>
            <a:pPr algn="ctr"/>
            <a:r>
              <a:rPr lang="ko-KR" altLang="en-US" smtClean="0"/>
              <a:t>아키텍처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9874" y="4149080"/>
            <a:ext cx="7464251" cy="133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구현시에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목표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재사용 가능한 컴포넌트들의 표준 집합체를 통해 모든 소프트웨어를 구축하는 것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이 신기술은 </a:t>
            </a:r>
            <a:r>
              <a:rPr lang="en-US" altLang="ko-KR" b="1" dirty="0" smtClean="0"/>
              <a:t>18.3</a:t>
            </a:r>
            <a:r>
              <a:rPr lang="ko-KR" altLang="en-US" b="1" dirty="0" smtClean="0"/>
              <a:t>절에서 자세히 보임</a:t>
            </a:r>
            <a:endParaRPr lang="en-US" altLang="ko-KR" b="1" dirty="0" smtClean="0"/>
          </a:p>
          <a:p>
            <a:pPr lvl="1" eaLnBrk="1" hangingPunct="1"/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888680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컴포넌트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기반 소프트웨어 공학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최근까지</a:t>
            </a:r>
            <a:r>
              <a:rPr lang="en-US" altLang="ko-KR" b="1" dirty="0" smtClean="0"/>
              <a:t>, FLIC(</a:t>
            </a:r>
            <a:r>
              <a:rPr lang="en-US" altLang="ko-KR" b="1" dirty="0" err="1" smtClean="0"/>
              <a:t>Flintstock</a:t>
            </a:r>
            <a:r>
              <a:rPr lang="en-US" altLang="ko-KR" b="1" dirty="0" smtClean="0"/>
              <a:t> Life Insurance Company)</a:t>
            </a:r>
            <a:r>
              <a:rPr lang="ko-KR" altLang="en-US" b="1" dirty="0" smtClean="0"/>
              <a:t>에 보험료는 보험을 신청하는 사람의 나이와 성에 의존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FLIC</a:t>
            </a:r>
            <a:r>
              <a:rPr lang="ko-KR" altLang="en-US" b="1" dirty="0" smtClean="0"/>
              <a:t>은 어떤 정책도 성별에 상관없어야 한다고 최근 결정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보험료는 지원자의 나이에만 의존할 것임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8262" cy="400110"/>
          </a:xfrm>
        </p:spPr>
        <p:txBody>
          <a:bodyPr/>
          <a:lstStyle/>
          <a:p>
            <a:pPr algn="ctr"/>
            <a:r>
              <a:rPr lang="en-US" altLang="ko-KR" dirty="0" smtClean="0"/>
              <a:t>FLIC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지금까지 보험료는 </a:t>
            </a:r>
            <a:r>
              <a:rPr lang="en-US" altLang="ko-KR" b="1" dirty="0" smtClean="0"/>
              <a:t>Applicant </a:t>
            </a:r>
            <a:r>
              <a:rPr lang="ko-KR" altLang="en-US" b="1" dirty="0" smtClean="0"/>
              <a:t>클래스의 </a:t>
            </a:r>
            <a:r>
              <a:rPr lang="en-US" altLang="ko-KR" b="1" dirty="0" err="1" smtClean="0"/>
              <a:t>computePremium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메소드에</a:t>
            </a:r>
            <a:r>
              <a:rPr lang="ko-KR" altLang="en-US" b="1" dirty="0" smtClean="0"/>
              <a:t> 메시지를 보내고 계산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지원자의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gender</a:t>
            </a:r>
            <a:r>
              <a:rPr lang="ko-KR" altLang="en-US" dirty="0" smtClean="0"/>
              <a:t>를 전달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이제 다른 계산이 만들어져야 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지원자의 </a:t>
            </a:r>
            <a:r>
              <a:rPr lang="en-US" altLang="ko-KR" dirty="0" smtClean="0"/>
              <a:t>gender</a:t>
            </a:r>
            <a:r>
              <a:rPr lang="ko-KR" altLang="en-US" dirty="0" smtClean="0"/>
              <a:t>에만 의존하도록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새로운 클래스는 </a:t>
            </a:r>
            <a:r>
              <a:rPr lang="en-US" altLang="ko-KR" b="1" dirty="0" smtClean="0"/>
              <a:t>Neutral Applicant</a:t>
            </a:r>
            <a:r>
              <a:rPr lang="ko-KR" altLang="en-US" b="1" dirty="0" smtClean="0"/>
              <a:t>라고 쓰여짐</a:t>
            </a:r>
            <a:endParaRPr lang="en-US" altLang="ko-KR" b="1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보험료는 </a:t>
            </a:r>
            <a:r>
              <a:rPr lang="ko-KR" altLang="en-US" b="1" dirty="0" err="1" smtClean="0"/>
              <a:t>클레스의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computeNeutralPremium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메소드에</a:t>
            </a:r>
            <a:r>
              <a:rPr lang="ko-KR" altLang="en-US" b="1" dirty="0" smtClean="0"/>
              <a:t> 메시지를 보냄으로써 계산됨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8262" cy="400110"/>
          </a:xfrm>
        </p:spPr>
        <p:txBody>
          <a:bodyPr/>
          <a:lstStyle/>
          <a:p>
            <a:pPr algn="ctr"/>
            <a:r>
              <a:rPr lang="en-US" altLang="ko-KR" dirty="0" smtClean="0"/>
              <a:t>FLIC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하지만 전체 시스템을 변경하는데 충분한 시간이 있지는 않음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이 상황은 다음과 같이 보여짐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8262" cy="400110"/>
          </a:xfrm>
        </p:spPr>
        <p:txBody>
          <a:bodyPr/>
          <a:lstStyle/>
          <a:p>
            <a:pPr algn="ctr"/>
            <a:r>
              <a:rPr lang="en-US" altLang="ko-KR" dirty="0" smtClean="0"/>
              <a:t>FLIC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3633" y="2708920"/>
            <a:ext cx="3516734" cy="354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79296" cy="435334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이것은 심각한 </a:t>
            </a:r>
            <a:r>
              <a:rPr lang="ko-KR" altLang="en-US" b="1" dirty="0" err="1" smtClean="0"/>
              <a:t>인터페이싱</a:t>
            </a:r>
            <a:r>
              <a:rPr lang="ko-KR" altLang="en-US" b="1" dirty="0" smtClean="0"/>
              <a:t> 문제 </a:t>
            </a:r>
            <a:r>
              <a:rPr lang="en-US" altLang="ko-KR" b="1" dirty="0" smtClean="0"/>
              <a:t>:</a:t>
            </a:r>
          </a:p>
          <a:p>
            <a:pPr lvl="3" eaLnBrk="1" hangingPunct="1">
              <a:lnSpc>
                <a:spcPct val="120000"/>
              </a:lnSpc>
            </a:pP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ko-KR" dirty="0" smtClean="0"/>
              <a:t>Insurance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Neutral Applicant </a:t>
            </a:r>
            <a:r>
              <a:rPr lang="ko-KR" altLang="en-US" dirty="0" smtClean="0"/>
              <a:t>대신에 </a:t>
            </a:r>
            <a:r>
              <a:rPr lang="en-US" altLang="ko-KR" dirty="0" smtClean="0"/>
              <a:t>Applicant </a:t>
            </a:r>
            <a:r>
              <a:rPr lang="ko-KR" altLang="en-US" dirty="0" smtClean="0"/>
              <a:t>유형의 객체에 메시지를 보냄</a:t>
            </a:r>
            <a:endParaRPr lang="en-US" altLang="ko-KR" dirty="0" smtClean="0"/>
          </a:p>
          <a:p>
            <a:pPr lvl="4" eaLnBrk="1" hangingPunct="1">
              <a:lnSpc>
                <a:spcPct val="120000"/>
              </a:lnSpc>
            </a:pP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메시지는 </a:t>
            </a:r>
            <a:r>
              <a:rPr lang="en-US" altLang="ko-KR" dirty="0" err="1" smtClean="0"/>
              <a:t>computeNeutralPremium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대신에 </a:t>
            </a:r>
            <a:r>
              <a:rPr lang="en-US" altLang="ko-KR" dirty="0" err="1" smtClean="0"/>
              <a:t>computePremium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보내짐</a:t>
            </a:r>
            <a:endParaRPr lang="en-US" altLang="ko-KR" dirty="0" smtClean="0"/>
          </a:p>
          <a:p>
            <a:pPr lvl="4" eaLnBrk="1" hangingPunct="1">
              <a:lnSpc>
                <a:spcPct val="120000"/>
              </a:lnSpc>
            </a:pP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단지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만이 아니라</a:t>
            </a:r>
            <a:r>
              <a:rPr lang="en-US" altLang="ko-KR" dirty="0" smtClean="0"/>
              <a:t>, Age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gender </a:t>
            </a:r>
            <a:r>
              <a:rPr lang="ko-KR" altLang="en-US" dirty="0" smtClean="0"/>
              <a:t>매개변수가 보내짐</a:t>
            </a:r>
            <a:endParaRPr lang="en-US" altLang="ko-KR" dirty="0" smtClean="0"/>
          </a:p>
          <a:p>
            <a:pPr lvl="3" eaLnBrk="1" hangingPunct="1">
              <a:lnSpc>
                <a:spcPct val="120000"/>
              </a:lnSpc>
            </a:pPr>
            <a:endParaRPr lang="en-US" altLang="ko-KR" dirty="0" smtClean="0"/>
          </a:p>
          <a:p>
            <a:pPr lvl="3" eaLnBrk="1" hangingPunct="1">
              <a:lnSpc>
                <a:spcPct val="120000"/>
              </a:lnSpc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이 세가지 문제는 세가지 </a:t>
            </a:r>
            <a:r>
              <a:rPr lang="ko-KR" altLang="en-US" b="1" dirty="0" err="1" smtClean="0"/>
              <a:t>인터페이싱</a:t>
            </a:r>
            <a:r>
              <a:rPr lang="ko-KR" altLang="en-US" b="1" dirty="0" smtClean="0"/>
              <a:t> 문제를 보여주는 다음의 그림에서 아래로 가는 화살표로 표시되어짐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8262" cy="400110"/>
          </a:xfrm>
        </p:spPr>
        <p:txBody>
          <a:bodyPr/>
          <a:lstStyle/>
          <a:p>
            <a:pPr algn="ctr"/>
            <a:r>
              <a:rPr lang="en-US" altLang="ko-KR" dirty="0" smtClean="0"/>
              <a:t>FLIC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이 문제들을 해결하기 위해</a:t>
            </a:r>
            <a:endParaRPr lang="en-US" altLang="ko-KR" b="1" dirty="0" smtClean="0"/>
          </a:p>
          <a:p>
            <a:pPr lvl="1" eaLnBrk="1" hangingPunct="1"/>
            <a:r>
              <a:rPr lang="en-US" altLang="ko-KR" b="1" dirty="0" smtClean="0"/>
              <a:t>Wrapper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덧붙임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8262" cy="400110"/>
          </a:xfrm>
        </p:spPr>
        <p:txBody>
          <a:bodyPr/>
          <a:lstStyle/>
          <a:p>
            <a:pPr algn="ctr"/>
            <a:r>
              <a:rPr lang="en-US" altLang="ko-KR" dirty="0" smtClean="0"/>
              <a:t>FLIC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3" y="1773238"/>
            <a:ext cx="3252245" cy="446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000" b="1" dirty="0" smtClean="0"/>
              <a:t>Insurance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클래스의 객체</a:t>
            </a:r>
            <a:endParaRPr lang="en-US" altLang="ko-KR" b="1" dirty="0" smtClean="0"/>
          </a:p>
          <a:p>
            <a:pPr lvl="1" eaLnBrk="1" hangingPunct="1"/>
            <a:r>
              <a:rPr lang="en-US" altLang="ko-KR" sz="1800" dirty="0" err="1" smtClean="0"/>
              <a:t>computePremium</a:t>
            </a:r>
            <a:r>
              <a:rPr lang="ko-KR" altLang="en-US" dirty="0" smtClean="0"/>
              <a:t>에 같은 메시지를 보냄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같은 두 개의 매개변수</a:t>
            </a:r>
            <a:r>
              <a:rPr lang="en-US" altLang="ko-KR" dirty="0" smtClean="0"/>
              <a:t>(age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gender) </a:t>
            </a:r>
            <a:r>
              <a:rPr lang="ko-KR" altLang="en-US" dirty="0" smtClean="0"/>
              <a:t>를 보냄</a:t>
            </a:r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메시지는 </a:t>
            </a:r>
            <a:r>
              <a:rPr lang="en-US" altLang="ko-KR" b="1" dirty="0" smtClean="0"/>
              <a:t>Wrapper </a:t>
            </a:r>
            <a:r>
              <a:rPr lang="ko-KR" altLang="en-US" b="1" dirty="0" smtClean="0"/>
              <a:t>유형의 객체에 보내짐</a:t>
            </a:r>
            <a:endParaRPr lang="en-US" altLang="ko-KR" b="1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그 후 이 객체는 매개변수로 </a:t>
            </a:r>
            <a:r>
              <a:rPr lang="en-US" altLang="ko-KR" b="1" dirty="0" smtClean="0"/>
              <a:t>Neutral Applicant </a:t>
            </a:r>
            <a:r>
              <a:rPr lang="ko-KR" altLang="en-US" b="1" dirty="0" smtClean="0"/>
              <a:t>클래스의 객체인 </a:t>
            </a:r>
            <a:r>
              <a:rPr lang="en-US" altLang="ko-KR" b="1" dirty="0" err="1" smtClean="0"/>
              <a:t>computeNeutralPremium</a:t>
            </a:r>
            <a:r>
              <a:rPr lang="ko-KR" altLang="en-US" b="1" dirty="0" smtClean="0"/>
              <a:t>에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메시지를 보냄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오직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만을 보내는</a:t>
            </a:r>
            <a:endParaRPr lang="en-US" altLang="ko-KR" dirty="0" smtClean="0"/>
          </a:p>
          <a:p>
            <a:pPr lvl="4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이렇게 세 개의 </a:t>
            </a:r>
            <a:r>
              <a:rPr lang="ko-KR" altLang="en-US" b="1" dirty="0" err="1" smtClean="0"/>
              <a:t>인터페이싱</a:t>
            </a:r>
            <a:r>
              <a:rPr lang="ko-KR" altLang="en-US" b="1" dirty="0" smtClean="0"/>
              <a:t> 문제가 해결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8262" cy="400110"/>
          </a:xfrm>
        </p:spPr>
        <p:txBody>
          <a:bodyPr/>
          <a:lstStyle/>
          <a:p>
            <a:pPr algn="ctr"/>
            <a:r>
              <a:rPr lang="en-US" altLang="ko-KR" dirty="0" smtClean="0"/>
              <a:t>FLIC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3682752" cy="4353347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FLIC </a:t>
            </a:r>
            <a:r>
              <a:rPr lang="ko-KR" altLang="en-US" b="1" dirty="0" smtClean="0"/>
              <a:t>미니 사례 연구에        해결 방안을 일반화시킨 것이 </a:t>
            </a:r>
            <a:r>
              <a:rPr lang="en-US" altLang="ko-KR" b="1" i="1" dirty="0" smtClean="0"/>
              <a:t>Adapter </a:t>
            </a:r>
            <a:r>
              <a:rPr lang="ko-KR" altLang="en-US" b="1" dirty="0" smtClean="0"/>
              <a:t>설계 패턴을 이끌어 냄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48520" cy="400110"/>
          </a:xfrm>
        </p:spPr>
        <p:txBody>
          <a:bodyPr/>
          <a:lstStyle/>
          <a:p>
            <a:pPr algn="ctr"/>
            <a:r>
              <a:rPr lang="en-US" altLang="ko-KR" i="1" dirty="0" smtClean="0"/>
              <a:t>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773238"/>
            <a:ext cx="2952328" cy="453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 </a:t>
            </a:r>
            <a:r>
              <a:rPr lang="ko-KR" altLang="en-US" dirty="0" smtClean="0"/>
              <a:t>재사용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재사용은 다른 기능성을 갖는 </a:t>
            </a:r>
            <a:r>
              <a:rPr lang="ko-KR" altLang="en-US" b="1" dirty="0" err="1" smtClean="0"/>
              <a:t>프로덕트</a:t>
            </a:r>
            <a:r>
              <a:rPr lang="ko-KR" altLang="en-US" b="1" dirty="0" smtClean="0"/>
              <a:t> 개발을 쉽게 하기 위해 한 </a:t>
            </a:r>
            <a:r>
              <a:rPr lang="ko-KR" altLang="en-US" b="1" dirty="0" err="1" smtClean="0"/>
              <a:t>프로덕트의</a:t>
            </a:r>
            <a:r>
              <a:rPr lang="ko-KR" altLang="en-US" b="1" dirty="0" smtClean="0"/>
              <a:t> 컴포넌트들을 사용하는 것을 의미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00448" cy="400110"/>
          </a:xfrm>
        </p:spPr>
        <p:txBody>
          <a:bodyPr/>
          <a:lstStyle/>
          <a:p>
            <a:pPr algn="ctr"/>
            <a:r>
              <a:rPr lang="ko-KR" altLang="en-US" smtClean="0"/>
              <a:t>재사용의 정의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추상화 클래스와 그것들의 추상화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가상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메소드의</a:t>
            </a:r>
            <a:r>
              <a:rPr lang="ko-KR" altLang="en-US" b="1" dirty="0" smtClean="0"/>
              <a:t> 이름은 </a:t>
            </a:r>
            <a:r>
              <a:rPr lang="en-US" altLang="ko-KR" b="1" dirty="0" smtClean="0"/>
              <a:t>sans serif italics </a:t>
            </a:r>
            <a:r>
              <a:rPr lang="ko-KR" altLang="en-US" b="1" dirty="0" smtClean="0"/>
              <a:t>으로 표기됨</a:t>
            </a:r>
            <a:endParaRPr lang="en-US" altLang="ko-KR" b="1" dirty="0" smtClean="0"/>
          </a:p>
          <a:p>
            <a:pPr lvl="3" eaLnBrk="1" hangingPunct="1"/>
            <a:endParaRPr lang="en-US" altLang="ko-KR" i="1" dirty="0" smtClean="0"/>
          </a:p>
          <a:p>
            <a:pPr eaLnBrk="1" hangingPunct="1"/>
            <a:r>
              <a:rPr lang="en-US" altLang="ko-KR" b="1" dirty="0" smtClean="0"/>
              <a:t>Request </a:t>
            </a:r>
            <a:r>
              <a:rPr lang="ko-KR" altLang="en-US" b="1" dirty="0" err="1" smtClean="0"/>
              <a:t>메소드는</a:t>
            </a:r>
            <a:r>
              <a:rPr lang="ko-KR" altLang="en-US" b="1" dirty="0" smtClean="0"/>
              <a:t> </a:t>
            </a:r>
            <a:r>
              <a:rPr lang="en-US" altLang="ko-KR" b="1" i="1" dirty="0" smtClean="0"/>
              <a:t>Abstract Target </a:t>
            </a:r>
            <a:r>
              <a:rPr lang="ko-KR" altLang="en-US" b="1" dirty="0" smtClean="0"/>
              <a:t>클래스의 추상화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처럼</a:t>
            </a:r>
            <a:r>
              <a:rPr lang="ko-KR" altLang="en-US" b="1" dirty="0" smtClean="0"/>
              <a:t> 정의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Adapter </a:t>
            </a:r>
            <a:r>
              <a:rPr lang="ko-KR" altLang="en-US" dirty="0" smtClean="0"/>
              <a:t>클래스의 객체에 </a:t>
            </a:r>
            <a:r>
              <a:rPr lang="en-US" altLang="ko-KR" dirty="0" err="1" smtClean="0"/>
              <a:t>specificRequest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메시지를 보내도록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클래스에 구현됨</a:t>
            </a:r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Adapter </a:t>
            </a:r>
            <a:r>
              <a:rPr lang="ko-KR" altLang="en-US" b="1" dirty="0" smtClean="0"/>
              <a:t>클래스는 </a:t>
            </a:r>
            <a:r>
              <a:rPr lang="en-US" altLang="ko-KR" b="1" dirty="0" smtClean="0"/>
              <a:t>Abstract Target </a:t>
            </a:r>
            <a:r>
              <a:rPr lang="ko-KR" altLang="en-US" b="1" dirty="0" smtClean="0"/>
              <a:t>추상화 클래스의 구체적인 서브클래스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상속을 나타내는 열린 화살표로 표시된 것처럼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57450" cy="400110"/>
          </a:xfrm>
        </p:spPr>
        <p:txBody>
          <a:bodyPr/>
          <a:lstStyle/>
          <a:p>
            <a:pPr algn="ctr"/>
            <a:r>
              <a:rPr lang="en-US" altLang="ko-KR" i="1" dirty="0" smtClean="0"/>
              <a:t>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i="1" dirty="0" smtClean="0"/>
              <a:t>Adapter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설계 패턴은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구현 비호환성을 해결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호환성이 없는 인터페이스를 가진 두 개의 객체 사이에 상호작용을 가능하게 하는 문제에 대한 일반적인 해결방안을 제공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객체가 고객들이 그 내부 구현의 구조에 연결되지 않는 방법으로 그 내부 구현으로의 접근을 허락하는 방법을 제공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즉</a:t>
            </a:r>
            <a:r>
              <a:rPr lang="en-US" altLang="ko-KR" b="1" dirty="0" smtClean="0"/>
              <a:t>, Adapter</a:t>
            </a:r>
            <a:r>
              <a:rPr lang="ko-KR" altLang="en-US" b="1" dirty="0" smtClean="0"/>
              <a:t>가 자세한 구현을 실제로 숨기지 않고도 정보 은닉의 모든 장점을 제공한다는 것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57450" cy="400110"/>
          </a:xfrm>
        </p:spPr>
        <p:txBody>
          <a:bodyPr/>
          <a:lstStyle/>
          <a:p>
            <a:pPr algn="ctr"/>
            <a:r>
              <a:rPr lang="en-US" altLang="ko-KR" i="1" dirty="0" smtClean="0"/>
              <a:t>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i="1" dirty="0" smtClean="0"/>
              <a:t>Bridge </a:t>
            </a:r>
            <a:r>
              <a:rPr lang="ko-KR" altLang="en-US" b="1" dirty="0" smtClean="0"/>
              <a:t>설계 패턴의 목표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두 개가 서로에게 독립적으로 변경될 수 있도록 그것의 구현으로부터 추상화를 분리시키는 것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종종 </a:t>
            </a:r>
            <a:r>
              <a:rPr lang="en-US" altLang="ko-KR" b="1" dirty="0" smtClean="0"/>
              <a:t>driver</a:t>
            </a:r>
            <a:r>
              <a:rPr lang="ko-KR" altLang="en-US" b="1" dirty="0" smtClean="0"/>
              <a:t>라고 불림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Example: </a:t>
            </a:r>
            <a:r>
              <a:rPr lang="ko-KR" altLang="en-US" dirty="0" smtClean="0"/>
              <a:t>프린터 드라이버나 비디오 드라이버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04504" cy="400110"/>
          </a:xfrm>
        </p:spPr>
        <p:txBody>
          <a:bodyPr/>
          <a:lstStyle/>
          <a:p>
            <a:pPr algn="ctr"/>
            <a:r>
              <a:rPr lang="en-US" altLang="ko-KR" i="1" dirty="0" smtClean="0"/>
              <a:t>Bridge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설계 부분이 하드웨어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의존적이지만 나머지는 그렇지 않다고 가정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설계는 두 개의 부분으로 구성됨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하드웨어</a:t>
            </a:r>
            <a:r>
              <a:rPr lang="en-US" altLang="ko-KR" dirty="0" smtClean="0"/>
              <a:t>-</a:t>
            </a:r>
            <a:r>
              <a:rPr lang="ko-KR" altLang="en-US" dirty="0" smtClean="0"/>
              <a:t>의존적인 부분들이 </a:t>
            </a:r>
            <a:r>
              <a:rPr lang="ko-KR" altLang="en-US" dirty="0" err="1" smtClean="0"/>
              <a:t>브릿지의</a:t>
            </a:r>
            <a:r>
              <a:rPr lang="ko-KR" altLang="en-US" dirty="0" smtClean="0"/>
              <a:t> 한 쪽에 놓여지고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ko-KR" altLang="en-US" dirty="0" smtClean="0"/>
              <a:t>하드웨어</a:t>
            </a:r>
            <a:r>
              <a:rPr lang="en-US" altLang="ko-KR" dirty="0" smtClean="0"/>
              <a:t>-</a:t>
            </a:r>
            <a:r>
              <a:rPr lang="ko-KR" altLang="en-US" dirty="0" smtClean="0"/>
              <a:t>비의존적인 부분들이 다른 쪽에 놓여짐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16162" cy="400110"/>
          </a:xfrm>
        </p:spPr>
        <p:txBody>
          <a:bodyPr/>
          <a:lstStyle/>
          <a:p>
            <a:pPr algn="ctr"/>
            <a:r>
              <a:rPr lang="en-US" altLang="ko-KR" i="1" dirty="0" smtClean="0"/>
              <a:t>Bridge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추상화 명령은 하드웨어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의존적인 부분으로부터 분리됨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이 것이 두 개의 부분 사이에 </a:t>
            </a:r>
            <a:r>
              <a:rPr lang="en-US" altLang="ko-KR" dirty="0" smtClean="0"/>
              <a:t>“</a:t>
            </a:r>
            <a:r>
              <a:rPr lang="en-US" altLang="ko-KR" i="1" dirty="0" smtClean="0"/>
              <a:t>Bridge</a:t>
            </a:r>
            <a:r>
              <a:rPr lang="en-US" altLang="ko-KR" dirty="0" smtClean="0"/>
              <a:t>”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만약 하드웨어가 변경된다면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설계와 코드에 수정은 오직 </a:t>
            </a:r>
            <a:r>
              <a:rPr lang="en-US" altLang="ko-KR" i="1" dirty="0" smtClean="0"/>
              <a:t>Bridge </a:t>
            </a:r>
            <a:r>
              <a:rPr lang="ko-KR" altLang="en-US" dirty="0" smtClean="0"/>
              <a:t>의 한 쪽에만 국한됨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i="1" dirty="0" smtClean="0"/>
              <a:t>Bridge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설계 패턴은 캡슐화를 통해 정보 은닉을 이루는 하나의 방법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16162" cy="400110"/>
          </a:xfrm>
        </p:spPr>
        <p:txBody>
          <a:bodyPr/>
          <a:lstStyle/>
          <a:p>
            <a:pPr algn="ctr"/>
            <a:r>
              <a:rPr lang="en-US" altLang="ko-KR" i="1" dirty="0" smtClean="0"/>
              <a:t>Bridge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16162" cy="400110"/>
          </a:xfrm>
        </p:spPr>
        <p:txBody>
          <a:bodyPr/>
          <a:lstStyle/>
          <a:p>
            <a:pPr algn="ctr"/>
            <a:r>
              <a:rPr lang="en-US" altLang="ko-KR" i="1" dirty="0" smtClean="0"/>
              <a:t>Bridge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129" y="1865496"/>
            <a:ext cx="7725742" cy="4299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구현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독립된 조각은 </a:t>
            </a:r>
            <a:r>
              <a:rPr lang="en-US" altLang="ko-KR" b="1" i="1" dirty="0" smtClean="0"/>
              <a:t>Abstract Conceptualization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Refined Conceptualization </a:t>
            </a:r>
            <a:r>
              <a:rPr lang="ko-KR" altLang="en-US" b="1" dirty="0" smtClean="0"/>
              <a:t>클래스이고</a:t>
            </a:r>
            <a:r>
              <a:rPr lang="en-US" altLang="ko-KR" b="1" dirty="0" smtClean="0"/>
              <a:t>,</a:t>
            </a:r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구현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의존적인 조각은 </a:t>
            </a:r>
            <a:r>
              <a:rPr lang="en-US" altLang="ko-KR" b="1" i="1" dirty="0" smtClean="0"/>
              <a:t>Abstract Implementation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Concrete Implementation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16162" cy="400110"/>
          </a:xfrm>
        </p:spPr>
        <p:txBody>
          <a:bodyPr/>
          <a:lstStyle/>
          <a:p>
            <a:pPr algn="ctr"/>
            <a:r>
              <a:rPr lang="en-US" altLang="ko-KR" i="1" dirty="0" smtClean="0"/>
              <a:t>Bridge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i="1" dirty="0" smtClean="0"/>
              <a:t>Bridge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설계 패턴은 다중 구현을 지원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16162" cy="400110"/>
          </a:xfrm>
        </p:spPr>
        <p:txBody>
          <a:bodyPr/>
          <a:lstStyle/>
          <a:p>
            <a:pPr algn="ctr"/>
            <a:r>
              <a:rPr lang="en-US" altLang="ko-KR" i="1" dirty="0" smtClean="0"/>
              <a:t>Bridge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348" y="2348880"/>
            <a:ext cx="7797303" cy="338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Aggregate </a:t>
            </a:r>
            <a:r>
              <a:rPr lang="ko-KR" altLang="en-US" b="1" dirty="0" smtClean="0"/>
              <a:t>객체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container</a:t>
            </a:r>
            <a:r>
              <a:rPr lang="ko-KR" altLang="en-US" b="1" dirty="0" smtClean="0"/>
              <a:t>나 </a:t>
            </a:r>
            <a:r>
              <a:rPr lang="en-US" altLang="ko-KR" b="1" dirty="0" smtClean="0"/>
              <a:t>collection)</a:t>
            </a:r>
            <a:r>
              <a:rPr lang="ko-KR" altLang="en-US" b="1" dirty="0" smtClean="0"/>
              <a:t>는 유닛으로 그룹화된 다른 객체를 포함하는 객체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Examples: linked list, hash table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err="1" smtClean="0"/>
              <a:t>Iterator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cursor)</a:t>
            </a:r>
            <a:r>
              <a:rPr lang="ko-KR" altLang="en-US" b="1" dirty="0" smtClean="0"/>
              <a:t>는 프로그래머가 해당 </a:t>
            </a:r>
            <a:r>
              <a:rPr lang="en-US" altLang="ko-KR" b="1" dirty="0" smtClean="0"/>
              <a:t>aggregate</a:t>
            </a:r>
            <a:r>
              <a:rPr lang="ko-KR" altLang="en-US" b="1" dirty="0" smtClean="0"/>
              <a:t>의 구현을 노출하지 않고 </a:t>
            </a:r>
            <a:r>
              <a:rPr lang="en-US" altLang="ko-KR" b="1" dirty="0" smtClean="0"/>
              <a:t>aggregate </a:t>
            </a:r>
            <a:r>
              <a:rPr lang="ko-KR" altLang="en-US" b="1" dirty="0" smtClean="0"/>
              <a:t>객체의 요소를 선회하도록 해주는 프로그래밍 구조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5046" cy="400110"/>
          </a:xfrm>
        </p:spPr>
        <p:txBody>
          <a:bodyPr/>
          <a:lstStyle/>
          <a:p>
            <a:pPr algn="ctr"/>
            <a:r>
              <a:rPr lang="en-US" altLang="ko-KR" i="1" dirty="0" err="1" smtClean="0"/>
              <a:t>Iterator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dirty="0" err="1" smtClean="0"/>
              <a:t>Iterator</a:t>
            </a:r>
            <a:r>
              <a:rPr lang="ko-KR" altLang="en-US" b="1" dirty="0" smtClean="0"/>
              <a:t>는 두가지 주요 오퍼레이션을 갖는 포인터처럼 보일 수 있음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Element access</a:t>
            </a:r>
            <a:r>
              <a:rPr lang="ko-KR" altLang="en-US" dirty="0" smtClean="0"/>
              <a:t>나 콜렉션에서 특정한 요소를 참조하는 것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Element traversal</a:t>
            </a:r>
            <a:r>
              <a:rPr lang="ko-KR" altLang="en-US" dirty="0" smtClean="0"/>
              <a:t>이나 콜렉션에서 다음 요소를 가리키는 것처럼 자기 자신을 수정하는 것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01887" cy="400110"/>
          </a:xfrm>
        </p:spPr>
        <p:txBody>
          <a:bodyPr/>
          <a:lstStyle/>
          <a:p>
            <a:pPr algn="ctr"/>
            <a:r>
              <a:rPr lang="en-US" altLang="ko-KR" i="1" dirty="0" err="1" smtClean="0"/>
              <a:t>Iterator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 </a:t>
            </a:r>
            <a:r>
              <a:rPr lang="ko-KR" altLang="en-US" dirty="0" smtClean="0"/>
              <a:t>재사용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기회적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우연적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재사용</a:t>
            </a:r>
            <a:r>
              <a:rPr lang="en-US" altLang="ko-KR" b="1" dirty="0" smtClean="0"/>
              <a:t>(Opportunistic (accidental) reuse)</a:t>
            </a:r>
          </a:p>
          <a:p>
            <a:pPr lvl="1" eaLnBrk="1" hangingPunct="1"/>
            <a:r>
              <a:rPr lang="ko-KR" altLang="en-US" dirty="0" smtClean="0"/>
              <a:t>우선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구축하고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ko-KR" altLang="en-US" dirty="0" smtClean="0"/>
              <a:t>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컴포넌트들은 재사용을 위한 컴포넌트 데이터베이스에 저장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체계적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고의적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재사용</a:t>
            </a:r>
            <a:r>
              <a:rPr lang="en-US" altLang="ko-KR" b="1" dirty="0" smtClean="0"/>
              <a:t>(Systematic (deliberate) reuse)</a:t>
            </a:r>
          </a:p>
          <a:p>
            <a:pPr lvl="1" eaLnBrk="1" hangingPunct="1"/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재사용 가능한 컴포넌트를 구축하고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ko-KR" altLang="en-US" dirty="0" smtClean="0"/>
              <a:t>그 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프로덕트들은</a:t>
            </a:r>
            <a:r>
              <a:rPr lang="ko-KR" altLang="en-US" dirty="0" smtClean="0"/>
              <a:t> 이 컴포넌트를 이용하여 구축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73655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재사용의 두 가지 형태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dirty="0" err="1" smtClean="0"/>
              <a:t>Iterator</a:t>
            </a:r>
            <a:r>
              <a:rPr lang="ko-KR" altLang="en-US" b="1" dirty="0" smtClean="0"/>
              <a:t>의 예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텔레비전 리모컨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키</a:t>
            </a:r>
            <a:r>
              <a:rPr lang="en-US" altLang="ko-KR" dirty="0" smtClean="0"/>
              <a:t>(Up or </a:t>
            </a:r>
            <a:r>
              <a:rPr lang="en-US" altLang="ko-KR" dirty="0" smtClean="0">
                <a:sym typeface="Wingdings 3" pitchFamily="-108" charset="2"/>
              </a:rPr>
              <a:t>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채널의 번호를 하나씩 증가시킴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키</a:t>
            </a:r>
            <a:r>
              <a:rPr lang="en-US" altLang="ko-KR" dirty="0" smtClean="0"/>
              <a:t> (Down or </a:t>
            </a:r>
            <a:r>
              <a:rPr lang="en-US" altLang="ko-KR" dirty="0" smtClean="0">
                <a:sym typeface="Wingdings 3" pitchFamily="-108" charset="2"/>
              </a:rPr>
              <a:t>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채널의 번호를 하나씩 감소시킴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키들은 현재의 채널 번호를 지정하는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또는 </a:t>
            </a:r>
            <a:r>
              <a:rPr lang="ko-KR" altLang="en-US" b="1" dirty="0" err="1" smtClean="0"/>
              <a:t>알아야하는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뷰어없이</a:t>
            </a:r>
            <a:r>
              <a:rPr lang="ko-KR" altLang="en-US" b="1" dirty="0" smtClean="0"/>
              <a:t> 채널 번호를 증가시키거나 감소시킴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그 채널이 전송하는 프로그램이 보여짐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디바이스는 </a:t>
            </a:r>
            <a:r>
              <a:rPr lang="en-US" altLang="ko-KR" b="1" dirty="0" smtClean="0"/>
              <a:t>aggregate</a:t>
            </a:r>
            <a:r>
              <a:rPr lang="ko-KR" altLang="en-US" b="1" dirty="0" smtClean="0"/>
              <a:t>의 구현에 노출없이 </a:t>
            </a:r>
            <a:r>
              <a:rPr lang="en-US" altLang="ko-KR" b="1" dirty="0" smtClean="0"/>
              <a:t>element </a:t>
            </a:r>
            <a:r>
              <a:rPr lang="en-US" altLang="ko-KR" b="1" dirty="0" err="1" smtClean="0"/>
              <a:t>travesal</a:t>
            </a:r>
            <a:r>
              <a:rPr lang="ko-KR" altLang="en-US" b="1" dirty="0" smtClean="0"/>
              <a:t>을 구현함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01887" cy="400110"/>
          </a:xfrm>
        </p:spPr>
        <p:txBody>
          <a:bodyPr/>
          <a:lstStyle/>
          <a:p>
            <a:pPr algn="ctr"/>
            <a:r>
              <a:rPr lang="en-US" altLang="ko-KR" i="1" dirty="0" err="1" smtClean="0"/>
              <a:t>Iterator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i="1" dirty="0" err="1" smtClean="0"/>
              <a:t>Iterator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설계 패턴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01887" cy="400110"/>
          </a:xfrm>
        </p:spPr>
        <p:txBody>
          <a:bodyPr/>
          <a:lstStyle/>
          <a:p>
            <a:pPr algn="ctr"/>
            <a:r>
              <a:rPr lang="en-US" altLang="ko-KR" i="1" dirty="0" err="1" smtClean="0"/>
              <a:t>Iterator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365" y="2276872"/>
            <a:ext cx="7195269" cy="396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Client </a:t>
            </a:r>
            <a:r>
              <a:rPr lang="ko-KR" altLang="en-US" b="1" dirty="0" smtClean="0"/>
              <a:t>객체는 오직 일반적인 인터페이스만을 다룸</a:t>
            </a:r>
            <a:endParaRPr lang="en-US" altLang="ko-KR" b="1" dirty="0" smtClean="0"/>
          </a:p>
          <a:p>
            <a:pPr lvl="1" eaLnBrk="1" hangingPunct="1"/>
            <a:r>
              <a:rPr lang="en-US" altLang="ko-KR" sz="2000" i="1" dirty="0" smtClean="0"/>
              <a:t>Abstract Aggregate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sz="2000" i="1" dirty="0" smtClean="0"/>
              <a:t>Abstract </a:t>
            </a:r>
            <a:r>
              <a:rPr lang="en-US" altLang="ko-KR" sz="2000" i="1" dirty="0" err="1" smtClean="0"/>
              <a:t>Iterator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Client </a:t>
            </a:r>
            <a:r>
              <a:rPr lang="ko-KR" altLang="en-US" b="1" dirty="0" smtClean="0"/>
              <a:t>객체는 </a:t>
            </a:r>
            <a:r>
              <a:rPr lang="en-US" altLang="ko-KR" b="1" dirty="0" smtClean="0"/>
              <a:t>Concrete Aggregate</a:t>
            </a:r>
            <a:r>
              <a:rPr lang="ko-KR" altLang="en-US" b="1" dirty="0" smtClean="0"/>
              <a:t> 객체를 위해 </a:t>
            </a:r>
            <a:r>
              <a:rPr lang="en-US" altLang="ko-KR" b="1" dirty="0" err="1" smtClean="0"/>
              <a:t>iterator</a:t>
            </a:r>
            <a:r>
              <a:rPr lang="ko-KR" altLang="en-US" b="1" dirty="0" smtClean="0"/>
              <a:t>를 생성하는 </a:t>
            </a:r>
            <a:r>
              <a:rPr lang="en-US" altLang="ko-KR" b="1" i="1" dirty="0" smtClean="0"/>
              <a:t>Abstract Aggregate </a:t>
            </a:r>
            <a:r>
              <a:rPr lang="ko-KR" altLang="en-US" b="1" dirty="0" smtClean="0"/>
              <a:t>객체를 요구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Aggregate</a:t>
            </a:r>
            <a:r>
              <a:rPr lang="ko-KR" altLang="en-US" b="1" dirty="0" smtClean="0"/>
              <a:t>의 콘텐츠들을 선회하는 반환된 </a:t>
            </a:r>
            <a:r>
              <a:rPr lang="en-US" altLang="ko-KR" b="1" dirty="0" smtClean="0"/>
              <a:t>Concrete </a:t>
            </a:r>
            <a:r>
              <a:rPr lang="en-US" altLang="ko-KR" b="1" dirty="0" err="1" smtClean="0"/>
              <a:t>Iterator</a:t>
            </a:r>
            <a:r>
              <a:rPr lang="ko-KR" altLang="en-US" b="1" dirty="0" smtClean="0"/>
              <a:t>를 활용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01887" cy="400110"/>
          </a:xfrm>
        </p:spPr>
        <p:txBody>
          <a:bodyPr/>
          <a:lstStyle/>
          <a:p>
            <a:pPr algn="ctr"/>
            <a:r>
              <a:rPr lang="en-US" altLang="ko-KR" i="1" dirty="0" err="1" smtClean="0"/>
              <a:t>Iterator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i="1" dirty="0" smtClean="0"/>
              <a:t>Abstract Aggregate </a:t>
            </a:r>
            <a:r>
              <a:rPr lang="ko-KR" altLang="en-US" b="1" dirty="0" smtClean="0"/>
              <a:t>객체는 </a:t>
            </a:r>
            <a:r>
              <a:rPr lang="en-US" altLang="ko-KR" b="1" dirty="0" smtClean="0"/>
              <a:t>Client </a:t>
            </a:r>
            <a:r>
              <a:rPr lang="ko-KR" altLang="en-US" b="1" dirty="0" smtClean="0"/>
              <a:t>객체에 </a:t>
            </a:r>
            <a:r>
              <a:rPr lang="en-US" altLang="ko-KR" b="1" dirty="0" err="1" smtClean="0"/>
              <a:t>iterator</a:t>
            </a:r>
            <a:r>
              <a:rPr lang="ko-KR" altLang="en-US" b="1" dirty="0" smtClean="0"/>
              <a:t>를 반환하는 방법처럼</a:t>
            </a:r>
            <a:r>
              <a:rPr lang="en-US" altLang="ko-KR" b="1" dirty="0" smtClean="0"/>
              <a:t>, </a:t>
            </a:r>
            <a:r>
              <a:rPr lang="en-US" altLang="ko-KR" b="1" i="1" dirty="0" err="1" smtClean="0"/>
              <a:t>createIterator</a:t>
            </a:r>
            <a:r>
              <a:rPr lang="en-US" altLang="ko-KR" b="1" i="1" dirty="0" smtClean="0"/>
              <a:t> </a:t>
            </a:r>
            <a:r>
              <a:rPr lang="ko-KR" altLang="en-US" b="1" dirty="0" smtClean="0"/>
              <a:t>추상화 </a:t>
            </a:r>
            <a:r>
              <a:rPr lang="ko-KR" altLang="en-US" b="1" dirty="0" err="1" smtClean="0"/>
              <a:t>메소드를</a:t>
            </a:r>
            <a:r>
              <a:rPr lang="ko-KR" altLang="en-US" b="1" dirty="0" smtClean="0"/>
              <a:t> 가짐</a:t>
            </a:r>
            <a:endParaRPr lang="en-US" altLang="ko-KR" b="1" dirty="0" smtClean="0"/>
          </a:p>
          <a:p>
            <a:pPr lvl="2" eaLnBrk="1" hangingPunct="1"/>
            <a:endParaRPr lang="en-US" altLang="ko-KR" dirty="0" smtClean="0"/>
          </a:p>
          <a:p>
            <a:pPr eaLnBrk="1" hangingPunct="1"/>
            <a:r>
              <a:rPr lang="en-US" altLang="ko-KR" b="1" i="1" dirty="0" smtClean="0"/>
              <a:t>Abstract </a:t>
            </a:r>
            <a:r>
              <a:rPr lang="en-US" altLang="ko-KR" b="1" i="1" dirty="0" err="1" smtClean="0"/>
              <a:t>Iterator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인터페이스는 기본 </a:t>
            </a:r>
            <a:r>
              <a:rPr lang="ko-KR" altLang="en-US" b="1" dirty="0" err="1" smtClean="0"/>
              <a:t>네가지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Abstract traversal </a:t>
            </a:r>
            <a:r>
              <a:rPr lang="ko-KR" altLang="en-US" b="1" dirty="0" smtClean="0"/>
              <a:t>명령어만을 정의</a:t>
            </a:r>
            <a:endParaRPr lang="en-US" altLang="ko-KR" b="1" dirty="0" smtClean="0"/>
          </a:p>
          <a:p>
            <a:pPr lvl="1" eaLnBrk="1" hangingPunct="1"/>
            <a:r>
              <a:rPr lang="en-US" altLang="ko-KR" sz="1600" i="1" dirty="0" smtClean="0"/>
              <a:t>first</a:t>
            </a:r>
            <a:r>
              <a:rPr lang="en-US" altLang="ko-KR" dirty="0" smtClean="0"/>
              <a:t>, </a:t>
            </a:r>
            <a:r>
              <a:rPr lang="en-US" altLang="ko-KR" sz="1600" i="1" dirty="0" smtClean="0"/>
              <a:t>next</a:t>
            </a:r>
            <a:r>
              <a:rPr lang="en-US" altLang="ko-KR" dirty="0" smtClean="0"/>
              <a:t>, </a:t>
            </a:r>
            <a:r>
              <a:rPr lang="en-US" altLang="ko-KR" sz="1600" i="1" dirty="0" err="1" smtClean="0"/>
              <a:t>isDone</a:t>
            </a:r>
            <a:r>
              <a:rPr lang="en-US" altLang="ko-KR" dirty="0" smtClean="0"/>
              <a:t>, </a:t>
            </a:r>
            <a:r>
              <a:rPr lang="en-US" altLang="ko-KR" sz="1600" i="1" dirty="0" err="1" smtClean="0"/>
              <a:t>currentItem</a:t>
            </a:r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이 다섯 가지 </a:t>
            </a:r>
            <a:r>
              <a:rPr lang="ko-KR" altLang="en-US" b="1" dirty="0" err="1" smtClean="0"/>
              <a:t>메소드의</a:t>
            </a:r>
            <a:r>
              <a:rPr lang="ko-KR" altLang="en-US" b="1" dirty="0" smtClean="0"/>
              <a:t> 구현은 추상화의 다음 수준인 다음으로 이뤄짐</a:t>
            </a:r>
            <a:endParaRPr lang="en-US" altLang="ko-KR" b="1" dirty="0" smtClean="0"/>
          </a:p>
          <a:p>
            <a:pPr lvl="1" eaLnBrk="1" hangingPunct="1"/>
            <a:r>
              <a:rPr lang="en-US" altLang="ko-KR" b="1" dirty="0" smtClean="0"/>
              <a:t>Concrete Aggregate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createIterator</a:t>
            </a:r>
            <a:r>
              <a:rPr lang="en-US" altLang="ko-KR" dirty="0" smtClean="0"/>
              <a:t>), and in</a:t>
            </a:r>
          </a:p>
          <a:p>
            <a:pPr lvl="1" eaLnBrk="1" hangingPunct="1"/>
            <a:r>
              <a:rPr lang="en-US" altLang="ko-KR" b="1" dirty="0" smtClean="0"/>
              <a:t>Concrete </a:t>
            </a:r>
            <a:r>
              <a:rPr lang="en-US" altLang="ko-KR" b="1" dirty="0" err="1" smtClean="0"/>
              <a:t>Iterator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(first, next, </a:t>
            </a:r>
            <a:r>
              <a:rPr lang="en-US" altLang="ko-KR" dirty="0" err="1" smtClean="0"/>
              <a:t>isDone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currentItem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01887" cy="400110"/>
          </a:xfrm>
        </p:spPr>
        <p:txBody>
          <a:bodyPr/>
          <a:lstStyle/>
          <a:p>
            <a:pPr algn="ctr"/>
            <a:r>
              <a:rPr lang="en-US" altLang="ko-KR" i="1" dirty="0" err="1" smtClean="0"/>
              <a:t>Iterator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요소의 자세한 구현이 </a:t>
            </a:r>
            <a:r>
              <a:rPr lang="en-US" altLang="ko-KR" b="1" dirty="0" err="1" smtClean="0"/>
              <a:t>iterator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자기 자신으로부터 숨겨짐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err="1" smtClean="0"/>
              <a:t>콜렉션에서</a:t>
            </a:r>
            <a:r>
              <a:rPr lang="ko-KR" altLang="en-US" dirty="0" smtClean="0"/>
              <a:t> 모든 요소를 처리하기 위해 </a:t>
            </a:r>
            <a:r>
              <a:rPr lang="en-US" altLang="ko-KR" dirty="0" err="1" smtClean="0"/>
              <a:t>iterator</a:t>
            </a:r>
            <a:r>
              <a:rPr lang="ko-KR" altLang="en-US" dirty="0" smtClean="0"/>
              <a:t>를 사용할 수 있음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요소들의 컨테이너에 독립적으로 구현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01887" cy="400110"/>
          </a:xfrm>
        </p:spPr>
        <p:txBody>
          <a:bodyPr/>
          <a:lstStyle/>
          <a:p>
            <a:pPr algn="ctr"/>
            <a:r>
              <a:rPr lang="en-US" altLang="ko-KR" i="1" dirty="0" err="1" smtClean="0"/>
              <a:t>Iterator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i="1" dirty="0" err="1" smtClean="0"/>
              <a:t>Iterator</a:t>
            </a:r>
            <a:r>
              <a:rPr lang="en-US" altLang="ko-KR" b="1" i="1" dirty="0" smtClean="0"/>
              <a:t> </a:t>
            </a:r>
            <a:r>
              <a:rPr lang="ko-KR" altLang="en-US" b="1" dirty="0" smtClean="0"/>
              <a:t>는 다른 </a:t>
            </a:r>
            <a:r>
              <a:rPr lang="en-US" altLang="ko-KR" b="1" dirty="0" smtClean="0"/>
              <a:t>traversal </a:t>
            </a:r>
            <a:r>
              <a:rPr lang="ko-KR" altLang="en-US" b="1" dirty="0" err="1" smtClean="0"/>
              <a:t>메소드들을</a:t>
            </a:r>
            <a:r>
              <a:rPr lang="ko-KR" altLang="en-US" b="1" dirty="0" smtClean="0"/>
              <a:t> 허용</a:t>
            </a:r>
            <a:endParaRPr lang="en-US" altLang="ko-KR" b="1" i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비록 그것이 동시에 진행되는 다양한 </a:t>
            </a:r>
            <a:r>
              <a:rPr lang="en-US" altLang="ko-KR" b="1" dirty="0" smtClean="0"/>
              <a:t>traversal</a:t>
            </a:r>
            <a:r>
              <a:rPr lang="ko-KR" altLang="en-US" b="1" dirty="0" smtClean="0"/>
              <a:t>들을 허용할지라도</a:t>
            </a:r>
            <a:r>
              <a:rPr lang="en-US" altLang="ko-KR" b="1" dirty="0" smtClean="0"/>
              <a:t>,</a:t>
            </a:r>
          </a:p>
          <a:p>
            <a:pPr lvl="1" eaLnBrk="1" hangingPunct="1"/>
            <a:r>
              <a:rPr lang="ko-KR" altLang="en-US" dirty="0" smtClean="0"/>
              <a:t>이 </a:t>
            </a:r>
            <a:r>
              <a:rPr lang="en-US" altLang="ko-KR" dirty="0" smtClean="0"/>
              <a:t>traversal</a:t>
            </a:r>
            <a:r>
              <a:rPr lang="ko-KR" altLang="en-US" dirty="0" smtClean="0"/>
              <a:t>들은 목록화된 인터페이스에 특정한 명령어들 없이 이뤄질 수 있음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대신에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우리는 하나에 유일한 인터페이스를 가짐</a:t>
            </a:r>
            <a:endParaRPr lang="en-US" altLang="ko-KR" b="1" dirty="0" smtClean="0"/>
          </a:p>
          <a:p>
            <a:pPr lvl="1" eaLnBrk="1" hangingPunct="1"/>
            <a:r>
              <a:rPr lang="en-US" altLang="ko-KR" b="1" dirty="0" smtClean="0"/>
              <a:t>Concrete </a:t>
            </a:r>
            <a:r>
              <a:rPr lang="en-US" altLang="ko-KR" b="1" dirty="0" err="1" smtClean="0"/>
              <a:t>Iterator</a:t>
            </a:r>
            <a:r>
              <a:rPr lang="ko-KR" altLang="en-US" dirty="0" smtClean="0"/>
              <a:t>에 구현된 특정한 </a:t>
            </a:r>
            <a:r>
              <a:rPr lang="en-US" altLang="ko-KR" dirty="0" smtClean="0"/>
              <a:t>traversal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같은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en-US" altLang="ko-KR" b="1" dirty="0" smtClean="0"/>
              <a:t>Abstract </a:t>
            </a:r>
            <a:r>
              <a:rPr lang="en-US" altLang="ko-KR" b="1" dirty="0" err="1" smtClean="0"/>
              <a:t>Iterator</a:t>
            </a:r>
            <a:r>
              <a:rPr lang="ko-KR" altLang="en-US" dirty="0" smtClean="0"/>
              <a:t>에 </a:t>
            </a:r>
            <a:r>
              <a:rPr lang="en-US" altLang="ko-KR" i="1" dirty="0" smtClean="0"/>
              <a:t>first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next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isDone</a:t>
            </a:r>
            <a:r>
              <a:rPr lang="en-US" altLang="ko-KR" dirty="0" smtClean="0"/>
              <a:t>,  and  </a:t>
            </a:r>
            <a:r>
              <a:rPr lang="en-US" altLang="ko-KR" i="1" dirty="0" err="1" smtClean="0"/>
              <a:t>currentItem</a:t>
            </a:r>
            <a:r>
              <a:rPr lang="ko-KR" altLang="en-US" dirty="0" smtClean="0"/>
              <a:t>이라는 네가지 추상화 명령어들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01887" cy="400110"/>
          </a:xfrm>
        </p:spPr>
        <p:txBody>
          <a:bodyPr/>
          <a:lstStyle/>
          <a:p>
            <a:pPr algn="ctr"/>
            <a:r>
              <a:rPr lang="en-US" altLang="ko-KR" i="1" dirty="0" err="1" smtClean="0"/>
              <a:t>Iterator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3034680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우리는 </a:t>
            </a:r>
            <a:r>
              <a:rPr lang="ko-KR" altLang="en-US" b="1" dirty="0" err="1" smtClean="0"/>
              <a:t>위젯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생성기를</a:t>
            </a:r>
            <a:r>
              <a:rPr lang="ko-KR" altLang="en-US" b="1" dirty="0" smtClean="0"/>
              <a:t> 원함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다른 운영체제 아래서 실행될 수 있는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생성하는 프로그램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672656" cy="400110"/>
          </a:xfrm>
        </p:spPr>
        <p:txBody>
          <a:bodyPr/>
          <a:lstStyle/>
          <a:p>
            <a:pPr algn="ctr"/>
            <a:r>
              <a:rPr lang="en-US" altLang="ko-KR" i="1" dirty="0" smtClean="0"/>
              <a:t>Abstract Factory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773238"/>
            <a:ext cx="3816424" cy="451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Client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widget generator </a:t>
            </a:r>
            <a:r>
              <a:rPr lang="ko-KR" altLang="en-US" b="1" dirty="0" smtClean="0"/>
              <a:t>사이에 세 개의 해당 인터페이스는 추상화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각각의 구체화된 </a:t>
            </a:r>
            <a:r>
              <a:rPr lang="ko-KR" altLang="en-US" b="1" dirty="0" err="1" smtClean="0"/>
              <a:t>위젯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팩토리는</a:t>
            </a:r>
            <a:r>
              <a:rPr lang="ko-KR" altLang="en-US" b="1" dirty="0" smtClean="0"/>
              <a:t> 애플리케이션 프로그램에 활용되는 </a:t>
            </a:r>
            <a:r>
              <a:rPr lang="ko-KR" altLang="en-US" b="1" dirty="0" err="1" smtClean="0"/>
              <a:t>위젯들을</a:t>
            </a:r>
            <a:r>
              <a:rPr lang="ko-KR" altLang="en-US" b="1" dirty="0" smtClean="0"/>
              <a:t> 생성할 수 있게 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주어진 운영 체제 아래서 실행되는 </a:t>
            </a:r>
            <a:r>
              <a:rPr lang="ko-KR" altLang="en-US" dirty="0" err="1" smtClean="0"/>
              <a:t>위젯들은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팩토리에서</a:t>
            </a:r>
            <a:r>
              <a:rPr lang="ko-KR" altLang="en-US" dirty="0" smtClean="0"/>
              <a:t> 구체화 됨</a:t>
            </a:r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결론적으로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애플리케이션 프로그램은 운영체제로부터 구속되지 않음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 smtClean="0"/>
              <a:t>위젯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 </a:t>
            </a:r>
            <a:r>
              <a:rPr lang="ko-KR" altLang="en-US" dirty="0" smtClean="0"/>
              <a:t>구체적인 설계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3034680" cy="4353347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Abstract Widget Factory</a:t>
            </a:r>
            <a:r>
              <a:rPr lang="ko-KR" altLang="en-US" b="1" dirty="0" smtClean="0"/>
              <a:t>은</a:t>
            </a:r>
            <a:r>
              <a:rPr lang="en-US" altLang="ko-KR" b="1" dirty="0" smtClean="0"/>
              <a:t> </a:t>
            </a:r>
            <a:r>
              <a:rPr lang="en-US" altLang="ko-KR" b="1" i="1" dirty="0" smtClean="0"/>
              <a:t>Abstract Factory </a:t>
            </a:r>
            <a:r>
              <a:rPr lang="ko-KR" altLang="en-US" b="1" dirty="0" smtClean="0"/>
              <a:t>설계 패턴의 특별한 사례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en-US" altLang="ko-KR" b="1" dirty="0" smtClean="0"/>
              <a:t>“Widget”</a:t>
            </a:r>
            <a:r>
              <a:rPr lang="ko-KR" altLang="en-US" b="1" dirty="0" smtClean="0"/>
              <a:t>이라는 단어는 최상위 박스에 나타나지 않음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686175" cy="400110"/>
          </a:xfrm>
        </p:spPr>
        <p:txBody>
          <a:bodyPr/>
          <a:lstStyle/>
          <a:p>
            <a:pPr algn="ctr"/>
            <a:r>
              <a:rPr lang="en-US" altLang="ko-KR" i="1" dirty="0" smtClean="0"/>
              <a:t>Abstract Factory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73238"/>
            <a:ext cx="3796153" cy="4478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8.7  </a:t>
            </a:r>
            <a:r>
              <a:rPr lang="ko-KR" altLang="en-US" dirty="0" smtClean="0"/>
              <a:t>설계 패턴의 부류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23</a:t>
            </a:r>
            <a:r>
              <a:rPr lang="ko-KR" altLang="en-US" b="1" dirty="0" smtClean="0"/>
              <a:t>개의 </a:t>
            </a:r>
            <a:r>
              <a:rPr lang="en-US" altLang="ko-KR" b="1" dirty="0" smtClean="0"/>
              <a:t>“Gang of Four” </a:t>
            </a:r>
            <a:r>
              <a:rPr lang="ko-KR" altLang="en-US" b="1" dirty="0" smtClean="0"/>
              <a:t>설계 패턴은 세가지 부류로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나눠짐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창조적 설계 패턴은 객체를 생성함으로써 설계 문제들을 해결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Example: </a:t>
            </a:r>
            <a:r>
              <a:rPr lang="en-US" altLang="ko-KR" i="1" dirty="0" smtClean="0"/>
              <a:t>Abstract Factory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eaLnBrk="1" hangingPunct="1">
              <a:buFont typeface="Monotype Sorts" pitchFamily="-108" charset="2"/>
              <a:buNone/>
            </a:pPr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48520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설계 패턴 카테고리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177" y="2420888"/>
            <a:ext cx="7715646" cy="150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 </a:t>
            </a:r>
            <a:r>
              <a:rPr lang="ko-KR" altLang="en-US" dirty="0" smtClean="0"/>
              <a:t>재사용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charset="-128"/>
              </a:rPr>
              <a:t>To get products to the market faster</a:t>
            </a:r>
          </a:p>
          <a:p>
            <a:pPr lvl="1" eaLnBrk="1" hangingPunct="1"/>
            <a:r>
              <a:rPr lang="en-US" altLang="ko-KR" dirty="0" smtClean="0">
                <a:ea typeface="ＭＳ Ｐゴシック" charset="-128"/>
              </a:rPr>
              <a:t>There is no need to design, implement, test, and    document a reused component </a:t>
            </a: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en-US" altLang="ko-KR" dirty="0" smtClean="0">
                <a:ea typeface="ＭＳ Ｐゴシック" charset="-128"/>
              </a:rPr>
              <a:t>On average, only 15% of new code serves an original purpose</a:t>
            </a:r>
          </a:p>
          <a:p>
            <a:pPr lvl="1" eaLnBrk="1" hangingPunct="1"/>
            <a:r>
              <a:rPr lang="en-US" altLang="ko-KR" dirty="0" smtClean="0">
                <a:ea typeface="ＭＳ Ｐゴシック" charset="-128"/>
              </a:rPr>
              <a:t>In principle, 85% could be standardized and reused</a:t>
            </a:r>
          </a:p>
          <a:p>
            <a:pPr lvl="1" eaLnBrk="1" hangingPunct="1"/>
            <a:r>
              <a:rPr lang="en-US" altLang="ko-KR" dirty="0" smtClean="0">
                <a:ea typeface="ＭＳ Ｐゴシック" charset="-128"/>
              </a:rPr>
              <a:t>In practice, reuse rates of no more than 40% are achieved</a:t>
            </a: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en-US" altLang="ko-KR" dirty="0" smtClean="0">
                <a:ea typeface="ＭＳ Ｐゴシック" charset="-128"/>
              </a:rPr>
              <a:t>Why do so few organizations employ reuse?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1647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왜 재사용인가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8.7  </a:t>
            </a:r>
            <a:r>
              <a:rPr lang="ko-KR" altLang="en-US" dirty="0" smtClean="0"/>
              <a:t>설계 패턴의 부류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61048"/>
            <a:ext cx="8507288" cy="2265115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구조적 설계 패턴은 </a:t>
            </a:r>
            <a:r>
              <a:rPr lang="ko-KR" altLang="en-US" b="1" dirty="0" err="1" smtClean="0"/>
              <a:t>엔티티들</a:t>
            </a:r>
            <a:r>
              <a:rPr lang="ko-KR" altLang="en-US" b="1" dirty="0" smtClean="0"/>
              <a:t> 사이에 관계를 만들어 내는 간단한 방법을 식별해서 설계 문제들을 해결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Examples:  A</a:t>
            </a:r>
            <a:r>
              <a:rPr lang="en-US" altLang="ko-KR" i="1" dirty="0" smtClean="0"/>
              <a:t>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Bridge </a:t>
            </a:r>
            <a:r>
              <a:rPr lang="ko-KR" altLang="en-US" dirty="0" smtClean="0"/>
              <a:t>패턴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60625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설계 패턴 카테고리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919" y="1773238"/>
            <a:ext cx="7796162" cy="186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8.7  </a:t>
            </a:r>
            <a:r>
              <a:rPr lang="ko-KR" altLang="en-US" dirty="0" smtClean="0"/>
              <a:t>설계 패턴의 부류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869160"/>
            <a:ext cx="8507288" cy="1257003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행위적 설계 패턴은 객체들 사이에 공통 커뮤니케이션 패턴들을 식별하여 설계 문제들을 해결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Examples: 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60625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설계 패턴 카테고리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991" y="1773238"/>
            <a:ext cx="7964905" cy="295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/>
              <a:t>8.8  </a:t>
            </a:r>
            <a:r>
              <a:rPr lang="ko-KR" altLang="en-US" sz="2200" dirty="0" smtClean="0"/>
              <a:t>설계 패턴의 강점과 약점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>
                <a:ea typeface="ＭＳ Ｐゴシック" charset="-128"/>
              </a:rPr>
              <a:t>설계 패턴은 일반적인 설계 문제를 </a:t>
            </a:r>
            <a:r>
              <a:rPr lang="ko-KR" altLang="en-US" b="1" dirty="0" err="1" smtClean="0">
                <a:ea typeface="ＭＳ Ｐゴシック" charset="-128"/>
              </a:rPr>
              <a:t>해결함으로서</a:t>
            </a:r>
            <a:r>
              <a:rPr lang="ko-KR" altLang="en-US" b="1" dirty="0" smtClean="0">
                <a:ea typeface="ＭＳ Ｐゴシック" charset="-128"/>
              </a:rPr>
              <a:t> 재사용을 촉진</a:t>
            </a:r>
            <a:endParaRPr lang="en-US" altLang="ko-KR" b="1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b="1" dirty="0" smtClean="0">
                <a:ea typeface="ＭＳ Ｐゴシック" charset="-128"/>
              </a:rPr>
              <a:t>설계 패턴들은 설계 추상화를 명시하기 때문에</a:t>
            </a:r>
            <a:r>
              <a:rPr lang="en-US" altLang="ko-KR" b="1" dirty="0" smtClean="0">
                <a:ea typeface="ＭＳ Ｐゴシック" charset="-128"/>
              </a:rPr>
              <a:t>, </a:t>
            </a:r>
            <a:r>
              <a:rPr lang="ko-KR" altLang="en-US" b="1" dirty="0" smtClean="0">
                <a:ea typeface="ＭＳ Ｐゴシック" charset="-128"/>
              </a:rPr>
              <a:t>상위 수준의 문서화를 제공</a:t>
            </a:r>
            <a:endParaRPr lang="en-US" altLang="ko-KR" b="1" dirty="0" smtClean="0">
              <a:ea typeface="ＭＳ Ｐゴシック" charset="-128"/>
            </a:endParaRPr>
          </a:p>
          <a:p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많은 설계 패턴의 구현들이 존재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구현된 프로그램의 부분을 코드화하거나 문서화할 필요가 없음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프로그램의 이런 부분에 대한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필수</a:t>
            </a:r>
            <a:endParaRPr lang="en-US" altLang="ko-KR" dirty="0" smtClean="0"/>
          </a:p>
          <a:p>
            <a:pPr lvl="4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이전에 특정한 프로그램을 본 적이 없더라도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설계 패턴을 포함하는 프로그램을 이해하기 쉬울 것임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만약 유지보수 프로그래머가 설계 패턴에 </a:t>
            </a:r>
            <a:r>
              <a:rPr lang="ko-KR" altLang="en-US" dirty="0" err="1" smtClean="0"/>
              <a:t>정통하다면</a:t>
            </a:r>
            <a:r>
              <a:rPr lang="en-US" altLang="ko-KR" dirty="0" smtClean="0"/>
              <a:t>,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720328" cy="400110"/>
          </a:xfrm>
        </p:spPr>
        <p:txBody>
          <a:bodyPr/>
          <a:lstStyle/>
          <a:p>
            <a:pPr algn="ctr"/>
            <a:r>
              <a:rPr lang="ko-KR" altLang="en-US" b="1" smtClean="0"/>
              <a:t>강점</a:t>
            </a:r>
            <a:endParaRPr lang="en-US" altLang="ko-KR" b="1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/>
              <a:t>8.8  </a:t>
            </a:r>
            <a:r>
              <a:rPr lang="ko-KR" altLang="en-US" sz="2200" dirty="0" smtClean="0"/>
              <a:t>설계 패턴의 강점과 약점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23</a:t>
            </a:r>
            <a:r>
              <a:rPr lang="ko-KR" altLang="en-US" b="1" dirty="0" smtClean="0"/>
              <a:t>개의 표준 설계 패턴들의 사용은 우리가 사용하고 있는 언어가 아주 강력하지 않다는 암시일 수 있음</a:t>
            </a:r>
            <a:endParaRPr lang="en-US" altLang="ko-KR" b="1" dirty="0" smtClean="0"/>
          </a:p>
          <a:p>
            <a:pPr lvl="4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설계 패턴을 적용하는 것이 언제 그리고 어떻게 인지 하는지에 대한 방법이 체계적이지 못하다는 것</a:t>
            </a:r>
            <a:endParaRPr lang="en-US" altLang="ko-KR" b="1" dirty="0" smtClean="0"/>
          </a:p>
          <a:p>
            <a:pPr lvl="4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설계 패턴들로부터 최대 이익을 얻기 위해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다중 상호작용 패턴들이 채택됨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우리는 다양한 상호작용 패턴들은 </a:t>
            </a:r>
            <a:r>
              <a:rPr lang="ko-KR" altLang="en-US" dirty="0" err="1" smtClean="0"/>
              <a:t>커녕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하나에 패턴을 언제 그리고 어떻게 사용할지 알 수 있는 체계적인 방법을 아직 갖고 있지 못함</a:t>
            </a:r>
            <a:endParaRPr lang="en-US" altLang="ko-KR" dirty="0" smtClean="0"/>
          </a:p>
          <a:p>
            <a:pPr lvl="4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구축한 소프트웨어 </a:t>
            </a:r>
            <a:r>
              <a:rPr lang="ko-KR" altLang="en-US" b="1" dirty="0" err="1" smtClean="0"/>
              <a:t>프로덕트에</a:t>
            </a:r>
            <a:r>
              <a:rPr lang="ko-KR" altLang="en-US" b="1" dirty="0" smtClean="0"/>
              <a:t> 패턴을 새로 넣는 것은 거의 불가능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720328" cy="400110"/>
          </a:xfrm>
        </p:spPr>
        <p:txBody>
          <a:bodyPr/>
          <a:lstStyle/>
          <a:p>
            <a:pPr algn="ctr"/>
            <a:r>
              <a:rPr lang="ko-KR" altLang="en-US" smtClean="0"/>
              <a:t>약점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/>
              <a:t>8.8  </a:t>
            </a:r>
            <a:r>
              <a:rPr lang="ko-KR" altLang="en-US" sz="2200" dirty="0" smtClean="0"/>
              <a:t>설계 패턴의 강점과 약점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아직 설계 패턴의 약점은 그것들의 장점보다 더 크다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Research issue: </a:t>
            </a:r>
            <a:r>
              <a:rPr lang="ko-KR" altLang="en-US" b="1" dirty="0" smtClean="0"/>
              <a:t>우리는 어떻게 설계 패턴을 정형화하고 자동화할 수 있는가</a:t>
            </a:r>
            <a:r>
              <a:rPr lang="en-US" altLang="ko-KR" b="1" dirty="0" smtClean="0"/>
              <a:t>?</a:t>
            </a:r>
          </a:p>
          <a:p>
            <a:pPr lvl="1" eaLnBrk="1" hangingPunct="1"/>
            <a:r>
              <a:rPr lang="ko-KR" altLang="en-US" dirty="0" smtClean="0"/>
              <a:t>연구가 성공한다면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패턴들은 현재보다 더 쉽게 사용할 수 있을 것임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 dirty="0" smtClean="0"/>
              <a:t>강점과 약점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8.9  </a:t>
            </a:r>
            <a:r>
              <a:rPr lang="ko-KR" altLang="en-US" dirty="0" smtClean="0"/>
              <a:t>재사용과 </a:t>
            </a:r>
            <a:r>
              <a:rPr lang="en-US" altLang="ko-KR" dirty="0" smtClean="0"/>
              <a:t>WWW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재사용을 위해 다양한 모든 종류의 코드가 </a:t>
            </a:r>
            <a:r>
              <a:rPr lang="en-US" altLang="ko-KR" b="1" dirty="0" smtClean="0"/>
              <a:t>Web</a:t>
            </a:r>
            <a:r>
              <a:rPr lang="ko-KR" altLang="en-US" b="1" dirty="0" smtClean="0"/>
              <a:t>에서 이용 가능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또한 그 보다는 작은 수로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설계와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패턴들도 이용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웹은 상상할 수 없는 규모로 코드 재사용을 지원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이 모든 내용이 무료로 이용 가능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88480" cy="400110"/>
          </a:xfrm>
        </p:spPr>
        <p:txBody>
          <a:bodyPr/>
          <a:lstStyle/>
          <a:p>
            <a:pPr algn="ctr"/>
            <a:r>
              <a:rPr lang="en-US" altLang="ko-KR" dirty="0" smtClean="0"/>
              <a:t>WWW</a:t>
            </a:r>
            <a:r>
              <a:rPr lang="ko-KR" altLang="en-US" dirty="0" smtClean="0"/>
              <a:t>의 재사용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8.9  </a:t>
            </a:r>
            <a:r>
              <a:rPr lang="ko-KR" altLang="en-US" dirty="0" smtClean="0"/>
              <a:t>재사용과 </a:t>
            </a:r>
            <a:r>
              <a:rPr lang="en-US" altLang="ko-KR" dirty="0" smtClean="0"/>
              <a:t>WWW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ea typeface="ＭＳ Ｐゴシック" charset="-128"/>
              </a:rPr>
              <a:t>코드의 품질은 서로 많이 다름</a:t>
            </a:r>
            <a:endParaRPr lang="en-US" altLang="ko-KR" b="1" dirty="0" smtClean="0">
              <a:ea typeface="ＭＳ Ｐゴシック" charset="-128"/>
            </a:endParaRPr>
          </a:p>
          <a:p>
            <a:pPr lvl="1"/>
            <a:r>
              <a:rPr lang="ko-KR" altLang="en-US" dirty="0" smtClean="0">
                <a:ea typeface="ＭＳ Ｐゴシック" charset="-128"/>
              </a:rPr>
              <a:t>웹에 공시된 코드가 정확한지 아닌지 불확실</a:t>
            </a:r>
            <a:endParaRPr lang="en-US" altLang="ko-KR" dirty="0" smtClean="0">
              <a:ea typeface="ＭＳ Ｐゴシック" charset="-128"/>
            </a:endParaRPr>
          </a:p>
          <a:p>
            <a:pPr lvl="1"/>
            <a:r>
              <a:rPr lang="ko-KR" altLang="en-US" dirty="0" smtClean="0">
                <a:ea typeface="ＭＳ Ｐゴシック" charset="-128"/>
              </a:rPr>
              <a:t>부정확한 코드의 재사용은 분명히 비생산적</a:t>
            </a:r>
            <a:endParaRPr lang="en-US" altLang="ko-KR" dirty="0" smtClean="0">
              <a:ea typeface="ＭＳ Ｐゴシック" charset="-128"/>
            </a:endParaRPr>
          </a:p>
          <a:p>
            <a:pPr lvl="1"/>
            <a:endParaRPr lang="en-US" altLang="ko-KR" dirty="0" smtClean="0">
              <a:ea typeface="ＭＳ Ｐゴシック" charset="-128"/>
            </a:endParaRPr>
          </a:p>
          <a:p>
            <a:r>
              <a:rPr lang="ko-KR" altLang="en-US" b="1" dirty="0" smtClean="0">
                <a:ea typeface="ＭＳ Ｐゴシック" charset="-128"/>
              </a:rPr>
              <a:t>관리 책임이 불분명</a:t>
            </a:r>
            <a:endParaRPr lang="en-US" altLang="ko-KR" b="1" dirty="0" smtClean="0">
              <a:ea typeface="ＭＳ Ｐゴシック" charset="-128"/>
            </a:endParaRPr>
          </a:p>
          <a:p>
            <a:pPr lvl="1"/>
            <a:r>
              <a:rPr lang="ko-KR" altLang="en-US" dirty="0" smtClean="0"/>
              <a:t>조직 내에서 레코드는 재사용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유지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조직의 코드에서 결함이 발견되면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재사용된 코드도 수정할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결함이 웹에 공시되고 여러 번 </a:t>
            </a:r>
            <a:r>
              <a:rPr lang="ko-KR" altLang="en-US" dirty="0" err="1" smtClean="0"/>
              <a:t>다룬로드된</a:t>
            </a:r>
            <a:r>
              <a:rPr lang="ko-KR" altLang="en-US" dirty="0" smtClean="0"/>
              <a:t> 코드 세그먼트에서 발견된다면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코드를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사람이 누군지 모름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다운로드 후 실제로 재사용되는지 아닌지도 확인할 수 없음</a:t>
            </a:r>
            <a:endParaRPr lang="en-US" altLang="ko-KR" dirty="0" smtClean="0"/>
          </a:p>
          <a:p>
            <a:pPr lvl="1"/>
            <a:endParaRPr lang="en-US" altLang="ko-KR" dirty="0" smtClean="0">
              <a:ea typeface="ＭＳ Ｐゴシック" charset="-128"/>
            </a:endParaRPr>
          </a:p>
          <a:p>
            <a:pPr lvl="2"/>
            <a:endParaRPr lang="en-US" altLang="ko-KR" dirty="0" smtClean="0">
              <a:ea typeface="ＭＳ Ｐゴシック" charset="-128"/>
            </a:endParaRPr>
          </a:p>
          <a:p>
            <a:endParaRPr lang="en-US" altLang="ko-KR" dirty="0" smtClean="0">
              <a:ea typeface="ＭＳ Ｐゴシック" charset="-128"/>
            </a:endParaRPr>
          </a:p>
          <a:p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112816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웹으로부터 코드를 재사용하는 것에 문제점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8.9  </a:t>
            </a:r>
            <a:r>
              <a:rPr lang="ko-KR" altLang="en-US" dirty="0" smtClean="0"/>
              <a:t>재사용과 </a:t>
            </a:r>
            <a:r>
              <a:rPr lang="en-US" altLang="ko-KR" dirty="0" smtClean="0"/>
              <a:t>WWW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WWW</a:t>
            </a:r>
            <a:r>
              <a:rPr lang="ko-KR" altLang="en-US" b="1" dirty="0" smtClean="0"/>
              <a:t>는 광범위한 재사용을 촉진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하지만</a:t>
            </a:r>
            <a:endParaRPr lang="en-US" altLang="ko-KR" b="1" dirty="0" smtClean="0"/>
          </a:p>
          <a:p>
            <a:pPr lvl="1"/>
            <a:r>
              <a:rPr lang="ko-KR" altLang="en-US" dirty="0" err="1" smtClean="0"/>
              <a:t>다운로드된</a:t>
            </a:r>
            <a:r>
              <a:rPr lang="ko-KR" altLang="en-US" dirty="0" smtClean="0"/>
              <a:t> 자료들의 품질은 최악일 수 있으며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재사용의 결과는 심각할 수 있음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112816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웹으로부터 코드를 재사용하는 것에 문제점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8.10  </a:t>
            </a:r>
            <a:r>
              <a:rPr lang="ko-KR" altLang="en-US" dirty="0" smtClean="0"/>
              <a:t>재사용과 인도 후 유지보수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재사용은 개발보다 인도 후 유지보수에 더 많은 영향을 끼침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가정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재사용된 전체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40%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재사용된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240608" cy="400110"/>
          </a:xfrm>
        </p:spPr>
        <p:txBody>
          <a:bodyPr/>
          <a:lstStyle/>
          <a:p>
            <a:pPr algn="ctr"/>
            <a:r>
              <a:rPr lang="ko-KR" altLang="en-US" smtClean="0"/>
              <a:t>재사용과 인도 후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8.10  </a:t>
            </a:r>
            <a:r>
              <a:rPr lang="ko-KR" altLang="en-US" dirty="0" smtClean="0"/>
              <a:t>재사용과 인도 후 유지보수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73016"/>
            <a:ext cx="8507288" cy="25531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유지보수 동안 약 </a:t>
            </a:r>
            <a:r>
              <a:rPr lang="en-US" altLang="ko-KR" b="1" dirty="0" smtClean="0"/>
              <a:t>33%</a:t>
            </a:r>
            <a:r>
              <a:rPr lang="ko-KR" altLang="en-US" b="1" dirty="0" smtClean="0"/>
              <a:t>만이 절감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err="1" smtClean="0"/>
              <a:t>개발동안</a:t>
            </a:r>
            <a:r>
              <a:rPr lang="ko-KR" altLang="en-US" b="1" dirty="0" smtClean="0"/>
              <a:t> 약 </a:t>
            </a:r>
            <a:r>
              <a:rPr lang="en-US" altLang="ko-KR" b="1" dirty="0" smtClean="0"/>
              <a:t>9.3%</a:t>
            </a:r>
            <a:r>
              <a:rPr lang="ko-KR" altLang="en-US" b="1" dirty="0" smtClean="0"/>
              <a:t>만이 절감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792336" cy="400110"/>
          </a:xfrm>
        </p:spPr>
        <p:txBody>
          <a:bodyPr/>
          <a:lstStyle/>
          <a:p>
            <a:pPr algn="ctr"/>
            <a:r>
              <a:rPr lang="ko-KR" altLang="en-US" smtClean="0"/>
              <a:t>결과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00" y="1773238"/>
            <a:ext cx="8061399" cy="128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 </a:t>
            </a:r>
            <a:r>
              <a:rPr lang="ko-KR" altLang="en-US" dirty="0" smtClean="0"/>
              <a:t>재사용에 제약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Not invented here (NIH) </a:t>
            </a:r>
            <a:r>
              <a:rPr lang="ko-KR" altLang="en-US" b="1" dirty="0" smtClean="0"/>
              <a:t>신드롬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“</a:t>
            </a:r>
            <a:r>
              <a:rPr lang="ko-KR" altLang="en-US" dirty="0" smtClean="0"/>
              <a:t>자신이 구현하지 않으면 좋을 수 없다</a:t>
            </a:r>
            <a:r>
              <a:rPr lang="en-US" altLang="ko-KR" dirty="0" smtClean="0"/>
              <a:t>”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잠재적으로 재사용 가능한 루틴에 결함의 반입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저장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검색 이슈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04504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재사용에 제약사항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8.11  </a:t>
            </a:r>
            <a:r>
              <a:rPr lang="ko-KR" altLang="en-US" dirty="0" err="1" smtClean="0"/>
              <a:t>이식성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063750" algn="l"/>
                <a:tab pos="2174875" algn="l"/>
                <a:tab pos="4286250" algn="l"/>
                <a:tab pos="6397625" algn="l"/>
              </a:tabLst>
            </a:pPr>
            <a:r>
              <a:rPr lang="ko-KR" altLang="en-US" b="1" dirty="0" err="1" smtClean="0"/>
              <a:t>프로덕트</a:t>
            </a:r>
            <a:r>
              <a:rPr lang="en-US" altLang="ko-KR" b="1" dirty="0" smtClean="0"/>
              <a:t> P</a:t>
            </a:r>
          </a:p>
          <a:p>
            <a:pPr lvl="1" eaLnBrk="1" hangingPunct="1">
              <a:tabLst>
                <a:tab pos="2063750" algn="l"/>
                <a:tab pos="2174875" algn="l"/>
                <a:tab pos="4286250" algn="l"/>
                <a:tab pos="6397625" algn="l"/>
              </a:tabLst>
            </a:pPr>
            <a:r>
              <a:rPr lang="en-US" altLang="ko-KR" dirty="0" smtClean="0"/>
              <a:t>C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컴파일러로 </a:t>
            </a:r>
            <a:r>
              <a:rPr lang="ko-KR" altLang="en-US" dirty="0" err="1" smtClean="0"/>
              <a:t>컴파일되어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 </a:t>
            </a:r>
            <a:r>
              <a:rPr lang="en-US" altLang="ko-KR" dirty="0" smtClean="0"/>
              <a:t>M</a:t>
            </a:r>
            <a:r>
              <a:rPr lang="en-US" altLang="ko-KR" baseline="-25000" dirty="0" smtClean="0"/>
              <a:t>1 </a:t>
            </a:r>
            <a:r>
              <a:rPr lang="ko-KR" altLang="en-US" dirty="0" smtClean="0"/>
              <a:t>에 운영체제 </a:t>
            </a:r>
            <a:r>
              <a:rPr lang="en-US" altLang="ko-KR" dirty="0" smtClean="0"/>
              <a:t>O</a:t>
            </a:r>
            <a:r>
              <a:rPr lang="en-US" altLang="ko-KR" baseline="-25000" dirty="0" smtClean="0"/>
              <a:t>1</a:t>
            </a:r>
            <a:r>
              <a:rPr lang="ko-KR" altLang="en-US" dirty="0" smtClean="0"/>
              <a:t>에서 실행</a:t>
            </a:r>
            <a:endParaRPr lang="en-US" altLang="ko-KR" dirty="0" smtClean="0"/>
          </a:p>
          <a:p>
            <a:pPr eaLnBrk="1" hangingPunct="1">
              <a:tabLst>
                <a:tab pos="2063750" algn="l"/>
                <a:tab pos="2174875" algn="l"/>
                <a:tab pos="4286250" algn="l"/>
                <a:tab pos="6397625" algn="l"/>
              </a:tabLst>
            </a:pPr>
            <a:endParaRPr lang="en-US" altLang="ko-KR" dirty="0" smtClean="0"/>
          </a:p>
          <a:p>
            <a:pPr eaLnBrk="1" hangingPunct="1">
              <a:tabLst>
                <a:tab pos="2063750" algn="l"/>
                <a:tab pos="2174875" algn="l"/>
                <a:tab pos="4286250" algn="l"/>
                <a:tab pos="6397625" algn="l"/>
              </a:tabLst>
            </a:pPr>
            <a:r>
              <a:rPr lang="en-US" altLang="ko-KR" b="1" dirty="0" smtClean="0"/>
              <a:t>P</a:t>
            </a:r>
            <a:r>
              <a:rPr lang="ko-KR" altLang="en-US" b="1" dirty="0" smtClean="0"/>
              <a:t>와 동일하게 기능하는 프로덕트 </a:t>
            </a:r>
            <a:r>
              <a:rPr lang="en-US" altLang="ko-KR" b="1" dirty="0" smtClean="0"/>
              <a:t>P’</a:t>
            </a:r>
            <a:r>
              <a:rPr lang="ko-KR" altLang="en-US" b="1" dirty="0" smtClean="0"/>
              <a:t>는 </a:t>
            </a:r>
            <a:endParaRPr lang="en-US" altLang="ko-KR" b="1" dirty="0" smtClean="0"/>
          </a:p>
          <a:p>
            <a:pPr lvl="1" eaLnBrk="1" hangingPunct="1">
              <a:tabLst>
                <a:tab pos="2063750" algn="l"/>
                <a:tab pos="2174875" algn="l"/>
                <a:tab pos="4286250" algn="l"/>
                <a:tab pos="6397625" algn="l"/>
              </a:tabLst>
            </a:pPr>
            <a:r>
              <a:rPr lang="en-US" altLang="ko-KR" dirty="0" smtClean="0"/>
              <a:t>C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컴파일러로 </a:t>
            </a:r>
            <a:r>
              <a:rPr lang="ko-KR" altLang="en-US" dirty="0" err="1" smtClean="0"/>
              <a:t>컴파일되어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 </a:t>
            </a:r>
            <a:r>
              <a:rPr lang="en-US" altLang="ko-KR" dirty="0" smtClean="0"/>
              <a:t>M</a:t>
            </a:r>
            <a:r>
              <a:rPr lang="en-US" altLang="ko-KR" baseline="-25000" dirty="0" smtClean="0"/>
              <a:t>2 </a:t>
            </a:r>
            <a:r>
              <a:rPr lang="ko-KR" altLang="en-US" dirty="0" smtClean="0"/>
              <a:t>에 운영체제 </a:t>
            </a:r>
            <a:r>
              <a:rPr lang="en-US" altLang="ko-KR" dirty="0" smtClean="0"/>
              <a:t>O</a:t>
            </a:r>
            <a:r>
              <a:rPr lang="en-US" altLang="ko-KR" baseline="-25000" dirty="0" smtClean="0"/>
              <a:t>2</a:t>
            </a:r>
            <a:r>
              <a:rPr lang="ko-KR" altLang="en-US" dirty="0" smtClean="0"/>
              <a:t>에서 실행</a:t>
            </a:r>
            <a:endParaRPr lang="en-US" altLang="ko-KR" dirty="0" smtClean="0"/>
          </a:p>
          <a:p>
            <a:pPr eaLnBrk="1" hangingPunct="1">
              <a:tabLst>
                <a:tab pos="2063750" algn="l"/>
                <a:tab pos="2174875" algn="l"/>
                <a:tab pos="4286250" algn="l"/>
                <a:tab pos="6397625" algn="l"/>
              </a:tabLst>
            </a:pPr>
            <a:endParaRPr lang="en-US" altLang="ko-KR" dirty="0" smtClean="0"/>
          </a:p>
          <a:p>
            <a:pPr eaLnBrk="1" hangingPunct="1">
              <a:tabLst>
                <a:tab pos="2063750" algn="l"/>
                <a:tab pos="2174875" algn="l"/>
                <a:tab pos="4286250" algn="l"/>
                <a:tab pos="6397625" algn="l"/>
              </a:tabLst>
            </a:pPr>
            <a:r>
              <a:rPr lang="ko-KR" altLang="en-US" b="1" dirty="0" smtClean="0"/>
              <a:t>만약 </a:t>
            </a:r>
            <a:r>
              <a:rPr lang="en-US" altLang="ko-KR" b="1" dirty="0" smtClean="0"/>
              <a:t>P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P’</a:t>
            </a:r>
            <a:r>
              <a:rPr lang="ko-KR" altLang="en-US" b="1" dirty="0" smtClean="0"/>
              <a:t>로 변환하는 비용이 처음부터 작성한 </a:t>
            </a:r>
            <a:r>
              <a:rPr lang="en-US" altLang="ko-KR" b="1" dirty="0" smtClean="0"/>
              <a:t>P’</a:t>
            </a:r>
            <a:r>
              <a:rPr lang="ko-KR" altLang="en-US" b="1" dirty="0" smtClean="0"/>
              <a:t>보다 현저하게 적게 든다면</a:t>
            </a:r>
            <a:r>
              <a:rPr lang="en-US" altLang="ko-KR" b="1" dirty="0" smtClean="0"/>
              <a:t>, P</a:t>
            </a:r>
            <a:r>
              <a:rPr lang="ko-KR" altLang="en-US" b="1" dirty="0" smtClean="0"/>
              <a:t>는 이식성이 있는 것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ko-KR" altLang="en-US" smtClean="0"/>
              <a:t>이식성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8.11  </a:t>
            </a:r>
            <a:r>
              <a:rPr lang="ko-KR" altLang="en-US" dirty="0" err="1" smtClean="0"/>
              <a:t>이식성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스토리지 미디어의 비호환성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Example: Zip vs. DAT</a:t>
            </a:r>
          </a:p>
          <a:p>
            <a:pPr lvl="2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문자 코드의 비호환성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Example: EBCDIC vs. ASCII</a:t>
            </a:r>
          </a:p>
          <a:p>
            <a:pPr lvl="2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워드 사이즈</a:t>
            </a:r>
            <a:endParaRPr lang="en-US" altLang="ko-KR" b="1" dirty="0" smtClean="0"/>
          </a:p>
          <a:p>
            <a:pPr lvl="2" eaLnBrk="1" hangingPunct="1"/>
            <a:endParaRPr lang="en-US" altLang="ko-KR" b="1" dirty="0" smtClean="0"/>
          </a:p>
          <a:p>
            <a:pPr eaLnBrk="1" hangingPunct="1"/>
            <a:r>
              <a:rPr lang="en-US" altLang="ko-KR" b="1" dirty="0" smtClean="0"/>
              <a:t>IBM System/360-370 series</a:t>
            </a:r>
          </a:p>
          <a:p>
            <a:pPr lvl="1" eaLnBrk="1" hangingPunct="1"/>
            <a:r>
              <a:rPr lang="ko-KR" altLang="en-US" dirty="0" smtClean="0"/>
              <a:t>가장 성공적인 컴퓨터계열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완전한 호환성 때문</a:t>
            </a:r>
            <a:endParaRPr lang="en-US" altLang="ko-KR" dirty="0" smtClean="0"/>
          </a:p>
          <a:p>
            <a:pPr eaLnBrk="1" hangingPunct="1"/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04503" cy="400110"/>
          </a:xfrm>
        </p:spPr>
        <p:txBody>
          <a:bodyPr/>
          <a:lstStyle/>
          <a:p>
            <a:pPr algn="ctr"/>
            <a:r>
              <a:rPr lang="ko-KR" altLang="en-US" dirty="0" smtClean="0"/>
              <a:t>하드웨어 비호환성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8.11  </a:t>
            </a:r>
            <a:r>
              <a:rPr lang="ko-KR" altLang="en-US" dirty="0" err="1" smtClean="0"/>
              <a:t>이식성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JCL(Job control languages)</a:t>
            </a:r>
            <a:r>
              <a:rPr lang="ko-KR" altLang="en-US" b="1" dirty="0" smtClean="0"/>
              <a:t>은 아주 다름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구문론적 차이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Virtual memory vs. overlays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19337" cy="400110"/>
          </a:xfrm>
        </p:spPr>
        <p:txBody>
          <a:bodyPr/>
          <a:lstStyle/>
          <a:p>
            <a:pPr algn="ctr"/>
            <a:r>
              <a:rPr lang="ko-KR" altLang="en-US" smtClean="0"/>
              <a:t>운영체제 비호환성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8.11  </a:t>
            </a:r>
            <a:r>
              <a:rPr lang="ko-KR" altLang="en-US" dirty="0" err="1" smtClean="0"/>
              <a:t>이식성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워드 사이즈의 차이는 정확도에 영향을 미침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다음에서는 문제가 없음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Java</a:t>
            </a:r>
          </a:p>
          <a:p>
            <a:pPr lvl="1" eaLnBrk="1" hangingPunct="1"/>
            <a:r>
              <a:rPr lang="en-US" altLang="ko-KR" dirty="0" err="1" smtClean="0"/>
              <a:t>Ada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68600" cy="400110"/>
          </a:xfrm>
        </p:spPr>
        <p:txBody>
          <a:bodyPr/>
          <a:lstStyle/>
          <a:p>
            <a:pPr algn="ctr"/>
            <a:r>
              <a:rPr lang="ko-KR" altLang="en-US" smtClean="0"/>
              <a:t>수치 소프트웨어 비호환성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8.11  </a:t>
            </a:r>
            <a:r>
              <a:rPr lang="ko-KR" altLang="en-US" dirty="0" err="1" smtClean="0"/>
              <a:t>이식성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실제로 표준 </a:t>
            </a:r>
            <a:r>
              <a:rPr lang="en-US" altLang="ko-KR" b="1" dirty="0" smtClean="0"/>
              <a:t>FORTRAN</a:t>
            </a:r>
            <a:r>
              <a:rPr lang="ko-KR" altLang="en-US" b="1" dirty="0" smtClean="0"/>
              <a:t>과 같은 언어는 없음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표준 </a:t>
            </a:r>
            <a:r>
              <a:rPr lang="en-US" altLang="ko-KR" b="1" dirty="0" smtClean="0"/>
              <a:t>COBOL</a:t>
            </a:r>
            <a:r>
              <a:rPr lang="ko-KR" altLang="en-US" b="1" dirty="0" smtClean="0"/>
              <a:t>은 서브셋</a:t>
            </a:r>
            <a:r>
              <a:rPr lang="en-US" altLang="ko-KR" b="1" dirty="0" smtClean="0"/>
              <a:t>(subsets), </a:t>
            </a:r>
            <a:r>
              <a:rPr lang="ko-KR" altLang="en-US" b="1" dirty="0" err="1" smtClean="0"/>
              <a:t>슈퍼셋</a:t>
            </a:r>
            <a:r>
              <a:rPr lang="en-US" altLang="ko-KR" b="1" dirty="0" smtClean="0"/>
              <a:t>(supersets)</a:t>
            </a:r>
            <a:r>
              <a:rPr lang="ko-KR" altLang="en-US" b="1" dirty="0" smtClean="0"/>
              <a:t>을 허용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표준 </a:t>
            </a:r>
            <a:r>
              <a:rPr lang="en-US" altLang="ko-KR" b="1" dirty="0" smtClean="0"/>
              <a:t>ANSI C (1989)</a:t>
            </a:r>
          </a:p>
          <a:p>
            <a:pPr lvl="1" eaLnBrk="1" hangingPunct="1"/>
            <a:r>
              <a:rPr lang="ko-KR" altLang="en-US" dirty="0" smtClean="0"/>
              <a:t>대부분의 컴파일러들은 </a:t>
            </a:r>
            <a:r>
              <a:rPr lang="en-US" altLang="ko-KR" dirty="0" err="1" smtClean="0"/>
              <a:t>pcc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프런트 </a:t>
            </a:r>
            <a:r>
              <a:rPr lang="ko-KR" altLang="en-US" dirty="0" err="1" smtClean="0"/>
              <a:t>엔드를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Lint </a:t>
            </a:r>
            <a:r>
              <a:rPr lang="ko-KR" altLang="en-US" dirty="0" smtClean="0"/>
              <a:t>프로세서의 목표는 </a:t>
            </a:r>
            <a:r>
              <a:rPr lang="ko-KR" altLang="en-US" dirty="0" err="1" smtClean="0"/>
              <a:t>이식성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표준 </a:t>
            </a:r>
            <a:r>
              <a:rPr lang="en-US" altLang="ko-KR" b="1" dirty="0" smtClean="0"/>
              <a:t>ANSI C++ (1998)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19337" cy="400110"/>
          </a:xfrm>
        </p:spPr>
        <p:txBody>
          <a:bodyPr/>
          <a:lstStyle/>
          <a:p>
            <a:pPr algn="ctr"/>
            <a:r>
              <a:rPr lang="ko-KR" altLang="en-US" smtClean="0"/>
              <a:t>컴파일러 비호환성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8.11  </a:t>
            </a:r>
            <a:r>
              <a:rPr lang="ko-KR" altLang="en-US" dirty="0" err="1" smtClean="0"/>
              <a:t>이식성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표준 </a:t>
            </a:r>
            <a:r>
              <a:rPr lang="en-US" altLang="ko-KR" b="1" dirty="0" err="1" smtClean="0"/>
              <a:t>Ada</a:t>
            </a:r>
            <a:r>
              <a:rPr lang="en-US" altLang="ko-KR" b="1" dirty="0" smtClean="0"/>
              <a:t> — </a:t>
            </a:r>
            <a:r>
              <a:rPr lang="ko-KR" altLang="en-US" b="1" dirty="0" smtClean="0"/>
              <a:t>가장 성공적인 언어 표준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법적으로 가장 힘이 있음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trademarking</a:t>
            </a:r>
            <a:r>
              <a:rPr lang="ko-KR" altLang="en-US" dirty="0" smtClean="0"/>
              <a:t>을 통해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이를 통해 경제적인 힘을 얻음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Java</a:t>
            </a:r>
            <a:r>
              <a:rPr lang="ko-KR" altLang="en-US" b="1" dirty="0" smtClean="0"/>
              <a:t>는 여전히 진화중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Sun</a:t>
            </a:r>
            <a:r>
              <a:rPr lang="ko-KR" altLang="en-US" dirty="0" smtClean="0"/>
              <a:t>은 그들의 새로운 언어의 이름에 저작권을 가짐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00448" cy="400110"/>
          </a:xfrm>
        </p:spPr>
        <p:txBody>
          <a:bodyPr/>
          <a:lstStyle/>
          <a:p>
            <a:pPr algn="ctr"/>
            <a:r>
              <a:rPr lang="ko-KR" altLang="en-US" smtClean="0"/>
              <a:t>언어 비호환성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8.12  </a:t>
            </a:r>
            <a:r>
              <a:rPr lang="ko-KR" altLang="en-US" dirty="0" smtClean="0"/>
              <a:t>왜 </a:t>
            </a:r>
            <a:r>
              <a:rPr lang="ko-KR" altLang="en-US" dirty="0" err="1" smtClean="0"/>
              <a:t>이식성인가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소프트웨어를 이식하는 것은 </a:t>
            </a:r>
            <a:r>
              <a:rPr lang="ko-KR" altLang="en-US" b="1" dirty="0" err="1" smtClean="0"/>
              <a:t>가치있는가</a:t>
            </a:r>
            <a:r>
              <a:rPr lang="en-US" altLang="ko-KR" b="1" dirty="0" smtClean="0"/>
              <a:t>?</a:t>
            </a:r>
          </a:p>
          <a:p>
            <a:pPr lvl="1" eaLnBrk="1" hangingPunct="1"/>
            <a:r>
              <a:rPr lang="ko-KR" altLang="en-US" dirty="0" smtClean="0"/>
              <a:t>비호환성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단 한번의 소프트웨어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특정 회사의 소프트웨어에 복사본을 판매하는 것은 경쟁력에 있어 막대한 장점을 얻을 수 있음</a:t>
            </a:r>
            <a:endParaRPr lang="en-US" altLang="ko-KR" dirty="0" smtClean="0"/>
          </a:p>
          <a:p>
            <a:pPr eaLnBrk="1" hangingPunct="1">
              <a:buFont typeface="Webdings" pitchFamily="-108" charset="2"/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ko-KR" altLang="en-US" dirty="0" err="1" smtClean="0"/>
              <a:t>이식성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8.12  </a:t>
            </a:r>
            <a:r>
              <a:rPr lang="ko-KR" altLang="en-US" dirty="0" smtClean="0"/>
              <a:t>왜 </a:t>
            </a:r>
            <a:r>
              <a:rPr lang="ko-KR" altLang="en-US" dirty="0" err="1" smtClean="0"/>
              <a:t>이식성인가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이와는 반대로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이식성은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필수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eaLnBrk="1" hangingPunct="1"/>
            <a:r>
              <a:rPr lang="ko-KR" altLang="en-US" dirty="0" smtClean="0"/>
              <a:t>좋은 소프트웨어는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년 이상 지속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하드웨어는 매 </a:t>
            </a:r>
            <a:r>
              <a:rPr lang="en-US" altLang="ko-KR" dirty="0" smtClean="0"/>
              <a:t>4</a:t>
            </a:r>
            <a:r>
              <a:rPr lang="ko-KR" altLang="en-US" dirty="0" smtClean="0"/>
              <a:t>년마다 변경됨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향상된 호환성을 갖는 하드웨어를 구입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그러나 비용 효율적이지는 못함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이식성은 이익 증진을 이끌 수 있음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다중 카피 소프트웨어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문서화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특히 매뉴얼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이식성 있어야만 함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19175" cy="400110"/>
          </a:xfrm>
        </p:spPr>
        <p:txBody>
          <a:bodyPr/>
          <a:lstStyle/>
          <a:p>
            <a:pPr algn="ctr"/>
            <a:r>
              <a:rPr lang="ko-KR" altLang="en-US" dirty="0" err="1" smtClean="0"/>
              <a:t>이식성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8.13  </a:t>
            </a:r>
            <a:r>
              <a:rPr lang="ko-KR" altLang="en-US" dirty="0" err="1" smtClean="0"/>
              <a:t>이식성을</a:t>
            </a:r>
            <a:r>
              <a:rPr lang="ko-KR" altLang="en-US" dirty="0" smtClean="0"/>
              <a:t> 달성하는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분명한 기법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고급 언어의 표준 버전을 사용하여 구현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하지만 </a:t>
            </a:r>
            <a:r>
              <a:rPr lang="ko-KR" altLang="en-US" b="1" dirty="0" err="1" smtClean="0"/>
              <a:t>이식성이</a:t>
            </a:r>
            <a:r>
              <a:rPr lang="ko-KR" altLang="en-US" b="1" dirty="0" smtClean="0"/>
              <a:t> 있는 운영체제는 어떻게 구현하는가</a:t>
            </a:r>
            <a:r>
              <a:rPr lang="en-US" altLang="ko-KR" b="1" dirty="0" smtClean="0"/>
              <a:t>?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720328" cy="400110"/>
          </a:xfrm>
        </p:spPr>
        <p:txBody>
          <a:bodyPr/>
          <a:lstStyle/>
          <a:p>
            <a:pPr algn="ctr"/>
            <a:r>
              <a:rPr lang="ko-KR" altLang="en-US" smtClean="0"/>
              <a:t>기법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8.13  </a:t>
            </a:r>
            <a:r>
              <a:rPr lang="ko-KR" altLang="en-US" dirty="0" err="1" smtClean="0"/>
              <a:t>이식성을</a:t>
            </a:r>
            <a:r>
              <a:rPr lang="ko-KR" altLang="en-US" dirty="0" smtClean="0"/>
              <a:t> 달성하는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구현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종속 부분을 격리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Example: UNIX kernel, device-drivers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추상화의 수준을 활용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Example: </a:t>
            </a:r>
            <a:r>
              <a:rPr lang="ko-KR" altLang="en-US" dirty="0" smtClean="0"/>
              <a:t>그래픽적 디스플레이 루틴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81667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이식 가능한 시스템 소프트웨어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 </a:t>
            </a:r>
            <a:r>
              <a:rPr lang="ko-KR" altLang="en-US" dirty="0" smtClean="0"/>
              <a:t>재사용에 제약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재사용의 비용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재사용 가능한 것을 만드는 데 드는 비용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재사용하는데 드는 비용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재사용 프로세스를 정의하고 구현하는데 드는 비용</a:t>
            </a:r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법적인 이슈들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계약에 의한 소프트웨어</a:t>
            </a:r>
            <a:r>
              <a:rPr lang="en-US" altLang="ko-KR" b="1" dirty="0" smtClean="0"/>
              <a:t>))</a:t>
            </a:r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상용 소프트웨어에 대한 소스 코드의 부족</a:t>
            </a:r>
            <a:endParaRPr lang="en-US" altLang="ko-KR" b="1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앞에 있는 처음 네 개의 제약들은 극복 가능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1616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재사용에 제약사항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8.13  </a:t>
            </a:r>
            <a:r>
              <a:rPr lang="ko-KR" altLang="en-US" dirty="0" err="1" smtClean="0"/>
              <a:t>이식성을</a:t>
            </a:r>
            <a:r>
              <a:rPr lang="ko-KR" altLang="en-US" dirty="0" smtClean="0"/>
              <a:t> 달성하는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가장 유명한 프로그래밍 언어를 사용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가장 유명한 운영 체제를 사용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언어 표준을 엄격히 준수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수치 비호환성을 회피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꼼꼼한 문서화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53675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이식 </a:t>
            </a:r>
            <a:r>
              <a:rPr lang="ko-KR" altLang="en-US" smtClean="0"/>
              <a:t>가능한 애플리케이션 </a:t>
            </a:r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8.13  </a:t>
            </a:r>
            <a:r>
              <a:rPr lang="ko-KR" altLang="en-US" dirty="0" err="1" smtClean="0"/>
              <a:t>이식성을</a:t>
            </a:r>
            <a:r>
              <a:rPr lang="ko-KR" altLang="en-US" dirty="0" smtClean="0"/>
              <a:t> 달성하는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파일 포맷은 흔히 운영체계에 의존적임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구조화된 데이터를 이식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순차적인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비구조화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파일로 구성하고 이를 이식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대상 </a:t>
            </a:r>
            <a:r>
              <a:rPr lang="ko-KR" altLang="en-US" dirty="0" err="1" smtClean="0"/>
              <a:t>머신에</a:t>
            </a:r>
            <a:r>
              <a:rPr lang="ko-KR" altLang="en-US" dirty="0" smtClean="0"/>
              <a:t> 구조화된 파일을 재구성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이것은 복잡한 데이터베이스 모델을 위해서는 단순하지 않음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04504" cy="400110"/>
          </a:xfrm>
        </p:spPr>
        <p:txBody>
          <a:bodyPr/>
          <a:lstStyle/>
          <a:p>
            <a:pPr algn="ctr"/>
            <a:r>
              <a:rPr lang="ko-KR" altLang="en-US" err="1" smtClean="0"/>
              <a:t>이식가능한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8.13  </a:t>
            </a:r>
            <a:r>
              <a:rPr lang="ko-KR" altLang="en-US" dirty="0" err="1" smtClean="0"/>
              <a:t>이식성을</a:t>
            </a:r>
            <a:r>
              <a:rPr lang="ko-KR" altLang="en-US" dirty="0" smtClean="0"/>
              <a:t> 달성하는 기법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608760" cy="400110"/>
          </a:xfrm>
        </p:spPr>
        <p:txBody>
          <a:bodyPr/>
          <a:lstStyle/>
          <a:p>
            <a:pPr algn="ctr"/>
            <a:r>
              <a:rPr lang="ko-KR" altLang="en-US" smtClean="0"/>
              <a:t>재사용과 이식성에 대한 강점과 장애물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768" y="1773238"/>
            <a:ext cx="7488832" cy="452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E790E-CDC8-455B-ABB0-1014FAD36B1F}" type="slidenum">
              <a:rPr lang="ko-KR" altLang="en-US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3316" name="WordArt 4"/>
          <p:cNvSpPr>
            <a:spLocks noChangeArrowheads="1" noChangeShapeType="1" noTextEdit="1"/>
          </p:cNvSpPr>
          <p:nvPr/>
        </p:nvSpPr>
        <p:spPr bwMode="gray">
          <a:xfrm>
            <a:off x="2090738" y="2714625"/>
            <a:ext cx="5143500" cy="8763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r>
              <a:rPr lang="en-US" altLang="ko-KR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1894E8"/>
                    </a:gs>
                    <a:gs pos="100000">
                      <a:srgbClr val="36D0A4"/>
                    </a:gs>
                  </a:gsLst>
                  <a:lin ang="0" scaled="1"/>
                </a:gradFill>
                <a:effectLst>
                  <a:outerShdw dist="35921" dir="2700000" sy="50000" rotWithShape="0">
                    <a:srgbClr val="B2B2B2">
                      <a:alpha val="70000"/>
                    </a:srgbClr>
                  </a:outerShdw>
                </a:effectLst>
                <a:latin typeface="Arial Black"/>
              </a:rPr>
              <a:t>Thank You !</a:t>
            </a:r>
            <a:endParaRPr lang="ko-KR" altLang="en-US" kern="10">
              <a:ln w="3810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1894E8"/>
                  </a:gs>
                  <a:gs pos="100000">
                    <a:srgbClr val="36D0A4"/>
                  </a:gs>
                </a:gsLst>
                <a:lin ang="0" scaled="1"/>
              </a:gradFill>
              <a:effectLst>
                <a:outerShdw dist="35921" dir="2700000" sy="50000" rotWithShape="0">
                  <a:srgbClr val="B2B2B2">
                    <a:alpha val="70000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 </a:t>
            </a:r>
            <a:r>
              <a:rPr lang="ko-KR" altLang="en-US" dirty="0" smtClean="0"/>
              <a:t>재사용 사례연구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첫 번째 사례 연구는 </a:t>
            </a:r>
            <a:r>
              <a:rPr lang="en-US" altLang="ko-KR" b="1" dirty="0" smtClean="0"/>
              <a:t>1976</a:t>
            </a:r>
            <a:r>
              <a:rPr lang="ko-KR" altLang="en-US" b="1" dirty="0" smtClean="0"/>
              <a:t>년과 </a:t>
            </a:r>
            <a:r>
              <a:rPr lang="en-US" altLang="ko-KR" b="1" dirty="0" smtClean="0"/>
              <a:t>1982</a:t>
            </a:r>
            <a:r>
              <a:rPr lang="ko-KR" altLang="en-US" b="1" dirty="0" smtClean="0"/>
              <a:t>년 사이에 보여짐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COBOL </a:t>
            </a:r>
            <a:r>
              <a:rPr lang="ko-KR" altLang="en-US" b="1" dirty="0" smtClean="0"/>
              <a:t>설계들에 사용되었던 재사용 메커니즘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오늘날 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지향 애플리케이션 프레임워크를 위해 사용되었던 것과 동일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392" cy="400110"/>
          </a:xfrm>
        </p:spPr>
        <p:txBody>
          <a:bodyPr/>
          <a:lstStyle/>
          <a:p>
            <a:pPr algn="ctr"/>
            <a:r>
              <a:rPr lang="ko-KR" altLang="en-US" smtClean="0"/>
              <a:t>사례 연구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프트웨어공학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소프트웨어공학 서식</Template>
  <TotalTime>27099</TotalTime>
  <Words>3115</Words>
  <Application>Microsoft Office PowerPoint</Application>
  <PresentationFormat>화면 슬라이드 쇼(4:3)</PresentationFormat>
  <Paragraphs>769</Paragraphs>
  <Slides>83</Slides>
  <Notes>83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4" baseType="lpstr">
      <vt:lpstr>소프트웨어공학 서식</vt:lpstr>
      <vt:lpstr>Object-Oriented and     Classical Software Engineering</vt:lpstr>
      <vt:lpstr>Chapter 8.                 재사용성과 이식성</vt:lpstr>
      <vt:lpstr>PowerPoint 프레젠테이션</vt:lpstr>
      <vt:lpstr>8.1  재사용 개념</vt:lpstr>
      <vt:lpstr>8.1  재사용 개념</vt:lpstr>
      <vt:lpstr>8.1  재사용 개념</vt:lpstr>
      <vt:lpstr>8.2  재사용에 제약</vt:lpstr>
      <vt:lpstr>8.2  재사용에 제약</vt:lpstr>
      <vt:lpstr>8.3  재사용 사례연구</vt:lpstr>
      <vt:lpstr>8.3  재사용 사례연구</vt:lpstr>
      <vt:lpstr>8.3  재사용 사례연구</vt:lpstr>
      <vt:lpstr>8.3  재사용 사례연구</vt:lpstr>
      <vt:lpstr>8.3  재사용 사례연구</vt:lpstr>
      <vt:lpstr>8.3  재사용 사례연구</vt:lpstr>
      <vt:lpstr>8.3  재사용 사례연구</vt:lpstr>
      <vt:lpstr>8.3  재사용 사례연구</vt:lpstr>
      <vt:lpstr>8.4  객체와 재사용</vt:lpstr>
      <vt:lpstr>8.4  객체와 재사용</vt:lpstr>
      <vt:lpstr>8.5  설계와 구현시에 재사용</vt:lpstr>
      <vt:lpstr>8.5  설계와 구현시에 재사용</vt:lpstr>
      <vt:lpstr>8.5  설계와 구현시에 재사용</vt:lpstr>
      <vt:lpstr>8.5  설계와 구현시에 재사용</vt:lpstr>
      <vt:lpstr>8.5  설계와 구현시에 재사용</vt:lpstr>
      <vt:lpstr>8.5  설계와 구현시에 재사용</vt:lpstr>
      <vt:lpstr>8.5  설계와 구현시에 재사용</vt:lpstr>
      <vt:lpstr>8.5  설계와 구현시에 재사용</vt:lpstr>
      <vt:lpstr>8.5  설계와 구현시에 재사용</vt:lpstr>
      <vt:lpstr>8.5  설계와 구현시에 재사용</vt:lpstr>
      <vt:lpstr>8.5  설계와 구현시에 재사용</vt:lpstr>
      <vt:lpstr>8.5  설계와 구현시에 재사용</vt:lpstr>
      <vt:lpstr>8.5  설계와 구현시에 재사용</vt:lpstr>
      <vt:lpstr>8.5  설계와 구현시에 재사용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8.6  구체적인 설계 패턴</vt:lpstr>
      <vt:lpstr>8.7  설계 패턴의 부류</vt:lpstr>
      <vt:lpstr>8.7  설계 패턴의 부류</vt:lpstr>
      <vt:lpstr>8.7  설계 패턴의 부류</vt:lpstr>
      <vt:lpstr>8.8  설계 패턴의 강점과 약점</vt:lpstr>
      <vt:lpstr>8.8  설계 패턴의 강점과 약점</vt:lpstr>
      <vt:lpstr>8.8  설계 패턴의 강점과 약점</vt:lpstr>
      <vt:lpstr>8.9  재사용과 WWW</vt:lpstr>
      <vt:lpstr>8.9  재사용과 WWW</vt:lpstr>
      <vt:lpstr>8.9  재사용과 WWW</vt:lpstr>
      <vt:lpstr>8.10  재사용과 인도 후 유지보수</vt:lpstr>
      <vt:lpstr>8.10  재사용과 인도 후 유지보수</vt:lpstr>
      <vt:lpstr>8.11  이식성</vt:lpstr>
      <vt:lpstr>8.11  이식성</vt:lpstr>
      <vt:lpstr>8.11  이식성</vt:lpstr>
      <vt:lpstr>8.11  이식성</vt:lpstr>
      <vt:lpstr>8.11  이식성</vt:lpstr>
      <vt:lpstr>8.11  이식성</vt:lpstr>
      <vt:lpstr>8.12  왜 이식성인가?</vt:lpstr>
      <vt:lpstr>8.12  왜 이식성인가?</vt:lpstr>
      <vt:lpstr>8.13  이식성을 달성하는 기법</vt:lpstr>
      <vt:lpstr>8.13  이식성을 달성하는 기법</vt:lpstr>
      <vt:lpstr>8.13  이식성을 달성하는 기법</vt:lpstr>
      <vt:lpstr>8.13  이식성을 달성하는 기법</vt:lpstr>
      <vt:lpstr>8.13  이식성을 달성하는 기법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14.   Quality Concepts</dc:title>
  <dc:creator>hae</dc:creator>
  <cp:lastModifiedBy>CNLAB</cp:lastModifiedBy>
  <cp:revision>1870</cp:revision>
  <dcterms:created xsi:type="dcterms:W3CDTF">2010-06-28T15:09:10Z</dcterms:created>
  <dcterms:modified xsi:type="dcterms:W3CDTF">2017-09-09T10:08:36Z</dcterms:modified>
</cp:coreProperties>
</file>