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29" r:id="rId14"/>
    <p:sldId id="330" r:id="rId15"/>
    <p:sldId id="33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32" r:id="rId30"/>
    <p:sldId id="333" r:id="rId31"/>
    <p:sldId id="334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3" r:id="rId62"/>
    <p:sldId id="324" r:id="rId63"/>
    <p:sldId id="325" r:id="rId64"/>
    <p:sldId id="326" r:id="rId65"/>
    <p:sldId id="327" r:id="rId66"/>
    <p:sldId id="328" r:id="rId67"/>
    <p:sldId id="261" r:id="rId6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216" y="-102"/>
      </p:cViewPr>
      <p:guideLst>
        <p:guide orient="horz" pos="1117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8D5D291-422E-4B36-83F6-29BFEF400E4F}" type="datetimeFigureOut">
              <a:rPr lang="ko-KR" altLang="en-US"/>
              <a:pPr>
                <a:defRPr/>
              </a:pPr>
              <a:t>2017-09-09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11840A-5270-42B7-8256-FC6857D4EE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D1973A-2259-4367-B4BD-529C1231DCE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65A7E0-7C09-413A-B1F1-F9A620E7919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E003D7-06F2-4F56-AD94-A887882CC7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61C40-ED76-489E-9BFC-8EBFDF6912D4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E3C5C4-7635-444E-B4E7-A11A716D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448088-B11F-4265-A1BB-61CC62E62FF4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5CFBA8-3B0C-4ACA-AA28-BB209B713C6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A65845-C9FE-4435-9A8A-7C8EFDEF47C4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6385C5-95FA-48A8-9EA5-8400A4F2152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2261E-C385-4D33-B961-8B94F7D5147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029554-CEB1-4D65-BE35-E70DF51147FC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15272F-5FC8-4A0E-9F50-D9102E0D464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550C6A-2D4C-4115-B241-1F2C936CE34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6E136A-A663-4E0E-A180-2A5A8C59951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AFCAD3-997F-4DD4-972D-AE9343659F53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BBE94C-3C0A-4E61-ADCA-A5CC719C2985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F5B24-200E-4F54-9212-148AAE7C6D5B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E31BE6-C17C-4992-B3AD-C5B366469B1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45ABFF-E5DC-42C2-904E-A60CDC3C86B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8975A-CDC6-4377-B0DF-44BA6302954C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D85BC6-7923-4C2B-84B1-C9D15F1A3D21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41BCF5-4E54-4DC1-8BD0-D99F900576FB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891EA5-C8CE-4CC7-9C92-C9B06CB0FB4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6E273C-ABBD-4DF9-9FAB-8782D6725E6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D388E7-A09C-416E-A0E7-4764D3D1BDFB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F01FA-7E78-45BF-8F1B-E78DBCE6EE0D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56EFD-210D-43B5-A919-473CAB64C87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CCAAB-EC2E-4CB2-BD19-979CC1890C1E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2269EC-FC2A-4864-AA21-82911280D28D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FFA92-94A7-465B-9503-040AA2171EB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F133B-2FE7-46AB-9101-A238481C1E4F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71010-66A1-4676-BF1E-DF487DF42973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B13E0D-940C-4BA6-8C54-F1A22B4E5F6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4657A-E56C-4BD5-948F-8860DDB8A17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CFF7F3-767A-48A5-8E69-31804EA81DCD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CD1EFE-7A7F-440C-8300-412DBD5C66DF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7269C8-11E1-4A66-8FAF-3A597E68168C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8E1BB8-690D-4302-A1E7-CCAFED22200A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A37972-7172-4814-BBE2-DA384258DF40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E7014-152A-4CB2-A25B-DFA41EF6EA43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088E5F-A32E-4CA3-8F6E-C4D549383F5D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C0FAED-7B52-45D2-8344-9E395CA2AB90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D31E74-E6AC-4768-B69B-3D60FC292BC0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D18D-56A5-42D1-8FF0-92A89C1E1497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B825AC-EF82-4EC4-96DF-F4BBC563709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A3DC-8546-408A-8D94-7F4BDD077E85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58EE4-50A2-47AB-84E2-C72D4108E6E8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F0BFB7-991F-49BB-B8EE-09CC3E37B39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6D6546-6A91-43F9-85CD-04A7BA008088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8867E4-C847-4BED-9146-B6CBF19548D8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85DBA-F7BC-4871-8A6F-AA9870BDDB07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48E2B-2C89-4FC1-80BA-263F4F1DDE37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035BD-DA4A-4D72-8437-B3ED6C5C3A31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51753C-0DCC-49DF-8718-19A530E4085C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EA7550-DEF3-4AC5-96AD-6D772AA4B25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996E96-3CF2-4007-A6DB-020F5C341F7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3F145-33D9-4122-86B5-FBD1E11E50F1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6002E-82F0-4097-8DF7-5D4162DEAFF8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19D9B-D8D6-4720-A7F2-27ED9D25030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A10F8C-09E4-41A6-B090-481992988B24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90114-297D-448C-9652-C479398A2786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038E2-F0CF-4729-8E26-A5C54CA8CFF3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25A74A-C48D-44DD-B436-AC17DC6CC644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04311-B20D-4DF4-A620-4C5E74C9646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0B655C-F727-48E8-929F-9FAB6126116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6F2D66-06A1-47D4-AC74-427CF0D9E625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CE59BB-00FA-4196-8D1A-77C5744CDFD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5CED5-EDDA-4AEF-8668-D03A6E6B0CBC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91ABD-15A3-49FE-A18B-6FA54E7573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E643B-336E-43E4-96F5-1B7D162F3BB5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A28F-C164-457E-8F78-A2138B94CA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0DB6C-DF2E-4856-B9C1-DC1E356098FC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3E840-DEC7-4F0F-95D9-346D9A602D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3D212-7112-445E-9B1E-BA479169B3B7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1E7A7-DDAF-4A7B-84CD-10CF761F7E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73C28-D081-4EDE-88E6-362CE4DE655E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5C5EC-CC38-4206-AA07-C0165466A7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71337-1F20-468D-A08C-6A8E27B89488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3DABD-6A80-4B17-8AC7-10D7012D78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F77E8-0B34-434F-9E43-472BCEA0B709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C1B29-36AC-4EAB-B312-05CFE6A3A2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24817-6F22-4F46-A4CE-51D71F4CFD87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CF563-9931-40BB-906D-FAB8E028AC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82C4A-34F8-479D-92AE-1D39037BD227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04EC5-33EE-40DE-AC9D-C403B3124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9D046-C4F7-4D47-9D4D-F8674150B372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14F33-29A8-439A-B9F8-9794BC0A76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8C235-73FE-439E-8D76-0B94389348A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4389B-D193-4D7F-8DA7-72B887A6A5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CE3F6-B552-4196-A714-28FA94F7735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DDB0F-E495-4268-A69E-0F5DA0CDB0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A92D0-063D-4EE9-8863-151B3D3E2A3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7E30D-E86D-43DD-9808-08BAE62859B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E22A92B-EDDE-42AD-BAF6-3C14A833076F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289605-46F9-4233-BE92-519C1092B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5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ctrTitle"/>
          </p:nvPr>
        </p:nvSpPr>
        <p:spPr>
          <a:xfrm>
            <a:off x="800100" y="1928813"/>
            <a:ext cx="7772400" cy="1470025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ko-KR" sz="4000" b="1" i="1" dirty="0" smtClean="0">
                <a:ea typeface="ＭＳ Ｐゴシック" pitchFamily="-108" charset="-128"/>
              </a:rPr>
              <a:t>Object-Oriented and </a:t>
            </a:r>
            <a:br>
              <a:rPr lang="en-US" altLang="ko-KR" sz="4000" b="1" i="1" dirty="0" smtClean="0">
                <a:ea typeface="ＭＳ Ｐゴシック" pitchFamily="-108" charset="-128"/>
              </a:rPr>
            </a:br>
            <a:r>
              <a:rPr lang="en-US" altLang="ko-KR" sz="4000" b="1" i="1" dirty="0" smtClean="0">
                <a:ea typeface="ＭＳ Ｐゴシック" pitchFamily="-108" charset="-128"/>
              </a:rPr>
              <a:t>   Classical Software Engineering</a:t>
            </a:r>
            <a:endParaRPr lang="ko-KR" alt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Sackman</a:t>
            </a:r>
            <a:r>
              <a:rPr lang="en-US" altLang="ko-KR" dirty="0" smtClean="0"/>
              <a:t>(1968)</a:t>
            </a:r>
            <a:r>
              <a:rPr lang="ko-KR" altLang="en-US" dirty="0" smtClean="0"/>
              <a:t>과 그의 동료들은 프로그래머들 간에 </a:t>
            </a:r>
            <a:r>
              <a:rPr lang="en-US" altLang="ko-KR" dirty="0" smtClean="0"/>
              <a:t>28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차이점이 나는 것을 관찰 </a:t>
            </a:r>
          </a:p>
          <a:p>
            <a:pPr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en-US" altLang="ko-KR" dirty="0" err="1" smtClean="0"/>
              <a:t>Sackman</a:t>
            </a:r>
            <a:r>
              <a:rPr lang="ko-KR" altLang="en-US" dirty="0" smtClean="0"/>
              <a:t>과 그의 동료들은 다음사항에 대해 프로그래머들을 비교한 결과는 다음과 같음</a:t>
            </a:r>
            <a:r>
              <a:rPr lang="en-US" altLang="ko-KR" dirty="0" smtClean="0"/>
              <a:t>. </a:t>
            </a:r>
          </a:p>
          <a:p>
            <a:pPr lvl="2" eaLnBrk="1" hangingPunct="1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크기에서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 </a:t>
            </a:r>
          </a:p>
          <a:p>
            <a:pPr lvl="2" eaLnBrk="1" hangingPunct="1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실행시간에서 </a:t>
            </a:r>
            <a:r>
              <a:rPr lang="en-US" altLang="ko-KR" dirty="0" smtClean="0"/>
              <a:t>8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 </a:t>
            </a:r>
          </a:p>
          <a:p>
            <a:pPr lvl="2" eaLnBrk="1" hangingPunct="1">
              <a:defRPr/>
            </a:pPr>
            <a:r>
              <a:rPr lang="ko-KR" altLang="en-US" dirty="0" smtClean="0"/>
              <a:t>개발 시간에서 </a:t>
            </a:r>
            <a:r>
              <a:rPr lang="en-US" altLang="ko-KR" dirty="0" smtClean="0"/>
              <a:t>9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 </a:t>
            </a:r>
          </a:p>
          <a:p>
            <a:pPr lvl="2" eaLnBrk="1" hangingPunct="1">
              <a:defRPr/>
            </a:pPr>
            <a:r>
              <a:rPr lang="ko-KR" altLang="en-US" dirty="0" smtClean="0"/>
              <a:t>코딩시간에서 </a:t>
            </a:r>
            <a:r>
              <a:rPr lang="en-US" altLang="ko-KR" dirty="0" smtClean="0"/>
              <a:t>18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 </a:t>
            </a:r>
          </a:p>
          <a:p>
            <a:pPr lvl="2" eaLnBrk="1" hangingPunct="1">
              <a:defRPr/>
            </a:pPr>
            <a:r>
              <a:rPr lang="ko-KR" altLang="en-US" dirty="0" smtClean="0"/>
              <a:t>디버깅 시간에서 </a:t>
            </a:r>
            <a:r>
              <a:rPr lang="en-US" altLang="ko-KR" dirty="0" smtClean="0"/>
              <a:t>28</a:t>
            </a:r>
            <a:r>
              <a:rPr lang="ko-KR" altLang="en-US" dirty="0" smtClean="0"/>
              <a:t>대 </a:t>
            </a:r>
            <a:r>
              <a:rPr lang="en-US" altLang="ko-KR" dirty="0" smtClean="0"/>
              <a:t>1 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프로젝트 기간 동안 주요 기술진이 사직할 수 있음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450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Human Factors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3E428E1-02E4-4B51-8F43-98B15E0A881D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Lines of code (LOC, KDSI, KLOC) </a:t>
            </a: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FFP</a:t>
            </a: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Function Points</a:t>
            </a: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COCOMO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239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사이즈에 대한 척도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CCB449-1F53-4172-869B-A5F3F490CB2F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Lines of Code (LOC)(1/3)</a:t>
            </a: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다른 대안 척도</a:t>
            </a:r>
          </a:p>
          <a:p>
            <a:pPr lvl="2" eaLnBrk="1" hangingPunct="1">
              <a:defRPr/>
            </a:pPr>
            <a:r>
              <a:rPr lang="en-US" altLang="ko-KR" dirty="0" smtClean="0"/>
              <a:t>Kilo delivered source instructions (KDSI) 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소스 코드의 생성은 전체 소프트웨어 개발 노력 중에 작은 부분</a:t>
            </a:r>
          </a:p>
          <a:p>
            <a:pPr lvl="1"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두 가지 언어로 동일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구현하면 </a:t>
            </a:r>
            <a:r>
              <a:rPr lang="en-US" altLang="ko-KR" dirty="0" smtClean="0"/>
              <a:t>LOC</a:t>
            </a:r>
            <a:r>
              <a:rPr lang="ko-KR" altLang="en-US" dirty="0" smtClean="0"/>
              <a:t>수가 다름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Lisp</a:t>
            </a:r>
            <a:r>
              <a:rPr lang="ko-KR" altLang="en-US" dirty="0" smtClean="0"/>
              <a:t>나 많은 비절차 </a:t>
            </a:r>
            <a:r>
              <a:rPr lang="en-US" altLang="ko-KR" dirty="0" smtClean="0"/>
              <a:t>4GL</a:t>
            </a:r>
            <a:r>
              <a:rPr lang="ko-KR" altLang="en-US" dirty="0" smtClean="0"/>
              <a:t>과 같은 언어들은 아직 </a:t>
            </a:r>
            <a:r>
              <a:rPr lang="en-US" altLang="ko-KR" dirty="0" smtClean="0"/>
              <a:t>LOC</a:t>
            </a:r>
            <a:r>
              <a:rPr lang="ko-KR" altLang="en-US" dirty="0" smtClean="0"/>
              <a:t>개념이 정의되어 있지 않음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19584C5-E988-4B7B-9727-2C743696843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239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사이즈에 대한 척도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Lines of Code (LOC)(2/3)</a:t>
            </a: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 </a:t>
            </a:r>
            <a:r>
              <a:rPr lang="en-US" altLang="ko-KR" dirty="0" smtClean="0"/>
              <a:t>LOC</a:t>
            </a:r>
            <a:r>
              <a:rPr lang="ko-KR" altLang="en-US" dirty="0" smtClean="0"/>
              <a:t>를 어떻게 카운트하는지가 정확한 것인지 명확하지 않음 </a:t>
            </a:r>
          </a:p>
          <a:p>
            <a:pPr lvl="2" eaLnBrk="1" hangingPunct="1">
              <a:defRPr/>
            </a:pPr>
            <a:r>
              <a:rPr lang="ko-KR" altLang="en-US" dirty="0" smtClean="0"/>
              <a:t>실행 가능한 코드의 라인만 카운트 </a:t>
            </a:r>
            <a:r>
              <a:rPr lang="en-US" altLang="ko-KR" dirty="0" smtClean="0"/>
              <a:t>?</a:t>
            </a:r>
          </a:p>
          <a:p>
            <a:pPr lvl="2" eaLnBrk="1" hangingPunct="1">
              <a:defRPr/>
            </a:pPr>
            <a:r>
              <a:rPr lang="ko-KR" altLang="en-US" dirty="0" smtClean="0"/>
              <a:t>데이터 정의도 카운트 </a:t>
            </a:r>
            <a:r>
              <a:rPr lang="en-US" altLang="ko-KR" dirty="0" smtClean="0"/>
              <a:t>? </a:t>
            </a:r>
          </a:p>
          <a:p>
            <a:pPr lvl="2" eaLnBrk="1" hangingPunct="1">
              <a:defRPr/>
            </a:pPr>
            <a:r>
              <a:rPr lang="ko-KR" altLang="en-US" dirty="0" smtClean="0"/>
              <a:t>주석도 카운트 </a:t>
            </a:r>
            <a:r>
              <a:rPr lang="en-US" altLang="ko-KR" dirty="0" smtClean="0"/>
              <a:t>? </a:t>
            </a:r>
          </a:p>
          <a:p>
            <a:pPr lvl="2" eaLnBrk="1" hangingPunct="1">
              <a:defRPr/>
            </a:pPr>
            <a:r>
              <a:rPr lang="en-US" altLang="ko-KR" dirty="0" smtClean="0"/>
              <a:t>JCL(Job Control Language)</a:t>
            </a:r>
            <a:r>
              <a:rPr lang="ko-KR" altLang="en-US" dirty="0" smtClean="0"/>
              <a:t>문도 카운트 </a:t>
            </a:r>
            <a:r>
              <a:rPr lang="en-US" altLang="ko-KR" dirty="0" smtClean="0"/>
              <a:t>? </a:t>
            </a:r>
          </a:p>
          <a:p>
            <a:pPr lvl="2" eaLnBrk="1" hangingPunct="1">
              <a:defRPr/>
            </a:pPr>
            <a:r>
              <a:rPr lang="ko-KR" altLang="en-US" dirty="0" smtClean="0"/>
              <a:t>선하는 과정에서 변경된 라인과 삭제된 라인도 카운트 </a:t>
            </a:r>
            <a:r>
              <a:rPr lang="en-US" altLang="ko-KR" dirty="0" smtClean="0"/>
              <a:t>? </a:t>
            </a:r>
          </a:p>
          <a:p>
            <a:pPr lvl="2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작성된 모든 코드가 클라이언트에게 인도되지 않음</a:t>
            </a:r>
          </a:p>
          <a:p>
            <a:pPr lvl="1" eaLnBrk="1" hangingPunct="1">
              <a:defRPr/>
            </a:pPr>
            <a:r>
              <a:rPr lang="ko-KR" altLang="en-US" dirty="0" smtClean="0"/>
              <a:t>개발자의 일부가 몇 분 동안 설계활동을 하면 수천 라인의 코드가 생성 </a:t>
            </a:r>
          </a:p>
          <a:p>
            <a:pPr lvl="2" eaLnBrk="1" hangingPunct="1">
              <a:defRPr/>
            </a:pPr>
            <a:r>
              <a:rPr lang="ko-KR" altLang="en-US" dirty="0" smtClean="0"/>
              <a:t>보고서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GUI </a:t>
            </a:r>
            <a:r>
              <a:rPr lang="ko-KR" altLang="en-US" dirty="0" err="1" smtClean="0"/>
              <a:t>생성기</a:t>
            </a:r>
            <a:r>
              <a:rPr lang="ko-KR" altLang="en-US" dirty="0" smtClean="0"/>
              <a:t> 같은 코드 </a:t>
            </a:r>
            <a:r>
              <a:rPr lang="ko-KR" altLang="en-US" dirty="0" err="1" smtClean="0"/>
              <a:t>생성기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38804F8-B5AE-4C3E-983C-0B1752A719B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239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사이즈에 대한 척도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Lines of Code (LOC)(3/3)</a:t>
            </a: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최종 </a:t>
            </a:r>
            <a:r>
              <a:rPr lang="ko-KR" altLang="en-US" dirty="0" err="1" smtClean="0"/>
              <a:t>프로덕트에서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</a:t>
            </a:r>
            <a:r>
              <a:rPr lang="ko-KR" altLang="en-US" dirty="0" smtClean="0"/>
              <a:t>의 수는 프로덕트가 완성된 후에 정확하게 측정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LOC</a:t>
            </a:r>
            <a:r>
              <a:rPr lang="ko-KR" altLang="en-US" dirty="0" smtClean="0"/>
              <a:t>에 기반한 비용추정은 이중으로 위험</a:t>
            </a:r>
          </a:p>
          <a:p>
            <a:pPr lvl="2">
              <a:defRPr/>
            </a:pPr>
            <a:r>
              <a:rPr lang="ko-KR" altLang="en-US" dirty="0" smtClean="0"/>
              <a:t>추정 프로세스를 시작하려면 최종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 </a:t>
            </a:r>
            <a:r>
              <a:rPr lang="ko-KR" altLang="en-US" dirty="0" smtClean="0"/>
              <a:t>수가 추정</a:t>
            </a: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비용추정기법이 불확실할 뿐만 아니라 불확실한 </a:t>
            </a:r>
            <a:r>
              <a:rPr lang="ko-KR" altLang="en-US" dirty="0" err="1" smtClean="0"/>
              <a:t>비용추정자에</a:t>
            </a:r>
            <a:r>
              <a:rPr lang="ko-KR" altLang="en-US" dirty="0" smtClean="0"/>
              <a:t> 대한 입력 자체도 불확실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비용추정에 추정된 </a:t>
            </a:r>
            <a:r>
              <a:rPr lang="en-US" altLang="ko-KR" dirty="0" smtClean="0"/>
              <a:t>LOC</a:t>
            </a:r>
            <a:r>
              <a:rPr lang="ko-KR" altLang="en-US" dirty="0" smtClean="0"/>
              <a:t>를 사용하기 때문에 부정확함</a:t>
            </a:r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구축되지 않은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 </a:t>
            </a:r>
            <a:r>
              <a:rPr lang="ko-KR" altLang="en-US" dirty="0" smtClean="0"/>
              <a:t>수가 불확실하면 결과로 나온 비용추정의 신뢰성도 높지 않음 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C66D58E-6B06-4A7A-B6C4-C03F03CA21C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239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사이즈에 대한 척도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LOC</a:t>
            </a:r>
            <a:r>
              <a:rPr lang="ko-KR" altLang="en-US" dirty="0" smtClean="0"/>
              <a:t>의 대안되는 척도들</a:t>
            </a:r>
          </a:p>
          <a:p>
            <a:pPr lvl="1" eaLnBrk="1" hangingPunct="1">
              <a:defRPr/>
            </a:pPr>
            <a:r>
              <a:rPr lang="en-US" altLang="ko-KR" dirty="0" smtClean="0"/>
              <a:t>LOC</a:t>
            </a:r>
            <a:r>
              <a:rPr lang="ko-KR" altLang="en-US" dirty="0" smtClean="0"/>
              <a:t>의 수를 신뢰할 수 없기에 대안으로 다음과 같은 방법을 사용 </a:t>
            </a:r>
          </a:p>
          <a:p>
            <a:pPr lvl="2" eaLnBrk="1" hangingPunct="1">
              <a:defRPr/>
            </a:pPr>
            <a:r>
              <a:rPr lang="en-US" altLang="ko-KR" dirty="0" smtClean="0"/>
              <a:t>FFP</a:t>
            </a:r>
          </a:p>
          <a:p>
            <a:pPr lvl="2" eaLnBrk="1" hangingPunct="1">
              <a:defRPr/>
            </a:pPr>
            <a:r>
              <a:rPr lang="en-US" altLang="ko-KR" dirty="0" smtClean="0"/>
              <a:t>Function points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3C34E1F-06EC-4E9D-AD5D-76FCE0602493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239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사이즈에 대한 척도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중간규모의 데이터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프로덕트들에서</a:t>
            </a:r>
            <a:r>
              <a:rPr lang="ko-KR" altLang="en-US" dirty="0" smtClean="0"/>
              <a:t> 비용추정을 위함</a:t>
            </a:r>
          </a:p>
          <a:p>
            <a:pPr eaLnBrk="1" hangingPunct="1">
              <a:defRPr/>
            </a:pP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프로덕트들의</a:t>
            </a:r>
            <a:r>
              <a:rPr lang="ko-KR" altLang="en-US" dirty="0" smtClean="0"/>
              <a:t>  세 개의 기본 구조적 요소들은 다음과 같음 </a:t>
            </a:r>
          </a:p>
          <a:p>
            <a:pPr lvl="1" eaLnBrk="1" hangingPunct="1">
              <a:defRPr/>
            </a:pPr>
            <a:r>
              <a:rPr lang="en-US" altLang="ko-KR" dirty="0" smtClean="0"/>
              <a:t>Files</a:t>
            </a:r>
          </a:p>
          <a:p>
            <a:pPr lvl="1" eaLnBrk="1" hangingPunct="1">
              <a:defRPr/>
            </a:pPr>
            <a:r>
              <a:rPr lang="en-US" altLang="ko-KR" dirty="0" smtClean="0"/>
              <a:t>Flows</a:t>
            </a:r>
          </a:p>
          <a:p>
            <a:pPr lvl="1" eaLnBrk="1" hangingPunct="1">
              <a:defRPr/>
            </a:pPr>
            <a:r>
              <a:rPr lang="en-US" altLang="ko-KR" dirty="0" smtClean="0"/>
              <a:t>Processes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5643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FFP Metric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864D588-C59D-48CB-93A5-F7B82B8BBDC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프로덕트에서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files (</a:t>
            </a:r>
            <a:r>
              <a:rPr lang="en-US" altLang="ko-KR" sz="2000" i="1" dirty="0" err="1" smtClean="0"/>
              <a:t>Fi</a:t>
            </a:r>
            <a:r>
              <a:rPr lang="en-US" altLang="ko-KR" dirty="0" smtClean="0"/>
              <a:t>), flows (</a:t>
            </a:r>
            <a:r>
              <a:rPr lang="en-US" altLang="ko-KR" sz="2000" i="1" dirty="0" smtClean="0"/>
              <a:t>Fl</a:t>
            </a:r>
            <a:r>
              <a:rPr lang="en-US" altLang="ko-KR" dirty="0" smtClean="0"/>
              <a:t>), and processes (</a:t>
            </a:r>
            <a:r>
              <a:rPr lang="en-US" altLang="ko-KR" sz="2000" i="1" dirty="0" smtClean="0"/>
              <a:t>Pr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주어지면</a:t>
            </a:r>
            <a:r>
              <a:rPr lang="en-US" altLang="ko-KR" dirty="0" smtClean="0"/>
              <a:t>,</a:t>
            </a:r>
          </a:p>
          <a:p>
            <a:pPr lvl="1" eaLnBrk="1" hangingPunct="1">
              <a:defRPr/>
            </a:pPr>
            <a:r>
              <a:rPr lang="en-US" altLang="ko-KR" dirty="0" smtClean="0"/>
              <a:t>size (</a:t>
            </a:r>
            <a:r>
              <a:rPr lang="en-US" altLang="ko-KR" sz="2000" i="1" dirty="0" smtClean="0"/>
              <a:t>S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cost (</a:t>
            </a:r>
            <a:r>
              <a:rPr lang="en-US" altLang="ko-KR" sz="2000" i="1" dirty="0" smtClean="0"/>
              <a:t>C</a:t>
            </a:r>
            <a:r>
              <a:rPr lang="en-US" altLang="ko-KR" dirty="0" smtClean="0"/>
              <a:t>)</a:t>
            </a:r>
          </a:p>
          <a:p>
            <a:pPr lvl="1" eaLnBrk="1" hangingPunct="1">
              <a:buFont typeface="Webdings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i="1" dirty="0" smtClean="0"/>
              <a:t>S</a:t>
            </a:r>
            <a:r>
              <a:rPr lang="en-US" altLang="ko-KR" dirty="0" smtClean="0"/>
              <a:t>	    </a:t>
            </a:r>
            <a:r>
              <a:rPr lang="en-US" altLang="ko-KR" sz="2000" dirty="0" smtClean="0"/>
              <a:t>=</a:t>
            </a:r>
            <a:r>
              <a:rPr lang="en-US" altLang="ko-KR" dirty="0" smtClean="0"/>
              <a:t>	</a:t>
            </a:r>
            <a:r>
              <a:rPr lang="en-US" altLang="ko-KR" sz="2000" i="1" dirty="0" err="1" smtClean="0"/>
              <a:t>Fi</a:t>
            </a:r>
            <a:r>
              <a:rPr lang="en-US" altLang="ko-KR" sz="2000" i="1" dirty="0" smtClean="0"/>
              <a:t> + Fl + Pr </a:t>
            </a:r>
            <a:r>
              <a:rPr lang="en-US" altLang="ko-KR" sz="2000" dirty="0" smtClean="0"/>
              <a:t>	</a:t>
            </a:r>
          </a:p>
          <a:p>
            <a:pPr lvl="1" eaLnBrk="1" hangingPunct="1">
              <a:buFont typeface="Webdings" charset="2"/>
              <a:buNone/>
              <a:defRPr/>
            </a:pPr>
            <a:r>
              <a:rPr lang="en-US" altLang="ko-KR" sz="2000" dirty="0" smtClean="0"/>
              <a:t>	</a:t>
            </a:r>
            <a:r>
              <a:rPr lang="en-US" altLang="ko-KR" sz="2000" i="1" dirty="0" smtClean="0"/>
              <a:t>C</a:t>
            </a:r>
            <a:r>
              <a:rPr lang="en-US" altLang="ko-KR" dirty="0" smtClean="0"/>
              <a:t>    </a:t>
            </a:r>
            <a:r>
              <a:rPr lang="en-US" altLang="ko-KR" sz="2000" dirty="0" smtClean="0"/>
              <a:t>=</a:t>
            </a:r>
            <a:r>
              <a:rPr lang="en-US" altLang="ko-KR" dirty="0" smtClean="0"/>
              <a:t>	</a:t>
            </a:r>
            <a:r>
              <a:rPr lang="en-US" altLang="ko-KR" sz="2000" i="1" dirty="0" smtClean="0"/>
              <a:t>b </a:t>
            </a:r>
            <a:r>
              <a:rPr lang="en-US" altLang="ko-KR" sz="2000" i="1" dirty="0" smtClean="0">
                <a:sym typeface="Symbol" charset="2"/>
              </a:rPr>
              <a:t></a:t>
            </a:r>
            <a:r>
              <a:rPr lang="en-US" altLang="ko-KR" sz="2000" i="1" dirty="0" smtClean="0"/>
              <a:t> S	</a:t>
            </a:r>
          </a:p>
          <a:p>
            <a:pPr eaLnBrk="1" hangingPunct="1">
              <a:defRPr/>
            </a:pPr>
            <a:endParaRPr lang="en-US" altLang="ko-KR" i="1" dirty="0" smtClean="0"/>
          </a:p>
          <a:p>
            <a:pPr eaLnBrk="1" hangingPunct="1">
              <a:defRPr/>
            </a:pPr>
            <a:r>
              <a:rPr lang="ko-KR" altLang="en-US" dirty="0" smtClean="0"/>
              <a:t>여기서 상수 </a:t>
            </a:r>
            <a:r>
              <a:rPr lang="en-US" altLang="ko-KR" dirty="0" smtClean="0"/>
              <a:t>b(efficiency or productivity)</a:t>
            </a:r>
            <a:r>
              <a:rPr lang="ko-KR" altLang="en-US" dirty="0" smtClean="0"/>
              <a:t>는 조직에 따라 변함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5643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FFP Metric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B602C1E-EB23-4764-8DDB-0DBECABCE485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FFP </a:t>
            </a:r>
            <a:r>
              <a:rPr lang="ko-KR" altLang="en-US" dirty="0" smtClean="0"/>
              <a:t>척도의 유효성과 신뢰성은 중간 규모의 데이터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애플리케이션의 영역을 다루는 목적의 표본</a:t>
            </a:r>
            <a:r>
              <a:rPr lang="en-US" altLang="ko-KR" dirty="0" smtClean="0"/>
              <a:t>(sample)</a:t>
            </a:r>
            <a:r>
              <a:rPr lang="ko-KR" altLang="en-US" dirty="0" smtClean="0"/>
              <a:t>을 사용</a:t>
            </a:r>
          </a:p>
          <a:p>
            <a:pPr lvl="1" eaLnBrk="1" hangingPunct="1">
              <a:defRPr/>
            </a:pPr>
            <a:r>
              <a:rPr lang="ko-KR" altLang="en-US" dirty="0" smtClean="0"/>
              <a:t>척도는 수많은 데이터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필수 </a:t>
            </a:r>
            <a:r>
              <a:rPr lang="ko-KR" altLang="en-US" dirty="0" err="1" smtClean="0"/>
              <a:t>프로덕트인</a:t>
            </a:r>
            <a:r>
              <a:rPr lang="ko-KR" altLang="en-US" dirty="0" smtClean="0"/>
              <a:t> 데이터베이스에는 확장할 수 없음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5643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FFP Metric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E1F6448-9B9D-419F-82C8-E4E481F130DF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다음의 개수들을 기반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inputs (</a:t>
            </a:r>
            <a:r>
              <a:rPr lang="en-US" altLang="ko-KR" i="1" dirty="0" err="1" smtClean="0"/>
              <a:t>Inp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en-US" altLang="ko-KR" dirty="0" smtClean="0"/>
              <a:t>outputs (</a:t>
            </a:r>
            <a:r>
              <a:rPr lang="en-US" altLang="ko-KR" i="1" dirty="0" smtClean="0"/>
              <a:t>Out</a:t>
            </a:r>
            <a:r>
              <a:rPr lang="en-US" altLang="ko-KR" dirty="0" smtClean="0"/>
              <a:t>),</a:t>
            </a:r>
          </a:p>
          <a:p>
            <a:pPr lvl="1" eaLnBrk="1" hangingPunct="1">
              <a:defRPr/>
            </a:pPr>
            <a:r>
              <a:rPr lang="en-US" altLang="ko-KR" dirty="0" smtClean="0"/>
              <a:t>inquiries (</a:t>
            </a:r>
            <a:r>
              <a:rPr lang="en-US" altLang="ko-KR" i="1" dirty="0" err="1" smtClean="0"/>
              <a:t>Inq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en-US" altLang="ko-KR" dirty="0" smtClean="0"/>
              <a:t>master files (</a:t>
            </a:r>
            <a:r>
              <a:rPr lang="en-US" altLang="ko-KR" i="1" dirty="0" err="1" smtClean="0"/>
              <a:t>Maf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en-US" altLang="ko-KR" dirty="0" smtClean="0"/>
              <a:t>interfaces (</a:t>
            </a:r>
            <a:r>
              <a:rPr lang="en-US" altLang="ko-KR" i="1" dirty="0" err="1" smtClean="0"/>
              <a:t>Inf</a:t>
            </a:r>
            <a:r>
              <a:rPr lang="en-US" altLang="ko-KR" dirty="0" smtClean="0"/>
              <a:t>) 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어떤 </a:t>
            </a:r>
            <a:r>
              <a:rPr lang="ko-KR" altLang="en-US" dirty="0" err="1" smtClean="0"/>
              <a:t>프로덕트에서</a:t>
            </a:r>
            <a:r>
              <a:rPr lang="ko-KR" altLang="en-US" dirty="0" smtClean="0"/>
              <a:t> “기능점수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 사이즈</a:t>
            </a:r>
            <a:r>
              <a:rPr lang="en-US" altLang="ko-KR" dirty="0" smtClean="0"/>
              <a:t>(size)</a:t>
            </a:r>
            <a:r>
              <a:rPr lang="ko-KR" altLang="en-US" dirty="0" smtClean="0"/>
              <a:t>는 다음과 같은 식으로 표현</a:t>
            </a:r>
            <a:endParaRPr lang="en-US" altLang="ko-KR" dirty="0" smtClean="0"/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ko-KR" dirty="0" smtClean="0"/>
              <a:t>	</a:t>
            </a:r>
            <a:r>
              <a:rPr lang="en-US" altLang="ko-KR" i="1" dirty="0" smtClean="0"/>
              <a:t>FP</a:t>
            </a:r>
            <a:r>
              <a:rPr lang="en-US" altLang="ko-KR" dirty="0" smtClean="0"/>
              <a:t> = 4 </a:t>
            </a:r>
            <a:r>
              <a:rPr lang="en-US" altLang="ko-KR" dirty="0" smtClean="0">
                <a:sym typeface="Symbol" charset="2"/>
              </a:rPr>
              <a:t>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Inp</a:t>
            </a:r>
            <a:r>
              <a:rPr lang="en-US" altLang="ko-KR" dirty="0" smtClean="0"/>
              <a:t> + 5 </a:t>
            </a:r>
            <a:r>
              <a:rPr lang="en-US" altLang="ko-KR" dirty="0" smtClean="0">
                <a:sym typeface="Symbol" charset="2"/>
              </a:rPr>
              <a:t>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Out</a:t>
            </a:r>
            <a:r>
              <a:rPr lang="en-US" altLang="ko-KR" dirty="0" smtClean="0"/>
              <a:t> + 4 </a:t>
            </a:r>
            <a:r>
              <a:rPr lang="en-US" altLang="ko-KR" dirty="0" smtClean="0">
                <a:sym typeface="Symbol" charset="2"/>
              </a:rPr>
              <a:t>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Inq</a:t>
            </a:r>
            <a:r>
              <a:rPr lang="en-US" altLang="ko-KR" dirty="0" smtClean="0"/>
              <a:t> + 10 </a:t>
            </a:r>
            <a:r>
              <a:rPr lang="en-US" altLang="ko-KR" dirty="0" smtClean="0">
                <a:sym typeface="Symbol" charset="2"/>
              </a:rPr>
              <a:t>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Maf</a:t>
            </a:r>
            <a:r>
              <a:rPr lang="en-US" altLang="ko-KR" dirty="0" smtClean="0"/>
              <a:t> + 7 </a:t>
            </a:r>
            <a:r>
              <a:rPr lang="en-US" altLang="ko-KR" dirty="0" smtClean="0">
                <a:sym typeface="Symbol" charset="2"/>
              </a:rPr>
              <a:t></a:t>
            </a:r>
            <a:r>
              <a:rPr lang="en-US" altLang="ko-KR" dirty="0" smtClean="0"/>
              <a:t> </a:t>
            </a:r>
            <a:r>
              <a:rPr lang="en-US" altLang="ko-KR" i="1" dirty="0" err="1" smtClean="0"/>
              <a:t>Inf</a:t>
            </a:r>
            <a:r>
              <a:rPr lang="en-US" altLang="ko-KR" dirty="0" smtClean="0"/>
              <a:t>	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이는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단계 계산을 단순화시킨 것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7651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D5B173E-0B21-4D44-91D7-7221F32CEB9F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541462"/>
          </a:xfrm>
        </p:spPr>
        <p:txBody>
          <a:bodyPr/>
          <a:lstStyle/>
          <a:p>
            <a:pPr algn="l"/>
            <a:r>
              <a:rPr lang="en-US" altLang="ko-KR" sz="2400" b="1" smtClean="0"/>
              <a:t>Chapter 9.</a:t>
            </a:r>
            <a:br>
              <a:rPr lang="en-US" altLang="ko-KR" sz="2400" b="1" smtClean="0"/>
            </a:br>
            <a:r>
              <a:rPr lang="en-US" altLang="ko-KR" sz="2400" b="1" smtClean="0"/>
              <a:t>	</a:t>
            </a:r>
            <a:r>
              <a:rPr lang="en-US" altLang="ko-KR" sz="4000" b="1" smtClean="0">
                <a:latin typeface="HY동녘B" pitchFamily="18" charset="-127"/>
                <a:ea typeface="HY동녘B" pitchFamily="18" charset="-127"/>
              </a:rPr>
              <a:t>      </a:t>
            </a:r>
            <a:r>
              <a:rPr lang="ko-KR" altLang="en-US" sz="4000" b="1" smtClean="0">
                <a:latin typeface="HY동녘B" pitchFamily="18" charset="-127"/>
                <a:ea typeface="HY동녘B" pitchFamily="18" charset="-127"/>
              </a:rPr>
              <a:t>계획수립과 추정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Step 1.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각 컴포넌트 </a:t>
            </a:r>
            <a:r>
              <a:rPr lang="en-US" altLang="ko-KR" dirty="0" err="1" smtClean="0"/>
              <a:t>Inp</a:t>
            </a:r>
            <a:r>
              <a:rPr lang="en-US" altLang="ko-KR" dirty="0" smtClean="0"/>
              <a:t>, Out, </a:t>
            </a:r>
            <a:r>
              <a:rPr lang="en-US" altLang="ko-KR" dirty="0" err="1" smtClean="0"/>
              <a:t>Inq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Inf</a:t>
            </a:r>
            <a:r>
              <a:rPr lang="ko-KR" altLang="en-US" dirty="0" smtClean="0"/>
              <a:t>는  단순</a:t>
            </a:r>
            <a:r>
              <a:rPr lang="en-US" altLang="ko-KR" dirty="0" smtClean="0"/>
              <a:t>(simple), 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(average), </a:t>
            </a:r>
            <a:r>
              <a:rPr lang="ko-KR" altLang="en-US" dirty="0" smtClean="0"/>
              <a:t>복잡</a:t>
            </a:r>
            <a:r>
              <a:rPr lang="en-US" altLang="ko-KR" dirty="0" smtClean="0"/>
              <a:t>(complex)</a:t>
            </a:r>
            <a:r>
              <a:rPr lang="ko-KR" altLang="en-US" dirty="0" smtClean="0"/>
              <a:t>으로 분류 </a:t>
            </a:r>
          </a:p>
          <a:p>
            <a:pPr lvl="1" eaLnBrk="1" hangingPunct="1">
              <a:defRPr/>
            </a:pPr>
            <a:r>
              <a:rPr lang="ko-KR" altLang="en-US" dirty="0" smtClean="0"/>
              <a:t>각 컴포넌트는 그 수준에 따른 기능 점수를 할당 </a:t>
            </a:r>
          </a:p>
          <a:p>
            <a:pPr lvl="1" eaLnBrk="1" hangingPunct="1">
              <a:defRPr/>
            </a:pPr>
            <a:r>
              <a:rPr lang="ko-KR" altLang="en-US" dirty="0" smtClean="0"/>
              <a:t>컴포넌트에 할당된 기능 점수는 합산되어 </a:t>
            </a:r>
            <a:r>
              <a:rPr lang="en-US" altLang="ko-KR" dirty="0" smtClean="0"/>
              <a:t>UFP</a:t>
            </a:r>
            <a:r>
              <a:rPr lang="ko-KR" altLang="en-US" dirty="0" smtClean="0"/>
              <a:t>을 작성 </a:t>
            </a:r>
            <a:r>
              <a:rPr lang="en-US" altLang="ko-KR" dirty="0" smtClean="0"/>
              <a:t>(unadjusted function points)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7651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55C8DA4-4539-470D-8891-7D5AFAC2D95B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25609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50" y="3716338"/>
            <a:ext cx="77089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3467100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Step 2. TCF(technical complexity factor: </a:t>
            </a:r>
            <a:r>
              <a:rPr lang="ko-KR" altLang="en-US" dirty="0" smtClean="0"/>
              <a:t>기술 복잡도 인자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계산</a:t>
            </a:r>
          </a:p>
          <a:p>
            <a:pPr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en-US" altLang="ko-KR" dirty="0" smtClean="0"/>
              <a:t>14</a:t>
            </a:r>
            <a:r>
              <a:rPr lang="ko-KR" altLang="en-US" dirty="0" smtClean="0"/>
              <a:t>개 인자의 각각은 </a:t>
            </a:r>
            <a:r>
              <a:rPr lang="en-US" altLang="ko-KR" dirty="0" smtClean="0"/>
              <a:t>0(</a:t>
            </a:r>
            <a:r>
              <a:rPr lang="ko-KR" altLang="en-US" dirty="0" smtClean="0"/>
              <a:t>존재하지 않거나 영향력이 없는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5(</a:t>
            </a:r>
            <a:r>
              <a:rPr lang="ko-KR" altLang="en-US" dirty="0" smtClean="0"/>
              <a:t>자료처리량에 강한 영향이 있는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까지의 값을 할당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이때 할당되는 값은 </a:t>
            </a:r>
            <a:r>
              <a:rPr lang="en-US" altLang="ko-KR" dirty="0" smtClean="0"/>
              <a:t>transaction rates, portability</a:t>
            </a:r>
            <a:r>
              <a:rPr lang="ko-KR" altLang="en-US" dirty="0" smtClean="0"/>
              <a:t>등에 따라 할당됨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7651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EA32D8-4CD9-4561-A147-A8E8C4EA1B9D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26633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263" y="1773238"/>
            <a:ext cx="2736850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결과로 나온 </a:t>
            </a:r>
            <a:r>
              <a:rPr lang="en-US" altLang="ko-KR" dirty="0" smtClean="0"/>
              <a:t>14</a:t>
            </a:r>
            <a:r>
              <a:rPr lang="ko-KR" altLang="en-US" dirty="0" smtClean="0"/>
              <a:t>개의 값이 합산</a:t>
            </a:r>
          </a:p>
          <a:p>
            <a:pPr lvl="1" eaLnBrk="1" hangingPunct="1">
              <a:defRPr/>
            </a:pPr>
            <a:r>
              <a:rPr lang="ko-KR" altLang="en-US" dirty="0" smtClean="0"/>
              <a:t>이때 전체 </a:t>
            </a:r>
            <a:r>
              <a:rPr lang="en-US" altLang="ko-KR" dirty="0" smtClean="0"/>
              <a:t>DI(degree of influence)</a:t>
            </a:r>
            <a:r>
              <a:rPr lang="ko-KR" altLang="en-US" dirty="0" smtClean="0"/>
              <a:t>가 생성</a:t>
            </a:r>
          </a:p>
          <a:p>
            <a:pPr lvl="2" eaLnBrk="1" hangingPunct="1">
              <a:defRPr/>
            </a:pPr>
            <a:r>
              <a:rPr lang="en-US" altLang="ko-KR" dirty="0" smtClean="0"/>
              <a:t>TCF = 0.65 + 0.01 x DI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DI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70</a:t>
            </a:r>
            <a:r>
              <a:rPr lang="ko-KR" altLang="en-US" dirty="0" smtClean="0"/>
              <a:t>까지 변하기 때문에 </a:t>
            </a:r>
            <a:r>
              <a:rPr lang="en-US" altLang="ko-KR" dirty="0" smtClean="0"/>
              <a:t>TCF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0.65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1.35</a:t>
            </a:r>
            <a:r>
              <a:rPr lang="ko-KR" altLang="en-US" dirty="0" smtClean="0"/>
              <a:t>까지 변할 수 있음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7651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20E6B09-5B42-418F-86D8-E74F534BA3FD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Step 3. </a:t>
            </a:r>
            <a:r>
              <a:rPr lang="ko-KR" altLang="en-US" dirty="0" smtClean="0"/>
              <a:t>기능 점수의 수 </a:t>
            </a:r>
            <a:r>
              <a:rPr lang="en-US" altLang="ko-KR" dirty="0" smtClean="0"/>
              <a:t>FP</a:t>
            </a:r>
            <a:r>
              <a:rPr lang="ko-KR" altLang="en-US" dirty="0" smtClean="0"/>
              <a:t>는 다음과 같은 식으로 계산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lvl="2" eaLnBrk="1" hangingPunct="1">
              <a:buFont typeface="Wingdings" charset="2"/>
              <a:buNone/>
              <a:defRPr/>
            </a:pPr>
            <a:r>
              <a:rPr lang="en-US" altLang="ko-KR" dirty="0" smtClean="0"/>
              <a:t>	</a:t>
            </a:r>
            <a:r>
              <a:rPr lang="en-US" altLang="ko-KR" i="1" dirty="0" smtClean="0"/>
              <a:t>FP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UFP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Symbol" charset="2"/>
              </a:rPr>
              <a:t>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TCF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7651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D0AF09C-3433-4F32-9C02-0161DB31293C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소프트웨어 생산성 비율을 측정한 실험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KDSI</a:t>
            </a:r>
            <a:r>
              <a:rPr lang="ko-KR" altLang="en-US" dirty="0" smtClean="0"/>
              <a:t>를 사용하는 것보다 기능 점수를 사용하는 것이 보다 좋은 결과를 제공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개의 문제점은 존재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[Jones, 1987]</a:t>
            </a:r>
          </a:p>
          <a:p>
            <a:pPr lvl="1">
              <a:defRPr/>
            </a:pPr>
            <a:r>
              <a:rPr lang="en-US" altLang="ko-KR" dirty="0" smtClean="0"/>
              <a:t>KDSI</a:t>
            </a:r>
            <a:r>
              <a:rPr lang="ko-KR" altLang="en-US" dirty="0" smtClean="0"/>
              <a:t>로 계산하면 </a:t>
            </a:r>
            <a:r>
              <a:rPr lang="en-US" altLang="ko-KR" dirty="0" smtClean="0"/>
              <a:t>800%</a:t>
            </a:r>
            <a:r>
              <a:rPr lang="ko-KR" altLang="en-US" dirty="0" smtClean="0"/>
              <a:t>가 넘는 오류가 관측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기능 점수로 계산하면 </a:t>
            </a:r>
            <a:r>
              <a:rPr lang="en-US" altLang="ko-KR" dirty="0" smtClean="0"/>
              <a:t>200% </a:t>
            </a:r>
            <a:r>
              <a:rPr lang="ko-KR" altLang="en-US" dirty="0" smtClean="0"/>
              <a:t>밖에 안된다고 설명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269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Analysis of 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F1F3877-FD72-41E7-801C-CDAF3217DA6C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어셈블러와 </a:t>
            </a:r>
            <a:r>
              <a:rPr lang="en-US" altLang="ko-KR" dirty="0" err="1" smtClean="0"/>
              <a:t>Ada</a:t>
            </a:r>
            <a:r>
              <a:rPr lang="ko-KR" altLang="en-US" dirty="0" smtClean="0"/>
              <a:t>로 작성한 동일한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결과를 비교</a:t>
            </a:r>
          </a:p>
          <a:p>
            <a:pPr lvl="1" eaLnBrk="1" hangingPunct="1">
              <a:defRPr/>
            </a:pPr>
            <a:r>
              <a:rPr lang="en-US" altLang="ko-KR" dirty="0" smtClean="0"/>
              <a:t>person-month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KDSI</a:t>
            </a:r>
            <a:r>
              <a:rPr lang="ko-KR" altLang="en-US" dirty="0" smtClean="0"/>
              <a:t>를 고려 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소스문</a:t>
            </a:r>
            <a:r>
              <a:rPr lang="ko-KR" altLang="en-US" dirty="0" smtClean="0"/>
              <a:t> 당 비용을 고려 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  <a:p>
            <a:pPr eaLnBrk="1" hangingPunct="1">
              <a:defRPr/>
            </a:pPr>
            <a:r>
              <a:rPr lang="en-US" altLang="ko-KR" dirty="0" smtClean="0"/>
              <a:t>person-month</a:t>
            </a:r>
            <a:r>
              <a:rPr lang="ko-KR" altLang="en-US" dirty="0" smtClean="0"/>
              <a:t>당 기능 점수가 프로그래밍 효율성의 척도로 선택되면 어셈블러에 대한 </a:t>
            </a:r>
            <a:r>
              <a:rPr lang="en-US" altLang="ko-KR" dirty="0" err="1" smtClean="0"/>
              <a:t>Ada</a:t>
            </a:r>
            <a:r>
              <a:rPr lang="ko-KR" altLang="en-US" dirty="0" smtClean="0"/>
              <a:t>의 우월성이 나타남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269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Analysis of 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E395D21-BDCB-49DE-AA9F-A8D600EE7D6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30729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141663"/>
            <a:ext cx="7993062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FFP</a:t>
            </a:r>
            <a:r>
              <a:rPr lang="ko-KR" altLang="en-US" dirty="0" smtClean="0"/>
              <a:t>척도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유지보수시</a:t>
            </a:r>
            <a:r>
              <a:rPr lang="ko-KR" altLang="en-US" dirty="0" smtClean="0"/>
              <a:t> 부정확하게 측정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프로덕트가</a:t>
            </a:r>
            <a:r>
              <a:rPr lang="ko-KR" altLang="en-US" dirty="0" smtClean="0"/>
              <a:t> 유지 보수 될 때 다음과 같이 주요 변경 없이 할 수 있음</a:t>
            </a:r>
          </a:p>
          <a:p>
            <a:pPr lvl="2" eaLnBrk="1" hangingPunct="1">
              <a:defRPr/>
            </a:pP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플로우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개수</a:t>
            </a:r>
          </a:p>
          <a:p>
            <a:pPr lvl="2" eaLnBrk="1" hangingPunct="1">
              <a:defRPr/>
            </a:pP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마스터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개수</a:t>
            </a:r>
          </a:p>
          <a:p>
            <a:pPr eaLnBrk="1" hangingPunct="1">
              <a:defRPr/>
            </a:pPr>
            <a:endParaRPr lang="ko-KR" altLang="en-US" dirty="0" smtClean="0"/>
          </a:p>
          <a:p>
            <a:pPr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모든 라인이 코드 라인의 전체의 수를 변경시키지 않고 완전히 다른 라인으로 교체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269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Analysis of 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42AA95D-3900-4F2B-B83F-84BBFAE3C8A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Mk II</a:t>
            </a:r>
            <a:r>
              <a:rPr lang="ko-KR" altLang="en-US" dirty="0" smtClean="0"/>
              <a:t>기능 점수는 </a:t>
            </a:r>
            <a:r>
              <a:rPr lang="en-US" altLang="ko-KR" dirty="0" smtClean="0"/>
              <a:t>UFP</a:t>
            </a:r>
            <a:r>
              <a:rPr lang="ko-KR" altLang="en-US" dirty="0" smtClean="0"/>
              <a:t>를 계산하는 보다 정확한 방법을 제공</a:t>
            </a:r>
            <a:r>
              <a:rPr lang="en-US" altLang="ko-KR" dirty="0" smtClean="0"/>
              <a:t>[Symons, 1991]</a:t>
            </a:r>
            <a:endParaRPr lang="ko-KR" altLang="en-US" dirty="0" smtClean="0"/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ko-KR" altLang="en-US" dirty="0" smtClean="0"/>
              <a:t>소프트웨어는 컴포넌트 트랜잭션의 집합으로 분해되는데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출력으로 구성</a:t>
            </a:r>
          </a:p>
          <a:p>
            <a:pPr lvl="1" eaLnBrk="1" hangingPunct="1">
              <a:defRPr/>
            </a:pPr>
            <a:r>
              <a:rPr lang="en-US" altLang="ko-KR" dirty="0" smtClean="0"/>
              <a:t>UFP</a:t>
            </a:r>
            <a:r>
              <a:rPr lang="ko-KR" altLang="en-US" dirty="0" smtClean="0"/>
              <a:t>의 값은 이들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출력으로부터 계산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/>
              <a:t>Mk II </a:t>
            </a:r>
            <a:r>
              <a:rPr lang="ko-KR" altLang="en-US" dirty="0" smtClean="0"/>
              <a:t>기능 점수는 세계 각국에서 폭넓게 사용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0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Mk II Function Points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9FB89AD-87EF-4151-9BBD-D031F8B7482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유추에 의한 전문가 판단</a:t>
            </a:r>
            <a:r>
              <a:rPr lang="en-US" altLang="ko-KR" dirty="0" smtClean="0"/>
              <a:t>(Expert judgment by analogy)</a:t>
            </a:r>
            <a:endParaRPr lang="en-US" altLang="ko-KR" b="1" dirty="0" smtClean="0"/>
          </a:p>
          <a:p>
            <a:pPr eaLnBrk="1" hangingPunct="1">
              <a:defRPr/>
            </a:pPr>
            <a:r>
              <a:rPr lang="ko-KR" altLang="en-US" dirty="0" smtClean="0"/>
              <a:t>상향식 접근</a:t>
            </a:r>
            <a:r>
              <a:rPr lang="en-US" altLang="ko-KR" dirty="0" smtClean="0"/>
              <a:t>(Bottom-up approach)</a:t>
            </a:r>
          </a:p>
          <a:p>
            <a:pPr eaLnBrk="1" hangingPunct="1">
              <a:defRPr/>
            </a:pPr>
            <a:r>
              <a:rPr lang="ko-KR" altLang="en-US" dirty="0" smtClean="0"/>
              <a:t>알고리즘 비용추정 모델</a:t>
            </a:r>
            <a:r>
              <a:rPr lang="en-US" altLang="ko-KR" dirty="0" smtClean="0"/>
              <a:t>(Algorithmic cost estimation models)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1925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비용추정 기법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1C82B7F-C84F-446D-8926-CB1207C4A55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유추에 의한 전문가 판단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전문가들은 능동적으로 참여해서 유사성과 차이점을 인식했던 완료된 </a:t>
            </a:r>
            <a:r>
              <a:rPr lang="ko-KR" altLang="en-US" dirty="0" err="1" smtClean="0"/>
              <a:t>프로덕트들과</a:t>
            </a:r>
            <a:r>
              <a:rPr lang="ko-KR" altLang="en-US" dirty="0" smtClean="0"/>
              <a:t> 대상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비교해서 추정을 도출 </a:t>
            </a:r>
          </a:p>
          <a:p>
            <a:pPr lvl="2" eaLnBrk="1" hangingPunct="1">
              <a:defRPr/>
            </a:pPr>
            <a:r>
              <a:rPr lang="ko-KR" altLang="en-US" dirty="0" smtClean="0"/>
              <a:t>추측으로만 기술하기 때문에 생긴 오차가 부정확한 비용추정들을 만듦</a:t>
            </a:r>
          </a:p>
          <a:p>
            <a:pPr lvl="2" eaLnBrk="1" hangingPunct="1">
              <a:defRPr/>
            </a:pPr>
            <a:r>
              <a:rPr lang="ko-KR" altLang="en-US" dirty="0" smtClean="0"/>
              <a:t>전체 기록을 정하지 않는 한 그들의 기억은 예측을 무시하기 때문에 부정확</a:t>
            </a:r>
          </a:p>
          <a:p>
            <a:pPr lvl="2" eaLnBrk="1" hangingPunct="1">
              <a:defRPr/>
            </a:pPr>
            <a:r>
              <a:rPr lang="ko-KR" altLang="en-US" dirty="0" smtClean="0"/>
              <a:t>전문가들도 인간이므로 그들의 예언에 영향을 미칠 수 있는 편견을 가짐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전문가 그룹이 수행한 추정결과도 그들의 종합적인 경험을 반영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ko-KR" altLang="en-US" dirty="0" smtClean="0"/>
              <a:t>경험이 다양할수록 추정결과는 정확 </a:t>
            </a:r>
          </a:p>
          <a:p>
            <a:pPr lvl="1"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결론이 다른 두 전문가의 조정 방법으로 </a:t>
            </a:r>
            <a:r>
              <a:rPr lang="en-US" altLang="ko-KR" dirty="0" smtClean="0"/>
              <a:t>Delphi </a:t>
            </a:r>
            <a:r>
              <a:rPr lang="ko-KR" altLang="en-US" dirty="0" smtClean="0"/>
              <a:t>기법 사용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1925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비용추정 기법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5E26986-71C5-41C3-A036-F2E672CF31A7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188" y="1014413"/>
            <a:ext cx="5473700" cy="360362"/>
          </a:xfrm>
        </p:spPr>
        <p:txBody>
          <a:bodyPr/>
          <a:lstStyle/>
          <a:p>
            <a:r>
              <a:rPr lang="ko-KR" altLang="en-US" smtClean="0"/>
              <a:t>개요</a:t>
            </a:r>
          </a:p>
        </p:txBody>
      </p:sp>
      <p:sp>
        <p:nvSpPr>
          <p:cNvPr id="8195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57200" y="1844675"/>
            <a:ext cx="4330700" cy="3600450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계획수립과 소프트웨어 프로세스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기간과 비용 추정하기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소프트웨어 프로젝트 관리의 컴포넌트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소프트웨어 프로젝트 관리 계획 프레임워크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smtClean="0">
                <a:latin typeface="HY견고딕" pitchFamily="18" charset="-127"/>
                <a:ea typeface="HY견고딕" pitchFamily="18" charset="-127"/>
              </a:rPr>
              <a:t>IEEE SPMP</a:t>
            </a:r>
          </a:p>
          <a:p>
            <a:pPr eaLnBrk="1" hangingPunct="1"/>
            <a:r>
              <a:rPr lang="ko-KR" altLang="en-US" smtClean="0">
                <a:latin typeface="HY견고딕" pitchFamily="18" charset="-127"/>
                <a:ea typeface="HY견고딕" pitchFamily="18" charset="-127"/>
              </a:rPr>
              <a:t>테스팅 계획수립</a:t>
            </a:r>
            <a:endParaRPr lang="en-US" altLang="ko-KR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B3C0FC4-15F5-4F3B-99E6-B5F1D9EF2A3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201" name="텍스트 개체 틀 2"/>
          <p:cNvSpPr txBox="1">
            <a:spLocks/>
          </p:cNvSpPr>
          <p:nvPr/>
        </p:nvSpPr>
        <p:spPr bwMode="auto">
          <a:xfrm>
            <a:off x="4706938" y="3429000"/>
            <a:ext cx="432911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객체</a:t>
            </a: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-</a:t>
            </a: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지향 프로젝트 계획수립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요구사항 교육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문서화 표준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계획수립과 추정용 </a:t>
            </a: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CASE </a:t>
            </a: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툴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-"/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SPMP </a:t>
            </a:r>
            <a:r>
              <a:rPr kumimoji="0" lang="ko-KR" altLang="en-US" sz="2000">
                <a:latin typeface="HY견고딕" pitchFamily="18" charset="-127"/>
                <a:ea typeface="HY견고딕" pitchFamily="18" charset="-127"/>
              </a:rPr>
              <a:t>테스팅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상향식 접근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프로덕트를</a:t>
            </a:r>
            <a:r>
              <a:rPr lang="ko-KR" altLang="en-US" dirty="0" smtClean="0"/>
              <a:t> 작은 컴포넌트로 분해</a:t>
            </a:r>
          </a:p>
          <a:p>
            <a:pPr lvl="2">
              <a:defRPr/>
            </a:pPr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서너 개의 작은 컴포넌트들에 대한 비용추정들이 하나의 대형 프로젝트보다 빠르게 그리고 정확하게 수행</a:t>
            </a:r>
          </a:p>
          <a:p>
            <a:pPr lvl="2">
              <a:defRPr/>
            </a:pPr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컴포넌트들의 합보다 큼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 패러다임에서 다양한 클래스들의 독립성은 상향식 접근법을 도와줌</a:t>
            </a:r>
          </a:p>
          <a:p>
            <a:pPr lvl="2">
              <a:defRPr/>
            </a:pPr>
            <a:r>
              <a:rPr lang="ko-KR" altLang="en-US" dirty="0" err="1" smtClean="0"/>
              <a:t>프로덕트에</a:t>
            </a:r>
            <a:r>
              <a:rPr lang="ko-KR" altLang="en-US" dirty="0" smtClean="0"/>
              <a:t> 있는 다양한 객체들 간의 상호작용이 추정 프로세스를 복잡하게 만듦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1925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비용추정 기법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05C7903-E74B-41AB-80EB-E9D4C45F15B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알고리즘 비용추정 모델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프로덕트를</a:t>
            </a:r>
            <a:r>
              <a:rPr lang="ko-KR" altLang="en-US" dirty="0" smtClean="0"/>
              <a:t> 작은 컴포넌트로 분해</a:t>
            </a:r>
          </a:p>
          <a:p>
            <a:pPr lvl="2">
              <a:defRPr/>
            </a:pPr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서너 개의 작은 컴포넌트들에 대한 비용추정들이 하나의 대형 프로젝트보다 빠르게 그리고 정확하게 수행</a:t>
            </a:r>
          </a:p>
          <a:p>
            <a:pPr lvl="2">
              <a:defRPr/>
            </a:pPr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컴포넌트들의 합보다 큼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 패러다임에서 다양한 클래스들의 독립성은 상향식 접근법을 도와줌</a:t>
            </a:r>
          </a:p>
          <a:p>
            <a:pPr lvl="2">
              <a:defRPr/>
            </a:pPr>
            <a:r>
              <a:rPr lang="ko-KR" altLang="en-US" dirty="0" err="1" smtClean="0"/>
              <a:t>프로덕트에</a:t>
            </a:r>
            <a:r>
              <a:rPr lang="ko-KR" altLang="en-US" dirty="0" smtClean="0"/>
              <a:t> 있는 다양한 객체들 간의 상호작용이 추정 프로세스를 복잡하게 만듦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1925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smtClean="0"/>
              <a:t>비용추정 기법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E5BD068-E946-4B51-9289-3AD92F5620E4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척도는 비용과 기간을 계산하는 모델에 입력으로 사용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비용추정모델은 전문가 의견보다 우수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>
                <a:ea typeface="ＭＳ Ｐゴシック" charset="-128"/>
              </a:rPr>
              <a:t>모델이 갖는 위험성은 추정이 오직 가설에 바탕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Examples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SLIM Model 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Price S Model </a:t>
            </a:r>
          </a:p>
          <a:p>
            <a:pPr lvl="1" eaLnBrk="1" hangingPunct="1">
              <a:defRPr/>
            </a:pPr>
            <a:r>
              <a:rPr lang="en-US" altLang="ko-KR" u="sng" dirty="0" err="1" smtClean="0">
                <a:ea typeface="ＭＳ Ｐゴシック" charset="-128"/>
              </a:rPr>
              <a:t>CO</a:t>
            </a:r>
            <a:r>
              <a:rPr lang="en-US" altLang="ko-KR" dirty="0" err="1" smtClean="0">
                <a:ea typeface="ＭＳ Ｐゴシック" charset="-128"/>
              </a:rPr>
              <a:t>nstructive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en-US" altLang="ko-KR" u="sng" dirty="0" err="1" smtClean="0">
                <a:ea typeface="ＭＳ Ｐゴシック" charset="-128"/>
              </a:rPr>
              <a:t>CO</a:t>
            </a:r>
            <a:r>
              <a:rPr lang="en-US" altLang="ko-KR" dirty="0" err="1" smtClean="0">
                <a:ea typeface="ＭＳ Ｐゴシック" charset="-128"/>
              </a:rPr>
              <a:t>st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en-US" altLang="ko-KR" u="sng" dirty="0" err="1" smtClean="0">
                <a:ea typeface="ＭＳ Ｐゴシック" charset="-128"/>
              </a:rPr>
              <a:t>MO</a:t>
            </a:r>
            <a:r>
              <a:rPr lang="en-US" altLang="ko-KR" dirty="0" err="1" smtClean="0">
                <a:ea typeface="ＭＳ Ｐゴシック" charset="-128"/>
              </a:rPr>
              <a:t>del</a:t>
            </a:r>
            <a:r>
              <a:rPr lang="en-US" altLang="ko-KR" dirty="0" smtClean="0">
                <a:ea typeface="ＭＳ Ｐゴシック" charset="-128"/>
              </a:rPr>
              <a:t> (COCOMO)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03370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알고리즘 비용추정 모델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C99EB1B-92E3-4C7E-A4B6-331F3081ECBB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COCOMO</a:t>
            </a:r>
            <a:r>
              <a:rPr lang="ko-KR" altLang="en-US" dirty="0" smtClean="0"/>
              <a:t>의 세가지 모델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프로덕트를</a:t>
            </a:r>
            <a:r>
              <a:rPr lang="ko-KR" altLang="en-US" dirty="0" smtClean="0"/>
              <a:t> 거시적으로 추정하는 모델</a:t>
            </a:r>
          </a:p>
          <a:p>
            <a:pPr lvl="1">
              <a:defRPr/>
            </a:pPr>
            <a:r>
              <a:rPr lang="ko-KR" altLang="en-US" dirty="0" err="1" smtClean="0"/>
              <a:t>중간급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COCOMO</a:t>
            </a:r>
          </a:p>
          <a:p>
            <a:pPr lvl="1">
              <a:defRPr/>
            </a:pPr>
            <a:r>
              <a:rPr lang="ko-KR" altLang="en-US" dirty="0" err="1" smtClean="0"/>
              <a:t>프로덕트를</a:t>
            </a:r>
            <a:r>
              <a:rPr lang="ko-KR" altLang="en-US" dirty="0" smtClean="0"/>
              <a:t> 미시적으로 추정하는 모델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우리는 </a:t>
            </a:r>
            <a:r>
              <a:rPr lang="ko-KR" altLang="en-US" dirty="0" err="1" smtClean="0"/>
              <a:t>중간급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COCOMO</a:t>
            </a:r>
            <a:r>
              <a:rPr lang="ko-KR" altLang="en-US" dirty="0" smtClean="0"/>
              <a:t>를 조사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68F5498-C385-4EF4-85B8-2AF9E2C6AFCA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COCOMO(1/8)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Step 1.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길이를 </a:t>
            </a:r>
            <a:r>
              <a:rPr lang="en-US" altLang="ko-KR" dirty="0" smtClean="0"/>
              <a:t>KDSI</a:t>
            </a:r>
            <a:r>
              <a:rPr lang="ko-KR" altLang="en-US" dirty="0" smtClean="0"/>
              <a:t>로 추정</a:t>
            </a:r>
            <a:endParaRPr lang="en-US" altLang="ko-KR" dirty="0" smtClean="0"/>
          </a:p>
          <a:p>
            <a:pPr lvl="3" eaLnBrk="1" hangingPunct="1">
              <a:lnSpc>
                <a:spcPct val="12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Step 2. . 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개발모드를 난이도로 추정 </a:t>
            </a:r>
            <a:r>
              <a:rPr lang="en-US" altLang="ko-KR" dirty="0" smtClean="0"/>
              <a:t> (organic, semidetached, embedded)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Example: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프로젝트가 쉽게 직선적으로 판단</a:t>
            </a:r>
            <a:r>
              <a:rPr lang="en-US" altLang="ko-KR" dirty="0" smtClean="0"/>
              <a:t>(“organic mode”)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평균노력</a:t>
            </a:r>
            <a:r>
              <a:rPr lang="en-US" altLang="ko-KR" dirty="0" smtClean="0"/>
              <a:t>(Nominal effort) = 3.2 x (KDSI)</a:t>
            </a:r>
            <a:r>
              <a:rPr lang="en-US" altLang="ko-KR" baseline="30000" dirty="0" smtClean="0"/>
              <a:t>1.05 </a:t>
            </a:r>
            <a:r>
              <a:rPr lang="en-US" altLang="ko-KR" dirty="0" smtClean="0"/>
              <a:t>person-months</a:t>
            </a:r>
          </a:p>
          <a:p>
            <a:pPr lvl="4" eaLnBrk="1" hangingPunct="1">
              <a:lnSpc>
                <a:spcPct val="120000"/>
              </a:lnSpc>
              <a:defRPr/>
            </a:pPr>
            <a:endParaRPr lang="en-US" altLang="ko-KR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Step 3.  </a:t>
            </a:r>
            <a:r>
              <a:rPr lang="ko-KR" altLang="en-US" dirty="0" smtClean="0"/>
              <a:t>평균노력 계산</a:t>
            </a:r>
            <a:endParaRPr lang="en-US" altLang="ko-KR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Example: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기본급 </a:t>
            </a:r>
            <a:r>
              <a:rPr lang="ko-KR" altLang="en-US" dirty="0" err="1" smtClean="0"/>
              <a:t>프로덕트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ko-KR" dirty="0" smtClean="0"/>
              <a:t>12 KDI(12,000DI)</a:t>
            </a:r>
            <a:r>
              <a:rPr lang="ko-KR" altLang="en-US" dirty="0" smtClean="0"/>
              <a:t>로 추정된다면 평균 노력은 다음과 같이 계산</a:t>
            </a:r>
            <a:endParaRPr lang="en-US" altLang="ko-KR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ko-KR" altLang="en-US" dirty="0" smtClean="0"/>
              <a:t>평균노력</a:t>
            </a:r>
            <a:r>
              <a:rPr lang="en-US" altLang="ko-KR" dirty="0" smtClean="0"/>
              <a:t>(Nominal effort) = 3.2 x (12)</a:t>
            </a:r>
            <a:r>
              <a:rPr lang="en-US" altLang="ko-KR" baseline="30000" dirty="0" smtClean="0"/>
              <a:t>1.05 </a:t>
            </a:r>
            <a:r>
              <a:rPr lang="en-US" altLang="ko-KR" dirty="0" smtClean="0"/>
              <a:t>= 43 person-months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COCOMO(2/8)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896824C-04C6-444A-85D6-101A9AF1C4A0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Step 4. </a:t>
            </a:r>
            <a:r>
              <a:rPr lang="ko-KR" altLang="en-US" dirty="0" smtClean="0"/>
              <a:t>평균값은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 소프트웨어 개발 노력 승수 들을 곱해야 됨 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COCOMO(3/8)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001B123-AF79-462A-A655-DE3EB00B61F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40969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357438"/>
            <a:ext cx="588486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Example:</a:t>
            </a:r>
          </a:p>
          <a:p>
            <a:pPr lvl="1" eaLnBrk="1" hangingPunct="1">
              <a:defRPr/>
            </a:pPr>
            <a:r>
              <a:rPr lang="ko-KR" altLang="en-US" dirty="0" smtClean="0"/>
              <a:t>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요구사항 등을 가진 새로운 전자자금이체 </a:t>
            </a:r>
            <a:r>
              <a:rPr lang="ko-KR" altLang="en-US" dirty="0" err="1" smtClean="0"/>
              <a:t>네트웍의</a:t>
            </a:r>
            <a:r>
              <a:rPr lang="ko-KR" altLang="en-US" dirty="0" smtClean="0"/>
              <a:t> 높은 신뢰성을 갖는 </a:t>
            </a:r>
            <a:r>
              <a:rPr lang="ko-KR" altLang="en-US" dirty="0" err="1" smtClean="0"/>
              <a:t>마이크로프로세스</a:t>
            </a:r>
            <a:r>
              <a:rPr lang="en-US" altLang="ko-KR" dirty="0" smtClean="0"/>
              <a:t>-</a:t>
            </a:r>
            <a:r>
              <a:rPr lang="ko-KR" altLang="en-US" dirty="0" smtClean="0"/>
              <a:t>기반 통신처리 소프트웨어 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Step 1. 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길이 추정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10,000 delivered source instructions  (10 KDSI)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Step 2.  </a:t>
            </a:r>
            <a:r>
              <a:rPr lang="ko-KR" altLang="en-US" dirty="0" smtClean="0"/>
              <a:t>개발 모드 추정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내장 모드에 적합</a:t>
            </a:r>
            <a:r>
              <a:rPr lang="en-US" altLang="ko-KR" dirty="0" smtClean="0"/>
              <a:t>(“embedded” mode)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COCOMO(4/8)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0EA1361-966F-4C79-A1E2-290005B3465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Step 3. </a:t>
            </a:r>
            <a:r>
              <a:rPr lang="ko-KR" altLang="en-US" dirty="0" smtClean="0">
                <a:ea typeface="ＭＳ Ｐゴシック" charset="-128"/>
              </a:rPr>
              <a:t>평균노력 계산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평균노력</a:t>
            </a:r>
            <a:r>
              <a:rPr lang="en-US" altLang="ko-KR" dirty="0" smtClean="0">
                <a:ea typeface="ＭＳ Ｐゴシック" charset="-128"/>
              </a:rPr>
              <a:t>(Nominal effort) = 2.8 x (10)</a:t>
            </a:r>
            <a:r>
              <a:rPr lang="en-US" altLang="ko-KR" baseline="30000" dirty="0" smtClean="0">
                <a:ea typeface="ＭＳ Ｐゴシック" charset="-128"/>
              </a:rPr>
              <a:t>1.20 </a:t>
            </a:r>
            <a:r>
              <a:rPr lang="en-US" altLang="ko-KR" dirty="0" smtClean="0">
                <a:ea typeface="ＭＳ Ｐゴシック" charset="-128"/>
              </a:rPr>
              <a:t>= 44 person-months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Step 4. </a:t>
            </a:r>
            <a:r>
              <a:rPr lang="ko-KR" altLang="en-US" dirty="0" smtClean="0">
                <a:ea typeface="굴림" pitchFamily="50" charset="-127"/>
              </a:rPr>
              <a:t>평균값은 </a:t>
            </a:r>
            <a:r>
              <a:rPr lang="en-US" altLang="ko-KR" dirty="0" smtClean="0">
                <a:ea typeface="굴림" pitchFamily="50" charset="-127"/>
              </a:rPr>
              <a:t>15</a:t>
            </a:r>
            <a:r>
              <a:rPr lang="ko-KR" altLang="en-US" dirty="0" smtClean="0">
                <a:ea typeface="굴림" pitchFamily="50" charset="-127"/>
              </a:rPr>
              <a:t>개 소프트웨어 개발 노력 승수 들을 곱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개발 노력 승수</a:t>
            </a:r>
            <a:r>
              <a:rPr lang="en-US" altLang="ko-KR" dirty="0" smtClean="0">
                <a:ea typeface="ＭＳ Ｐゴシック" charset="-128"/>
              </a:rPr>
              <a:t>(Product of effort multipliers) = 1.35 (next slide)</a:t>
            </a: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추정노력</a:t>
            </a:r>
            <a:r>
              <a:rPr lang="en-US" altLang="ko-KR" dirty="0" smtClean="0">
                <a:ea typeface="ＭＳ Ｐゴシック" charset="-128"/>
              </a:rPr>
              <a:t>(Estimated effort) = 1.35 x 44 = 59 person-months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COCOMO(5/8)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5AFEE9D-8855-45B6-9BA8-5B6A01D0551A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마이크로프로세서 커뮤니케이션 소프트웨어에 관한 </a:t>
            </a:r>
            <a:r>
              <a:rPr lang="ko-KR" altLang="en-US" dirty="0" err="1" smtClean="0"/>
              <a:t>중간급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COCOMO </a:t>
            </a:r>
            <a:r>
              <a:rPr lang="ko-KR" altLang="en-US" dirty="0" smtClean="0"/>
              <a:t>노력 승수 </a:t>
            </a:r>
            <a:r>
              <a:rPr lang="en-US" altLang="ko-KR" dirty="0" smtClean="0"/>
              <a:t>[Boehm, 1984b], (</a:t>
            </a:r>
            <a:r>
              <a:rPr lang="ko-KR" altLang="en-US" dirty="0" smtClean="0"/>
              <a:t>Ⓒ </a:t>
            </a:r>
            <a:r>
              <a:rPr lang="en-US" altLang="ko-KR" dirty="0" smtClean="0"/>
              <a:t>1984 IEEE)</a:t>
            </a:r>
            <a:endParaRPr lang="ko-KR" altLang="en-US" dirty="0" smtClean="0"/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COCOMO(6/8)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E4478B5-B8A7-4E54-AD32-F71938A63760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44041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4350" y="2617788"/>
            <a:ext cx="5287963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marL="342900" lvl="1" indent="-342900">
              <a:buFontTx/>
              <a:buBlip>
                <a:blip r:embed="rId3"/>
              </a:buBlip>
              <a:defRPr/>
            </a:pPr>
            <a:r>
              <a:rPr lang="ko-KR" altLang="en-US" dirty="0" smtClean="0"/>
              <a:t>추정된 개발노력은</a:t>
            </a:r>
            <a:r>
              <a:rPr lang="en-US" altLang="ko-KR" dirty="0" smtClean="0"/>
              <a:t>(59 person-months)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 승수를 평균 노력에 곱은 다음을 결정하는 다른 식에서 사용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달러 비용</a:t>
            </a:r>
            <a:r>
              <a:rPr lang="en-US" altLang="ko-KR" dirty="0" smtClean="0"/>
              <a:t>(Dollar costs)</a:t>
            </a:r>
          </a:p>
          <a:p>
            <a:pPr lvl="1" eaLnBrk="1" hangingPunct="1">
              <a:defRPr/>
            </a:pPr>
            <a:r>
              <a:rPr lang="ko-KR" altLang="en-US" dirty="0" smtClean="0"/>
              <a:t>개발일정</a:t>
            </a:r>
            <a:r>
              <a:rPr lang="en-US" altLang="ko-KR" dirty="0" smtClean="0"/>
              <a:t>(Development schedules)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페이즈와</a:t>
            </a:r>
            <a:r>
              <a:rPr lang="ko-KR" altLang="en-US" dirty="0" smtClean="0"/>
              <a:t> 활동 분포</a:t>
            </a:r>
            <a:r>
              <a:rPr lang="en-US" altLang="ko-KR" dirty="0" smtClean="0"/>
              <a:t>(Phase and activity distributions)</a:t>
            </a:r>
          </a:p>
          <a:p>
            <a:pPr lvl="1" eaLnBrk="1" hangingPunct="1">
              <a:defRPr/>
            </a:pPr>
            <a:r>
              <a:rPr lang="ko-KR" altLang="en-US" dirty="0" smtClean="0"/>
              <a:t>컴퓨터 비용</a:t>
            </a:r>
            <a:r>
              <a:rPr lang="en-US" altLang="ko-KR" dirty="0" smtClean="0"/>
              <a:t>(Computer costs)</a:t>
            </a:r>
          </a:p>
          <a:p>
            <a:pPr lvl="1" eaLnBrk="1" hangingPunct="1">
              <a:defRPr/>
            </a:pPr>
            <a:r>
              <a:rPr lang="ko-KR" altLang="en-US" dirty="0" smtClean="0"/>
              <a:t>연간 유지보수 비용</a:t>
            </a:r>
            <a:r>
              <a:rPr lang="en-US" altLang="ko-KR" dirty="0" smtClean="0"/>
              <a:t>(Annual maintenance costs)</a:t>
            </a:r>
          </a:p>
          <a:p>
            <a:pPr lvl="1" eaLnBrk="1" hangingPunct="1">
              <a:defRPr/>
            </a:pPr>
            <a:r>
              <a:rPr lang="ko-KR" altLang="en-US" dirty="0" smtClean="0"/>
              <a:t>관련된 항목</a:t>
            </a:r>
            <a:r>
              <a:rPr lang="en-US" altLang="ko-KR" dirty="0" smtClean="0"/>
              <a:t>)Related items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COCOMO(7/8)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007585-A09D-40B8-9F3D-60FE1579E2B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9.0  </a:t>
            </a:r>
            <a:r>
              <a:rPr lang="ko-KR" altLang="en-US" smtClean="0"/>
              <a:t>계획수립과 추정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시점에 체계적인 계획수립이 성공과 실패를 구별해주는 가장 중요한 요인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개발과 </a:t>
            </a:r>
            <a:r>
              <a:rPr lang="ko-KR" altLang="en-US" dirty="0" err="1" smtClean="0"/>
              <a:t>인도후</a:t>
            </a:r>
            <a:r>
              <a:rPr lang="ko-KR" altLang="en-US" dirty="0" smtClean="0"/>
              <a:t> 유지보수 동안 계획은 진행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초기 계획수립</a:t>
            </a:r>
            <a:r>
              <a:rPr lang="en-US" altLang="ko-KR" dirty="0" smtClean="0"/>
              <a:t>(initial planning)</a:t>
            </a:r>
            <a:r>
              <a:rPr lang="ko-KR" altLang="en-US" dirty="0" smtClean="0"/>
              <a:t>만으로 충분치 않음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소프트웨어 개발과 유지보수 프로세스 전체에 계속 진행되어야 함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지속적인 계획수립의 필요성에도 불구하고 이들 활동은 명세들이 작성된 후에 절정에 도달했다가 설계 활동들이 시작되기 전에 종료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0514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계획수립과 추정의 정의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14CE196-6D21-436D-97B2-D2539475086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중간급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COCOMO</a:t>
            </a:r>
            <a:r>
              <a:rPr lang="ko-KR" altLang="en-US" dirty="0" smtClean="0"/>
              <a:t>은 광범위한 샘플에 대한 검증</a:t>
            </a:r>
            <a:br>
              <a:rPr lang="ko-KR" altLang="en-US" dirty="0" smtClean="0"/>
            </a:b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중간급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COCOMO</a:t>
            </a:r>
            <a:r>
              <a:rPr lang="ko-KR" altLang="en-US" dirty="0" smtClean="0"/>
              <a:t>를 이 표본에 적용한 결과는 실제 값이 시간의 </a:t>
            </a:r>
            <a:r>
              <a:rPr lang="en-US" altLang="ko-KR" dirty="0" smtClean="0"/>
              <a:t>68%</a:t>
            </a:r>
            <a:r>
              <a:rPr lang="ko-KR" altLang="en-US" dirty="0" smtClean="0"/>
              <a:t>라고 예상한 값의 </a:t>
            </a:r>
            <a:r>
              <a:rPr lang="en-US" altLang="ko-KR" dirty="0" smtClean="0"/>
              <a:t>20% </a:t>
            </a:r>
            <a:r>
              <a:rPr lang="ko-KR" altLang="en-US" dirty="0" smtClean="0"/>
              <a:t>이내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중간급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COCOMO</a:t>
            </a:r>
            <a:r>
              <a:rPr lang="ko-KR" altLang="en-US" dirty="0" smtClean="0"/>
              <a:t>는 시간의 가장 정확한 추정 방법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ko-KR" altLang="en-US" dirty="0" smtClean="0"/>
              <a:t>주요 문제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대상 제품의 코드 라인 수의 추정이 잘못된 경우 </a:t>
            </a:r>
            <a:r>
              <a:rPr lang="ko-KR" altLang="en-US" dirty="0" err="1" smtClean="0"/>
              <a:t>모든것이</a:t>
            </a:r>
            <a:r>
              <a:rPr lang="ko-KR" altLang="en-US" dirty="0" smtClean="0"/>
              <a:t> 부정확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COCOMO(8/8)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A5A56A3-76AA-445E-B8BC-68C7CCD541D6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1981</a:t>
            </a:r>
            <a:r>
              <a:rPr lang="ko-KR" altLang="en-US" dirty="0" smtClean="0"/>
              <a:t>년에 제안 되었고 </a:t>
            </a:r>
            <a:r>
              <a:rPr lang="en-US" altLang="ko-KR" dirty="0" smtClean="0"/>
              <a:t>1995</a:t>
            </a:r>
            <a:r>
              <a:rPr lang="ko-KR" altLang="en-US" dirty="0" smtClean="0"/>
              <a:t>년에 확장</a:t>
            </a:r>
          </a:p>
          <a:p>
            <a:pPr lvl="1" eaLnBrk="1" hangingPunct="1">
              <a:defRPr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</a:t>
            </a:r>
            <a:r>
              <a:rPr lang="en-US" altLang="ko-KR" dirty="0" smtClean="0"/>
              <a:t>(Object orientation)</a:t>
            </a:r>
          </a:p>
          <a:p>
            <a:pPr lvl="1" eaLnBrk="1" hangingPunct="1">
              <a:defRPr/>
            </a:pPr>
            <a:r>
              <a:rPr lang="ko-KR" altLang="en-US" dirty="0" smtClean="0"/>
              <a:t>생명주기 모델</a:t>
            </a:r>
            <a:r>
              <a:rPr lang="en-US" altLang="ko-KR" dirty="0" smtClean="0"/>
              <a:t>(Modern life-cycle models)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라피드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프로토타입</a:t>
            </a:r>
            <a:r>
              <a:rPr lang="en-US" altLang="ko-KR" dirty="0" smtClean="0"/>
              <a:t>(Rapid prototyping)</a:t>
            </a:r>
          </a:p>
          <a:p>
            <a:pPr lvl="1" eaLnBrk="1" hangingPunct="1">
              <a:defRPr/>
            </a:pPr>
            <a:r>
              <a:rPr lang="en-US" altLang="ko-KR" dirty="0" smtClean="0"/>
              <a:t>4</a:t>
            </a:r>
            <a:r>
              <a:rPr lang="ko-KR" altLang="en-US" dirty="0" smtClean="0"/>
              <a:t>세대 언어</a:t>
            </a:r>
            <a:r>
              <a:rPr lang="en-US" altLang="ko-KR" dirty="0" smtClean="0"/>
              <a:t>(Fourth-generation languages)</a:t>
            </a:r>
          </a:p>
          <a:p>
            <a:pPr lvl="1" eaLnBrk="1" hangingPunct="1">
              <a:defRPr/>
            </a:pPr>
            <a:r>
              <a:rPr lang="en-US" altLang="ko-KR" dirty="0" smtClean="0"/>
              <a:t>COTS software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COCOMO II</a:t>
            </a:r>
            <a:r>
              <a:rPr lang="ko-KR" altLang="en-US" dirty="0" smtClean="0"/>
              <a:t>는 기존 </a:t>
            </a:r>
            <a:r>
              <a:rPr lang="en-US" altLang="ko-KR" dirty="0" smtClean="0"/>
              <a:t>COCOMO</a:t>
            </a:r>
            <a:r>
              <a:rPr lang="ko-KR" altLang="en-US" dirty="0" smtClean="0"/>
              <a:t>보다 복잡</a:t>
            </a: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COCOMO II(1/4)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190FEDE-277C-45DD-9AD4-3E6E8E7B7980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세 가지 다른 모델로 구성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어플리케이션 합성 모델</a:t>
            </a:r>
            <a:r>
              <a:rPr lang="en-US" altLang="ko-KR" dirty="0" smtClean="0"/>
              <a:t>(application composition model)</a:t>
            </a:r>
          </a:p>
          <a:p>
            <a:pPr lvl="2" eaLnBrk="1" hangingPunct="1">
              <a:defRPr/>
            </a:pPr>
            <a:r>
              <a:rPr lang="ko-KR" altLang="en-US" dirty="0" smtClean="0"/>
              <a:t>객체 점수</a:t>
            </a:r>
            <a:r>
              <a:rPr lang="en-US" altLang="ko-KR" dirty="0" smtClean="0"/>
              <a:t>(object point)(</a:t>
            </a:r>
            <a:r>
              <a:rPr lang="ko-KR" altLang="en-US" dirty="0" smtClean="0"/>
              <a:t>기능 점수와 유사한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기반</a:t>
            </a:r>
          </a:p>
          <a:p>
            <a:pPr lvl="1"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초기 설계 모델</a:t>
            </a:r>
            <a:r>
              <a:rPr lang="en-US" altLang="ko-KR" dirty="0" smtClean="0"/>
              <a:t>(early design model) </a:t>
            </a:r>
          </a:p>
          <a:p>
            <a:pPr lvl="2" eaLnBrk="1" hangingPunct="1">
              <a:defRPr/>
            </a:pPr>
            <a:r>
              <a:rPr lang="ko-KR" altLang="en-US" dirty="0" smtClean="0"/>
              <a:t>기능 점수에 기반</a:t>
            </a:r>
          </a:p>
          <a:p>
            <a:pPr lvl="1" eaLnBrk="1" hangingPunct="1">
              <a:defRPr/>
            </a:pP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포스트 아키텍처 모델</a:t>
            </a:r>
            <a:r>
              <a:rPr lang="en-US" altLang="ko-KR" dirty="0" smtClean="0"/>
              <a:t>(post-architecture model) </a:t>
            </a:r>
          </a:p>
          <a:p>
            <a:pPr lvl="2" eaLnBrk="1" hangingPunct="1">
              <a:defRPr/>
            </a:pPr>
            <a:r>
              <a:rPr lang="ko-KR" altLang="en-US" dirty="0" smtClean="0"/>
              <a:t>기능 점수나 </a:t>
            </a:r>
            <a:r>
              <a:rPr lang="en-US" altLang="ko-KR" dirty="0" smtClean="0"/>
              <a:t>LOC(KDSI)</a:t>
            </a:r>
            <a:r>
              <a:rPr lang="ko-KR" altLang="en-US" dirty="0" smtClean="0"/>
              <a:t>를 사용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01426E6-2851-42F8-A096-49ED0E15A526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COCOMO II(2/4)</a:t>
            </a: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COCOMO</a:t>
            </a:r>
            <a:r>
              <a:rPr lang="ko-KR" altLang="en-US" dirty="0" smtClean="0"/>
              <a:t>를 기초로 한 노력 모델은</a:t>
            </a:r>
            <a:r>
              <a:rPr lang="en-US" altLang="ko-KR" dirty="0" smtClean="0"/>
              <a:t>	</a:t>
            </a:r>
          </a:p>
          <a:p>
            <a:pPr eaLnBrk="1" hangingPunct="1">
              <a:buFont typeface="Webdings" charset="2"/>
              <a:buNone/>
              <a:defRPr/>
            </a:pPr>
            <a:r>
              <a:rPr lang="en-US" altLang="ko-KR" dirty="0" smtClean="0"/>
              <a:t>		effort = </a:t>
            </a:r>
            <a:r>
              <a:rPr lang="en-US" altLang="ko-KR" sz="2000" i="1" dirty="0" smtClean="0"/>
              <a:t>a</a:t>
            </a:r>
            <a:r>
              <a:rPr lang="en-US" altLang="ko-KR" sz="2000" dirty="0" smtClean="0"/>
              <a:t> </a:t>
            </a:r>
            <a:r>
              <a:rPr lang="en-US" altLang="ko-KR" sz="3200" baseline="-1000" dirty="0" smtClean="0">
                <a:cs typeface="Arial" charset="0"/>
              </a:rPr>
              <a:t>×</a:t>
            </a:r>
            <a:r>
              <a:rPr lang="en-US" altLang="ko-KR" dirty="0" smtClean="0"/>
              <a:t>(size)</a:t>
            </a:r>
            <a:r>
              <a:rPr lang="en-US" altLang="ko-KR" i="1" baseline="30000" dirty="0" smtClean="0"/>
              <a:t>b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중간급</a:t>
            </a:r>
            <a:r>
              <a:rPr lang="en-US" altLang="ko-KR" dirty="0" smtClean="0"/>
              <a:t> COCOMO </a:t>
            </a:r>
          </a:p>
          <a:p>
            <a:pPr lvl="2" eaLnBrk="1" hangingPunct="1">
              <a:defRPr/>
            </a:pPr>
            <a:r>
              <a:rPr lang="ko-KR" altLang="en-US" dirty="0" smtClean="0"/>
              <a:t>상수</a:t>
            </a:r>
            <a:r>
              <a:rPr lang="en-US" altLang="ko-KR" dirty="0" smtClean="0"/>
              <a:t> (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b</a:t>
            </a:r>
            <a:r>
              <a:rPr lang="en-US" altLang="ko-KR" dirty="0" smtClean="0"/>
              <a:t>) </a:t>
            </a:r>
          </a:p>
          <a:p>
            <a:pPr lvl="1" eaLnBrk="1" hangingPunct="1">
              <a:defRPr/>
            </a:pPr>
            <a:r>
              <a:rPr lang="en-US" altLang="ko-KR" dirty="0" smtClean="0"/>
              <a:t>COCOMO II</a:t>
            </a:r>
          </a:p>
          <a:p>
            <a:pPr lvl="2" eaLnBrk="1" hangingPunct="1">
              <a:defRPr/>
            </a:pPr>
            <a:r>
              <a:rPr lang="en-US" altLang="ko-KR" i="1" dirty="0" smtClean="0"/>
              <a:t>B</a:t>
            </a:r>
            <a:r>
              <a:rPr lang="ko-KR" altLang="en-US" dirty="0" smtClean="0"/>
              <a:t>의 값은 모델의 다양한 매개변수에 따라 변동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COCOMO II </a:t>
            </a:r>
            <a:r>
              <a:rPr lang="ko-KR" altLang="en-US" dirty="0" smtClean="0"/>
              <a:t>재사용에 관한 과정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약간의 변경을 가한 재사용된 소프트웨어가 역으로 큰 비용을 초래하는 것을 고려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030718F-57B4-4E5F-8792-3819A2215DF8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COCOMO II(3/4)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승수 비용 드라이버</a:t>
            </a:r>
            <a:r>
              <a:rPr lang="en-US" altLang="ko-KR" dirty="0" smtClean="0"/>
              <a:t>(</a:t>
            </a:r>
            <a:r>
              <a:rPr lang="en-US" dirty="0" smtClean="0"/>
              <a:t>multiplicative cost driver)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dirty="0" smtClean="0"/>
              <a:t>COCOMO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비용 드라이버 중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개는 미래의 </a:t>
            </a:r>
            <a:r>
              <a:rPr lang="ko-KR" altLang="en-US" dirty="0" err="1" smtClean="0"/>
              <a:t>프로덕트에</a:t>
            </a:r>
            <a:r>
              <a:rPr lang="ko-KR" altLang="en-US" dirty="0" smtClean="0"/>
              <a:t> 요구되는 항목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신뢰성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연간 직원이직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사이트에서 개발된 </a:t>
            </a:r>
            <a:r>
              <a:rPr lang="ko-KR" altLang="en-US" dirty="0" err="1" smtClean="0"/>
              <a:t>프로덕트</a:t>
            </a:r>
            <a:r>
              <a:rPr lang="ko-KR" altLang="en-US" dirty="0" smtClean="0"/>
              <a:t> 등</a:t>
            </a:r>
            <a:endParaRPr lang="en-US" dirty="0" smtClean="0"/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A65AF37-014C-4A0D-90F1-BD0279EA4C8A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9076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COCOMO II(4/4)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프로덕트가</a:t>
            </a:r>
            <a:r>
              <a:rPr lang="ko-KR" altLang="en-US" dirty="0" smtClean="0"/>
              <a:t> 개발되는 동안 실제 개발 노력은 예상들과 계속 비교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ko-KR" altLang="en-US" dirty="0" smtClean="0"/>
              <a:t>예측</a:t>
            </a:r>
            <a:r>
              <a:rPr lang="en-US" altLang="ko-KR" dirty="0" smtClean="0"/>
              <a:t>(prediction)</a:t>
            </a:r>
            <a:r>
              <a:rPr lang="ko-KR" altLang="en-US" dirty="0" smtClean="0"/>
              <a:t>들의 철저한 추적</a:t>
            </a:r>
            <a:r>
              <a:rPr lang="en-US" altLang="ko-KR" dirty="0" smtClean="0"/>
              <a:t>(tracking)</a:t>
            </a:r>
            <a:r>
              <a:rPr lang="ko-KR" altLang="en-US" dirty="0" smtClean="0"/>
              <a:t>은 예측들이 만들어진 기법들에 관계없이 개발 프로세스 전체에서 행해져야 함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9082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기간과 비용 추정 추적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E360C0C-8BC3-4F2B-ABD8-72267AA067C5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9.3  </a:t>
            </a:r>
            <a:r>
              <a:rPr lang="ko-KR" altLang="en-US" smtClean="0"/>
              <a:t>소프트웨어 프로젝트 관리의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수행할 작업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수행하는데 필요한 자원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지불해야 할 돈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96880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Software Project Management Plan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0B4FDD5-6CBA-4376-BC28-E2D9EEBFD575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9.3  </a:t>
            </a:r>
            <a:r>
              <a:rPr lang="ko-KR" altLang="en-US" smtClean="0"/>
              <a:t>소프트웨어 프로젝트 관리의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소프트웨어 개발은 자원</a:t>
            </a:r>
            <a:r>
              <a:rPr lang="en-US" altLang="ko-KR" dirty="0" smtClean="0"/>
              <a:t>(resource)</a:t>
            </a:r>
            <a:r>
              <a:rPr lang="ko-KR" altLang="en-US" dirty="0" smtClean="0"/>
              <a:t>들을 요구</a:t>
            </a: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사람</a:t>
            </a:r>
            <a:r>
              <a:rPr lang="en-US" altLang="ko-KR" dirty="0" smtClean="0">
                <a:ea typeface="ＭＳ Ｐゴシック" charset="-128"/>
              </a:rPr>
              <a:t>(People)</a:t>
            </a: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소프트웨어가 실행 될 하드웨어</a:t>
            </a:r>
            <a:r>
              <a:rPr lang="en-US" altLang="ko-KR" dirty="0" smtClean="0">
                <a:ea typeface="ＭＳ Ｐゴシック" charset="-128"/>
              </a:rPr>
              <a:t>(Hardware)</a:t>
            </a: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지원 소프트웨어</a:t>
            </a:r>
            <a:r>
              <a:rPr lang="en-US" altLang="ko-KR" dirty="0" smtClean="0">
                <a:ea typeface="ＭＳ Ｐゴシック" charset="-128"/>
              </a:rPr>
              <a:t>(Support software)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56432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Resources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E1B92C4-41E0-4760-87D6-3C61B2B38CF8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9.3  </a:t>
            </a:r>
            <a:r>
              <a:rPr lang="ko-KR" altLang="en-US" smtClean="0"/>
              <a:t>소프트웨어 프로젝트 관리의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3106738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자원 계산이 시간에 따라 변할 것을 보여주는 </a:t>
            </a:r>
            <a:r>
              <a:rPr lang="en-US" altLang="ko-KR" dirty="0" smtClean="0"/>
              <a:t>Rayleigh </a:t>
            </a:r>
            <a:r>
              <a:rPr lang="ko-KR" altLang="en-US" dirty="0" smtClean="0"/>
              <a:t>곡선 </a:t>
            </a:r>
          </a:p>
          <a:p>
            <a:pPr eaLnBrk="1" hangingPunct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자원소비는 작게 시작해서 절정에서 급격히 증가하고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다음 낮은 비율로 감소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96880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Use of Resources Varies with Time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8F3F7A0-626A-4FBF-AFE0-5A932C691170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4281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1773238"/>
            <a:ext cx="4608513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9.3  </a:t>
            </a:r>
            <a:r>
              <a:rPr lang="ko-KR" altLang="en-US" smtClean="0"/>
              <a:t>소프트웨어 프로젝트 관리의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Project function</a:t>
            </a:r>
          </a:p>
          <a:p>
            <a:pPr lvl="1" eaLnBrk="1" hangingPunct="1">
              <a:defRPr/>
            </a:pPr>
            <a:r>
              <a:rPr lang="ko-KR" altLang="en-US" dirty="0" smtClean="0"/>
              <a:t>프로젝트에 걸쳐 작업을 진행 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Examples: </a:t>
            </a:r>
          </a:p>
          <a:p>
            <a:pPr lvl="2" eaLnBrk="1" hangingPunct="1">
              <a:defRPr/>
            </a:pPr>
            <a:r>
              <a:rPr lang="ko-KR" altLang="en-US" dirty="0" smtClean="0"/>
              <a:t>프로젝트 관리</a:t>
            </a:r>
            <a:r>
              <a:rPr lang="en-US" altLang="ko-KR" dirty="0" smtClean="0"/>
              <a:t>(Project management)</a:t>
            </a:r>
          </a:p>
          <a:p>
            <a:pPr lvl="2" eaLnBrk="1" hangingPunct="1">
              <a:defRPr/>
            </a:pPr>
            <a:r>
              <a:rPr lang="ko-KR" altLang="en-US" dirty="0" smtClean="0"/>
              <a:t>품질관리</a:t>
            </a:r>
            <a:r>
              <a:rPr lang="en-US" altLang="ko-KR" dirty="0" smtClean="0"/>
              <a:t>(Quality control)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Work Categories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B159318-16AC-4CF3-AF32-22C963C40EA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9.1  </a:t>
            </a:r>
            <a:r>
              <a:rPr lang="ko-KR" altLang="en-US" smtClean="0"/>
              <a:t>계획수립과 소프트웨어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31146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프로세스가 진행되는 동안 추정의 정확성이 증가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44040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Planning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BAE57FC-3903-47AB-934E-12A59402A77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49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1773238"/>
            <a:ext cx="4824413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9.3  </a:t>
            </a:r>
            <a:r>
              <a:rPr lang="ko-KR" altLang="en-US" smtClean="0"/>
              <a:t>소프트웨어 프로젝트 관리의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Activity</a:t>
            </a:r>
          </a:p>
          <a:p>
            <a:pPr lvl="1" eaLnBrk="1" hangingPunct="1">
              <a:defRPr/>
            </a:pPr>
            <a:r>
              <a:rPr lang="ko-KR" altLang="en-US" dirty="0" smtClean="0"/>
              <a:t>정확하게 시작하고 종료하는 날짜를 가지고 있는 주요 작업의 단위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컴퓨터 시간이나 </a:t>
            </a:r>
            <a:r>
              <a:rPr lang="en-US" altLang="ko-KR" dirty="0" smtClean="0"/>
              <a:t>person-days</a:t>
            </a:r>
            <a:r>
              <a:rPr lang="ko-KR" altLang="en-US" dirty="0" smtClean="0"/>
              <a:t>와 같이 자원들을 소비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예산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설계 문서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일정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소스 코드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사용자 설명서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같은 작업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(work product)</a:t>
            </a:r>
            <a:r>
              <a:rPr lang="ko-KR" altLang="en-US" dirty="0" smtClean="0"/>
              <a:t>들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Work Categories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70BFB2F-EF87-4697-A443-A09904155F9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9.3  </a:t>
            </a:r>
            <a:r>
              <a:rPr lang="ko-KR" altLang="en-US" smtClean="0"/>
              <a:t>소프트웨어 프로젝트 관리의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Task</a:t>
            </a:r>
          </a:p>
          <a:p>
            <a:pPr lvl="1" eaLnBrk="1" hangingPunct="1">
              <a:defRPr/>
            </a:pPr>
            <a:r>
              <a:rPr lang="ko-KR" altLang="en-US" dirty="0" err="1" smtClean="0"/>
              <a:t>액티비티는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테스크</a:t>
            </a:r>
            <a:r>
              <a:rPr lang="en-US" altLang="ko-KR" dirty="0" smtClean="0"/>
              <a:t>(task)</a:t>
            </a:r>
            <a:r>
              <a:rPr lang="ko-KR" altLang="en-US" dirty="0" smtClean="0"/>
              <a:t>들이 집합을 포함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태스크는 관리의 주체가 되는 작업의 가장 작은 단위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Work Categories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A06E1E9-DB27-4ECF-97A0-433C7C637C05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9.3  </a:t>
            </a:r>
            <a:r>
              <a:rPr lang="ko-KR" altLang="en-US" smtClean="0"/>
              <a:t>소프트웨어 프로젝트 관리의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이정표</a:t>
            </a:r>
            <a:r>
              <a:rPr lang="en-US" altLang="ko-KR" i="1" dirty="0" smtClean="0"/>
              <a:t>(Milestone)</a:t>
            </a:r>
          </a:p>
          <a:p>
            <a:pPr lvl="1" eaLnBrk="1" hangingPunct="1">
              <a:defRPr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프로덕트</a:t>
            </a:r>
            <a:r>
              <a:rPr lang="en-US" altLang="ko-KR" dirty="0" smtClean="0"/>
              <a:t>(work product)</a:t>
            </a:r>
            <a:r>
              <a:rPr lang="ko-KR" altLang="en-US" dirty="0" smtClean="0"/>
              <a:t>가 완성된다고 생각되는 날짜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프로덕트는</a:t>
            </a:r>
            <a:r>
              <a:rPr lang="ko-KR" altLang="en-US" dirty="0" smtClean="0"/>
              <a:t> 이정표에 도달할 수 있는지를 결정하는 일련의 검토</a:t>
            </a:r>
            <a:r>
              <a:rPr lang="en-US" altLang="ko-KR" dirty="0" smtClean="0"/>
              <a:t>(reviews)</a:t>
            </a:r>
            <a:r>
              <a:rPr lang="ko-KR" altLang="en-US" dirty="0" smtClean="0"/>
              <a:t>는 다음이 결정</a:t>
            </a:r>
          </a:p>
          <a:p>
            <a:pPr lvl="1" eaLnBrk="1" hangingPunct="1">
              <a:defRPr/>
            </a:pPr>
            <a:r>
              <a:rPr lang="ko-KR" altLang="en-US" dirty="0" smtClean="0"/>
              <a:t>검토 팀 멤버들</a:t>
            </a:r>
            <a:r>
              <a:rPr lang="en-US" altLang="ko-KR" dirty="0" smtClean="0"/>
              <a:t>(Fellow team members)</a:t>
            </a:r>
          </a:p>
          <a:p>
            <a:pPr lvl="1" eaLnBrk="1" hangingPunct="1">
              <a:defRPr/>
            </a:pPr>
            <a:r>
              <a:rPr lang="ko-KR" altLang="en-US" dirty="0" smtClean="0"/>
              <a:t>관리자</a:t>
            </a:r>
            <a:r>
              <a:rPr lang="en-US" altLang="ko-KR" dirty="0" smtClean="0"/>
              <a:t>(Management)</a:t>
            </a:r>
          </a:p>
          <a:p>
            <a:pPr lvl="1" eaLnBrk="1" hangingPunct="1">
              <a:defRPr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(The client)</a:t>
            </a:r>
            <a:endParaRPr lang="en-US" altLang="ko-KR" i="1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검토되어 동의를 받으면 이것이 기준선</a:t>
            </a:r>
            <a:r>
              <a:rPr lang="en-US" altLang="ko-KR" dirty="0" smtClean="0"/>
              <a:t>(baseline)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4254533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Completion of Work Products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758F08-86D0-4F53-A013-6402ED0B6BCA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9.3  </a:t>
            </a:r>
            <a:r>
              <a:rPr lang="ko-KR" altLang="en-US" smtClean="0"/>
              <a:t>소프트웨어 프로젝트 관리의 컴포넌트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Work product, </a:t>
            </a:r>
            <a:r>
              <a:rPr lang="en-US" altLang="ko-KR" i="1" dirty="0" smtClean="0">
                <a:ea typeface="ＭＳ Ｐゴシック" charset="-128"/>
              </a:rPr>
              <a:t>plus</a:t>
            </a:r>
            <a:r>
              <a:rPr lang="en-US" altLang="ko-KR" dirty="0" smtClean="0">
                <a:ea typeface="ＭＳ Ｐゴシック" charset="-128"/>
              </a:rPr>
              <a:t> </a:t>
            </a:r>
          </a:p>
          <a:p>
            <a:pPr lvl="1" eaLnBrk="1" hangingPunct="1">
              <a:defRPr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프로덕트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작업 </a:t>
            </a:r>
            <a:r>
              <a:rPr lang="ko-KR" altLang="en-US" dirty="0" err="1" smtClean="0"/>
              <a:t>프로덕트에</a:t>
            </a:r>
            <a:r>
              <a:rPr lang="ko-KR" altLang="en-US" dirty="0" smtClean="0"/>
              <a:t> 대한 기술진 요구사항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개발 기간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자원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책임있는</a:t>
            </a:r>
            <a:r>
              <a:rPr lang="ko-KR" altLang="en-US" dirty="0" smtClean="0"/>
              <a:t> 사람의 이름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승인 기준 등이 정의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예산</a:t>
            </a:r>
            <a:r>
              <a:rPr lang="en-US" altLang="ko-KR" dirty="0" smtClean="0"/>
              <a:t>(Budget)</a:t>
            </a:r>
            <a:endParaRPr lang="ko-KR" altLang="en-US" dirty="0" smtClean="0"/>
          </a:p>
          <a:p>
            <a:pPr lvl="2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Project functions</a:t>
            </a:r>
          </a:p>
          <a:p>
            <a:pPr lvl="2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Activities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7" y="1124744"/>
            <a:ext cx="2160489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Work Package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75A47CD-8E93-48D8-A290-810E29E2AE28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z="2200" smtClean="0"/>
              <a:t>9.4  </a:t>
            </a:r>
            <a:r>
              <a:rPr lang="ko-KR" altLang="en-US" sz="2200" smtClean="0"/>
              <a:t>소프트웨어 프로젝트 관리 계획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관리 계획</a:t>
            </a:r>
            <a:r>
              <a:rPr lang="en-US" altLang="ko-KR" dirty="0" smtClean="0"/>
              <a:t>(project management plan)</a:t>
            </a:r>
            <a:r>
              <a:rPr lang="ko-KR" altLang="en-US" dirty="0" smtClean="0"/>
              <a:t>을 작성하는 많은 방법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ko-KR" altLang="en-US" dirty="0" smtClean="0"/>
              <a:t>가장 대표적인 것은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1058[1998] </a:t>
            </a: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표준은 소프트웨어 개발에 참여한 많은 주요 조직의 대표자들이 작성</a:t>
            </a:r>
          </a:p>
          <a:p>
            <a:pPr lvl="1" eaLnBrk="1" hangingPunct="1">
              <a:defRPr/>
            </a:pPr>
            <a:r>
              <a:rPr lang="en-US" altLang="ko-KR" dirty="0" smtClean="0"/>
              <a:t>IEEE </a:t>
            </a:r>
            <a:r>
              <a:rPr lang="ko-KR" altLang="en-US" dirty="0" smtClean="0"/>
              <a:t>프로젝트 관리 계획은 모든 유형의 소프트웨어 </a:t>
            </a:r>
            <a:r>
              <a:rPr lang="ko-KR" altLang="en-US" dirty="0" err="1" smtClean="0"/>
              <a:t>프로덕트들에</a:t>
            </a:r>
            <a:r>
              <a:rPr lang="ko-KR" altLang="en-US" dirty="0" smtClean="0"/>
              <a:t> 사용하기 위해 설계</a:t>
            </a:r>
          </a:p>
          <a:p>
            <a:pPr lvl="1" eaLnBrk="1" hangingPunct="1">
              <a:defRPr/>
            </a:pPr>
            <a:r>
              <a:rPr lang="en-US" altLang="ko-KR" dirty="0" smtClean="0"/>
              <a:t>IEEE </a:t>
            </a:r>
            <a:r>
              <a:rPr lang="ko-KR" altLang="en-US" dirty="0" smtClean="0"/>
              <a:t>프로젝트 관리 계획 프레임워크는 프로세스 개선을 지원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형상관리와 척도들과 같은 </a:t>
            </a:r>
            <a:r>
              <a:rPr lang="en-US" altLang="ko-KR" dirty="0" smtClean="0"/>
              <a:t>CMM </a:t>
            </a:r>
            <a:r>
              <a:rPr lang="ko-KR" altLang="en-US" dirty="0" smtClean="0"/>
              <a:t>핵심 프로세스 영역들</a:t>
            </a:r>
            <a:r>
              <a:rPr lang="en-US" altLang="ko-KR" dirty="0" smtClean="0"/>
              <a:t>(3.13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반영</a:t>
            </a:r>
          </a:p>
          <a:p>
            <a:pPr lvl="1" eaLnBrk="1" hangingPunct="1">
              <a:defRPr/>
            </a:pPr>
            <a:r>
              <a:rPr lang="en-US" altLang="ko-KR" dirty="0" smtClean="0"/>
              <a:t>IEEE </a:t>
            </a:r>
            <a:r>
              <a:rPr lang="ko-KR" altLang="en-US" dirty="0" smtClean="0"/>
              <a:t>프로젝트 관리 계획 프레임워크는 </a:t>
            </a:r>
            <a:r>
              <a:rPr lang="en-US" altLang="ko-KR" dirty="0" smtClean="0"/>
              <a:t>Unified Process</a:t>
            </a:r>
            <a:r>
              <a:rPr lang="ko-KR" altLang="en-US" dirty="0" smtClean="0"/>
              <a:t>에 이상적</a:t>
            </a:r>
          </a:p>
          <a:p>
            <a:pPr lvl="2" eaLnBrk="1" hangingPunct="1">
              <a:defRPr/>
            </a:pPr>
            <a:r>
              <a:rPr lang="en-US" altLang="ko-KR" dirty="0" smtClean="0"/>
              <a:t>Unified Process</a:t>
            </a:r>
            <a:r>
              <a:rPr lang="ko-KR" altLang="en-US" dirty="0" smtClean="0"/>
              <a:t>의 두 개의 중심 측면들인 요구사항 관리와 위험 관리에 할당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655297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Software Project Management Plan Framework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FEACFF0-75ED-4A12-8894-74482A4AEC1F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z="2200" smtClean="0"/>
              <a:t>9.4  </a:t>
            </a:r>
            <a:r>
              <a:rPr lang="ko-KR" altLang="en-US" sz="2200" smtClean="0"/>
              <a:t>소프트웨어 프로젝트 관리 계획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일부 절들은 소규모 소프트웨어와는 관련이 없음</a:t>
            </a:r>
            <a:endParaRPr lang="en-US" altLang="ko-KR" dirty="0" smtClean="0">
              <a:ea typeface="ＭＳ Ｐゴシック" charset="-128"/>
            </a:endParaRPr>
          </a:p>
          <a:p>
            <a:pPr lvl="1">
              <a:defRPr/>
            </a:pPr>
            <a:r>
              <a:rPr lang="en-US" altLang="ko-KR" dirty="0" smtClean="0"/>
              <a:t>7.7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"Subcontractor Management Plan“</a:t>
            </a:r>
            <a:r>
              <a:rPr lang="ko-KR" altLang="en-US" dirty="0" smtClean="0"/>
              <a:t>은 소규모 프로젝트에 사용되지 않음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655297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Software Project Management Plan Framework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9A652F0-46D5-41FF-B1E2-75F5DC811CC0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>
                <a:ea typeface="ＭＳ Ｐゴシック" pitchFamily="34" charset="-128"/>
              </a:rPr>
              <a:t>9.5  IEEE SPMP</a:t>
            </a:r>
            <a:endParaRPr lang="ko-KR" altLang="en-US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568888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IEEE Software Project Management Plan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D27985F-C4B4-4F87-A204-18DF93DA5275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6247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3" y="1773238"/>
            <a:ext cx="33162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3" name="Pictur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7338" y="1773238"/>
            <a:ext cx="3381375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9.6  </a:t>
            </a:r>
            <a:r>
              <a:rPr lang="ko-KR" altLang="en-US" smtClean="0"/>
              <a:t>테스팅 계획수립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SPMP</a:t>
            </a:r>
            <a:r>
              <a:rPr lang="ko-KR" altLang="en-US" dirty="0" smtClean="0"/>
              <a:t>는 테스팅에 관한 자원을 포함하고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세부적인 일정도 각 </a:t>
            </a:r>
            <a:r>
              <a:rPr lang="ko-KR" altLang="en-US" dirty="0" err="1" smtClean="0"/>
              <a:t>워크플로</a:t>
            </a:r>
            <a:r>
              <a:rPr lang="ko-KR" altLang="en-US" dirty="0" smtClean="0"/>
              <a:t> 동안에 시행해야 되는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명확하게 명시</a:t>
            </a:r>
          </a:p>
          <a:p>
            <a:pPr lvl="1">
              <a:defRPr/>
            </a:pPr>
            <a:r>
              <a:rPr lang="en-US" altLang="ko-KR" dirty="0" smtClean="0"/>
              <a:t>SQA </a:t>
            </a:r>
            <a:r>
              <a:rPr lang="ko-KR" altLang="en-US" dirty="0" smtClean="0"/>
              <a:t>그룹을 도와주는 좋은 방법은 개발이 추적되도록 요구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>
              <a:defRPr/>
            </a:pPr>
            <a:r>
              <a:rPr lang="ko-KR" altLang="en-US" dirty="0" smtClean="0"/>
              <a:t>코드 모듈들을 </a:t>
            </a:r>
            <a:r>
              <a:rPr lang="ko-KR" altLang="en-US" dirty="0" err="1" smtClean="0"/>
              <a:t>테스팅하는</a:t>
            </a:r>
            <a:r>
              <a:rPr lang="ko-KR" altLang="en-US" dirty="0" smtClean="0"/>
              <a:t> 한 가지 중요한 방법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코드 명세를 기반으로 테스트 케이스를 실행하는 블랙</a:t>
            </a:r>
            <a:r>
              <a:rPr lang="en-US" altLang="ko-KR" dirty="0" smtClean="0"/>
              <a:t>-</a:t>
            </a:r>
            <a:r>
              <a:rPr lang="ko-KR" altLang="en-US" dirty="0" smtClean="0"/>
              <a:t>박스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(black-box testing)(15.11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9253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Planning Testing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AAB3B1F-4E5A-4090-B1BB-A2B0A44DEB0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9.7  </a:t>
            </a:r>
            <a:r>
              <a:rPr lang="ko-KR" altLang="en-US" smtClean="0"/>
              <a:t>객체</a:t>
            </a:r>
            <a:r>
              <a:rPr lang="en-US" altLang="ko-KR" smtClean="0"/>
              <a:t>-</a:t>
            </a:r>
            <a:r>
              <a:rPr lang="ko-KR" altLang="en-US" smtClean="0"/>
              <a:t>지향 프로젝트 계획수립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 패러다임은 상대적으로 많은 독립적인 작은 컴포넌트로 구성</a:t>
            </a:r>
          </a:p>
          <a:p>
            <a:pPr lvl="1" eaLnBrk="1" hangingPunct="1">
              <a:defRPr/>
            </a:pPr>
            <a:r>
              <a:rPr lang="ko-KR" altLang="en-US" dirty="0" smtClean="0"/>
              <a:t>클래스들로 구성된 </a:t>
            </a:r>
            <a:r>
              <a:rPr lang="ko-KR" altLang="en-US" dirty="0" err="1" smtClean="0"/>
              <a:t>프로덕트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비용과 개발 기간 추정이 보다 쉽게 계산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보다 정확한 작은 단위로 되어 있어서 계획수립을 보다 쉽게 작성되도록 함</a:t>
            </a:r>
          </a:p>
          <a:p>
            <a:pPr lvl="1" eaLnBrk="1" hangingPunct="1">
              <a:buFontTx/>
              <a:buNone/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/>
              <a:t>COCOMO II(9.2.4</a:t>
            </a:r>
            <a:r>
              <a:rPr lang="ko-KR" altLang="en-US" dirty="0" smtClean="0"/>
              <a:t>절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지향을 포함한 최신 소프트웨어 기술을 처리할 수 있게 설계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중간급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COCOMO</a:t>
            </a:r>
            <a:r>
              <a:rPr lang="ko-KR" altLang="en-US" dirty="0" smtClean="0"/>
              <a:t>의 경우에 비용승수 중 일부에 소수 변경이 요구</a:t>
            </a:r>
            <a:r>
              <a:rPr lang="en-US" altLang="ko-KR" dirty="0" smtClean="0"/>
              <a:t>[Pittman, 1993]</a:t>
            </a:r>
            <a:endParaRPr lang="ko-KR" altLang="en-US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96880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Planning Object-Oriented Projects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9EC3971-69DE-4A1F-8B99-5E9F66B4702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9.7  </a:t>
            </a:r>
            <a:r>
              <a:rPr lang="ko-KR" altLang="en-US" smtClean="0"/>
              <a:t>객체</a:t>
            </a:r>
            <a:r>
              <a:rPr lang="en-US" altLang="ko-KR" smtClean="0"/>
              <a:t>-</a:t>
            </a:r>
            <a:r>
              <a:rPr lang="ko-KR" altLang="en-US" smtClean="0"/>
              <a:t>지향 프로젝트 계획수립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현재 프로젝트의 부분을 재사용 하는 목적</a:t>
            </a:r>
          </a:p>
          <a:p>
            <a:pPr lvl="1" eaLnBrk="1" hangingPunct="1">
              <a:defRPr/>
            </a:pPr>
            <a:r>
              <a:rPr lang="ko-KR" altLang="en-US" dirty="0" smtClean="0"/>
              <a:t>재사용 가능한 컴포넌트와 유사한 재사용 불가능한 컴포넌트를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등으로 비교하면 </a:t>
            </a:r>
            <a:r>
              <a:rPr lang="ko-KR" altLang="en-US" dirty="0" err="1" smtClean="0"/>
              <a:t>재사용시</a:t>
            </a:r>
            <a:r>
              <a:rPr lang="ko-KR" altLang="en-US" dirty="0" smtClean="0"/>
              <a:t> 시간이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 이상 빨라짐</a:t>
            </a:r>
            <a:r>
              <a:rPr lang="en-US" altLang="ko-KR" dirty="0" smtClean="0"/>
              <a:t>[Pittman, 1993]</a:t>
            </a:r>
            <a:endParaRPr lang="ko-KR" altLang="en-US" dirty="0" smtClean="0"/>
          </a:p>
          <a:p>
            <a:pPr lvl="1" eaLnBrk="1" hangingPunct="1">
              <a:defRPr/>
            </a:pPr>
            <a:r>
              <a:rPr lang="ko-KR" altLang="en-US" dirty="0" smtClean="0"/>
              <a:t>비용과 개발 기간 추정은 이런 추가 노력을 통합하기 위해 변경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대체로 </a:t>
            </a:r>
            <a:r>
              <a:rPr lang="en-US" altLang="ko-KR" dirty="0" smtClean="0"/>
              <a:t>SPMP</a:t>
            </a:r>
            <a:r>
              <a:rPr lang="ko-KR" altLang="en-US" dirty="0" smtClean="0"/>
              <a:t>는 재사용 노력의 영향을 통합하기 위해 조절</a:t>
            </a:r>
          </a:p>
          <a:p>
            <a:pPr lvl="1" eaLnBrk="1" hangingPunct="1">
              <a:defRPr/>
            </a:pPr>
            <a:r>
              <a:rPr lang="ko-KR" altLang="en-US" dirty="0" smtClean="0"/>
              <a:t>기존 컴포넌트의 재사용은 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개발에서 전체적 노력을 감소시킴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미래 </a:t>
            </a:r>
            <a:r>
              <a:rPr lang="ko-KR" altLang="en-US" dirty="0" err="1" smtClean="0"/>
              <a:t>프로덕트에서</a:t>
            </a:r>
            <a:r>
              <a:rPr lang="ko-KR" altLang="en-US" dirty="0" smtClean="0"/>
              <a:t> 재사용을 위한 컴포넌트 설계는 노력을 증가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장기적으로 클래스의 재사용은 비용을 상쇄시킬 것이고 이것을 도와주는 증거들이 이미 있다고 예측 </a:t>
            </a:r>
            <a:r>
              <a:rPr lang="en-US" altLang="ko-KR" dirty="0" smtClean="0"/>
              <a:t>[Lim, 1994]. </a:t>
            </a:r>
            <a:endParaRPr lang="ko-KR" altLang="en-US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96880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Planning Object-Oriented Projects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F21CBDA-2895-4E87-AB98-62FAE2AD4E3F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9.1  </a:t>
            </a:r>
            <a:r>
              <a:rPr lang="ko-KR" altLang="en-US" smtClean="0"/>
              <a:t>계획수립과 소프트웨어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Example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ko-KR" altLang="en-US" dirty="0" err="1" smtClean="0"/>
              <a:t>프로덕트가</a:t>
            </a:r>
            <a:r>
              <a:rPr lang="ko-KR" altLang="en-US" dirty="0" smtClean="0"/>
              <a:t> 구현 </a:t>
            </a:r>
            <a:r>
              <a:rPr lang="ko-KR" altLang="en-US" dirty="0" err="1" smtClean="0"/>
              <a:t>워크플로의</a:t>
            </a:r>
            <a:r>
              <a:rPr lang="ko-KR" altLang="en-US" dirty="0" smtClean="0"/>
              <a:t> 후반부에 승인 테스트를 통과한 후 클라이언트에 인도될 때 그 비용이 백 </a:t>
            </a:r>
            <a:r>
              <a:rPr lang="ko-KR" altLang="en-US" dirty="0" err="1" smtClean="0"/>
              <a:t>만달러가</a:t>
            </a:r>
            <a:r>
              <a:rPr lang="ko-KR" altLang="en-US" dirty="0" smtClean="0"/>
              <a:t> 든다고 가정</a:t>
            </a:r>
          </a:p>
          <a:p>
            <a:pPr lvl="2" eaLnBrk="1" hangingPunct="1">
              <a:defRPr/>
            </a:pPr>
            <a:r>
              <a:rPr lang="ko-KR" altLang="en-US" dirty="0" smtClean="0"/>
              <a:t>추정의 범위는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만 달러에서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백만 달러 사이</a:t>
            </a:r>
          </a:p>
          <a:p>
            <a:pPr lvl="2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ko-KR" altLang="en-US" dirty="0" smtClean="0"/>
              <a:t>비용추정이 요구사항 </a:t>
            </a:r>
            <a:r>
              <a:rPr lang="ko-KR" altLang="en-US" dirty="0" err="1" smtClean="0"/>
              <a:t>워크플로의</a:t>
            </a:r>
            <a:r>
              <a:rPr lang="ko-KR" altLang="en-US" dirty="0" smtClean="0"/>
              <a:t> 중간에 추정</a:t>
            </a:r>
          </a:p>
          <a:p>
            <a:pPr lvl="2">
              <a:defRPr/>
            </a:pPr>
            <a:r>
              <a:rPr lang="ko-KR" altLang="en-US" dirty="0" smtClean="0"/>
              <a:t>추정의 범위는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만 달러에서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백만 달러 사이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ko-KR" altLang="en-US" dirty="0" smtClean="0"/>
              <a:t>비용추정이 분석 </a:t>
            </a:r>
            <a:r>
              <a:rPr lang="ko-KR" altLang="en-US" dirty="0" err="1" smtClean="0"/>
              <a:t>워크플로의</a:t>
            </a:r>
            <a:r>
              <a:rPr lang="ko-KR" altLang="en-US" dirty="0" smtClean="0"/>
              <a:t> 후반부에 추정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b="1" dirty="0" smtClean="0"/>
              <a:t>불확실성 원추</a:t>
            </a:r>
            <a:r>
              <a:rPr lang="en-US" altLang="ko-KR" b="1" dirty="0" smtClean="0"/>
              <a:t>(</a:t>
            </a:r>
            <a:r>
              <a:rPr lang="en-US" b="1" dirty="0" smtClean="0"/>
              <a:t>cone of Uncertainty)</a:t>
            </a:r>
            <a:endParaRPr lang="en-US" dirty="0" smtClean="0"/>
          </a:p>
          <a:p>
            <a:pPr lvl="2" eaLnBrk="1" hangingPunct="1">
              <a:defRPr/>
            </a:pPr>
            <a:r>
              <a:rPr lang="en-US" altLang="ko-KR" dirty="0" smtClean="0"/>
              <a:t>67</a:t>
            </a:r>
            <a:r>
              <a:rPr lang="ko-KR" altLang="en-US" dirty="0" smtClean="0"/>
              <a:t>만 달러에서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백</a:t>
            </a:r>
            <a:r>
              <a:rPr lang="en-US" altLang="ko-KR" dirty="0" smtClean="0"/>
              <a:t>5</a:t>
            </a:r>
            <a:r>
              <a:rPr lang="ko-KR" altLang="en-US" dirty="0" smtClean="0"/>
              <a:t>십만 달러로 상대적으로 범위가 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44040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Planning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8C7ED82-80C0-4635-B18D-6ABD891B6FB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9.8  </a:t>
            </a:r>
            <a:r>
              <a:rPr lang="ko-KR" altLang="en-US" smtClean="0"/>
              <a:t>요구사항 교육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“우리는 </a:t>
            </a:r>
            <a:r>
              <a:rPr lang="ko-KR" altLang="en-US" dirty="0" err="1" smtClean="0"/>
              <a:t>프로덕트가</a:t>
            </a:r>
            <a:r>
              <a:rPr lang="ko-KR" altLang="en-US" dirty="0" smtClean="0"/>
              <a:t> 완성될 때까지 교육에 대해 걱정을 할 필요가 없고 그 다음에 사용자들을 교육시킬 수 있다</a:t>
            </a:r>
            <a:r>
              <a:rPr lang="en-US" altLang="ko-KR" dirty="0" smtClean="0"/>
              <a:t>.”  </a:t>
            </a:r>
          </a:p>
          <a:p>
            <a:pPr lvl="1" eaLnBrk="1" hangingPunct="1">
              <a:defRPr/>
            </a:pPr>
            <a:r>
              <a:rPr lang="ko-KR" altLang="en-US" dirty="0" smtClean="0"/>
              <a:t>교육은 소프트웨어 계획 수립과 추정이 교육으로 시작되고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팀의 멤버에게도 필요</a:t>
            </a:r>
          </a:p>
          <a:p>
            <a:pPr lvl="1" eaLnBrk="1" hangingPunct="1">
              <a:defRPr/>
            </a:pPr>
            <a:r>
              <a:rPr lang="ko-KR" altLang="en-US" dirty="0" smtClean="0"/>
              <a:t>새로운 설계 기법이나 테스트 절차와 같은 새로운 소프트웨어 개발기법이 사용될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교육은 새로운 기법을 사용하는 팀의 모든 멤버에게 제공</a:t>
            </a:r>
          </a:p>
          <a:p>
            <a:pPr lvl="1" eaLnBrk="1" hangingPunct="1">
              <a:defRPr/>
            </a:pPr>
            <a:r>
              <a:rPr lang="ko-KR" altLang="en-US" dirty="0" smtClean="0"/>
              <a:t>워크스테이션들이나 통합 환경과 같은 하드웨어나 소프트웨어 툴들의 도입은 교육이 요구 </a:t>
            </a:r>
          </a:p>
          <a:p>
            <a:pPr lvl="1" eaLnBrk="1" hangingPunct="1">
              <a:defRPr/>
            </a:pPr>
            <a:r>
              <a:rPr lang="ko-KR" altLang="en-US" dirty="0" smtClean="0"/>
              <a:t>프로그래머들은 구현언어뿐만 아니라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개발을 위해 사용되는 운영체제 시스템에 관해 교육을 받을 필요가 있음</a:t>
            </a:r>
          </a:p>
          <a:p>
            <a:pPr lvl="1" eaLnBrk="1" hangingPunct="1">
              <a:defRPr/>
            </a:pPr>
            <a:r>
              <a:rPr lang="ko-KR" altLang="en-US" dirty="0" smtClean="0"/>
              <a:t>컴퓨터 운영자들은 새로운 </a:t>
            </a:r>
            <a:r>
              <a:rPr lang="ko-KR" altLang="en-US" dirty="0" err="1" smtClean="0"/>
              <a:t>프로덕트를</a:t>
            </a:r>
            <a:r>
              <a:rPr lang="ko-KR" altLang="en-US" dirty="0" smtClean="0"/>
              <a:t> 실행할 수 있게 몇 종류의 교육을 받을 필요가 있음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62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Training Requirements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CFA83D0-43A7-4F4D-ACC6-F13515BCFC6F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9.9  </a:t>
            </a:r>
            <a:r>
              <a:rPr lang="ko-KR" altLang="en-US" smtClean="0"/>
              <a:t>문서화 표준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소프트웨어 </a:t>
            </a:r>
            <a:r>
              <a:rPr lang="ko-KR" altLang="en-US" dirty="0" err="1" smtClean="0"/>
              <a:t>프로덕트의</a:t>
            </a:r>
            <a:r>
              <a:rPr lang="ko-KR" altLang="en-US" dirty="0" smtClean="0"/>
              <a:t> 개발은 광범위하고 다양한 문서화</a:t>
            </a:r>
            <a:r>
              <a:rPr lang="en-US" altLang="ko-KR" dirty="0" smtClean="0"/>
              <a:t>(documentation) </a:t>
            </a:r>
            <a:r>
              <a:rPr lang="ko-KR" altLang="en-US" dirty="0" smtClean="0"/>
              <a:t>작업이 수반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IBM </a:t>
            </a:r>
            <a:r>
              <a:rPr lang="ko-KR" altLang="en-US" dirty="0" smtClean="0">
                <a:ea typeface="ＭＳ Ｐゴシック" charset="-128"/>
              </a:rPr>
              <a:t>내부 상용 </a:t>
            </a:r>
            <a:r>
              <a:rPr lang="ko-KR" altLang="en-US" dirty="0" err="1" smtClean="0">
                <a:ea typeface="ＭＳ Ｐゴシック" charset="-128"/>
              </a:rPr>
              <a:t>프로덕트</a:t>
            </a:r>
            <a:r>
              <a:rPr lang="en-US" altLang="ko-KR" dirty="0" smtClean="0">
                <a:ea typeface="ＭＳ Ｐゴシック" charset="-128"/>
              </a:rPr>
              <a:t>(50 KDSI)</a:t>
            </a:r>
          </a:p>
          <a:p>
            <a:pPr lvl="2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KDSI</a:t>
            </a:r>
            <a:r>
              <a:rPr lang="ko-KR" altLang="en-US" dirty="0" smtClean="0">
                <a:ea typeface="ＭＳ Ｐゴシック" charset="-128"/>
              </a:rPr>
              <a:t>당 </a:t>
            </a:r>
            <a:r>
              <a:rPr lang="en-US" altLang="ko-KR" dirty="0" smtClean="0">
                <a:ea typeface="ＭＳ Ｐゴシック" charset="-128"/>
              </a:rPr>
              <a:t>29page</a:t>
            </a:r>
            <a:r>
              <a:rPr lang="ko-KR" altLang="en-US" dirty="0" smtClean="0">
                <a:ea typeface="ＭＳ Ｐゴシック" charset="-128"/>
              </a:rPr>
              <a:t>의 문서 생성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비슷한 사이즈의 상업용 소프트웨어 </a:t>
            </a:r>
            <a:r>
              <a:rPr lang="ko-KR" altLang="en-US" dirty="0" err="1" smtClean="0">
                <a:ea typeface="ＭＳ Ｐゴシック" charset="-128"/>
              </a:rPr>
              <a:t>프로덕트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KDSI</a:t>
            </a:r>
            <a:r>
              <a:rPr lang="ko-KR" altLang="en-US" dirty="0" smtClean="0">
                <a:ea typeface="ＭＳ Ｐゴシック" charset="-128"/>
              </a:rPr>
              <a:t>당 </a:t>
            </a:r>
            <a:r>
              <a:rPr lang="en-US" altLang="ko-KR" dirty="0" smtClean="0">
                <a:ea typeface="ＭＳ Ｐゴシック" charset="-128"/>
              </a:rPr>
              <a:t>66page</a:t>
            </a:r>
          </a:p>
          <a:p>
            <a:pPr lvl="1" eaLnBrk="1" hangingPunct="1">
              <a:defRPr/>
            </a:pPr>
            <a:r>
              <a:rPr lang="ko-KR" altLang="en-US" dirty="0" smtClean="0">
                <a:ea typeface="ＭＳ Ｐゴシック" charset="-128"/>
              </a:rPr>
              <a:t>운영체제 </a:t>
            </a:r>
            <a:r>
              <a:rPr lang="en-US" altLang="ko-KR" dirty="0" smtClean="0">
                <a:ea typeface="ＭＳ Ｐゴシック" charset="-128"/>
              </a:rPr>
              <a:t>IMS/360 Version 2.3 (166 KDSI)</a:t>
            </a:r>
          </a:p>
          <a:p>
            <a:pPr lvl="2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KDSI</a:t>
            </a:r>
            <a:r>
              <a:rPr lang="ko-KR" altLang="en-US" dirty="0" smtClean="0">
                <a:ea typeface="ＭＳ Ｐゴシック" charset="-128"/>
              </a:rPr>
              <a:t>당 </a:t>
            </a:r>
            <a:r>
              <a:rPr lang="en-US" altLang="ko-KR" dirty="0" smtClean="0">
                <a:ea typeface="ＭＳ Ｐゴシック" charset="-128"/>
              </a:rPr>
              <a:t>157page</a:t>
            </a:r>
            <a:r>
              <a:rPr lang="ko-KR" altLang="en-US" dirty="0" smtClean="0">
                <a:ea typeface="ＭＳ Ｐゴシック" charset="-128"/>
              </a:rPr>
              <a:t>의 문서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>
              <a:defRPr/>
            </a:pPr>
            <a:r>
              <a:rPr lang="en-US" altLang="ko-KR" dirty="0" smtClean="0"/>
              <a:t>63</a:t>
            </a:r>
            <a:r>
              <a:rPr lang="ko-KR" altLang="en-US" dirty="0" smtClean="0"/>
              <a:t>개의 개발 프로젝트와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개의 유지보수 프로젝트에 관련된 연구에는 코드와 관련된 활동에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시간을 소비하고 문서화에 관련된 활동에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시간을 소비하는 것으로 나타남</a:t>
            </a:r>
            <a:r>
              <a:rPr lang="en-US" altLang="ko-KR" dirty="0" smtClean="0"/>
              <a:t>[Boehm, 1981]</a:t>
            </a:r>
            <a:endParaRPr lang="ko-KR" altLang="en-US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466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Documentation Standards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9EA317D-01FC-4CA9-843F-E30B6ED59256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9.9  </a:t>
            </a:r>
            <a:r>
              <a:rPr lang="ko-KR" altLang="en-US" smtClean="0"/>
              <a:t>문서화 표준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Planning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Control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Financial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Technical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Source code</a:t>
            </a:r>
          </a:p>
          <a:p>
            <a:pPr lvl="1"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Comments within source code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1925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ko-KR" altLang="en-US" smtClean="0"/>
              <a:t>문서의 유형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5104FB7-99D4-4A43-91AE-D74AFCE158F3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9.9  </a:t>
            </a:r>
            <a:r>
              <a:rPr lang="ko-KR" altLang="en-US" smtClean="0"/>
              <a:t>문서화 표준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설계 문서화에서 일관성은 팀 멤버들간의 오해를 줄여줌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SQA </a:t>
            </a:r>
            <a:r>
              <a:rPr lang="ko-KR" altLang="en-US" dirty="0" smtClean="0"/>
              <a:t>그룹을 도와줌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새로운 피고용인이 문서화 표준에 대한 교육을 받아야 하지만 기존의 피고용인은 교육을 받을 필요는 없음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프로덕트의</a:t>
            </a:r>
            <a:r>
              <a:rPr lang="ko-KR" altLang="en-US" dirty="0" smtClean="0"/>
              <a:t> 유지보수 관점에서 일관된 코딩 표준은 유지보수 프로그래머가 소스 코드를 이해하는데 도움을 줌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사용자 매뉴얼은 수많은 사용자와 컴퓨터 전문가들이 읽어야 하기 때문에 표준은 더더욱 중요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IEEE</a:t>
            </a:r>
            <a:r>
              <a:rPr lang="ko-KR" altLang="en-US" dirty="0" smtClean="0"/>
              <a:t>는 사용자 매뉴얼의 표준</a:t>
            </a:r>
            <a:r>
              <a:rPr lang="en-US" altLang="ko-KR" dirty="0" smtClean="0"/>
              <a:t>(IEEE Standard 1063 for Software User Documentation)</a:t>
            </a:r>
            <a:r>
              <a:rPr lang="ko-KR" altLang="en-US" dirty="0" smtClean="0"/>
              <a:t>을 개발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466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Documentation Standards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D04B607-FD0B-4638-94E0-2288CFF3CE04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9.9  </a:t>
            </a:r>
            <a:r>
              <a:rPr lang="ko-KR" altLang="en-US" smtClean="0"/>
              <a:t>문서화 표준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계획수립 프로세스의 부분으로 표준들은 소프트웨어 </a:t>
            </a:r>
            <a:r>
              <a:rPr lang="ko-KR" altLang="en-US" dirty="0" err="1" smtClean="0"/>
              <a:t>프로덕션시</a:t>
            </a:r>
            <a:r>
              <a:rPr lang="ko-KR" altLang="en-US" dirty="0" smtClean="0"/>
              <a:t> 작성되는 모든 문서화에 대해 설정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표준은 </a:t>
            </a:r>
            <a:r>
              <a:rPr lang="en-US" altLang="ko-KR" dirty="0" smtClean="0"/>
              <a:t>SPMP</a:t>
            </a:r>
            <a:r>
              <a:rPr lang="ko-KR" altLang="en-US" dirty="0" smtClean="0"/>
              <a:t>에 통합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defRPr/>
            </a:pPr>
            <a:r>
              <a:rPr lang="ko-KR" altLang="en-US" dirty="0" smtClean="0"/>
              <a:t>문서화는 소프트웨어 프로덕션 노력에 주요 측면</a:t>
            </a:r>
          </a:p>
          <a:p>
            <a:pPr lvl="1" eaLnBrk="1" hangingPunct="1">
              <a:defRPr/>
            </a:pPr>
            <a:r>
              <a:rPr lang="ko-KR" altLang="en-US" dirty="0" smtClean="0"/>
              <a:t>모든 세부 사항에 대한 문서화 노력을 계획하게 하는 것은 이것이 성공적인 소프트웨어 프로덕션에 중요한 컴포넌트이기 때문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744664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Documentation Standards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B3DA9C-5D6D-4C76-B5AB-374ECCD7A5FA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9.10  </a:t>
            </a:r>
            <a:r>
              <a:rPr lang="ko-KR" altLang="en-US" smtClean="0"/>
              <a:t>계획수립과 추정용 </a:t>
            </a:r>
            <a:r>
              <a:rPr lang="en-US" altLang="ko-KR" smtClean="0"/>
              <a:t>CASE </a:t>
            </a:r>
            <a:r>
              <a:rPr lang="ko-KR" altLang="en-US" smtClean="0"/>
              <a:t>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많은 툴이 </a:t>
            </a:r>
            <a:r>
              <a:rPr lang="ko-KR" altLang="en-US" dirty="0" err="1" smtClean="0"/>
              <a:t>중간급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COCOMO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COCOMO II</a:t>
            </a:r>
            <a:r>
              <a:rPr lang="ko-KR" altLang="en-US" dirty="0" smtClean="0"/>
              <a:t>를 자동화시키는데 이용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word processor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spreadsheet</a:t>
            </a:r>
          </a:p>
          <a:p>
            <a:pPr eaLnBrk="1" hangingPunct="1">
              <a:defRPr/>
            </a:pPr>
            <a:endParaRPr lang="en-US" altLang="ko-KR" dirty="0" smtClean="0">
              <a:ea typeface="ＭＳ Ｐゴシック" charset="-128"/>
            </a:endParaRPr>
          </a:p>
          <a:p>
            <a:pPr>
              <a:defRPr/>
            </a:pPr>
            <a:r>
              <a:rPr lang="ko-KR" altLang="en-US" dirty="0" smtClean="0"/>
              <a:t>상용 관리 툴은 계획수립과 추정 프로세스를 도와주고 또 개발 프로세스를 전체적으로 모니터링 하는데 도움</a:t>
            </a:r>
          </a:p>
          <a:p>
            <a:pPr lvl="1" eaLnBrk="1" hangingPunct="1">
              <a:defRPr/>
            </a:pPr>
            <a:r>
              <a:rPr lang="en-US" altLang="ko-KR" dirty="0" err="1" smtClean="0">
                <a:ea typeface="ＭＳ Ｐゴシック" charset="-128"/>
              </a:rPr>
              <a:t>MacProject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>
              <a:defRPr/>
            </a:pPr>
            <a:r>
              <a:rPr lang="en-US" altLang="ko-KR" dirty="0" smtClean="0">
                <a:ea typeface="ＭＳ Ｐゴシック" charset="-128"/>
              </a:rPr>
              <a:t>Microsoft Project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CASE Tools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F5986AF-B1A2-4EFE-BDB1-F68D1252F14C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z="2200" smtClean="0"/>
              <a:t>9.11  SPMP </a:t>
            </a:r>
            <a:r>
              <a:rPr lang="ko-KR" altLang="en-US" sz="2200" smtClean="0"/>
              <a:t>테스팅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전체 </a:t>
            </a:r>
            <a:r>
              <a:rPr lang="en-US" altLang="ko-KR" dirty="0" smtClean="0"/>
              <a:t>SPMP</a:t>
            </a:r>
            <a:r>
              <a:rPr lang="ko-KR" altLang="en-US" dirty="0" smtClean="0"/>
              <a:t>는 추정이 클라이언트에게 인도되기 전에 </a:t>
            </a:r>
            <a:r>
              <a:rPr lang="en-US" altLang="ko-KR" dirty="0" smtClean="0"/>
              <a:t>SQA </a:t>
            </a:r>
            <a:r>
              <a:rPr lang="ko-KR" altLang="en-US" dirty="0" smtClean="0"/>
              <a:t>그룹이 검사</a:t>
            </a:r>
          </a:p>
          <a:p>
            <a:pPr lvl="1" eaLnBrk="1" hangingPunct="1">
              <a:defRPr/>
            </a:pPr>
            <a:r>
              <a:rPr lang="ko-KR" altLang="en-US" dirty="0" smtClean="0"/>
              <a:t>소프트웨어 프로젝트 관리 계획에 있는 결함은 개발자들에게 심각한 재정상의 피해를 </a:t>
            </a:r>
            <a:r>
              <a:rPr lang="ko-KR" altLang="en-US" dirty="0" err="1" smtClean="0"/>
              <a:t>갖게함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개발 조직에서 프로젝트의 비용이나 개발 기간을 과대 평가하거나 과소 평가하지 않는 것이 중요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계획 </a:t>
            </a:r>
            <a:r>
              <a:rPr lang="ko-KR" altLang="en-US" dirty="0" err="1" smtClean="0"/>
              <a:t>인스펙션</a:t>
            </a:r>
            <a:r>
              <a:rPr lang="ko-KR" altLang="en-US" dirty="0" smtClean="0"/>
              <a:t> 팀</a:t>
            </a:r>
            <a:r>
              <a:rPr lang="en-US" altLang="ko-KR" dirty="0" smtClean="0"/>
              <a:t>(plan inspection team)</a:t>
            </a:r>
          </a:p>
          <a:p>
            <a:pPr lvl="1" eaLnBrk="1" hangingPunct="1">
              <a:defRPr/>
            </a:pPr>
            <a:r>
              <a:rPr lang="en-US" altLang="ko-KR" dirty="0" smtClean="0"/>
              <a:t>SPMP</a:t>
            </a:r>
            <a:r>
              <a:rPr lang="ko-KR" altLang="en-US" dirty="0" smtClean="0"/>
              <a:t>를 상세하게 검토해야 하는데 특히 비용과 기간 추정에 관심을 가져야 함</a:t>
            </a:r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08848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Testing SPMP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5341807-291F-408E-8E07-E1017E2989CE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E5446-23EB-4CCD-A4EC-31814A6BCD2F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73732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9.1  </a:t>
            </a:r>
            <a:r>
              <a:rPr lang="ko-KR" altLang="en-US" smtClean="0"/>
              <a:t>계획수립과 소프트웨어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3035300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불확실성 원추</a:t>
            </a:r>
            <a:r>
              <a:rPr lang="en-US" b="1" dirty="0" smtClean="0"/>
              <a:t>(cone of Uncertainty)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점이 표시</a:t>
            </a:r>
            <a:endParaRPr lang="en-US" altLang="ko-KR" i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44040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Planning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DE8113A-6ACD-4451-871E-BE1739BCAB0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1229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1773238"/>
            <a:ext cx="4751388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9.1  </a:t>
            </a:r>
            <a:r>
              <a:rPr lang="ko-KR" altLang="en-US" smtClean="0"/>
              <a:t>계획수립과 소프트웨어 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435975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불확실성 원추 모델이 기반을 둔 데이터 </a:t>
            </a:r>
            <a:r>
              <a:rPr lang="en-US" altLang="ko-KR" dirty="0" smtClean="0"/>
              <a:t>U.S. Air Force Electronic System Division[</a:t>
            </a:r>
            <a:r>
              <a:rPr lang="en-US" altLang="ko-KR" dirty="0" err="1" smtClean="0"/>
              <a:t>Devenny</a:t>
            </a:r>
            <a:r>
              <a:rPr lang="en-US" altLang="ko-KR" dirty="0" smtClean="0"/>
              <a:t>, 1976]</a:t>
            </a:r>
            <a:r>
              <a:rPr lang="ko-KR" altLang="en-US" dirty="0" smtClean="0"/>
              <a:t>는 오래된 데이터로서 추정기법 제안</a:t>
            </a:r>
          </a:p>
          <a:p>
            <a:pPr lvl="1" eaLnBrk="1" hangingPunct="1">
              <a:defRPr/>
            </a:pPr>
            <a:r>
              <a:rPr lang="ko-KR" altLang="en-US" dirty="0" smtClean="0"/>
              <a:t>추정기술은 많은 향상을 이룸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하지만 불확실성 원추의 전체 모습은 크게 변경되지 않음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440408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Planning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8BE5AF7-A282-49B3-AEB6-9A9351AABAC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361950" y="346075"/>
            <a:ext cx="8229600" cy="419100"/>
          </a:xfrm>
        </p:spPr>
        <p:txBody>
          <a:bodyPr/>
          <a:lstStyle/>
          <a:p>
            <a:r>
              <a:rPr lang="en-US" altLang="ko-KR" smtClean="0"/>
              <a:t>9.2  </a:t>
            </a:r>
            <a:r>
              <a:rPr lang="ko-KR" altLang="en-US" smtClean="0"/>
              <a:t>기간과 비용 추정하기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413" cy="43529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정확한 기간 평가는 매우 중요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정확한 비용 추정이 중요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내부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비용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비용이나 기간의 정확한 견적을 위해 너무 많은 변수가 존재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728440" cy="400110"/>
          </a:xfrm>
          <a:noFill/>
        </p:spPr>
        <p:txBody>
          <a:bodyPr/>
          <a:lstStyle/>
          <a:p>
            <a:pPr algn="ctr">
              <a:defRPr/>
            </a:pPr>
            <a:r>
              <a:rPr lang="en-US" altLang="ko-KR" dirty="0" smtClean="0">
                <a:ea typeface="ＭＳ Ｐゴシック" charset="-128"/>
              </a:rPr>
              <a:t>Estimating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9F6347A-0194-4986-94A2-250AB78F049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24877</TotalTime>
  <Words>3037</Words>
  <Application>Microsoft Office PowerPoint</Application>
  <PresentationFormat>화면 슬라이드 쇼(4:3)</PresentationFormat>
  <Paragraphs>666</Paragraphs>
  <Slides>67</Slides>
  <Notes>67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68" baseType="lpstr">
      <vt:lpstr>소프트웨어공학 서식</vt:lpstr>
      <vt:lpstr>Object-Oriented and     Classical Software Engineering</vt:lpstr>
      <vt:lpstr>Chapter 9.        계획수립과 추정</vt:lpstr>
      <vt:lpstr>PowerPoint 프레젠테이션</vt:lpstr>
      <vt:lpstr>9.0  계획수립과 추정</vt:lpstr>
      <vt:lpstr>9.1  계획수립과 소프트웨어 프로세스</vt:lpstr>
      <vt:lpstr>9.1  계획수립과 소프트웨어 프로세스</vt:lpstr>
      <vt:lpstr>9.1  계획수립과 소프트웨어 프로세스</vt:lpstr>
      <vt:lpstr>9.1  계획수립과 소프트웨어 프로세스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9.2  기간과 비용 추정하기</vt:lpstr>
      <vt:lpstr>9.3  소프트웨어 프로젝트 관리의 컴포넌트</vt:lpstr>
      <vt:lpstr>9.3  소프트웨어 프로젝트 관리의 컴포넌트</vt:lpstr>
      <vt:lpstr>9.3  소프트웨어 프로젝트 관리의 컴포넌트</vt:lpstr>
      <vt:lpstr>9.3  소프트웨어 프로젝트 관리의 컴포넌트</vt:lpstr>
      <vt:lpstr>9.3  소프트웨어 프로젝트 관리의 컴포넌트</vt:lpstr>
      <vt:lpstr>9.3  소프트웨어 프로젝트 관리의 컴포넌트</vt:lpstr>
      <vt:lpstr>9.3  소프트웨어 프로젝트 관리의 컴포넌트</vt:lpstr>
      <vt:lpstr>9.3  소프트웨어 프로젝트 관리의 컴포넌트</vt:lpstr>
      <vt:lpstr>9.4  소프트웨어 프로젝트 관리 계획 프레임워크</vt:lpstr>
      <vt:lpstr>9.4  소프트웨어 프로젝트 관리 계획 프레임워크</vt:lpstr>
      <vt:lpstr>9.5  IEEE SPMP</vt:lpstr>
      <vt:lpstr>9.6  테스팅 계획수립</vt:lpstr>
      <vt:lpstr>9.7  객체-지향 프로젝트 계획수립</vt:lpstr>
      <vt:lpstr>9.7  객체-지향 프로젝트 계획수립</vt:lpstr>
      <vt:lpstr>9.8  요구사항 교육</vt:lpstr>
      <vt:lpstr>9.9  문서화 표준</vt:lpstr>
      <vt:lpstr>9.9  문서화 표준</vt:lpstr>
      <vt:lpstr>9.9  문서화 표준</vt:lpstr>
      <vt:lpstr>9.9  문서화 표준</vt:lpstr>
      <vt:lpstr>9.10  계획수립과 추정용 CASE 툴</vt:lpstr>
      <vt:lpstr>9.11  SPMP 테스팅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CNLAB</cp:lastModifiedBy>
  <cp:revision>1615</cp:revision>
  <dcterms:created xsi:type="dcterms:W3CDTF">2010-06-28T15:09:10Z</dcterms:created>
  <dcterms:modified xsi:type="dcterms:W3CDTF">2017-09-09T10:08:15Z</dcterms:modified>
</cp:coreProperties>
</file>