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9" r:id="rId16"/>
    <p:sldId id="280" r:id="rId17"/>
    <p:sldId id="282" r:id="rId18"/>
    <p:sldId id="284" r:id="rId19"/>
    <p:sldId id="285" r:id="rId20"/>
    <p:sldId id="287" r:id="rId21"/>
    <p:sldId id="288" r:id="rId22"/>
    <p:sldId id="290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261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216" y="-102"/>
      </p:cViewPr>
      <p:guideLst>
        <p:guide orient="horz" pos="1117"/>
        <p:guide pos="2880"/>
        <p:guide pos="295"/>
        <p:guide pos="17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F822B-C71E-4133-97C8-DEF49903D2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51E5-A944-4E94-9F7E-B3A3FB3597C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1437-D5A4-4B0F-8501-5198775BA51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DE4E-DF63-4660-AA11-099A997691A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7F859-AA6F-4C4E-90A8-3692A1AE43D9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2433-B3F8-407E-AF71-808926DACE2E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89143-9417-4F50-9729-DEB9448A331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E0079-52BA-45A6-9ECC-EB0046D3205D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FD370-AB44-45CA-A265-3DD8EE1F002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F259-F279-4F65-A392-F0E1C4BE25ED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D0105-468B-45C4-861E-3B9EF71C38B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4A0A-3D5B-4CDB-A2BB-0458A0AE381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AE24D-8EB1-401B-BB79-41A691B7D48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2506B-3461-4076-90F5-297DAE70B2E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4BBEAC-C198-4F7F-AC21-8C50B833942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4000" b="1" i="1" dirty="0" smtClean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 smtClean="0">
                <a:ea typeface="ＭＳ Ｐゴシック" pitchFamily="-108" charset="-128"/>
              </a:rPr>
            </a:br>
            <a:r>
              <a:rPr lang="en-US" altLang="ko-KR" sz="4000" b="1" i="1" dirty="0" smtClean="0">
                <a:ea typeface="ＭＳ Ｐゴシック" pitchFamily="-108" charset="-128"/>
              </a:rPr>
              <a:t>   Classical Software Engineering</a:t>
            </a:r>
            <a:endParaRPr lang="ko-KR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다섯 개의 모든 핵심 </a:t>
            </a:r>
            <a:r>
              <a:rPr lang="ko-KR" altLang="en-US" b="1" dirty="0" err="1" smtClean="0"/>
              <a:t>워크플로는</a:t>
            </a:r>
            <a:r>
              <a:rPr lang="ko-KR" altLang="en-US" b="1" dirty="0" smtClean="0"/>
              <a:t> 전체 생명 주기에서 수행됨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하지만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대부분은 한 </a:t>
            </a:r>
            <a:r>
              <a:rPr lang="ko-KR" altLang="en-US" b="1" dirty="0" err="1" smtClean="0"/>
              <a:t>워크플로가</a:t>
            </a:r>
            <a:r>
              <a:rPr lang="ko-KR" altLang="en-US" b="1" dirty="0" smtClean="0"/>
              <a:t> 우선시</a:t>
            </a:r>
            <a:endParaRPr lang="en-US" altLang="ko-KR" b="1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Examples:</a:t>
            </a:r>
          </a:p>
          <a:p>
            <a:pPr lvl="1" eaLnBrk="1" hangingPunct="1"/>
            <a:r>
              <a:rPr lang="ko-KR" altLang="en-US" dirty="0" smtClean="0"/>
              <a:t>생명 주기의 초반에는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요구사항 </a:t>
            </a:r>
            <a:r>
              <a:rPr lang="ko-KR" altLang="en-US" dirty="0" err="1" smtClean="0"/>
              <a:t>워크플로가</a:t>
            </a:r>
            <a:r>
              <a:rPr lang="ko-KR" altLang="en-US" dirty="0" smtClean="0"/>
              <a:t> 우선시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생명 주기의 후반에는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구현과 테스트 </a:t>
            </a:r>
            <a:r>
              <a:rPr lang="ko-KR" altLang="en-US" dirty="0" err="1" smtClean="0"/>
              <a:t>워크플로가</a:t>
            </a:r>
            <a:r>
              <a:rPr lang="ko-KR" altLang="en-US" dirty="0" smtClean="0"/>
              <a:t> 우선시</a:t>
            </a:r>
            <a:endParaRPr lang="en-US" altLang="ko-KR" dirty="0" smtClean="0"/>
          </a:p>
          <a:p>
            <a:pPr lvl="3"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계획과 문서화 </a:t>
            </a:r>
            <a:r>
              <a:rPr lang="ko-KR" altLang="en-US" b="1" dirty="0" err="1" smtClean="0"/>
              <a:t>액티비티는</a:t>
            </a:r>
            <a:r>
              <a:rPr lang="ko-KR" altLang="en-US" b="1" dirty="0" smtClean="0"/>
              <a:t> 전체 </a:t>
            </a:r>
            <a:r>
              <a:rPr lang="ko-KR" altLang="en-US" b="1" dirty="0" err="1" smtClean="0"/>
              <a:t>생명주기동안</a:t>
            </a:r>
            <a:r>
              <a:rPr lang="ko-KR" altLang="en-US" b="1" dirty="0" smtClean="0"/>
              <a:t> 수행됨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 smtClean="0"/>
              <a:t>워크플로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반복은 각 </a:t>
            </a:r>
            <a:r>
              <a:rPr lang="ko-KR" altLang="en-US" b="1" dirty="0" err="1" smtClean="0"/>
              <a:t>점진동안</a:t>
            </a:r>
            <a:r>
              <a:rPr lang="ko-KR" altLang="en-US" b="1" dirty="0" smtClean="0"/>
              <a:t> 수행됨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반복의 수는 다양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이것이 항상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번은 아님</a:t>
            </a:r>
            <a:endParaRPr lang="en-US" altLang="ko-KR" dirty="0" smtClean="0"/>
          </a:p>
          <a:p>
            <a:pPr lvl="1" eaLnBrk="1" hangingPunct="1"/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36600" cy="400110"/>
          </a:xfrm>
        </p:spPr>
        <p:txBody>
          <a:bodyPr/>
          <a:lstStyle/>
          <a:p>
            <a:pPr algn="ctr"/>
            <a:r>
              <a:rPr lang="ko-KR" altLang="en-US" smtClean="0"/>
              <a:t>반복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564904"/>
            <a:ext cx="5688632" cy="375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10.3  The Unified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소프트웨어 프로세스는 소프트웨어를 생성하는 과정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이것은 다음을 포함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그것의 근본적인 소프트웨어 생명 주기 모델과 기법을 가지는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사용하는 툴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소프트웨어를 구축하는 사람들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7631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UP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10.3  The Unified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그 이름에도 불구하고</a:t>
            </a:r>
            <a:r>
              <a:rPr lang="en-US" altLang="ko-KR" b="1" dirty="0" smtClean="0"/>
              <a:t>, Unified Process</a:t>
            </a:r>
            <a:r>
              <a:rPr lang="ko-KR" altLang="en-US" b="1" dirty="0" smtClean="0"/>
              <a:t>는 프로세스가 아님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그것은 방법론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b="1" dirty="0" smtClean="0"/>
              <a:t>Unified Process</a:t>
            </a:r>
            <a:r>
              <a:rPr lang="ko-KR" altLang="en-US" b="1" dirty="0" smtClean="0"/>
              <a:t>는 적응적 방법론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개발하려는 특정 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위해 수정되어야 함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7631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UP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10.3  The Unified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Unified Process</a:t>
            </a:r>
            <a:r>
              <a:rPr lang="ko-KR" altLang="en-US" b="1" dirty="0" smtClean="0"/>
              <a:t>는 개발되는 소프트웨어를 표현하기 위해 그래픽 언어인 </a:t>
            </a:r>
            <a:r>
              <a:rPr lang="en-US" altLang="ko-KR" b="1" dirty="0" smtClean="0"/>
              <a:t>Unified Modeling Language(UML)</a:t>
            </a:r>
            <a:r>
              <a:rPr lang="ko-KR" altLang="en-US" b="1" dirty="0" smtClean="0"/>
              <a:t>를 사용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모델은 개발될 소프트웨어 </a:t>
            </a:r>
            <a:r>
              <a:rPr lang="ko-KR" altLang="en-US" b="1" dirty="0" err="1" smtClean="0"/>
              <a:t>프로덕트의</a:t>
            </a:r>
            <a:r>
              <a:rPr lang="ko-KR" altLang="en-US" b="1" dirty="0" smtClean="0"/>
              <a:t> 하나 또는 그 이상의 측면들을 표현하는 </a:t>
            </a:r>
            <a:r>
              <a:rPr lang="en-US" altLang="ko-KR" b="1" dirty="0" smtClean="0"/>
              <a:t>UML </a:t>
            </a:r>
            <a:r>
              <a:rPr lang="ko-KR" altLang="en-US" b="1" dirty="0" smtClean="0"/>
              <a:t>다이어그램의 집합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객체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지향 패러다임은 현실적으로 반복적이고 점진적임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따라서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다이어그램이 만족될 때까지 반복과 점진이 반복될 수 밖에 없음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76312" cy="400110"/>
          </a:xfrm>
        </p:spPr>
        <p:txBody>
          <a:bodyPr/>
          <a:lstStyle/>
          <a:p>
            <a:pPr algn="ctr"/>
            <a:r>
              <a:rPr lang="en-US" altLang="ko-KR" dirty="0" smtClean="0"/>
              <a:t>UP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  </a:t>
            </a:r>
            <a:r>
              <a:rPr lang="ko-KR" altLang="en-US" dirty="0" err="1" smtClean="0"/>
              <a:t>워크플로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요구사항 </a:t>
            </a:r>
            <a:r>
              <a:rPr lang="ko-KR" altLang="en-US" b="1" dirty="0" err="1" smtClean="0"/>
              <a:t>워크플로</a:t>
            </a:r>
            <a:r>
              <a:rPr lang="ko-KR" altLang="en-US" b="1" dirty="0" smtClean="0"/>
              <a:t> </a:t>
            </a:r>
            <a:r>
              <a:rPr lang="en-US" altLang="ko-KR" b="1" i="1" dirty="0" smtClean="0"/>
              <a:t>(Requirements workflow)</a:t>
            </a:r>
          </a:p>
          <a:p>
            <a:pPr lvl="1"/>
            <a:r>
              <a:rPr lang="ko-KR" altLang="en-US" dirty="0" smtClean="0"/>
              <a:t>클라이언트의 </a:t>
            </a:r>
            <a:r>
              <a:rPr lang="ko-KR" altLang="en-US" dirty="0" err="1" smtClean="0"/>
              <a:t>니즈가</a:t>
            </a:r>
            <a:r>
              <a:rPr lang="ko-KR" altLang="en-US" dirty="0" smtClean="0"/>
              <a:t> 무엇인지를 결정하는 것을 목적으로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분석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워크플로</a:t>
            </a:r>
            <a:r>
              <a:rPr lang="ko-KR" altLang="en-US" b="1" dirty="0" smtClean="0"/>
              <a:t> </a:t>
            </a:r>
            <a:r>
              <a:rPr lang="en-US" altLang="ko-KR" b="1" i="1" dirty="0" smtClean="0"/>
              <a:t>(Analysis workflow)</a:t>
            </a:r>
          </a:p>
          <a:p>
            <a:pPr lvl="1"/>
            <a:r>
              <a:rPr lang="ko-KR" altLang="en-US" dirty="0" smtClean="0"/>
              <a:t>요구사항을 분석하고 정제하는 것을 목적으로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정확하게 개발하고 이를 쉽게 유지보수하기 위해 필수적인 요구사항의 상세한 이해를 달성하기 위해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설계 </a:t>
            </a:r>
            <a:r>
              <a:rPr lang="ko-KR" altLang="en-US" b="1" dirty="0" err="1" smtClean="0"/>
              <a:t>워크플로</a:t>
            </a:r>
            <a:r>
              <a:rPr lang="ko-KR" altLang="en-US" b="1" dirty="0" smtClean="0"/>
              <a:t> </a:t>
            </a:r>
            <a:r>
              <a:rPr lang="en-US" altLang="ko-KR" b="1" i="1" dirty="0" smtClean="0"/>
              <a:t>(Design workflow)</a:t>
            </a:r>
          </a:p>
          <a:p>
            <a:pPr lvl="1"/>
            <a:r>
              <a:rPr lang="ko-KR" altLang="en-US" dirty="0" smtClean="0"/>
              <a:t>프로그래머들이 구현할 수 있는 형식의 자료가 될 때까지 분석 </a:t>
            </a:r>
            <a:r>
              <a:rPr lang="ko-KR" altLang="en-US" dirty="0" err="1" smtClean="0"/>
              <a:t>워크플로의</a:t>
            </a:r>
            <a:r>
              <a:rPr lang="ko-KR" altLang="en-US" dirty="0" smtClean="0"/>
              <a:t> 산출물을 정제하는 것을 목적으로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워크플로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10.4  </a:t>
            </a:r>
            <a:r>
              <a:rPr lang="ko-KR" altLang="en-US" dirty="0" err="1" smtClean="0"/>
              <a:t>워크플로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구현 </a:t>
            </a:r>
            <a:r>
              <a:rPr lang="ko-KR" altLang="en-US" b="1" dirty="0" err="1" smtClean="0"/>
              <a:t>워크플로</a:t>
            </a:r>
            <a:r>
              <a:rPr lang="en-US" altLang="ko-KR" b="1" i="1" dirty="0" smtClean="0"/>
              <a:t> (Implementation workflow)</a:t>
            </a:r>
          </a:p>
          <a:p>
            <a:pPr lvl="1"/>
            <a:r>
              <a:rPr lang="ko-KR" altLang="en-US" dirty="0" smtClean="0"/>
              <a:t>선택된 구현 언어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대상 소프트웨어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구현하는 것을 목적으로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테스트 </a:t>
            </a:r>
            <a:r>
              <a:rPr lang="ko-KR" altLang="en-US" b="1" dirty="0" err="1" smtClean="0"/>
              <a:t>워크플로</a:t>
            </a:r>
            <a:r>
              <a:rPr lang="ko-KR" altLang="en-US" b="1" i="1" dirty="0" smtClean="0"/>
              <a:t> </a:t>
            </a:r>
            <a:r>
              <a:rPr lang="en-US" altLang="ko-KR" b="1" i="1" dirty="0" smtClean="0"/>
              <a:t>(Test workflow)</a:t>
            </a:r>
          </a:p>
          <a:p>
            <a:pPr lvl="1"/>
            <a:r>
              <a:rPr lang="ko-KR" altLang="en-US" dirty="0" err="1" smtClean="0"/>
              <a:t>테스팅은</a:t>
            </a:r>
            <a:r>
              <a:rPr lang="ko-KR" altLang="en-US" dirty="0" smtClean="0"/>
              <a:t> 처음부터 시작하며 다른 </a:t>
            </a:r>
            <a:r>
              <a:rPr lang="ko-KR" altLang="en-US" dirty="0" err="1" smtClean="0"/>
              <a:t>워크플로와</a:t>
            </a:r>
            <a:r>
              <a:rPr lang="ko-KR" altLang="en-US" dirty="0" smtClean="0"/>
              <a:t> 병행적으로 수행됨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개발자와 </a:t>
            </a:r>
            <a:r>
              <a:rPr lang="ko-KR" altLang="en-US" dirty="0" err="1" smtClean="0"/>
              <a:t>유지보수자는</a:t>
            </a:r>
            <a:r>
              <a:rPr lang="ko-KR" altLang="en-US" dirty="0" smtClean="0"/>
              <a:t> 자신의 작업이 정확하다고 보장할 책임이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전문가가 산출물이 정확할 것이라 확신하고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독립적인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위해 소프트웨어 품질 보증 그룹에게 넘겨야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3962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워크플로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10.5 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요즘 소프트웨어 </a:t>
            </a:r>
            <a:r>
              <a:rPr lang="ko-KR" altLang="en-US" b="1" dirty="0" err="1" smtClean="0"/>
              <a:t>프로덕트는</a:t>
            </a:r>
            <a:r>
              <a:rPr lang="ko-KR" altLang="en-US" b="1" dirty="0" smtClean="0"/>
              <a:t> 주어진 시간 제약 내에 한 명의 소프트웨어 공학 전문가가 구축하기에는 너무나 규모가 큼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따라서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작업은 팀</a:t>
            </a:r>
            <a:r>
              <a:rPr lang="en-US" altLang="ko-KR" b="1" dirty="0" smtClean="0"/>
              <a:t>(team)</a:t>
            </a:r>
            <a:r>
              <a:rPr lang="ko-KR" altLang="en-US" b="1" dirty="0" smtClean="0"/>
              <a:t>으로 구성된 전문가들의 그룹이 공동으로 작업해야 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팀 접근법은 각각의 </a:t>
            </a:r>
            <a:r>
              <a:rPr lang="ko-KR" altLang="en-US" b="1" dirty="0" err="1" smtClean="0"/>
              <a:t>워크플로에</a:t>
            </a:r>
            <a:r>
              <a:rPr lang="ko-KR" altLang="en-US" b="1" dirty="0" smtClean="0"/>
              <a:t> 따라 사용됨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대규모 조직들에는 각 </a:t>
            </a:r>
            <a:r>
              <a:rPr lang="ko-KR" altLang="en-US" b="1" dirty="0" err="1" smtClean="0"/>
              <a:t>워크플로를</a:t>
            </a:r>
            <a:r>
              <a:rPr lang="ko-KR" altLang="en-US" b="1" dirty="0" smtClean="0"/>
              <a:t> 위한 전문적인 팀들이 있음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2296" cy="400110"/>
          </a:xfrm>
        </p:spPr>
        <p:txBody>
          <a:bodyPr/>
          <a:lstStyle/>
          <a:p>
            <a:pPr algn="ctr"/>
            <a:r>
              <a:rPr lang="ko-KR" altLang="en-US" smtClean="0"/>
              <a:t>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10.6 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이익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비용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이익 분석은 액션의 가능한 과정이 이익이 있는지를 결정하는 한 방법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계획된 미래 비용에 대해 추정된 미래의 이익을 비교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비용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이익 분석은 클라이언트가 그들의 업무를 전산화할지를 결정하는 기본 기법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만약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무슨 방법으로 할지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9253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비용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이익 분석 개요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10.7  </a:t>
            </a:r>
            <a:r>
              <a:rPr lang="ko-KR" altLang="en-US" dirty="0" smtClean="0"/>
              <a:t>척도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소프트웨어 프로세스 초기에 문제를 발견하기 위해 측정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척도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 필요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그들의 손을 벗어나기 전에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개의 기본 척도들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워크플로동안</a:t>
            </a:r>
            <a:r>
              <a:rPr lang="ko-KR" altLang="en-US" dirty="0" smtClean="0"/>
              <a:t> 측정되고 </a:t>
            </a:r>
            <a:r>
              <a:rPr lang="ko-KR" altLang="en-US" dirty="0" err="1" smtClean="0"/>
              <a:t>모니터링되어야</a:t>
            </a:r>
            <a:r>
              <a:rPr lang="ko-KR" altLang="en-US" dirty="0" smtClean="0"/>
              <a:t> 하는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1.	</a:t>
            </a:r>
            <a:r>
              <a:rPr lang="ko-KR" altLang="en-US" dirty="0" smtClean="0"/>
              <a:t>규모</a:t>
            </a:r>
            <a:r>
              <a:rPr lang="en-US" altLang="ko-KR" dirty="0" smtClean="0"/>
              <a:t> (LOC(lines of code) </a:t>
            </a:r>
            <a:r>
              <a:rPr lang="ko-KR" altLang="en-US" dirty="0" smtClean="0"/>
              <a:t>또는 보다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척도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 2.	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달러로 표기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 3.	</a:t>
            </a:r>
            <a:r>
              <a:rPr lang="ko-KR" altLang="en-US" dirty="0" smtClean="0"/>
              <a:t>기간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월 단위로 표현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 4.	</a:t>
            </a:r>
            <a:r>
              <a:rPr lang="ko-KR" altLang="en-US" dirty="0" smtClean="0"/>
              <a:t>노력</a:t>
            </a:r>
            <a:r>
              <a:rPr lang="en-US" altLang="ko-KR" dirty="0" smtClean="0"/>
              <a:t> (person-months(</a:t>
            </a:r>
            <a:r>
              <a:rPr lang="ko-KR" altLang="en-US" dirty="0" smtClean="0"/>
              <a:t>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    5.	</a:t>
            </a:r>
            <a:r>
              <a:rPr lang="ko-KR" altLang="en-US" dirty="0" smtClean="0"/>
              <a:t>품질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발견될 결함들의 수로 표현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척도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541611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Chapter 10.</a:t>
            </a:r>
            <a:br>
              <a:rPr lang="en-US" altLang="ko-KR" sz="2400" b="1" dirty="0" smtClean="0"/>
            </a:br>
            <a:r>
              <a:rPr lang="en-US" altLang="ko-KR" sz="2400" b="1" dirty="0" smtClean="0"/>
              <a:t>       </a:t>
            </a:r>
            <a:r>
              <a:rPr lang="en-US" altLang="ko-KR" sz="4000" dirty="0" smtClean="0">
                <a:latin typeface="HY동녘B" pitchFamily="18" charset="-127"/>
                <a:ea typeface="HY동녘B" pitchFamily="18" charset="-127"/>
              </a:rPr>
              <a:t>      </a:t>
            </a:r>
            <a:r>
              <a:rPr lang="ko-KR" altLang="en-US" sz="4000" dirty="0" smtClean="0">
                <a:latin typeface="HY동녘B" pitchFamily="18" charset="-127"/>
                <a:ea typeface="HY동녘B" pitchFamily="18" charset="-127"/>
              </a:rPr>
              <a:t>제 </a:t>
            </a:r>
            <a:r>
              <a:rPr lang="en-US" altLang="ko-KR" sz="4000" dirty="0" smtClean="0">
                <a:latin typeface="HY동녘B" pitchFamily="18" charset="-127"/>
                <a:ea typeface="HY동녘B" pitchFamily="18" charset="-127"/>
              </a:rPr>
              <a:t>1</a:t>
            </a:r>
            <a:r>
              <a:rPr lang="ko-KR" altLang="en-US" sz="4000" dirty="0" smtClean="0">
                <a:latin typeface="HY동녘B" pitchFamily="18" charset="-127"/>
                <a:ea typeface="HY동녘B" pitchFamily="18" charset="-127"/>
              </a:rPr>
              <a:t>부 핵심내용</a:t>
            </a:r>
            <a:endParaRPr lang="ko-KR" altLang="en-US" sz="4000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10.7  Metrics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척도들은 잠재적 문제들에 대한 초기 경고 시스템 역할을 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측정은 문제를 식별하는데 기본적인 척도들로 사용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보다 깊이 있게 분석하기 위해 아주 전문적인 척도가 사용될 수 있음</a:t>
            </a:r>
            <a:endParaRPr lang="en-US" altLang="ko-KR" b="1" dirty="0" smtClean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44537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척도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10.8  CASE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smtClean="0">
                <a:ea typeface="ＭＳ Ｐゴシック" charset="-128"/>
              </a:rPr>
              <a:t>Computer-Aided Software Engineering</a:t>
            </a:r>
            <a:r>
              <a:rPr lang="en-US" altLang="ko-KR" b="1" dirty="0" smtClean="0">
                <a:ea typeface="ＭＳ Ｐゴシック" charset="-128"/>
              </a:rPr>
              <a:t> </a:t>
            </a:r>
            <a:r>
              <a:rPr lang="ko-KR" altLang="en-US" b="1" dirty="0" smtClean="0">
                <a:ea typeface="ＭＳ Ｐゴシック" charset="-128"/>
              </a:rPr>
              <a:t>를 위한 </a:t>
            </a:r>
            <a:r>
              <a:rPr lang="en-US" altLang="ko-KR" b="1" dirty="0" smtClean="0">
                <a:ea typeface="ＭＳ Ｐゴシック" charset="-128"/>
              </a:rPr>
              <a:t>CASE </a:t>
            </a:r>
            <a:r>
              <a:rPr lang="ko-KR" altLang="en-US" b="1" dirty="0" smtClean="0">
                <a:ea typeface="ＭＳ Ｐゴシック" charset="-128"/>
              </a:rPr>
              <a:t>표준</a:t>
            </a:r>
            <a:endParaRPr lang="en-US" altLang="ko-KR" b="1" i="1" dirty="0" smtClean="0">
              <a:ea typeface="ＭＳ Ｐゴシック" charset="-128"/>
            </a:endParaRPr>
          </a:p>
          <a:p>
            <a:pPr lvl="1"/>
            <a:r>
              <a:rPr lang="ko-KR" altLang="en-US" dirty="0" smtClean="0">
                <a:ea typeface="ＭＳ Ｐゴシック" charset="-128"/>
              </a:rPr>
              <a:t>소프트웨어 개발과 유지보수를 보조해주는 소프트웨어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CASE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10.8  CASE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 smtClean="0"/>
              <a:t>소프트웨어 생성의 한 측면만 보조해주는 </a:t>
            </a:r>
            <a:r>
              <a:rPr lang="en-US" altLang="ko-KR" b="1" dirty="0" smtClean="0"/>
              <a:t>CASE </a:t>
            </a:r>
            <a:r>
              <a:rPr lang="ko-KR" altLang="en-US" b="1" dirty="0" smtClean="0"/>
              <a:t>툴</a:t>
            </a:r>
            <a:endParaRPr lang="en-US" altLang="ko-KR" b="1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Examples: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UML </a:t>
            </a:r>
            <a:r>
              <a:rPr lang="ko-KR" altLang="en-US" dirty="0" smtClean="0"/>
              <a:t>다이어그램을 그리는 툴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프로덕트</a:t>
            </a:r>
            <a:r>
              <a:rPr lang="ko-KR" altLang="en-US" dirty="0" smtClean="0"/>
              <a:t> 내에 정의된 모든 항목들이 </a:t>
            </a:r>
            <a:r>
              <a:rPr lang="ko-KR" altLang="en-US" dirty="0" err="1" smtClean="0"/>
              <a:t>컴퓨터된</a:t>
            </a:r>
            <a:r>
              <a:rPr lang="ko-KR" altLang="en-US" dirty="0" smtClean="0"/>
              <a:t> 항목인 데이터 사전</a:t>
            </a:r>
            <a:r>
              <a:rPr lang="en-US" altLang="ko-KR" dirty="0" smtClean="0"/>
              <a:t>(data dictionary)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보고서를 생성하는데 필요한 코드를 생성하는 보고서 </a:t>
            </a:r>
            <a:r>
              <a:rPr lang="ko-KR" altLang="en-US" dirty="0" err="1" smtClean="0"/>
              <a:t>생성기</a:t>
            </a:r>
            <a:r>
              <a:rPr lang="en-US" altLang="ko-KR" dirty="0" smtClean="0"/>
              <a:t>(report generator)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캡처화면</a:t>
            </a:r>
            <a:r>
              <a:rPr lang="ko-KR" altLang="en-US" dirty="0" smtClean="0"/>
              <a:t> 응용 코드를 생성하는 소프트웨어 개발자를 보조해 주는 </a:t>
            </a:r>
            <a:r>
              <a:rPr lang="ko-KR" altLang="en-US" dirty="0" err="1" smtClean="0"/>
              <a:t>화면생성기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CASE </a:t>
            </a:r>
            <a:r>
              <a:rPr lang="ko-KR" altLang="en-US" b="1" dirty="0" smtClean="0"/>
              <a:t>워크벤치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하나나 두 개의 </a:t>
            </a:r>
            <a:r>
              <a:rPr lang="ko-KR" altLang="en-US" b="1" dirty="0" err="1" smtClean="0"/>
              <a:t>액티비티들을</a:t>
            </a:r>
            <a:r>
              <a:rPr lang="ko-KR" altLang="en-US" b="1" dirty="0" smtClean="0"/>
              <a:t> 함께 지원하는 툴들의 집합체</a:t>
            </a:r>
            <a:endParaRPr lang="en-US" altLang="ko-KR" b="1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Examples: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UML </a:t>
            </a:r>
            <a:r>
              <a:rPr lang="ko-KR" altLang="en-US" dirty="0" smtClean="0"/>
              <a:t>다이어그램 툴과 일관성 </a:t>
            </a:r>
            <a:r>
              <a:rPr lang="ko-KR" altLang="en-US" dirty="0" err="1" smtClean="0"/>
              <a:t>체커</a:t>
            </a:r>
            <a:r>
              <a:rPr lang="en-US" altLang="ko-KR" dirty="0" smtClean="0"/>
              <a:t>(consistency checker)</a:t>
            </a:r>
            <a:r>
              <a:rPr lang="ko-KR" altLang="en-US" dirty="0" smtClean="0"/>
              <a:t>를 통합시킨 요구사항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워크벤치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모든 </a:t>
            </a:r>
            <a:r>
              <a:rPr lang="ko-KR" altLang="en-US" dirty="0" err="1" smtClean="0"/>
              <a:t>워크플로에서</a:t>
            </a:r>
            <a:r>
              <a:rPr lang="ko-KR" altLang="en-US" dirty="0" smtClean="0"/>
              <a:t> 사용되는 프로젝트 관리 워크벤치</a:t>
            </a:r>
            <a:r>
              <a:rPr lang="en-US" altLang="ko-KR" dirty="0" smtClean="0"/>
              <a:t>(project management workbench)</a:t>
            </a:r>
          </a:p>
          <a:p>
            <a:pPr lvl="2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b="1" dirty="0" smtClean="0"/>
              <a:t>CASE </a:t>
            </a:r>
            <a:r>
              <a:rPr lang="en-US" altLang="ko-KR" b="1" i="1" dirty="0" smtClean="0"/>
              <a:t>environment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전체 소프트웨어 프로세스를 지원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en-US" altLang="ko-KR" smtClean="0"/>
              <a:t>CASE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10.9  </a:t>
            </a:r>
            <a:r>
              <a:rPr lang="ko-KR" altLang="en-US" dirty="0" smtClean="0"/>
              <a:t>버전과 형상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개발과 유지보수 동안 적어도 두 개의 버전의 산출물이 있음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오래된 버전과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새로운 버전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변경한 컴포넌트 산출물 각각은 두 개 내지 그 이상의 버전들이 존재</a:t>
            </a:r>
            <a:endParaRPr lang="en-US" altLang="ko-KR" b="1" dirty="0" smtClean="0"/>
          </a:p>
          <a:p>
            <a:pPr eaLnBrk="1" hangingPunct="1"/>
            <a:endParaRPr lang="en-US" altLang="ko-KR" b="1" dirty="0" smtClean="0"/>
          </a:p>
          <a:p>
            <a:pPr eaLnBrk="1" hangingPunct="1"/>
            <a:r>
              <a:rPr lang="ko-KR" altLang="en-US" b="1" dirty="0" smtClean="0"/>
              <a:t>산출물의 새로운 버전이 이전의 버전보다 적절하지 않을 수 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모든 산출물의 버전을 유지하는 것이 필요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버전 관리 툴이라 </a:t>
            </a:r>
            <a:r>
              <a:rPr lang="ko-KR" altLang="en-US" dirty="0" err="1" smtClean="0"/>
              <a:t>불리우는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툴 이용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버전과 형상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10.9  </a:t>
            </a:r>
            <a:r>
              <a:rPr lang="ko-KR" altLang="en-US" dirty="0" smtClean="0"/>
              <a:t>버전과 형상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형상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configuration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완료된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주어진 버전에 구축된 각 산출물의 명시된 버전의 집합을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해당 버전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형상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 툴은 팀에 의해 개발과 </a:t>
            </a:r>
            <a:r>
              <a:rPr lang="ko-KR" altLang="en-US" dirty="0" err="1" smtClean="0"/>
              <a:t>유지보수시</a:t>
            </a:r>
            <a:r>
              <a:rPr lang="ko-KR" altLang="en-US" dirty="0" smtClean="0"/>
              <a:t> 발생하는 문제들을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이상의 사람이 같은 산출물을 변경하려고 하는 때 야기되는 문제들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기준선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프로덕트에서</a:t>
            </a:r>
            <a:r>
              <a:rPr lang="ko-KR" altLang="en-US" b="1" dirty="0" smtClean="0"/>
              <a:t> 모든 산출물의 형상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변경의 각 그룹이 산출물들에 가해진 후에 새로운 기준선이 얻어짐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01787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버전과 형상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10.9  </a:t>
            </a:r>
            <a:r>
              <a:rPr lang="ko-KR" altLang="en-US" dirty="0" smtClean="0"/>
              <a:t>버전과 형상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만약 소프트웨어 조직이 전체 형상관리 툴을 구입하기를 원하지 않는다면</a:t>
            </a:r>
            <a:r>
              <a:rPr lang="en-US" altLang="ko-KR" b="1" dirty="0" smtClean="0"/>
              <a:t>,   </a:t>
            </a:r>
            <a:r>
              <a:rPr lang="ko-KR" altLang="en-US" b="1" dirty="0" smtClean="0"/>
              <a:t>적어도</a:t>
            </a:r>
            <a:r>
              <a:rPr lang="en-US" altLang="ko-KR" b="1" dirty="0" smtClean="0"/>
              <a:t>,</a:t>
            </a:r>
          </a:p>
          <a:p>
            <a:pPr lvl="1"/>
            <a:r>
              <a:rPr lang="ko-KR" altLang="en-US" dirty="0" smtClean="0"/>
              <a:t>버전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 툴은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툴과 연계시켜 사용해야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컴포넌트 코드 산출물이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특정 버전에 링크를 선택하는데 도와주는 툴인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툴들과 연계시켜 사용해야 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Make</a:t>
            </a:r>
            <a:r>
              <a:rPr lang="ko-KR" altLang="en-US" dirty="0" smtClean="0"/>
              <a:t>와 같은 구축 툴은 다양한 프로그래밍 환경에 통합됨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01787" cy="400110"/>
          </a:xfrm>
        </p:spPr>
        <p:txBody>
          <a:bodyPr/>
          <a:lstStyle/>
          <a:p>
            <a:pPr algn="ctr"/>
            <a:r>
              <a:rPr lang="ko-KR" altLang="en-US" dirty="0" smtClean="0"/>
              <a:t>버전과 형상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10.10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결함</a:t>
            </a:r>
            <a:r>
              <a:rPr lang="en-US" altLang="ko-KR" b="1" dirty="0" smtClean="0"/>
              <a:t>(fault)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 인간이 실수를 해서 소프트웨어 </a:t>
            </a:r>
            <a:r>
              <a:rPr lang="ko-KR" altLang="en-US" b="1" dirty="0" err="1" smtClean="0"/>
              <a:t>프로덕트에</a:t>
            </a:r>
            <a:r>
              <a:rPr lang="ko-KR" altLang="en-US" b="1" dirty="0" smtClean="0"/>
              <a:t> 반입된 것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실패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failure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결함의 결과로 소프트웨어 </a:t>
            </a:r>
            <a:r>
              <a:rPr lang="ko-KR" altLang="en-US" b="1" dirty="0" err="1" smtClean="0"/>
              <a:t>프로덕트에</a:t>
            </a:r>
            <a:r>
              <a:rPr lang="ko-KR" altLang="en-US" b="1" dirty="0" smtClean="0"/>
              <a:t> 부정확한 행위를 가지는 것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오류</a:t>
            </a:r>
            <a:r>
              <a:rPr lang="en-US" altLang="ko-KR" b="1" dirty="0" smtClean="0"/>
              <a:t>(error) – </a:t>
            </a:r>
            <a:r>
              <a:rPr lang="ko-KR" altLang="en-US" b="1" dirty="0" smtClean="0"/>
              <a:t>결과가 부정확해서 나온 양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결점</a:t>
            </a:r>
            <a:r>
              <a:rPr lang="en-US" altLang="ko-KR" b="1" dirty="0" smtClean="0"/>
              <a:t>(defect) – </a:t>
            </a:r>
            <a:r>
              <a:rPr lang="ko-KR" altLang="en-US" b="1" dirty="0" smtClean="0"/>
              <a:t>결함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또는 오류보다는 더 일반적인 용어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1601787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테스팅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10.10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소프트웨어의 품질</a:t>
            </a:r>
            <a:r>
              <a:rPr lang="en-US" altLang="ko-KR" b="1" dirty="0" smtClean="0"/>
              <a:t>(quality) –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해당 명세들을 만족시키는 수준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소프트웨어 </a:t>
            </a:r>
            <a:r>
              <a:rPr lang="ko-KR" altLang="en-US" b="1" dirty="0" err="1" smtClean="0"/>
              <a:t>조직내에서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SQA(</a:t>
            </a:r>
            <a:r>
              <a:rPr lang="en-US" altLang="ko-KR" b="1" i="1" dirty="0" smtClean="0"/>
              <a:t>software quality assurance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그룹의 주요 태스크는 개발자들의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올바른지를 테스트하는 것</a:t>
            </a:r>
            <a:endParaRPr lang="en-US" altLang="ko-KR" b="1" dirty="0" smtClean="0"/>
          </a:p>
          <a:p>
            <a:pPr>
              <a:buFont typeface="Monotype Sorts" charset="2"/>
              <a:buNone/>
            </a:pP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01787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테스팅</a:t>
            </a:r>
            <a:r>
              <a:rPr lang="ko-KR" altLang="en-US" dirty="0" smtClean="0"/>
              <a:t> 용어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10.11  </a:t>
            </a:r>
            <a:r>
              <a:rPr lang="ko-KR" altLang="en-US" dirty="0" smtClean="0"/>
              <a:t>실행 기반과 </a:t>
            </a:r>
            <a:r>
              <a:rPr lang="ko-KR" altLang="en-US" dirty="0" err="1" smtClean="0"/>
              <a:t>비실행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테스팅의</a:t>
            </a:r>
            <a:r>
              <a:rPr lang="ko-KR" altLang="en-US" b="1" dirty="0" smtClean="0"/>
              <a:t> 두 개에 기본 형태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실행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테스팅</a:t>
            </a:r>
            <a:r>
              <a:rPr lang="en-US" altLang="ko-KR" i="1" dirty="0" smtClean="0"/>
              <a:t>(Execution-based testing</a:t>
            </a:r>
            <a:r>
              <a:rPr lang="en-US" altLang="ko-KR" dirty="0" smtClean="0"/>
              <a:t> , running test cases), and </a:t>
            </a:r>
          </a:p>
          <a:p>
            <a:pPr lvl="1"/>
            <a:r>
              <a:rPr lang="ko-KR" altLang="en-US" dirty="0" err="1" smtClean="0"/>
              <a:t>비실행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테스팅</a:t>
            </a:r>
            <a:r>
              <a:rPr lang="en-US" altLang="ko-KR" i="1" dirty="0" smtClean="0"/>
              <a:t>(Non-execution-based testing</a:t>
            </a:r>
            <a:r>
              <a:rPr lang="en-US" altLang="ko-KR" dirty="0" smtClean="0"/>
              <a:t> ) – </a:t>
            </a:r>
            <a:r>
              <a:rPr lang="ko-KR" altLang="en-US" dirty="0" smtClean="0"/>
              <a:t>산출물을 통한 신중한 확인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 smtClean="0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10.11  </a:t>
            </a:r>
            <a:r>
              <a:rPr lang="ko-KR" altLang="en-US" dirty="0" smtClean="0"/>
              <a:t>실행 기반과 </a:t>
            </a:r>
            <a:r>
              <a:rPr lang="ko-KR" altLang="en-US" dirty="0" err="1" smtClean="0"/>
              <a:t>비실행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검토에서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소프트웨어 전문가들의 팀은 문서들 전체를 세심하게 검사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Examples:</a:t>
            </a:r>
          </a:p>
          <a:p>
            <a:pPr lvl="2"/>
            <a:r>
              <a:rPr lang="ko-KR" altLang="en-US" dirty="0" smtClean="0"/>
              <a:t>명세 문서</a:t>
            </a:r>
            <a:r>
              <a:rPr lang="en-US" altLang="ko-KR" dirty="0" smtClean="0"/>
              <a:t>(specification document)</a:t>
            </a:r>
          </a:p>
          <a:p>
            <a:pPr lvl="2"/>
            <a:r>
              <a:rPr lang="ko-KR" altLang="en-US" dirty="0" smtClean="0"/>
              <a:t>설계 문서</a:t>
            </a:r>
            <a:r>
              <a:rPr lang="en-US" altLang="ko-KR" dirty="0" smtClean="0"/>
              <a:t>(design document)</a:t>
            </a:r>
          </a:p>
          <a:p>
            <a:pPr lvl="2"/>
            <a:r>
              <a:rPr lang="ko-KR" altLang="en-US" dirty="0" smtClean="0"/>
              <a:t>모드 산출물</a:t>
            </a:r>
            <a:r>
              <a:rPr lang="en-US" altLang="ko-KR" dirty="0" smtClean="0"/>
              <a:t>(code artifact)</a:t>
            </a:r>
          </a:p>
          <a:p>
            <a:pPr>
              <a:buFont typeface="Monotype Sorts" charset="2"/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검토의 두 가지 형태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워크스루</a:t>
            </a:r>
            <a:r>
              <a:rPr lang="en-US" altLang="ko-KR" i="1" dirty="0" smtClean="0"/>
              <a:t>(Walkthrough) </a:t>
            </a:r>
            <a:r>
              <a:rPr lang="en-US" altLang="ko-KR" dirty="0" smtClean="0"/>
              <a:t>− </a:t>
            </a:r>
            <a:r>
              <a:rPr lang="ko-KR" altLang="en-US" dirty="0" smtClean="0"/>
              <a:t>덜 정형적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인스펙션</a:t>
            </a:r>
            <a:r>
              <a:rPr lang="en-US" altLang="ko-KR" i="1" dirty="0" smtClean="0"/>
              <a:t>(Inspection)  </a:t>
            </a:r>
            <a:r>
              <a:rPr lang="en-US" altLang="ko-KR" dirty="0" smtClean="0"/>
              <a:t>− </a:t>
            </a:r>
            <a:r>
              <a:rPr lang="ko-KR" altLang="en-US" dirty="0" smtClean="0"/>
              <a:t>더 정형적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48520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비실행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57816" y="1844824"/>
            <a:ext cx="4330208" cy="360045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소프트웨어 개발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이론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vs.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실무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반복과 점진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Unified Process </a:t>
            </a:r>
          </a:p>
          <a:p>
            <a:pPr eaLnBrk="1" hangingPunct="1"/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워크플로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개요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팀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비용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이익 분석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척도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2698862-D24F-490A-8D04-100F123B0E9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4572000" y="2636912"/>
            <a:ext cx="4330208" cy="20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 dirty="0" smtClean="0">
                <a:latin typeface="HY견고딕" pitchFamily="18" charset="-127"/>
                <a:ea typeface="HY견고딕" pitchFamily="18" charset="-127"/>
              </a:rPr>
              <a:t>CASE </a:t>
            </a: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버전과 형상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 dirty="0" err="1" smtClean="0">
                <a:latin typeface="HY견고딕" pitchFamily="18" charset="-127"/>
                <a:ea typeface="HY견고딕" pitchFamily="18" charset="-127"/>
              </a:rPr>
              <a:t>테스팅</a:t>
            </a: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 용어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실행 기반과 </a:t>
            </a:r>
            <a:r>
              <a:rPr kumimoji="0" lang="ko-KR" altLang="en-US" sz="2000" dirty="0" err="1" smtClean="0">
                <a:latin typeface="HY견고딕" pitchFamily="18" charset="-127"/>
                <a:ea typeface="HY견고딕" pitchFamily="18" charset="-127"/>
              </a:rPr>
              <a:t>비실행</a:t>
            </a: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 기반 </a:t>
            </a:r>
            <a:r>
              <a:rPr kumimoji="0" lang="ko-KR" altLang="en-US" sz="2000" dirty="0" err="1" smtClean="0">
                <a:latin typeface="HY견고딕" pitchFamily="18" charset="-127"/>
                <a:ea typeface="HY견고딕" pitchFamily="18" charset="-127"/>
              </a:rPr>
              <a:t>테스팅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 dirty="0" err="1" smtClean="0">
                <a:latin typeface="HY견고딕" pitchFamily="18" charset="-127"/>
                <a:ea typeface="HY견고딕" pitchFamily="18" charset="-127"/>
              </a:rPr>
              <a:t>모듈성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재사용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 dirty="0" smtClean="0">
                <a:latin typeface="HY견고딕" pitchFamily="18" charset="-127"/>
                <a:ea typeface="HY견고딕" pitchFamily="18" charset="-127"/>
              </a:rPr>
              <a:t>소프트웨어 프로젝트 관리 계획</a:t>
            </a:r>
            <a:endParaRPr kumimoji="0" lang="en-US" altLang="ko-KR" sz="20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10.11  </a:t>
            </a:r>
            <a:r>
              <a:rPr lang="ko-KR" altLang="en-US" dirty="0" smtClean="0"/>
              <a:t>실행 기반과 </a:t>
            </a:r>
            <a:r>
              <a:rPr lang="ko-KR" altLang="en-US" dirty="0" err="1" smtClean="0"/>
              <a:t>비실행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비실행</a:t>
            </a:r>
            <a:r>
              <a:rPr lang="ko-KR" altLang="en-US" b="1" dirty="0" smtClean="0"/>
              <a:t> 기반 </a:t>
            </a:r>
            <a:r>
              <a:rPr lang="ko-KR" altLang="en-US" b="1" dirty="0" err="1" smtClean="0"/>
              <a:t>테스팅은</a:t>
            </a:r>
            <a:r>
              <a:rPr lang="ko-KR" altLang="en-US" b="1" dirty="0" smtClean="0"/>
              <a:t> 요구사항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그리고 설계 </a:t>
            </a:r>
            <a:r>
              <a:rPr lang="ko-KR" altLang="en-US" b="1" dirty="0" err="1" smtClean="0"/>
              <a:t>워크플로에</a:t>
            </a:r>
            <a:r>
              <a:rPr lang="ko-KR" altLang="en-US" b="1" dirty="0" smtClean="0"/>
              <a:t> 대한 산출물을 테스트할 때 사용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실행 기반 </a:t>
            </a:r>
            <a:r>
              <a:rPr lang="ko-KR" altLang="en-US" b="1" dirty="0" err="1" smtClean="0"/>
              <a:t>테스팅은</a:t>
            </a:r>
            <a:r>
              <a:rPr lang="ko-KR" altLang="en-US" b="1" dirty="0" smtClean="0"/>
              <a:t> 구현 </a:t>
            </a:r>
            <a:r>
              <a:rPr lang="ko-KR" altLang="en-US" b="1" dirty="0" err="1" smtClean="0"/>
              <a:t>워크플로의</a:t>
            </a:r>
            <a:r>
              <a:rPr lang="ko-KR" altLang="en-US" b="1" dirty="0" smtClean="0"/>
              <a:t> 코드에만 적용될 수 있음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코드의 </a:t>
            </a:r>
            <a:r>
              <a:rPr lang="ko-KR" altLang="en-US" b="1" dirty="0" err="1" smtClean="0"/>
              <a:t>비실행</a:t>
            </a:r>
            <a:r>
              <a:rPr lang="ko-KR" altLang="en-US" b="1" dirty="0" smtClean="0"/>
              <a:t> 기반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코드 검토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는 실행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기반 </a:t>
            </a:r>
            <a:r>
              <a:rPr lang="ko-KR" altLang="en-US" b="1" dirty="0" err="1" smtClean="0"/>
              <a:t>테스팅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테스트 케이스 실행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만큼 효과적인 것으로 보임</a:t>
            </a:r>
            <a:endParaRPr lang="en-US" altLang="ko-KR" b="1" dirty="0" smtClean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459037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비실행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10.12 </a:t>
            </a:r>
            <a:r>
              <a:rPr lang="ko-KR" altLang="en-US" dirty="0" err="1" smtClean="0"/>
              <a:t>모듈성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모듈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module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어휘적으로 연속된 프로그램 문들의 나열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경계 요소</a:t>
            </a:r>
            <a:r>
              <a:rPr lang="en-US" altLang="ko-KR" dirty="0" smtClean="0"/>
              <a:t>(that is, </a:t>
            </a:r>
            <a:r>
              <a:rPr lang="en-US" altLang="ko-KR" sz="2000" dirty="0" smtClean="0">
                <a:cs typeface="Courier New" charset="0"/>
              </a:rPr>
              <a:t>{…}</a:t>
            </a:r>
            <a:r>
              <a:rPr lang="en-US" altLang="ko-KR" dirty="0" smtClean="0"/>
              <a:t> pairs)</a:t>
            </a:r>
            <a:r>
              <a:rPr lang="ko-KR" altLang="en-US" dirty="0" smtClean="0"/>
              <a:t>로 경계를 구분시켜줌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식별자를</a:t>
            </a:r>
            <a:r>
              <a:rPr lang="ko-KR" altLang="en-US" dirty="0" smtClean="0"/>
              <a:t> 가지는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Examples: </a:t>
            </a:r>
          </a:p>
          <a:p>
            <a:pPr lvl="1"/>
            <a:r>
              <a:rPr lang="ko-KR" altLang="en-US" dirty="0" smtClean="0"/>
              <a:t>고전적 패러다임의 프로시저와 함수들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내에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en-US" altLang="ko-KR" i="1" dirty="0" smtClean="0">
                <a:ea typeface="ＭＳ Ｐゴシック" charset="-128"/>
              </a:rPr>
              <a:t>Module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10.12 </a:t>
            </a:r>
            <a:r>
              <a:rPr lang="ko-KR" altLang="en-US" dirty="0" err="1" smtClean="0"/>
              <a:t>모듈성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결합도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coupling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두 모듈 사이에 상호작용 정도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가 가능한 한 낮게 하는 것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이상적으로 전체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단지 데이터 결합도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data coupling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보이고 싶어함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인수는 모든 요소가 호출하는 모듈에 의해 사용되는 단순한 인수이거나 데이터 구조라는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더욱이 응집도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cohesion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모듈 내에 상호작용 정도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가 가능한 높은 것을 원함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최대의 정보 은닉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information hiding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/>
              <a:t>구현 세부사항이 그들이 선언한 모듈 밖으로는 보이지 않게 되기를 원함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패러다임에서 이것은 </a:t>
            </a:r>
            <a:r>
              <a:rPr lang="en-US" altLang="ko-KR" b="1" dirty="0" smtClean="0"/>
              <a:t>private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protected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가시적 수정자의 신중한 사용으로 달성될 수 있음</a:t>
            </a:r>
            <a:endParaRPr lang="en-US" altLang="ko-KR" b="1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설계 목적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10.13 </a:t>
            </a:r>
            <a:r>
              <a:rPr lang="ko-KR" altLang="en-US" dirty="0" smtClean="0"/>
              <a:t>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재사용</a:t>
            </a:r>
            <a:r>
              <a:rPr lang="en-US" altLang="ko-KR" b="1" dirty="0" smtClean="0"/>
              <a:t>(Reuse)</a:t>
            </a:r>
            <a:r>
              <a:rPr lang="ko-KR" altLang="en-US" b="1" dirty="0" smtClean="0"/>
              <a:t>은 다른 가능성을 가진 다른 프로덕트의 개발을 촉진시키기 위해 한 </a:t>
            </a:r>
            <a:r>
              <a:rPr lang="ko-KR" altLang="en-US" b="1" dirty="0" err="1" smtClean="0"/>
              <a:t>프로덕트의</a:t>
            </a:r>
            <a:r>
              <a:rPr lang="ko-KR" altLang="en-US" b="1" dirty="0" smtClean="0"/>
              <a:t> 컴포넌트를 사용하는 것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재사용 가능한 컴포넌트의 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모듈</a:t>
            </a:r>
            <a:r>
              <a:rPr lang="en-US" altLang="ko-KR" dirty="0" smtClean="0"/>
              <a:t>(Module)</a:t>
            </a:r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2"/>
            <a:r>
              <a:rPr lang="ko-KR" altLang="en-US" dirty="0" smtClean="0"/>
              <a:t>코드 조각</a:t>
            </a:r>
            <a:r>
              <a:rPr lang="en-US" altLang="ko-KR" dirty="0" smtClean="0"/>
              <a:t>(Code fragment)</a:t>
            </a:r>
          </a:p>
          <a:p>
            <a:pPr lvl="2"/>
            <a:r>
              <a:rPr lang="ko-KR" altLang="en-US" dirty="0" smtClean="0"/>
              <a:t>설계</a:t>
            </a:r>
            <a:r>
              <a:rPr lang="en-US" altLang="ko-KR" dirty="0" smtClean="0"/>
              <a:t>(Design)</a:t>
            </a:r>
          </a:p>
          <a:p>
            <a:pPr lvl="2"/>
            <a:r>
              <a:rPr lang="ko-KR" altLang="en-US" dirty="0" smtClean="0"/>
              <a:t>매뉴얼의 한 부분</a:t>
            </a:r>
            <a:r>
              <a:rPr lang="en-US" altLang="ko-KR" dirty="0" smtClean="0"/>
              <a:t>(Part of a manual)</a:t>
            </a:r>
          </a:p>
          <a:p>
            <a:pPr lvl="2"/>
            <a:r>
              <a:rPr lang="ko-KR" altLang="en-US" dirty="0" smtClean="0"/>
              <a:t>테스트 데이터의 집합</a:t>
            </a:r>
            <a:r>
              <a:rPr lang="en-US" altLang="ko-KR" dirty="0" smtClean="0"/>
              <a:t>(Set of test data)</a:t>
            </a:r>
          </a:p>
          <a:p>
            <a:pPr lvl="2"/>
            <a:r>
              <a:rPr lang="ko-KR" altLang="en-US" dirty="0" smtClean="0"/>
              <a:t>제약사항</a:t>
            </a:r>
            <a:r>
              <a:rPr lang="en-US" altLang="ko-KR" dirty="0" smtClean="0"/>
              <a:t>(a contract)</a:t>
            </a:r>
          </a:p>
          <a:p>
            <a:pPr lvl="2"/>
            <a:r>
              <a:rPr lang="ko-KR" altLang="en-US" dirty="0" smtClean="0"/>
              <a:t>기간과 비용 추정</a:t>
            </a:r>
            <a:r>
              <a:rPr lang="en-US" altLang="ko-KR" dirty="0" smtClean="0"/>
              <a:t>(Duration and cost estimate)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80368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Reuse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10.13 </a:t>
            </a:r>
            <a:r>
              <a:rPr lang="ko-KR" altLang="en-US" dirty="0" smtClean="0"/>
              <a:t>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재사용이 매우 중요한 이유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다음과 같은 소프트웨어 컴포넌트에는 </a:t>
            </a:r>
            <a:r>
              <a:rPr lang="ko-KR" altLang="en-US" dirty="0" err="1" smtClean="0"/>
              <a:t>작업에시간</a:t>
            </a:r>
            <a:r>
              <a:rPr lang="en-US" altLang="ko-KR" dirty="0" smtClean="0"/>
              <a:t>(=</a:t>
            </a:r>
            <a:r>
              <a:rPr lang="ko-KR" altLang="en-US" dirty="0" smtClean="0"/>
              <a:t>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들기 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명세</a:t>
            </a:r>
            <a:r>
              <a:rPr lang="en-US" altLang="ko-KR" dirty="0" smtClean="0"/>
              <a:t>(specify), </a:t>
            </a:r>
          </a:p>
          <a:p>
            <a:pPr lvl="2"/>
            <a:r>
              <a:rPr lang="ko-KR" altLang="en-US" dirty="0" smtClean="0"/>
              <a:t>설계</a:t>
            </a:r>
            <a:r>
              <a:rPr lang="en-US" altLang="ko-KR" dirty="0" smtClean="0"/>
              <a:t>(design), </a:t>
            </a:r>
          </a:p>
          <a:p>
            <a:pPr lvl="2"/>
            <a:r>
              <a:rPr lang="ko-KR" altLang="en-US" dirty="0" smtClean="0"/>
              <a:t>구현</a:t>
            </a:r>
            <a:r>
              <a:rPr lang="en-US" altLang="ko-KR" dirty="0" smtClean="0"/>
              <a:t>(implement), </a:t>
            </a:r>
          </a:p>
          <a:p>
            <a:pPr lvl="2"/>
            <a:r>
              <a:rPr lang="ko-KR" altLang="en-US" dirty="0" smtClean="0"/>
              <a:t>테스트</a:t>
            </a:r>
            <a:r>
              <a:rPr lang="en-US" altLang="ko-KR" dirty="0" smtClean="0"/>
              <a:t>(test), and </a:t>
            </a:r>
          </a:p>
          <a:p>
            <a:pPr lvl="2"/>
            <a:r>
              <a:rPr lang="ko-KR" altLang="en-US" dirty="0" smtClean="0"/>
              <a:t>문서</a:t>
            </a:r>
            <a:r>
              <a:rPr lang="en-US" altLang="ko-KR" dirty="0" smtClean="0"/>
              <a:t>(document)</a:t>
            </a:r>
          </a:p>
          <a:p>
            <a:pPr lvl="1">
              <a:buFont typeface="Times New Roman" charset="0"/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b="1" dirty="0" smtClean="0"/>
              <a:t>만약 컴포넌트가 재사용된다면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그것은 새로운 문맥에서 컴포넌트를 다시 테스트하는 것은 필요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80368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Reuse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소프트웨어 프로젝트 관리 계획의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컴포넌트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수행할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그것을 수행하는데 필요한 자원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그것에 지불해야 할 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en-US" altLang="ko-KR" dirty="0" smtClean="0"/>
              <a:t>SPMP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소프트웨어 개발은 자원</a:t>
            </a:r>
            <a:r>
              <a:rPr lang="en-US" altLang="ko-KR" b="1" dirty="0" smtClean="0"/>
              <a:t>(Resources)</a:t>
            </a:r>
            <a:r>
              <a:rPr lang="ko-KR" altLang="en-US" b="1" dirty="0" smtClean="0"/>
              <a:t>을 요구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사람들</a:t>
            </a:r>
            <a:r>
              <a:rPr lang="en-US" altLang="ko-KR" dirty="0" smtClean="0"/>
              <a:t>(People)</a:t>
            </a:r>
          </a:p>
          <a:p>
            <a:pPr lvl="1"/>
            <a:r>
              <a:rPr lang="ko-KR" altLang="en-US" dirty="0" smtClean="0"/>
              <a:t>하드웨어</a:t>
            </a:r>
            <a:r>
              <a:rPr lang="en-US" altLang="ko-KR" dirty="0" smtClean="0"/>
              <a:t>(Hardware)</a:t>
            </a:r>
          </a:p>
          <a:p>
            <a:pPr lvl="1"/>
            <a:r>
              <a:rPr lang="ko-KR" altLang="en-US" dirty="0" smtClean="0"/>
              <a:t>지원 소프트웨어</a:t>
            </a:r>
            <a:r>
              <a:rPr lang="en-US" altLang="ko-KR" dirty="0" smtClean="0"/>
              <a:t>(Support software)</a:t>
            </a:r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자원의 사용은 시간에 따라 변화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전체 소프트웨어 개발 계획은 시간의 함수가 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 b="1" smtClean="0"/>
              <a:t>자원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프로젝트 기능</a:t>
            </a:r>
            <a:r>
              <a:rPr lang="en-US" altLang="ko-KR" b="1" dirty="0" smtClean="0"/>
              <a:t>(Project function)</a:t>
            </a:r>
          </a:p>
          <a:p>
            <a:pPr lvl="1"/>
            <a:r>
              <a:rPr lang="ko-KR" altLang="en-US" dirty="0" smtClean="0"/>
              <a:t>프로젝트 전체에 계속되는 작업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Examples: </a:t>
            </a:r>
          </a:p>
          <a:p>
            <a:pPr lvl="2"/>
            <a:r>
              <a:rPr lang="ko-KR" altLang="en-US" dirty="0" smtClean="0"/>
              <a:t>프로젝트 관리</a:t>
            </a:r>
            <a:r>
              <a:rPr lang="en-US" altLang="ko-KR" dirty="0" smtClean="0"/>
              <a:t>(Project management)</a:t>
            </a:r>
          </a:p>
          <a:p>
            <a:pPr lvl="2"/>
            <a:r>
              <a:rPr lang="ko-KR" altLang="en-US" dirty="0" smtClean="0"/>
              <a:t>품질 제어</a:t>
            </a:r>
            <a:r>
              <a:rPr lang="en-US" altLang="ko-KR" dirty="0" smtClean="0"/>
              <a:t>(Quality control)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9" y="1124744"/>
            <a:ext cx="2736551" cy="400110"/>
          </a:xfrm>
        </p:spPr>
        <p:txBody>
          <a:bodyPr/>
          <a:lstStyle/>
          <a:p>
            <a:pPr algn="ctr"/>
            <a:r>
              <a:rPr lang="ko-KR" altLang="en-US" b="1" dirty="0" smtClean="0"/>
              <a:t>세 가지 업무 카테고리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액티비티</a:t>
            </a:r>
            <a:r>
              <a:rPr lang="en-US" altLang="ko-KR" b="1" dirty="0" smtClean="0"/>
              <a:t>(Activity)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 err="1" smtClean="0"/>
              <a:t>페이즈에</a:t>
            </a:r>
            <a:r>
              <a:rPr lang="ko-KR" altLang="en-US" dirty="0" smtClean="0"/>
              <a:t> 연관된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작업의 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시작하고 종료하는 날짜를 갖고 있는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자원들을 소비하는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설명서와 같은 작업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결과로 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태스크</a:t>
            </a:r>
            <a:r>
              <a:rPr lang="en-US" altLang="ko-KR" b="1" dirty="0" smtClean="0"/>
              <a:t>(Task)</a:t>
            </a:r>
          </a:p>
          <a:p>
            <a:pPr lvl="1"/>
            <a:r>
              <a:rPr lang="ko-KR" altLang="en-US" dirty="0" err="1" smtClean="0"/>
              <a:t>액티비티는</a:t>
            </a:r>
            <a:r>
              <a:rPr lang="ko-KR" altLang="en-US" dirty="0" smtClean="0"/>
              <a:t> 태스크들이 집합을 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관리의 주체가 되는 작업의 가장 작은 단위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</p:spPr>
        <p:txBody>
          <a:bodyPr/>
          <a:lstStyle/>
          <a:p>
            <a:pPr algn="ctr"/>
            <a:r>
              <a:rPr lang="ko-KR" altLang="en-US" b="1" dirty="0" smtClean="0"/>
              <a:t>세 가지 업무 카테고리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이정표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milestone</a:t>
            </a:r>
            <a:r>
              <a:rPr lang="en-US" altLang="ko-KR" b="1" dirty="0" smtClean="0"/>
              <a:t>) – </a:t>
            </a:r>
            <a:r>
              <a:rPr lang="ko-KR" altLang="en-US" b="1" dirty="0" smtClean="0"/>
              <a:t>작업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완성된다고 생각되는 날짜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이정표에 도달할 수 있는지 결정하는 일련의 검토는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팀 멤버들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관리자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클라이언트가 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작업 </a:t>
            </a:r>
            <a:r>
              <a:rPr lang="ko-KR" altLang="en-US" b="1" dirty="0" err="1" smtClean="0"/>
              <a:t>프로덕트가</a:t>
            </a:r>
            <a:r>
              <a:rPr lang="ko-KR" altLang="en-US" b="1" dirty="0" smtClean="0"/>
              <a:t> 검토되어 동의를 받으면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이것이 기준선이 됨</a:t>
            </a:r>
            <a:endParaRPr lang="en-US" altLang="ko-KR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2880569" cy="400110"/>
          </a:xfrm>
        </p:spPr>
        <p:txBody>
          <a:bodyPr/>
          <a:lstStyle/>
          <a:p>
            <a:pPr algn="ctr"/>
            <a:r>
              <a:rPr lang="ko-KR" altLang="en-US" b="1" dirty="0" smtClean="0"/>
              <a:t>작업 </a:t>
            </a:r>
            <a:r>
              <a:rPr lang="ko-KR" altLang="en-US" b="1" dirty="0" err="1" smtClean="0"/>
              <a:t>프로덕트들의</a:t>
            </a:r>
            <a:r>
              <a:rPr lang="ko-KR" altLang="en-US" b="1" dirty="0" smtClean="0"/>
              <a:t> 완료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 </a:t>
            </a:r>
            <a:r>
              <a:rPr lang="ko-KR" altLang="en-US" dirty="0" smtClean="0"/>
              <a:t>소프트웨어 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이론 대 실무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4114800" cy="4353347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이상적으로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장에서 기술한 것처럼 개발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직선적으로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처음부터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이론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실무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773238"/>
            <a:ext cx="1944216" cy="442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작업 패키지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work package</a:t>
            </a:r>
            <a:r>
              <a:rPr lang="en-US" altLang="ko-KR" b="1" dirty="0" smtClean="0"/>
              <a:t>)</a:t>
            </a:r>
            <a:endParaRPr lang="en-US" altLang="ko-KR" b="1" i="1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 err="1" smtClean="0"/>
              <a:t>프로덕트뿐만</a:t>
            </a:r>
            <a:r>
              <a:rPr lang="ko-KR" altLang="en-US" dirty="0" smtClean="0"/>
              <a:t> 아니라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기술진 요구사항</a:t>
            </a:r>
            <a:r>
              <a:rPr lang="en-US" altLang="ko-KR" dirty="0" smtClean="0"/>
              <a:t>(Staffing requirements)</a:t>
            </a:r>
          </a:p>
          <a:p>
            <a:pPr lvl="2"/>
            <a:r>
              <a:rPr lang="ko-KR" altLang="en-US" dirty="0" smtClean="0"/>
              <a:t>개발 기간</a:t>
            </a:r>
            <a:r>
              <a:rPr lang="en-US" altLang="ko-KR" dirty="0" smtClean="0"/>
              <a:t>(Duration)</a:t>
            </a:r>
          </a:p>
          <a:p>
            <a:pPr lvl="2"/>
            <a:r>
              <a:rPr lang="ko-KR" altLang="en-US" dirty="0" smtClean="0"/>
              <a:t>자원</a:t>
            </a:r>
            <a:r>
              <a:rPr lang="en-US" altLang="ko-KR" dirty="0" smtClean="0"/>
              <a:t>(Resources)</a:t>
            </a:r>
          </a:p>
          <a:p>
            <a:pPr lvl="2"/>
            <a:r>
              <a:rPr lang="ko-KR" altLang="en-US" dirty="0" err="1" smtClean="0"/>
              <a:t>책임있는</a:t>
            </a:r>
            <a:r>
              <a:rPr lang="ko-KR" altLang="en-US" dirty="0" smtClean="0"/>
              <a:t> 사람의 이름</a:t>
            </a:r>
            <a:r>
              <a:rPr lang="en-US" altLang="ko-KR" dirty="0" smtClean="0"/>
              <a:t>(The name of the responsible individual)</a:t>
            </a:r>
          </a:p>
          <a:p>
            <a:pPr lvl="2"/>
            <a:r>
              <a:rPr lang="ko-KR" altLang="en-US" dirty="0" smtClean="0"/>
              <a:t>승인 기준</a:t>
            </a:r>
            <a:r>
              <a:rPr lang="en-US" altLang="ko-KR" dirty="0" smtClean="0"/>
              <a:t>(Acceptance criteria)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en-US" altLang="ko-KR" dirty="0" smtClean="0"/>
              <a:t>SPMP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10.14  </a:t>
            </a:r>
            <a:r>
              <a:rPr lang="ko-KR" altLang="en-US" dirty="0" smtClean="0"/>
              <a:t>소프트웨어 프로젝트 관리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돈은 계획의 필수적인 컴포넌트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시간의 함수에 따른 구체적인 예산을 통해 다음을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기능</a:t>
            </a:r>
            <a:r>
              <a:rPr lang="en-US" altLang="ko-KR" dirty="0" smtClean="0"/>
              <a:t>(Project functions)</a:t>
            </a:r>
          </a:p>
          <a:p>
            <a:pPr lvl="2"/>
            <a:r>
              <a:rPr lang="ko-KR" altLang="en-US" dirty="0" err="1" smtClean="0"/>
              <a:t>액티비티</a:t>
            </a:r>
            <a:r>
              <a:rPr lang="en-US" altLang="ko-KR" dirty="0" smtClean="0"/>
              <a:t>(Activities)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계획의 핵심 컴포넌트는 다음을 포함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비용 추정</a:t>
            </a:r>
            <a:r>
              <a:rPr lang="en-US" altLang="ko-KR" dirty="0" smtClean="0"/>
              <a:t>(c</a:t>
            </a:r>
            <a:r>
              <a:rPr lang="en-US" altLang="ko-KR" i="1" dirty="0" smtClean="0"/>
              <a:t>ost estimate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기간 추정</a:t>
            </a:r>
            <a:r>
              <a:rPr lang="en-US" altLang="ko-KR" dirty="0" smtClean="0"/>
              <a:t>(The </a:t>
            </a:r>
            <a:r>
              <a:rPr lang="en-US" altLang="ko-KR" i="1" dirty="0" smtClean="0"/>
              <a:t>duration estimate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en-US" altLang="ko-KR" dirty="0" smtClean="0"/>
              <a:t>SPMP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E790E-CDC8-455B-ABB0-1014FAD36B1F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 </a:t>
            </a:r>
            <a:r>
              <a:rPr lang="ko-KR" altLang="en-US" dirty="0" smtClean="0"/>
              <a:t>소프트웨어 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이론 대 실무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현실에서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 개발은 완전히 다름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실수를 만들고</a:t>
            </a:r>
            <a:r>
              <a:rPr lang="en-US" altLang="ko-KR" dirty="0" smtClean="0"/>
              <a:t>,</a:t>
            </a:r>
          </a:p>
          <a:p>
            <a:pPr lvl="1" eaLnBrk="1" hangingPunct="1"/>
            <a:r>
              <a:rPr lang="ko-KR" altLang="en-US" dirty="0" smtClean="0"/>
              <a:t>클라이언트의 요구사항은 소프트웨어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개발되는 동안 변경됨</a:t>
            </a:r>
            <a:endParaRPr lang="en-US" altLang="ko-KR" dirty="0" smtClean="0"/>
          </a:p>
          <a:p>
            <a:pPr lvl="2" eaLnBrk="1" hangingPunct="1"/>
            <a:r>
              <a:rPr lang="ko-KR" altLang="en-US" i="1" dirty="0" smtClean="0"/>
              <a:t>이동 대상 문제</a:t>
            </a:r>
            <a:r>
              <a:rPr lang="en-US" altLang="ko-KR" i="1" dirty="0" smtClean="0"/>
              <a:t>(Moving target problem)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0044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이론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실무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현실에서 우리는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설계 </a:t>
            </a:r>
            <a:r>
              <a:rPr lang="ko-KR" altLang="en-US" b="1" dirty="0" err="1" smtClean="0"/>
              <a:t>페이즈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에 대해 고려하지 않음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대신에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</a:t>
            </a:r>
            <a:r>
              <a:rPr lang="ko-KR" altLang="en-US" dirty="0" err="1" smtClean="0"/>
              <a:t>페이즈의</a:t>
            </a:r>
            <a:r>
              <a:rPr lang="ko-KR" altLang="en-US" dirty="0" smtClean="0"/>
              <a:t> 오퍼레이션은 생명 주기 전체에 퍼져있음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따라서 초기 </a:t>
            </a:r>
            <a:r>
              <a:rPr lang="ko-KR" altLang="en-US" dirty="0" err="1" smtClean="0"/>
              <a:t>워크플로로</a:t>
            </a:r>
            <a:r>
              <a:rPr lang="ko-KR" altLang="en-US" dirty="0" smtClean="0"/>
              <a:t> 되돌아감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기본 소프트웨어 개발 프로세스는 반복적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각각에 성공적인 버전은 이의 선행버전보다 우리의 목표에 가까워 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반복과 점진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인간은 언제나 거의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개 정도의 </a:t>
            </a:r>
            <a:r>
              <a:rPr lang="ko-KR" altLang="en-US" b="1" dirty="0" err="1" smtClean="0"/>
              <a:t>청크</a:t>
            </a:r>
            <a:r>
              <a:rPr lang="en-US" altLang="ko-KR" b="1" dirty="0" smtClean="0"/>
              <a:t>(chunks, </a:t>
            </a:r>
            <a:r>
              <a:rPr lang="ko-KR" altLang="en-US" b="1" dirty="0" smtClean="0"/>
              <a:t>정보의 단위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에만 집중할 능력을 갖고 있음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보다 큰 양의 정보를 다루기 위해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단계적 정제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stepwise refinement 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이용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현재 가장 중요한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측면들에만 집중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덜 중요한 측면들은 차후로 연기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측면이 결국에는 다 처리되지만 단지 현재의 중요도에 따라 순서대로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이것이 점진적 프로세스</a:t>
            </a:r>
            <a:r>
              <a:rPr lang="en-US" altLang="ko-KR" b="1" dirty="0" smtClean="0"/>
              <a:t>(</a:t>
            </a:r>
            <a:r>
              <a:rPr lang="en-US" altLang="ko-KR" b="1" i="1" dirty="0" smtClean="0"/>
              <a:t>incremental</a:t>
            </a:r>
            <a:r>
              <a:rPr lang="en-US" altLang="ko-KR" b="1" dirty="0" smtClean="0"/>
              <a:t> process)</a:t>
            </a:r>
            <a:endParaRPr lang="en-US" altLang="ko-KR" sz="2400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</p:spPr>
        <p:txBody>
          <a:bodyPr/>
          <a:lstStyle/>
          <a:p>
            <a:pPr algn="ctr"/>
            <a:r>
              <a:rPr lang="en-US" altLang="ko-KR" smtClean="0"/>
              <a:t>Miller</a:t>
            </a:r>
            <a:r>
              <a:rPr lang="ko-KR" altLang="en-US" dirty="0" smtClean="0"/>
              <a:t>의 법칙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2032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점진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214" y="1773238"/>
            <a:ext cx="7623571" cy="451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 </a:t>
            </a:r>
            <a:r>
              <a:rPr lang="ko-KR" altLang="en-US" dirty="0" smtClean="0"/>
              <a:t>반복과 점진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 smtClean="0"/>
              <a:t>점진의 수는 다양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꼭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개로만 구성되지는 않음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순차적인 </a:t>
            </a:r>
            <a:r>
              <a:rPr lang="ko-KR" altLang="en-US" b="1" dirty="0" err="1" smtClean="0"/>
              <a:t>페이즈는</a:t>
            </a:r>
            <a:r>
              <a:rPr lang="ko-KR" altLang="en-US" b="1" dirty="0" smtClean="0"/>
              <a:t> 현실에서는 존재하지 않음</a:t>
            </a:r>
            <a:endParaRPr lang="en-US" altLang="ko-KR" b="1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b="1" dirty="0" smtClean="0"/>
              <a:t>대신에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다섯 가지 핵심 </a:t>
            </a:r>
            <a:r>
              <a:rPr lang="ko-KR" altLang="en-US" b="1" dirty="0" err="1" smtClean="0"/>
              <a:t>워크플로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액티비티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는 생명주기 전체에서 수행됨</a:t>
            </a:r>
            <a:endParaRPr lang="en-US" altLang="ko-KR" b="1" dirty="0" smtClean="0"/>
          </a:p>
          <a:p>
            <a:pPr lvl="1" eaLnBrk="1" hangingPunct="1"/>
            <a:r>
              <a:rPr lang="ko-KR" altLang="en-US" dirty="0" smtClean="0"/>
              <a:t>요구사항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(Requirements workflow)</a:t>
            </a:r>
          </a:p>
          <a:p>
            <a:pPr lvl="1" eaLnBrk="1" hangingPunct="1"/>
            <a:r>
              <a:rPr lang="ko-KR" altLang="en-US" dirty="0" smtClean="0"/>
              <a:t>분석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(Analysis workflow)</a:t>
            </a:r>
          </a:p>
          <a:p>
            <a:pPr lvl="1" eaLnBrk="1" hangingPunct="1"/>
            <a:r>
              <a:rPr lang="ko-KR" altLang="en-US" dirty="0" smtClean="0"/>
              <a:t>설계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(Design workflow)</a:t>
            </a:r>
          </a:p>
          <a:p>
            <a:pPr lvl="1" eaLnBrk="1" hangingPunct="1"/>
            <a:r>
              <a:rPr lang="ko-KR" altLang="en-US" dirty="0" smtClean="0"/>
              <a:t>구현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(Implementation workflow)</a:t>
            </a:r>
          </a:p>
          <a:p>
            <a:pPr lvl="1" eaLnBrk="1" hangingPunct="1"/>
            <a:r>
              <a:rPr lang="ko-KR" altLang="en-US" dirty="0" smtClean="0"/>
              <a:t>테스트 </a:t>
            </a:r>
            <a:r>
              <a:rPr lang="ko-KR" altLang="en-US" dirty="0" err="1" smtClean="0"/>
              <a:t>워크플로</a:t>
            </a:r>
            <a:r>
              <a:rPr lang="en-US" altLang="ko-KR" dirty="0" smtClean="0"/>
              <a:t>(Test workflow)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717075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점진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25668</TotalTime>
  <Words>1863</Words>
  <Application>Microsoft Office PowerPoint</Application>
  <PresentationFormat>화면 슬라이드 쇼(4:3)</PresentationFormat>
  <Paragraphs>433</Paragraphs>
  <Slides>42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소프트웨어공학 서식</vt:lpstr>
      <vt:lpstr>Object-Oriented and     Classical Software Engineering</vt:lpstr>
      <vt:lpstr>Chapter 10.              제 1부 핵심내용</vt:lpstr>
      <vt:lpstr>PowerPoint 프레젠테이션</vt:lpstr>
      <vt:lpstr>10.1  소프트웨어 개발: 이론 대 실무</vt:lpstr>
      <vt:lpstr>10.1  소프트웨어 개발: 이론 대 실무</vt:lpstr>
      <vt:lpstr>10.2  반복과 점진</vt:lpstr>
      <vt:lpstr>10.2  반복과 점진</vt:lpstr>
      <vt:lpstr>10.2  반복과 점진</vt:lpstr>
      <vt:lpstr>10.2  반복과 점진</vt:lpstr>
      <vt:lpstr>10.2  반복과 점진</vt:lpstr>
      <vt:lpstr>10.2  반복과 점진</vt:lpstr>
      <vt:lpstr>10.3  The Unified Process</vt:lpstr>
      <vt:lpstr>10.3  The Unified Process</vt:lpstr>
      <vt:lpstr>10.3  The Unified Process</vt:lpstr>
      <vt:lpstr>10.4  워크플로 개요</vt:lpstr>
      <vt:lpstr>10.4  워크플로 개요</vt:lpstr>
      <vt:lpstr>10.5  팀</vt:lpstr>
      <vt:lpstr>10.6  비용-이익 분석</vt:lpstr>
      <vt:lpstr>10.7  척도</vt:lpstr>
      <vt:lpstr>10.7  Metrics</vt:lpstr>
      <vt:lpstr>10.8  CASE </vt:lpstr>
      <vt:lpstr>10.8  CASE </vt:lpstr>
      <vt:lpstr>10.9  버전과 형상</vt:lpstr>
      <vt:lpstr>10.9  버전과 형상</vt:lpstr>
      <vt:lpstr>10.9  버전과 형상</vt:lpstr>
      <vt:lpstr>10.10 테스팅 용어</vt:lpstr>
      <vt:lpstr>10.10 테스팅 용어</vt:lpstr>
      <vt:lpstr>10.11  실행 기반과 비실행 기반 테스팅</vt:lpstr>
      <vt:lpstr>10.11  실행 기반과 비실행 기반 테스팅</vt:lpstr>
      <vt:lpstr>10.11  실행 기반과 비실행 기반 테스팅</vt:lpstr>
      <vt:lpstr>10.12 모듈성</vt:lpstr>
      <vt:lpstr>10.12 모듈성</vt:lpstr>
      <vt:lpstr>10.13 재사용</vt:lpstr>
      <vt:lpstr>10.13 재사용</vt:lpstr>
      <vt:lpstr>10.14  소프트웨어 프로젝트 관리 계획</vt:lpstr>
      <vt:lpstr>10.14  소프트웨어 프로젝트 관리 계획</vt:lpstr>
      <vt:lpstr>10.14  소프트웨어 프로젝트 관리 계획</vt:lpstr>
      <vt:lpstr>10.14  소프트웨어 프로젝트 관리 계획</vt:lpstr>
      <vt:lpstr>10.14  소프트웨어 프로젝트 관리 계획</vt:lpstr>
      <vt:lpstr>10.14  소프트웨어 프로젝트 관리 계획</vt:lpstr>
      <vt:lpstr>10.14  소프트웨어 프로젝트 관리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CNLAB</cp:lastModifiedBy>
  <cp:revision>1656</cp:revision>
  <dcterms:created xsi:type="dcterms:W3CDTF">2010-06-28T15:09:10Z</dcterms:created>
  <dcterms:modified xsi:type="dcterms:W3CDTF">2017-09-09T10:07:53Z</dcterms:modified>
</cp:coreProperties>
</file>