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3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261" r:id="rId6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/>
  </p:normalViewPr>
  <p:slideViewPr>
    <p:cSldViewPr showGuides="1">
      <p:cViewPr varScale="1">
        <p:scale>
          <a:sx n="102" d="100"/>
          <a:sy n="102" d="100"/>
        </p:scale>
        <p:origin x="-216" y="-102"/>
      </p:cViewPr>
      <p:guideLst>
        <p:guide orient="horz" pos="1117"/>
        <p:guide pos="2880"/>
        <p:guide pos="2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ABF4355-50B6-4087-9E5D-95C64923D2D6}" type="datetimeFigureOut">
              <a:rPr lang="ko-KR" altLang="en-US"/>
              <a:pPr>
                <a:defRPr/>
              </a:pPr>
              <a:t>2017-09-09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485"/>
            <a:ext cx="2946400" cy="494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CC9FE42-8E49-4378-9255-678967010F0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0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F822B-C71E-4133-97C8-DEF49903D2C8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84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89BF4-A89C-4612-A807-C31599CA4CC6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ko-KR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C9FE42-8E49-4378-9255-678967010F0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928688" y="3427413"/>
            <a:ext cx="7358062" cy="1587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latin typeface="HY울릉도M" pitchFamily="18" charset="-127"/>
                <a:ea typeface="HY울릉도M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EC89A-3765-4D3B-81C6-9D0B0007A32C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DCF8F-AD8E-4F8A-A098-C9F4B0F63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1713-DDBA-446B-866C-97B64EA95846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0DE52-840F-442A-AEB5-008449D88C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7C269-2BCD-412C-9F0A-140C5E37097C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48EE8-BFE9-4139-934E-FD295E0DD2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4C87-BEFE-4180-9CBE-1191C8F90010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8A936-D75D-4674-956F-1DF521DB2A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lnSpc>
                <a:spcPct val="100000"/>
              </a:lnSpc>
              <a:buFontTx/>
              <a:buBlip>
                <a:blip r:embed="rId2"/>
              </a:buBlip>
              <a:defRPr sz="2600"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buFontTx/>
              <a:buBlip>
                <a:blip r:embed="rId2"/>
              </a:buBlip>
              <a:defRPr sz="2200"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buFontTx/>
              <a:buBlip>
                <a:blip r:embed="rId2"/>
              </a:buBlip>
              <a:defRPr sz="1900">
                <a:latin typeface="맑은 고딕" pitchFamily="50" charset="-127"/>
                <a:ea typeface="맑은 고딕" pitchFamily="50" charset="-127"/>
              </a:defRPr>
            </a:lvl3pPr>
            <a:lvl4pPr>
              <a:lnSpc>
                <a:spcPct val="100000"/>
              </a:lnSpc>
              <a:defRPr sz="160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94E12-77A9-4B6D-84DB-D687B6528DDF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71750" y="6356350"/>
            <a:ext cx="4000500" cy="365125"/>
          </a:xfrm>
        </p:spPr>
        <p:txBody>
          <a:bodyPr/>
          <a:lstStyle>
            <a:lvl1pPr>
              <a:defRPr sz="1000" i="1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6CCC6D-34DB-41F3-863B-109AC57F30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2875" y="285750"/>
            <a:ext cx="8858250" cy="55086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tx2">
                  <a:lumMod val="75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1950" y="346373"/>
            <a:ext cx="8229600" cy="418058"/>
          </a:xfrm>
        </p:spPr>
        <p:txBody>
          <a:bodyPr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>
            <a:noAutofit/>
          </a:bodyPr>
          <a:lstStyle>
            <a:lvl1pPr>
              <a:lnSpc>
                <a:spcPct val="130000"/>
              </a:lnSpc>
              <a:buFontTx/>
              <a:buBlip>
                <a:blip r:embed="rId2"/>
              </a:buBlip>
              <a:defRPr sz="1800">
                <a:latin typeface="+mn-ea"/>
                <a:ea typeface="+mn-ea"/>
              </a:defRPr>
            </a:lvl1pPr>
            <a:lvl2pPr>
              <a:lnSpc>
                <a:spcPct val="130000"/>
              </a:lnSpc>
              <a:buFontTx/>
              <a:buBlip>
                <a:blip r:embed="rId3"/>
              </a:buBlip>
              <a:defRPr sz="1600">
                <a:latin typeface="+mn-ea"/>
                <a:ea typeface="+mn-ea"/>
              </a:defRPr>
            </a:lvl2pPr>
            <a:lvl3pPr>
              <a:lnSpc>
                <a:spcPct val="130000"/>
              </a:lnSpc>
              <a:buFont typeface="Wingdings" pitchFamily="2" charset="2"/>
              <a:buChar char="ü"/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  <a:lvl5pPr>
              <a:defRPr sz="12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  <a:ln w="57150">
            <a:gradFill flip="none" rotWithShape="1">
              <a:gsLst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0">
                  <a:schemeClr val="bg1">
                    <a:alpha val="0"/>
                  </a:schemeClr>
                </a:gs>
                <a:gs pos="80000">
                  <a:schemeClr val="bg1">
                    <a:alpha val="0"/>
                  </a:schemeClr>
                </a:gs>
                <a:gs pos="100000">
                  <a:schemeClr val="tx2">
                    <a:alpha val="55000"/>
                  </a:schemeClr>
                </a:gs>
              </a:gsLst>
              <a:lin ang="5400000" scaled="1"/>
              <a:tileRect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>
              <a:buNone/>
              <a:defRPr sz="2000" u="none" baseline="0">
                <a:ln>
                  <a:noFill/>
                </a:ln>
                <a:effectLst/>
                <a:uFill>
                  <a:solidFill>
                    <a:schemeClr val="tx2"/>
                  </a:solidFill>
                </a:u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1C9EA-E159-4D98-994B-AB1436D38587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EE3FA-D853-4FD0-B319-04577F3B987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50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8625" y="6378575"/>
            <a:ext cx="8258175" cy="44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131840" y="1950417"/>
            <a:ext cx="5472410" cy="360363"/>
          </a:xfrm>
        </p:spPr>
        <p:txBody>
          <a:bodyPr>
            <a:noAutofit/>
          </a:bodyPr>
          <a:lstStyle>
            <a:lvl1pPr>
              <a:buNone/>
              <a:defRPr sz="3200" b="1">
                <a:latin typeface="Arial Black" pitchFamily="34" charset="0"/>
                <a:ea typeface="HY울릉도M" pitchFamily="18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4"/>
          </p:nvPr>
        </p:nvSpPr>
        <p:spPr>
          <a:xfrm>
            <a:off x="3491880" y="2636838"/>
            <a:ext cx="5328270" cy="3600450"/>
          </a:xfrm>
        </p:spPr>
        <p:txBody>
          <a:bodyPr>
            <a:normAutofit/>
          </a:bodyPr>
          <a:lstStyle>
            <a:lvl1pPr>
              <a:buFontTx/>
              <a:buChar char="-"/>
              <a:defRPr sz="2000">
                <a:latin typeface="Arial Black" pitchFamily="34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4500-FAA0-4ED2-916C-8950EDE48605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98862-D24F-490A-8D04-100F123B0E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69256-4126-4B90-AD94-5B1BA3851E2B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0BBFC-B98D-4211-BACC-3199AD6B2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C850-07B5-4E08-A36B-8F9FAB983BA5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F4405-7D01-4534-BE14-DD2CE1ED11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A0BA-10AE-4C3B-AF63-905012C6F163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5BD5-057E-4246-828B-39BA79A4B1A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2B038-E952-4F91-BAD1-EA29CD8F188A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29FCA-1826-426A-8AC1-B782548539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49A54-065D-431C-8904-D07CDB728482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9907D-72EC-4E32-97BF-DF3B0D78E3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DCAE-ED00-45F0-90DE-C398E75AB648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FD28A-1C73-43B2-9E07-E521DA0715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F55556-A933-4ABC-B74C-19153AAE3A18}" type="datetime1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27313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en-US" altLang="ko-KR" sz="1000" i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13037A-F562-49FF-BC54-B2A2D764C1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11" r:id="rId1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3"/>
          <p:cNvSpPr>
            <a:spLocks noGrp="1"/>
          </p:cNvSpPr>
          <p:nvPr>
            <p:ph type="ctrTitle"/>
          </p:nvPr>
        </p:nvSpPr>
        <p:spPr>
          <a:xfrm>
            <a:off x="800100" y="1928813"/>
            <a:ext cx="7772400" cy="14700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ko-KR" sz="4000" b="1" i="1" dirty="0" smtClean="0">
                <a:ea typeface="ＭＳ Ｐゴシック" pitchFamily="-108" charset="-128"/>
              </a:rPr>
              <a:t>Object-Oriented and </a:t>
            </a:r>
            <a:br>
              <a:rPr lang="en-US" altLang="ko-KR" sz="4000" b="1" i="1" dirty="0" smtClean="0">
                <a:ea typeface="ＭＳ Ｐゴシック" pitchFamily="-108" charset="-128"/>
              </a:rPr>
            </a:br>
            <a:r>
              <a:rPr lang="en-US" altLang="ko-KR" sz="4000" b="1" i="1" dirty="0" smtClean="0">
                <a:ea typeface="ＭＳ Ｐゴシック" pitchFamily="-108" charset="-128"/>
              </a:rPr>
              <a:t>   Classical Software Engineering</a:t>
            </a:r>
            <a:endParaRPr lang="ko-KR" alt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결점 보고서</a:t>
            </a:r>
            <a:r>
              <a:rPr lang="en-US" altLang="ko-KR" dirty="0" smtClean="0">
                <a:ea typeface="ＭＳ Ｐゴシック" charset="-128"/>
              </a:rPr>
              <a:t>(Defect Report)</a:t>
            </a:r>
            <a:r>
              <a:rPr lang="ko-KR" altLang="en-US" dirty="0" smtClean="0">
                <a:ea typeface="ＭＳ Ｐゴシック" charset="-128"/>
              </a:rPr>
              <a:t>가 유지보수 프로그래머에게 넘겨진다고 가정할 경우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“</a:t>
            </a:r>
            <a:r>
              <a:rPr lang="ko-KR" altLang="en-US" dirty="0" smtClean="0">
                <a:ea typeface="ＭＳ Ｐゴシック" charset="-128"/>
              </a:rPr>
              <a:t>결점</a:t>
            </a:r>
            <a:r>
              <a:rPr lang="en-US" altLang="ko-KR" dirty="0" smtClean="0">
                <a:ea typeface="ＭＳ Ｐゴシック" charset="-128"/>
              </a:rPr>
              <a:t>”</a:t>
            </a:r>
            <a:r>
              <a:rPr lang="ko-KR" altLang="en-US" dirty="0" smtClean="0">
                <a:ea typeface="ＭＳ Ｐゴシック" charset="-128"/>
              </a:rPr>
              <a:t>은 결함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실패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또는 에러의 일반적인 용어라는 것을 상기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원인은 무엇인가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프로덕트에</a:t>
            </a:r>
            <a:r>
              <a:rPr lang="ko-KR" altLang="en-US" dirty="0" smtClean="0">
                <a:ea typeface="ＭＳ Ｐゴシック" charset="-128"/>
              </a:rPr>
              <a:t> 잘못된 것은 아무것도 없음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사용자가 매뉴얼을 이해하지 못하거나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ko-KR" altLang="en-US" dirty="0" err="1" smtClean="0">
                <a:ea typeface="ＭＳ Ｐゴシック" charset="-128"/>
              </a:rPr>
              <a:t>프로덕트를</a:t>
            </a:r>
            <a:r>
              <a:rPr lang="ko-KR" altLang="en-US" dirty="0" smtClean="0">
                <a:ea typeface="ＭＳ Ｐゴシック" charset="-128"/>
              </a:rPr>
              <a:t> 잘못 사용했을 경우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코드 상의 문제가 아닌 사용자 매뉴얼이 잘못되어있음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코드 자체에는 잘못된 것이 없으나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ko-KR" altLang="en-US" dirty="0" smtClean="0">
                <a:ea typeface="ＭＳ Ｐゴシック" charset="-128"/>
              </a:rPr>
              <a:t>사용자 매뉴얼이 부정확한 단어로 표현된 경우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그러나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보통 결함은 코드에 있음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68076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인도 후 유지보수 프로그래머들의 요구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유지보수 프로그래머가 결함을 찾도록 하는 툴들은 무엇인가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사용자가 제출한 결함 보고서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소스 코드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기타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232496" cy="400110"/>
          </a:xfrm>
        </p:spPr>
        <p:txBody>
          <a:bodyPr/>
          <a:lstStyle/>
          <a:p>
            <a:pPr algn="ctr"/>
            <a:r>
              <a:rPr lang="ko-KR" altLang="en-US" smtClean="0"/>
              <a:t>수정적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따라서 유지보수 프로그래머는 평균이상의 디버깅 기술들을 가지고 있어야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결함은 </a:t>
            </a:r>
            <a:r>
              <a:rPr lang="ko-KR" altLang="en-US" dirty="0" err="1" smtClean="0">
                <a:ea typeface="ＭＳ Ｐゴシック" charset="-128"/>
              </a:rPr>
              <a:t>프로덕트</a:t>
            </a:r>
            <a:r>
              <a:rPr lang="ko-KR" altLang="en-US" dirty="0" smtClean="0">
                <a:ea typeface="ＭＳ Ｐゴシック" charset="-128"/>
              </a:rPr>
              <a:t> 내의 어느 곳에나 존재할 수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결점의 본래 원인은 현재 존재하지 않는 분석이나 설계 문서에 있을 수도 있음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232496" cy="400110"/>
          </a:xfrm>
        </p:spPr>
        <p:txBody>
          <a:bodyPr/>
          <a:lstStyle/>
          <a:p>
            <a:pPr algn="ctr"/>
            <a:r>
              <a:rPr lang="ko-KR" altLang="en-US" smtClean="0"/>
              <a:t>수정적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유지보수 프로그래머가 결함이 있는 곳을 찾아냈다고 가정한다면</a:t>
            </a:r>
            <a:r>
              <a:rPr lang="en-US" altLang="ko-KR" dirty="0" smtClean="0">
                <a:ea typeface="ＭＳ Ｐゴシック" charset="-128"/>
              </a:rPr>
              <a:t>,</a:t>
            </a: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en-US" altLang="ko-KR" dirty="0" smtClean="0">
                <a:ea typeface="ＭＳ Ｐゴシック" charset="-128"/>
              </a:rPr>
              <a:t>Problem: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회귀 결함을 반입하지 않고 이 결함을 고치려면 어떻게 해야 하는가를 고민해야 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60488" cy="400110"/>
          </a:xfrm>
        </p:spPr>
        <p:txBody>
          <a:bodyPr/>
          <a:lstStyle/>
          <a:p>
            <a:pPr algn="ctr"/>
            <a:r>
              <a:rPr lang="ko-KR" altLang="en-US" smtClean="0"/>
              <a:t>수정적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회귀 결함을 어떻게 최소화 시킬 것인가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전체 </a:t>
            </a:r>
            <a:r>
              <a:rPr lang="ko-KR" altLang="en-US" dirty="0" err="1" smtClean="0">
                <a:ea typeface="ＭＳ Ｐゴシック" charset="-128"/>
              </a:rPr>
              <a:t>프로덕트를</a:t>
            </a:r>
            <a:r>
              <a:rPr lang="ko-KR" altLang="en-US" dirty="0" smtClean="0">
                <a:ea typeface="ＭＳ Ｐゴシック" charset="-128"/>
              </a:rPr>
              <a:t> 위한 세부 문서를 참조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개별 독립 모듈을 위한 세부 문서를 참조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그러나 보통 무엇이 문제가 되는가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문서화 되어있는 산출물이 전혀 존재하지 않음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문서화 되어있는 산출물이 불완전함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문서화가 잘못되어 있음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76512" cy="400110"/>
          </a:xfrm>
        </p:spPr>
        <p:txBody>
          <a:bodyPr/>
          <a:lstStyle/>
          <a:p>
            <a:pPr algn="ctr"/>
            <a:r>
              <a:rPr lang="ko-KR" altLang="en-US" smtClean="0"/>
              <a:t>수정적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프로그래머는 소스 코드 자체로부터 회귀 결함을 피하는데 필요한 모든 정보들을 추론해야만 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회귀 결함을 피하기 위한 준비가 된 후에 소스 코드의 수정을 시작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4504" cy="400110"/>
          </a:xfrm>
        </p:spPr>
        <p:txBody>
          <a:bodyPr/>
          <a:lstStyle/>
          <a:p>
            <a:pPr algn="ctr"/>
            <a:r>
              <a:rPr lang="ko-KR" altLang="en-US" smtClean="0"/>
              <a:t>수정적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수정이 정확하게 되었는지 테스트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특별한 테스트 케이스들의 구축을 이용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회귀 결함이 반입되지 않았는지 확인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저장된 테스트 데이터의 집합을 사용하여 점검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수정을 점검할 목적으로 구축된 테스트 케이스들을 수정된 </a:t>
            </a:r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향후 회귀 </a:t>
            </a:r>
            <a:r>
              <a:rPr lang="ko-KR" altLang="en-US" dirty="0" err="1" smtClean="0">
                <a:ea typeface="ＭＳ Ｐゴシック" charset="-128"/>
              </a:rPr>
              <a:t>테스팅을</a:t>
            </a:r>
            <a:r>
              <a:rPr lang="ko-KR" altLang="en-US" dirty="0" smtClean="0">
                <a:ea typeface="ＭＳ Ｐゴシック" charset="-128"/>
              </a:rPr>
              <a:t> 위해 사용될 테스트 사례들의 집합에 추가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모든 변경의 문서화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2072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이제 프로그래머가 해야만 하는 것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수정적 유지보수를 위해서는 주요한 기술들이 요구됨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뛰어난 진단 기술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최상의 </a:t>
            </a:r>
            <a:r>
              <a:rPr lang="ko-KR" altLang="en-US" dirty="0" err="1" smtClean="0">
                <a:ea typeface="ＭＳ Ｐゴシック" charset="-128"/>
              </a:rPr>
              <a:t>테스팅</a:t>
            </a:r>
            <a:r>
              <a:rPr lang="ko-KR" altLang="en-US" dirty="0" smtClean="0">
                <a:ea typeface="ＭＳ Ｐゴシック" charset="-128"/>
              </a:rPr>
              <a:t> 기술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최상의 문서화 기술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232496" cy="400110"/>
          </a:xfrm>
        </p:spPr>
        <p:txBody>
          <a:bodyPr/>
          <a:lstStyle/>
          <a:p>
            <a:pPr algn="ctr"/>
            <a:r>
              <a:rPr lang="ko-KR" altLang="en-US" smtClean="0"/>
              <a:t>수정적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적응적</a:t>
            </a:r>
            <a:r>
              <a:rPr lang="en-US" altLang="ko-KR" dirty="0" smtClean="0">
                <a:ea typeface="ＭＳ Ｐゴシック" charset="-128"/>
              </a:rPr>
              <a:t>/</a:t>
            </a:r>
            <a:r>
              <a:rPr lang="ko-KR" altLang="en-US" dirty="0" smtClean="0">
                <a:ea typeface="ＭＳ Ｐゴシック" charset="-128"/>
              </a:rPr>
              <a:t>완전적 유지보수의 수행을 위하여 프로그래머들은 다음을 </a:t>
            </a:r>
            <a:r>
              <a:rPr lang="ko-KR" altLang="en-US" dirty="0" err="1" smtClean="0">
                <a:ea typeface="ＭＳ Ｐゴシック" charset="-128"/>
              </a:rPr>
              <a:t>워크플로들을</a:t>
            </a:r>
            <a:r>
              <a:rPr lang="ko-KR" altLang="en-US" dirty="0" smtClean="0">
                <a:ea typeface="ＭＳ Ｐゴシック" charset="-128"/>
              </a:rPr>
              <a:t> 수행해야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요구사항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분석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설계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구현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buFont typeface="Webdings" charset="2"/>
              <a:buNone/>
            </a:pPr>
            <a:r>
              <a:rPr lang="en-US" altLang="ko-KR" dirty="0" smtClean="0">
                <a:ea typeface="ＭＳ Ｐゴシック" charset="-128"/>
              </a:rPr>
              <a:t>	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0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적응적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완전적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프로그램들이 개발되어질 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명세들은 분석 전문가들에 의하여 생성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설계들은 설계 전문가들에 의하여 생성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코드는 프로그래밍 전문가들에 의하여 생성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그러나 유지보수 프로그래머는 이들 세분야 모두의 전문가가 되어야 할 뿐 아니라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다음 사항 역시 전문가가 되어야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테스팅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문서화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624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적응적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완전적 유지보수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1109985"/>
          </a:xfrm>
        </p:spPr>
        <p:txBody>
          <a:bodyPr>
            <a:noAutofit/>
          </a:bodyPr>
          <a:lstStyle/>
          <a:p>
            <a:pPr algn="l"/>
            <a:r>
              <a:rPr lang="en-US" altLang="ko-KR" sz="2400" b="1" dirty="0" smtClean="0"/>
              <a:t>Chapter 16.</a:t>
            </a:r>
            <a:br>
              <a:rPr lang="en-US" altLang="ko-KR" sz="2400" b="1" dirty="0" smtClean="0"/>
            </a:br>
            <a:r>
              <a:rPr lang="en-US" altLang="ko-KR" sz="4000" b="1" dirty="0" smtClean="0">
                <a:latin typeface="HY동녘B" pitchFamily="18" charset="-127"/>
                <a:ea typeface="HY동녘B" pitchFamily="18" charset="-127"/>
              </a:rPr>
              <a:t>    </a:t>
            </a:r>
            <a:r>
              <a:rPr lang="en-US" altLang="ko-KR" sz="4000" b="1" dirty="0" err="1" smtClean="0">
                <a:latin typeface="HY동녘B" pitchFamily="18" charset="-127"/>
                <a:ea typeface="HY동녘B" pitchFamily="18" charset="-127"/>
              </a:rPr>
              <a:t>Postdelivery</a:t>
            </a:r>
            <a:r>
              <a:rPr lang="en-US" altLang="ko-KR" sz="4000" b="1" dirty="0" smtClean="0">
                <a:latin typeface="HY동녘B" pitchFamily="18" charset="-127"/>
                <a:ea typeface="HY동녘B" pitchFamily="18" charset="-127"/>
              </a:rPr>
              <a:t> Maintenance</a:t>
            </a:r>
            <a:endParaRPr lang="ko-KR" altLang="en-US" sz="4000" b="1" dirty="0"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유지보수의 형식이 존재하지 않는 경우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유지보수는 감시 받지 않는 초급 개발자의 작업이 되거나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상대적으로 경험이 떨어지는 전문가들에 의하여 수행될 수 있음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 smtClean="0"/>
              <a:t>결론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ＭＳ Ｐゴシック" charset="-128"/>
              </a:rPr>
              <a:t>Maintenance is a thankless task in every way </a:t>
            </a: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유지보수는 모든 면에서 보람이 없는 </a:t>
            </a:r>
            <a:r>
              <a:rPr lang="ko-KR" altLang="en-US" dirty="0" err="1" smtClean="0">
                <a:ea typeface="ＭＳ Ｐゴシック" charset="-128"/>
              </a:rPr>
              <a:t>테스크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유지보수자들은</a:t>
            </a:r>
            <a:r>
              <a:rPr lang="ko-KR" altLang="en-US" dirty="0" smtClean="0">
                <a:ea typeface="ＭＳ Ｐゴシック" charset="-128"/>
              </a:rPr>
              <a:t> 사용자들을 불쾌하게 대함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만약 사용자가 </a:t>
            </a:r>
            <a:r>
              <a:rPr lang="ko-KR" altLang="en-US" dirty="0" err="1" smtClean="0">
                <a:ea typeface="ＭＳ Ｐゴシック" charset="-128"/>
              </a:rPr>
              <a:t>프로덕트에</a:t>
            </a:r>
            <a:r>
              <a:rPr lang="ko-KR" altLang="en-US" dirty="0" smtClean="0">
                <a:ea typeface="ＭＳ Ｐゴシック" charset="-128"/>
              </a:rPr>
              <a:t> 만족하고 있다면 유지보수는 필요가 없음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사용자들의 문제는 유지보수자가 아닌 </a:t>
            </a:r>
            <a:r>
              <a:rPr lang="ko-KR" altLang="en-US" dirty="0" err="1" smtClean="0">
                <a:ea typeface="ＭＳ Ｐゴシック" charset="-128"/>
              </a:rPr>
              <a:t>프로덕트를</a:t>
            </a:r>
            <a:r>
              <a:rPr lang="ko-KR" altLang="en-US" dirty="0" smtClean="0">
                <a:ea typeface="ＭＳ Ｐゴシック" charset="-128"/>
              </a:rPr>
              <a:t> 개발한 사람들에게 있기 때문에 자주 발생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코드 자체가 나쁘게 작성되었다면 유지보수를 담당하는 사람을 좌절하게 만듦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클라이언트에게 좋은 유지보수 서비스를 제공하지 않으면 클라이언트는 다른 곳에 미래의 </a:t>
            </a:r>
            <a:r>
              <a:rPr lang="ko-KR" altLang="en-US" dirty="0" err="1" smtClean="0">
                <a:ea typeface="ＭＳ Ｐゴシック" charset="-128"/>
              </a:rPr>
              <a:t>프로덕트</a:t>
            </a:r>
            <a:r>
              <a:rPr lang="ko-KR" altLang="en-US" dirty="0" smtClean="0">
                <a:ea typeface="ＭＳ Ｐゴシック" charset="-128"/>
              </a:rPr>
              <a:t> 개발 업무를 의뢰하게 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인도 후 유지보수는 소프트웨어 프로덕션의 가장 매력적인 단계이면서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또 자주 가장 보람 없는 일이기도 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952576" cy="400110"/>
          </a:xfrm>
        </p:spPr>
        <p:txBody>
          <a:bodyPr/>
          <a:lstStyle/>
          <a:p>
            <a:pPr algn="ctr"/>
            <a:r>
              <a:rPr lang="ko-KR" altLang="en-US" smtClean="0"/>
              <a:t>유지보수에 대한 보상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이 상황은 어떻게 변해야 되는가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매니저들은 인도 후 유지보수를 수행하는데 필요한 모든 기술을 갖고 있는 프로그래머들에게 유지보수 작업을 맡겨야만 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또한 그들에게 그에 상응하는 보수를 주어야 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880568" cy="400110"/>
          </a:xfrm>
        </p:spPr>
        <p:txBody>
          <a:bodyPr/>
          <a:lstStyle/>
          <a:p>
            <a:pPr algn="ctr"/>
            <a:r>
              <a:rPr lang="ko-KR" altLang="en-US" smtClean="0"/>
              <a:t>유지보수에 대한 보상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16.3 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 Mini 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 smtClean="0">
                <a:ea typeface="ＭＳ Ｐゴシック" charset="-128"/>
              </a:rPr>
              <a:t>Temperate Fruit Committee</a:t>
            </a:r>
            <a:r>
              <a:rPr lang="ko-KR" altLang="en-US" dirty="0" smtClean="0">
                <a:ea typeface="ＭＳ Ｐゴシック" charset="-128"/>
              </a:rPr>
              <a:t>는 정확히 </a:t>
            </a:r>
            <a:r>
              <a:rPr lang="en-US" altLang="ko-KR" dirty="0" smtClean="0">
                <a:ea typeface="ＭＳ Ｐゴシック" charset="-128"/>
              </a:rPr>
              <a:t>7</a:t>
            </a:r>
            <a:r>
              <a:rPr lang="ko-KR" altLang="en-US" dirty="0" smtClean="0">
                <a:ea typeface="ＭＳ Ｐゴシック" charset="-128"/>
              </a:rPr>
              <a:t>개의 온난 과일을 위한 소프트웨어 개발을 의뢰하였음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사과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살구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체리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복숭아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배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err="1" smtClean="0">
                <a:ea typeface="ＭＳ Ｐゴシック" charset="-128"/>
              </a:rPr>
              <a:t>넥타린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그리고 자두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이 소프트웨어는 키위를 포함하여 소프트웨어를 확장하도록 변경을 요청 받음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다행스럽게도 키위를 포함하는 작업은 순조롭게 진행되었으며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유지보수 이후 </a:t>
            </a:r>
            <a:r>
              <a:rPr lang="ko-KR" altLang="en-US" dirty="0" err="1" smtClean="0">
                <a:ea typeface="ＭＳ Ｐゴシック" charset="-128"/>
              </a:rPr>
              <a:t>프로덕트는</a:t>
            </a:r>
            <a:r>
              <a:rPr lang="ko-KR" altLang="en-US" dirty="0" smtClean="0">
                <a:ea typeface="ＭＳ Ｐゴシック" charset="-128"/>
              </a:rPr>
              <a:t> 몇 년간 제 기능을 발휘함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이 </a:t>
            </a:r>
            <a:r>
              <a:rPr lang="ko-KR" altLang="en-US" dirty="0" err="1" smtClean="0">
                <a:ea typeface="ＭＳ Ｐゴシック" charset="-128"/>
              </a:rPr>
              <a:t>프로덕트는</a:t>
            </a:r>
            <a:r>
              <a:rPr lang="ko-KR" altLang="en-US" dirty="0" smtClean="0">
                <a:ea typeface="ＭＳ Ｐゴシック" charset="-128"/>
              </a:rPr>
              <a:t> 이제 </a:t>
            </a:r>
            <a:r>
              <a:rPr lang="en-US" altLang="ko-KR" dirty="0" smtClean="0">
                <a:ea typeface="ＭＳ Ｐゴシック" charset="-128"/>
              </a:rPr>
              <a:t>26</a:t>
            </a:r>
            <a:r>
              <a:rPr lang="ko-KR" altLang="en-US" dirty="0" smtClean="0">
                <a:ea typeface="ＭＳ Ｐゴシック" charset="-128"/>
              </a:rPr>
              <a:t>가지의 추가적인 과일들을 포함하도록 수정을 요청 받게 되었음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en-US" altLang="ko-KR" dirty="0" smtClean="0">
                <a:ea typeface="ＭＳ Ｐゴシック" charset="-128"/>
              </a:rPr>
              <a:t>“</a:t>
            </a:r>
            <a:r>
              <a:rPr lang="ko-KR" altLang="en-US" dirty="0" smtClean="0">
                <a:ea typeface="ＭＳ Ｐゴシック" charset="-128"/>
              </a:rPr>
              <a:t>같은 작업을 </a:t>
            </a:r>
            <a:r>
              <a:rPr lang="en-US" altLang="ko-KR" dirty="0" smtClean="0">
                <a:ea typeface="ＭＳ Ｐゴシック" charset="-128"/>
              </a:rPr>
              <a:t>26</a:t>
            </a:r>
            <a:r>
              <a:rPr lang="ko-KR" altLang="en-US" dirty="0" smtClean="0">
                <a:ea typeface="ＭＳ Ｐゴシック" charset="-128"/>
              </a:rPr>
              <a:t>번 동안 반복</a:t>
            </a:r>
            <a:r>
              <a:rPr lang="en-US" altLang="ko-KR" dirty="0" smtClean="0">
                <a:ea typeface="ＭＳ Ｐゴシック" charset="-128"/>
              </a:rPr>
              <a:t>”</a:t>
            </a:r>
            <a:r>
              <a:rPr lang="ko-KR" altLang="en-US" dirty="0" smtClean="0">
                <a:ea typeface="ＭＳ Ｐゴシック" charset="-128"/>
              </a:rPr>
              <a:t>하는 문제가 발생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520528" cy="400110"/>
          </a:xfrm>
        </p:spPr>
        <p:txBody>
          <a:bodyPr/>
          <a:lstStyle/>
          <a:p>
            <a:pPr algn="ctr"/>
            <a:r>
              <a:rPr lang="ko-KR" altLang="en-US" smtClean="0"/>
              <a:t>인도 후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16.3 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 Mini Case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사례를 통한 교훈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프로덕트가</a:t>
            </a:r>
            <a:r>
              <a:rPr lang="ko-KR" altLang="en-US" dirty="0" smtClean="0">
                <a:ea typeface="ＭＳ Ｐゴシック" charset="-128"/>
              </a:rPr>
              <a:t> 가지고 있는 문제는 </a:t>
            </a:r>
            <a:r>
              <a:rPr lang="ko-KR" altLang="en-US" dirty="0" err="1" smtClean="0">
                <a:ea typeface="ＭＳ Ｐゴシック" charset="-128"/>
              </a:rPr>
              <a:t>유지보수자에게</a:t>
            </a:r>
            <a:r>
              <a:rPr lang="ko-KR" altLang="en-US" dirty="0" smtClean="0">
                <a:ea typeface="ＭＳ Ｐゴシック" charset="-128"/>
              </a:rPr>
              <a:t> 있는 것이 아니라 개발자에게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유지보수자들은</a:t>
            </a:r>
            <a:r>
              <a:rPr lang="ko-KR" altLang="en-US" dirty="0" smtClean="0">
                <a:ea typeface="ＭＳ Ｐゴシック" charset="-128"/>
              </a:rPr>
              <a:t> 종종 다른 사람들의 실수를 해결하는 책임을 지니게 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클라이언트는 자주 인도 후 유지보수가 어려운 일이고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여러 상황에서는 거의 불가능하다는 것을 이해하지 못함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이러한 문제는 유지보수 프로그래머가 이전에 완전적 유지보수와 적응적 유지보수 작업을 성공적으로 수행했을 때 약화됨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모든 소프트웨어 개발은 미래의 인도 후 유지보수에 안목을 가지고 수행되어야 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64544" cy="400110"/>
          </a:xfrm>
        </p:spPr>
        <p:txBody>
          <a:bodyPr/>
          <a:lstStyle/>
          <a:p>
            <a:pPr algn="ctr"/>
            <a:r>
              <a:rPr lang="ko-KR" altLang="en-US" smtClean="0"/>
              <a:t>인도 후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ＭＳ Ｐゴシック" charset="-128"/>
              </a:rPr>
              <a:t>지금부터 다양한 인도 후 유지보수의 관리에 대한 이슈들을 학습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624" cy="400110"/>
          </a:xfrm>
        </p:spPr>
        <p:txBody>
          <a:bodyPr/>
          <a:lstStyle/>
          <a:p>
            <a:pPr algn="ctr"/>
            <a:r>
              <a:rPr lang="ko-KR" altLang="en-US" smtClean="0"/>
              <a:t>인도 후 유지보수의 관리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ＭＳ Ｐゴシック" charset="-128"/>
              </a:rPr>
              <a:t>프로덕트를</a:t>
            </a:r>
            <a:r>
              <a:rPr lang="ko-KR" altLang="en-US" dirty="0" smtClean="0">
                <a:ea typeface="ＭＳ Ｐゴシック" charset="-128"/>
              </a:rPr>
              <a:t> 변경시키는 메커니즘이 필요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만약 </a:t>
            </a:r>
            <a:r>
              <a:rPr lang="ko-KR" altLang="en-US" dirty="0" err="1" smtClean="0">
                <a:ea typeface="ＭＳ Ｐゴシック" charset="-128"/>
              </a:rPr>
              <a:t>프로덕트가</a:t>
            </a:r>
            <a:r>
              <a:rPr lang="ko-KR" altLang="en-US" dirty="0" smtClean="0">
                <a:ea typeface="ＭＳ Ｐゴシック" charset="-128"/>
              </a:rPr>
              <a:t> 기능을 부정확하게 나타내면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사용자에 의하여 결점 보고서가 작성됨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이 결점 보고서에는 유지보수 프로그래머가 문제점을 해결할 수 있도록 충분한 정보가 포함되어야 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이상적으로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사용자가 보고한 모든 결점은 즉시 수정되어야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실제로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즉각적인 </a:t>
            </a:r>
            <a:r>
              <a:rPr lang="ko-KR" altLang="en-US" dirty="0" err="1" smtClean="0">
                <a:ea typeface="ＭＳ Ｐゴシック" charset="-128"/>
              </a:rPr>
              <a:t>에비</a:t>
            </a:r>
            <a:r>
              <a:rPr lang="ko-KR" altLang="en-US" dirty="0" smtClean="0">
                <a:ea typeface="ＭＳ Ｐゴシック" charset="-128"/>
              </a:rPr>
              <a:t> 조사는 우리가 할 수 있는 최선의 방법임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656432" cy="400110"/>
          </a:xfrm>
        </p:spPr>
        <p:txBody>
          <a:bodyPr/>
          <a:lstStyle/>
          <a:p>
            <a:pPr algn="ctr"/>
            <a:r>
              <a:rPr lang="ko-KR" altLang="en-US" smtClean="0"/>
              <a:t>결점 보고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유지보수 프로그래머는 우선 결점보고 파일을 조사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결점보고 파일은 다음과 같은 내용을 포함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아직 수정되지 않은 모든 보고된 결점들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작업을 수행을 위한 제안들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944464" cy="400110"/>
          </a:xfrm>
        </p:spPr>
        <p:txBody>
          <a:bodyPr/>
          <a:lstStyle/>
          <a:p>
            <a:pPr algn="ctr"/>
            <a:r>
              <a:rPr lang="ko-KR" altLang="en-US" smtClean="0"/>
              <a:t>결점 보고서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결점 보고서에 있는 모든 정보를 사용자에게 제공해야 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buFont typeface="Webdings" charset="2"/>
              <a:buNone/>
            </a:pP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680768" cy="400110"/>
          </a:xfrm>
        </p:spPr>
        <p:txBody>
          <a:bodyPr/>
          <a:lstStyle/>
          <a:p>
            <a:pPr algn="ctr"/>
            <a:r>
              <a:rPr lang="ko-KR" altLang="en-US" smtClean="0"/>
              <a:t>결점이 이전에 미리 보고되었을 경우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유지보수 프로그래머는 다음과 같은 사항을 조사해야만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원인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결점을 수정할 수 있는 방법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문제와 관련된 작업을 처리하는 방법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새로운 결점은 다음과 같은 지원 문서와 함께 결점 보고서 파일에 저장됨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목록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설계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메뉴얼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888680" cy="400110"/>
          </a:xfrm>
        </p:spPr>
        <p:txBody>
          <a:bodyPr/>
          <a:lstStyle/>
          <a:p>
            <a:pPr algn="ctr"/>
            <a:r>
              <a:rPr lang="ko-KR" altLang="en-US" smtClean="0"/>
              <a:t>새로운 결점을 발견했을 경우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84709" y="1014337"/>
            <a:ext cx="5472410" cy="360363"/>
          </a:xfrm>
        </p:spPr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57816" y="1844824"/>
            <a:ext cx="4330208" cy="36004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ＭＳ Ｐゴシック" charset="-128"/>
              </a:rPr>
              <a:t>인도 후 유지보수가 왜 필요한가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ＭＳ Ｐゴシック" charset="-128"/>
              </a:rPr>
              <a:t>인도 후 유지보수를 수행하는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ko-KR" altLang="en-US" dirty="0" smtClean="0">
                <a:ea typeface="ＭＳ Ｐゴシック" charset="-128"/>
              </a:rPr>
              <a:t>프로그래머들에게 요구되어지는 것은 무엇인가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ＭＳ Ｐゴシック" charset="-128"/>
              </a:rPr>
              <a:t>인도 후 유지보수 미니 케이스 </a:t>
            </a:r>
            <a:r>
              <a:rPr lang="ko-KR" altLang="en-US" dirty="0" err="1" smtClean="0">
                <a:ea typeface="ＭＳ Ｐゴシック" charset="-128"/>
              </a:rPr>
              <a:t>스터디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ＭＳ Ｐゴシック" charset="-128"/>
              </a:rPr>
              <a:t>인도 후 유지보수의 관리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ＭＳ Ｐゴシック" charset="-128"/>
              </a:rPr>
              <a:t>객체 지향 소프트웨어의 유지보수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ＭＳ Ｐゴシック" charset="-128"/>
              </a:rPr>
              <a:t>인도 후 유지보수 기술과 개발 기술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D2698862-D24F-490A-8D04-100F123B0E9E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545430"/>
            <a:ext cx="5514975" cy="12382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 bwMode="auto">
          <a:xfrm>
            <a:off x="4788024" y="1844774"/>
            <a:ext cx="4355976" cy="201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 dirty="0" smtClean="0">
                <a:latin typeface="Arial Black" pitchFamily="34" charset="0"/>
                <a:ea typeface="ＭＳ Ｐゴシック" charset="-128"/>
              </a:rPr>
              <a:t>역 공학</a:t>
            </a:r>
            <a:endParaRPr lang="en-US" altLang="ko-KR" sz="2000" dirty="0" smtClean="0">
              <a:latin typeface="Arial Black" pitchFamily="34" charset="0"/>
              <a:ea typeface="ＭＳ Ｐゴシック" charset="-128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 dirty="0" smtClean="0">
                <a:latin typeface="Arial Black" pitchFamily="34" charset="0"/>
                <a:ea typeface="ＭＳ Ｐゴシック" charset="-128"/>
              </a:rPr>
              <a:t>인도 후 유지보수 동안의 </a:t>
            </a:r>
            <a:r>
              <a:rPr lang="ko-KR" altLang="en-US" sz="2000" dirty="0" err="1" smtClean="0">
                <a:latin typeface="Arial Black" pitchFamily="34" charset="0"/>
                <a:ea typeface="ＭＳ Ｐゴシック" charset="-128"/>
              </a:rPr>
              <a:t>테스팅</a:t>
            </a:r>
            <a:endParaRPr lang="en-US" altLang="ko-KR" sz="2000" dirty="0" smtClean="0">
              <a:latin typeface="Arial Black" pitchFamily="34" charset="0"/>
              <a:ea typeface="ＭＳ Ｐゴシック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 dirty="0" smtClean="0">
                <a:latin typeface="Arial Black" pitchFamily="34" charset="0"/>
                <a:ea typeface="ＭＳ Ｐゴシック" charset="-128"/>
              </a:rPr>
              <a:t>인도 후 유지보수를 위한 </a:t>
            </a:r>
            <a:r>
              <a:rPr lang="en-US" altLang="ko-KR" sz="2000" dirty="0" smtClean="0">
                <a:latin typeface="Arial Black" pitchFamily="34" charset="0"/>
                <a:ea typeface="ＭＳ Ｐゴシック" charset="-128"/>
              </a:rPr>
              <a:t>CASE </a:t>
            </a:r>
            <a:r>
              <a:rPr lang="ko-KR" altLang="en-US" sz="2000" dirty="0" smtClean="0">
                <a:latin typeface="Arial Black" pitchFamily="34" charset="0"/>
                <a:ea typeface="ＭＳ Ｐゴシック" charset="-128"/>
              </a:rPr>
              <a:t>툴</a:t>
            </a:r>
            <a:endParaRPr lang="en-US" altLang="ko-KR" sz="2000" dirty="0" smtClean="0">
              <a:latin typeface="Arial Black" pitchFamily="34" charset="0"/>
              <a:ea typeface="ＭＳ Ｐゴシック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 dirty="0" smtClean="0">
                <a:latin typeface="Arial Black" pitchFamily="34" charset="0"/>
                <a:ea typeface="ＭＳ Ｐゴシック" charset="-128"/>
              </a:rPr>
              <a:t>인도 후 유지보수를 위한 척도</a:t>
            </a:r>
            <a:endParaRPr lang="en-US" altLang="ko-KR" sz="2000" dirty="0" smtClean="0">
              <a:latin typeface="Arial Black" pitchFamily="34" charset="0"/>
              <a:ea typeface="ＭＳ Ｐゴシック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 dirty="0" smtClean="0">
                <a:latin typeface="Arial Black" pitchFamily="34" charset="0"/>
                <a:ea typeface="ＭＳ Ｐゴシック" charset="-128"/>
              </a:rPr>
              <a:t>인도 후 유지보수</a:t>
            </a:r>
            <a:r>
              <a:rPr lang="en-US" altLang="ko-KR" sz="2000" dirty="0" smtClean="0">
                <a:latin typeface="Arial Black" pitchFamily="34" charset="0"/>
                <a:ea typeface="ＭＳ Ｐゴシック" charset="-128"/>
              </a:rPr>
              <a:t>: MSG Foundation case study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-"/>
            </a:pPr>
            <a:r>
              <a:rPr lang="ko-KR" altLang="en-US" sz="2000" dirty="0" smtClean="0">
                <a:latin typeface="Arial Black" pitchFamily="34" charset="0"/>
                <a:ea typeface="ＭＳ Ｐゴシック" charset="-128"/>
              </a:rPr>
              <a:t>인도 후 유지보수의 어려움</a:t>
            </a:r>
            <a:endParaRPr lang="en-US" altLang="ko-KR" sz="2000" dirty="0" smtClean="0">
              <a:latin typeface="Arial Black" pitchFamily="34" charset="0"/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파일은 완전적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적응적 유지보수에 대한 클라이언트의 요청들을 포함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파일의 내용들은 클라이언트에 의하여 우선순위가 매겨짐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프로덕트에</a:t>
            </a:r>
            <a:r>
              <a:rPr lang="ko-KR" altLang="en-US" dirty="0" smtClean="0">
                <a:ea typeface="ＭＳ Ｐゴシック" charset="-128"/>
              </a:rPr>
              <a:t> 가해지는 다음 수정은 우선순위가 가장 높은 것 중 하나가 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결점 보고서의 복사본들은 모든 사용자들에게 배포되어야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결점이 수정되어질 수 있는 시기에 대한 추정 값을 포함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만약 같은 실패가 다른 사이트에서 발생할 경우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사용자는 다음 사항을 조사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결점과 관련되어 작업해야 하는 것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결점을 수정하는데 걸리는 시기에 대한 추정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60064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새로운 결점을 발견했을 경우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이상적인 세계에서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우리는 모든 결점들을 즉시 수정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그 후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우리는 모든 사이트들에 새로운 버전의 </a:t>
            </a:r>
            <a:r>
              <a:rPr lang="ko-KR" altLang="en-US" dirty="0" err="1" smtClean="0">
                <a:ea typeface="ＭＳ Ｐゴシック" charset="-128"/>
              </a:rPr>
              <a:t>프로덕트를</a:t>
            </a:r>
            <a:r>
              <a:rPr lang="ko-KR" altLang="en-US" dirty="0" smtClean="0">
                <a:ea typeface="ＭＳ Ｐゴシック" charset="-128"/>
              </a:rPr>
              <a:t> 배포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실제 세계에서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우리는 모든 사이트들에 결점 보고서를 배포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우리는 즉시 유지보수를 수행할 직원을 보유하고 있지 않음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만약 여러 사이트들이 존재할 경우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한번에 몇 가지의 변경들을 처리하는 것이 더욱 저렴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168600" cy="400110"/>
          </a:xfrm>
        </p:spPr>
        <p:txBody>
          <a:bodyPr/>
          <a:lstStyle/>
          <a:p>
            <a:pPr algn="ctr"/>
            <a:r>
              <a:rPr lang="ko-KR" altLang="en-US" smtClean="0"/>
              <a:t>인도 후 유지보수의 관리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수정적 유지보수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유지보수 프로그래머는 실패의 원인이 된 결함을 결정하고 그것을 수정하는 </a:t>
            </a:r>
            <a:r>
              <a:rPr lang="ko-KR" altLang="en-US" dirty="0" err="1" smtClean="0">
                <a:ea typeface="ＭＳ Ｐゴシック" charset="-128"/>
              </a:rPr>
              <a:t>테스크를</a:t>
            </a:r>
            <a:r>
              <a:rPr lang="ko-KR" altLang="en-US" dirty="0" smtClean="0">
                <a:ea typeface="ＭＳ Ｐゴシック" charset="-128"/>
              </a:rPr>
              <a:t> 할당 받음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테스트가 확정되면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err="1" smtClean="0">
                <a:ea typeface="ＭＳ Ｐゴシック" charset="-128"/>
              </a:rPr>
              <a:t>프로덕트를</a:t>
            </a:r>
            <a:r>
              <a:rPr lang="ko-KR" altLang="en-US" dirty="0" smtClean="0">
                <a:ea typeface="ＭＳ Ｐゴシック" charset="-128"/>
              </a:rPr>
              <a:t> 전체적으로 테스트 함</a:t>
            </a:r>
            <a:r>
              <a:rPr lang="en-US" altLang="ko-KR" dirty="0" smtClean="0">
                <a:ea typeface="ＭＳ Ｐゴシック" charset="-128"/>
              </a:rPr>
              <a:t>(</a:t>
            </a:r>
            <a:r>
              <a:rPr lang="ko-KR" altLang="en-US" dirty="0" smtClean="0">
                <a:ea typeface="ＭＳ Ｐゴシック" charset="-128"/>
              </a:rPr>
              <a:t>회귀 </a:t>
            </a:r>
            <a:r>
              <a:rPr lang="ko-KR" altLang="en-US" dirty="0" err="1" smtClean="0">
                <a:ea typeface="ＭＳ Ｐゴシック" charset="-128"/>
              </a:rPr>
              <a:t>테스팅</a:t>
            </a:r>
            <a:r>
              <a:rPr lang="en-US" altLang="ko-KR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문서는 변경들이 반영되도록 갱신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다음 사항에 대한 상세한 서술이 변경된 코드 산출물의 서두에 추가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무엇이 변경되었는가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왜 변경되었는가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누구에 의하여 수행되었는가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언제 수행되었는가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프로덕트에</a:t>
            </a:r>
            <a:r>
              <a:rPr lang="ko-KR" altLang="en-US" dirty="0" smtClean="0"/>
              <a:t> 대한 변경 권한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완전적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적응적 유지보수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결점 보고서에서 수정적 유지보수와의 차이점은 존재하지 않음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수정적 유지보수와의 차이점은 요구사항들의 변경 때문에 발생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프로덕트에</a:t>
            </a:r>
            <a:r>
              <a:rPr lang="ko-KR" altLang="en-US" dirty="0" smtClean="0"/>
              <a:t> 대한 변경 권한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유지보수 프로그래머가 수정된 것을 적절하게 테스트 하지 않는다면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프로덕트가</a:t>
            </a:r>
            <a:r>
              <a:rPr lang="ko-KR" altLang="en-US" dirty="0" smtClean="0">
                <a:ea typeface="ＭＳ Ｐゴシック" charset="-128"/>
              </a:rPr>
              <a:t> 배포되기 전에 이것은 </a:t>
            </a:r>
            <a:r>
              <a:rPr lang="en-US" altLang="ko-KR" dirty="0" smtClean="0">
                <a:ea typeface="ＭＳ Ｐゴシック" charset="-128"/>
              </a:rPr>
              <a:t>SQA </a:t>
            </a:r>
            <a:r>
              <a:rPr lang="ko-KR" altLang="en-US" dirty="0" smtClean="0">
                <a:ea typeface="ＭＳ Ｐゴシック" charset="-128"/>
              </a:rPr>
              <a:t>그룹에 의하여 테스트 되어야만 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유지보수는 매우 어려움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err="1" smtClean="0">
                <a:ea typeface="ＭＳ Ｐゴシック" charset="-128"/>
              </a:rPr>
              <a:t>테스팅은</a:t>
            </a:r>
            <a:r>
              <a:rPr lang="ko-KR" altLang="en-US" dirty="0" smtClean="0">
                <a:ea typeface="ＭＳ Ｐゴシック" charset="-128"/>
              </a:rPr>
              <a:t> 어렵고 시간을 소모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SQA </a:t>
            </a:r>
            <a:r>
              <a:rPr lang="ko-KR" altLang="en-US" dirty="0" smtClean="0">
                <a:ea typeface="ＭＳ Ｐゴシック" charset="-128"/>
              </a:rPr>
              <a:t>그룹의 승인을 통하여 새로운 버전을 배포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624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프로덕트에</a:t>
            </a:r>
            <a:r>
              <a:rPr lang="ko-KR" altLang="en-US" dirty="0" smtClean="0"/>
              <a:t> 대한 변경 권한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기준선</a:t>
            </a:r>
            <a:r>
              <a:rPr lang="en-US" altLang="ko-KR" dirty="0" smtClean="0">
                <a:ea typeface="ＭＳ Ｐゴシック" charset="-128"/>
              </a:rPr>
              <a:t>(baselines)</a:t>
            </a:r>
            <a:r>
              <a:rPr lang="ko-KR" altLang="en-US" dirty="0" smtClean="0">
                <a:ea typeface="ＭＳ Ｐゴシック" charset="-128"/>
              </a:rPr>
              <a:t>과 개인 복사본</a:t>
            </a:r>
            <a:r>
              <a:rPr lang="en-US" altLang="ko-KR" dirty="0" smtClean="0">
                <a:ea typeface="ＭＳ Ｐゴシック" charset="-128"/>
              </a:rPr>
              <a:t>(private copies) </a:t>
            </a:r>
            <a:r>
              <a:rPr lang="ko-KR" altLang="en-US" dirty="0" smtClean="0">
                <a:ea typeface="ＭＳ Ｐゴシック" charset="-128"/>
              </a:rPr>
              <a:t>기법이 수행되어야만 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프로그래머는 코드 산출물의 개인 복사본을 변경하고 테스트를 수행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프로그래머는 이전 버전을 동결시키고</a:t>
            </a:r>
            <a:r>
              <a:rPr lang="en-US" altLang="ko-KR" dirty="0" smtClean="0">
                <a:ea typeface="ＭＳ Ｐゴシック" charset="-128"/>
              </a:rPr>
              <a:t>, SQA</a:t>
            </a:r>
            <a:r>
              <a:rPr lang="ko-KR" altLang="en-US" dirty="0" smtClean="0">
                <a:ea typeface="ＭＳ Ｐゴシック" charset="-128"/>
              </a:rPr>
              <a:t>에 수정된 버전을 제공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en-US" altLang="ko-KR" dirty="0" smtClean="0">
                <a:ea typeface="ＭＳ Ｐゴシック" charset="-128"/>
              </a:rPr>
              <a:t>SQA</a:t>
            </a:r>
            <a:r>
              <a:rPr lang="ko-KR" altLang="en-US" dirty="0" smtClean="0">
                <a:ea typeface="ＭＳ Ｐゴシック" charset="-128"/>
              </a:rPr>
              <a:t>는 모든 코드 산출물의 현재 기준선 버전에 대한 테스트를 수행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624" cy="400110"/>
          </a:xfrm>
        </p:spPr>
        <p:txBody>
          <a:bodyPr/>
          <a:lstStyle/>
          <a:p>
            <a:pPr algn="ctr"/>
            <a:r>
              <a:rPr lang="ko-KR" altLang="en-US" err="1" smtClean="0"/>
              <a:t>프로덕트에</a:t>
            </a:r>
            <a:r>
              <a:rPr lang="ko-KR" altLang="en-US" dirty="0" smtClean="0"/>
              <a:t> 대한 변경 권한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유지보수는 한번의 노력으로 끝나는 것이 아님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전체 생명주기 동안의 유지보수를 위한 계획을 세우는 것이 반드시 필요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설계 </a:t>
            </a:r>
            <a:r>
              <a:rPr lang="ko-KR" altLang="en-US" dirty="0" err="1" smtClean="0">
                <a:ea typeface="ＭＳ Ｐゴシック" charset="-128"/>
              </a:rPr>
              <a:t>워크플로</a:t>
            </a:r>
            <a:r>
              <a:rPr lang="ko-KR" altLang="en-US" dirty="0" smtClean="0">
                <a:ea typeface="ＭＳ Ｐゴシック" charset="-128"/>
              </a:rPr>
              <a:t> </a:t>
            </a:r>
            <a:r>
              <a:rPr lang="en-US" altLang="ko-KR" dirty="0" smtClean="0">
                <a:ea typeface="ＭＳ Ｐゴシック" charset="-128"/>
              </a:rPr>
              <a:t>– </a:t>
            </a:r>
            <a:r>
              <a:rPr lang="ko-KR" altLang="en-US" dirty="0" smtClean="0">
                <a:ea typeface="ＭＳ Ｐゴシック" charset="-128"/>
              </a:rPr>
              <a:t>정보 은닉 기법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구현 </a:t>
            </a:r>
            <a:r>
              <a:rPr lang="ko-KR" altLang="en-US" dirty="0" err="1" smtClean="0">
                <a:ea typeface="ＭＳ Ｐゴシック" charset="-128"/>
              </a:rPr>
              <a:t>워크플로</a:t>
            </a:r>
            <a:r>
              <a:rPr lang="ko-KR" altLang="en-US" dirty="0" smtClean="0">
                <a:ea typeface="ＭＳ Ｐゴシック" charset="-128"/>
              </a:rPr>
              <a:t> </a:t>
            </a:r>
            <a:r>
              <a:rPr lang="en-US" altLang="ko-KR" dirty="0" smtClean="0">
                <a:ea typeface="ＭＳ Ｐゴシック" charset="-128"/>
              </a:rPr>
              <a:t>– </a:t>
            </a:r>
            <a:r>
              <a:rPr lang="ko-KR" altLang="en-US" dirty="0" smtClean="0">
                <a:ea typeface="ＭＳ Ｐゴシック" charset="-128"/>
              </a:rPr>
              <a:t>미래의 유지보수 프로그래머들에게 </a:t>
            </a:r>
            <a:r>
              <a:rPr lang="ko-KR" altLang="en-US" dirty="0" err="1" smtClean="0">
                <a:ea typeface="ＭＳ Ｐゴシック" charset="-128"/>
              </a:rPr>
              <a:t>의미있는</a:t>
            </a:r>
            <a:r>
              <a:rPr lang="ko-KR" altLang="en-US" dirty="0" smtClean="0">
                <a:ea typeface="ＭＳ Ｐゴシック" charset="-128"/>
              </a:rPr>
              <a:t> </a:t>
            </a:r>
            <a:r>
              <a:rPr lang="ko-KR" altLang="en-US" dirty="0" err="1" smtClean="0">
                <a:ea typeface="ＭＳ Ｐゴシック" charset="-128"/>
              </a:rPr>
              <a:t>변수명을</a:t>
            </a:r>
            <a:r>
              <a:rPr lang="ko-KR" altLang="en-US" dirty="0" smtClean="0">
                <a:ea typeface="ＭＳ Ｐゴシック" charset="-128"/>
              </a:rPr>
              <a:t> 선택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문서화는 </a:t>
            </a:r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모든 컴포넌트 코드 산출물의 현재 버전이 완전하고 정확하게 반영될 수 있도록 해야만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736552" cy="400110"/>
          </a:xfrm>
        </p:spPr>
        <p:txBody>
          <a:bodyPr/>
          <a:lstStyle/>
          <a:p>
            <a:pPr algn="ctr"/>
            <a:r>
              <a:rPr lang="ko-KR" altLang="en-US" smtClean="0"/>
              <a:t>유지보수성의 보장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 동안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유지보수성이 타협되어서는 절대로 안됨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항상 미래에 발생할 인도 후 유지보수를 의식해야만 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유지보수성에 대해 설정된 원칙들은 인도 후 유지보수에도 똑같이 적용됨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736552" cy="400110"/>
          </a:xfrm>
        </p:spPr>
        <p:txBody>
          <a:bodyPr/>
          <a:lstStyle/>
          <a:p>
            <a:pPr algn="ctr"/>
            <a:r>
              <a:rPr lang="ko-KR" altLang="en-US" smtClean="0"/>
              <a:t>유지보수성의 보장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이동 대상 문제</a:t>
            </a:r>
            <a:r>
              <a:rPr lang="en-US" altLang="ko-KR" dirty="0" smtClean="0">
                <a:ea typeface="ＭＳ Ｐゴシック" charset="-128"/>
              </a:rPr>
              <a:t>(moving target problem)</a:t>
            </a:r>
            <a:r>
              <a:rPr lang="ko-KR" altLang="en-US" dirty="0" smtClean="0">
                <a:ea typeface="ＭＳ Ｐゴシック" charset="-128"/>
              </a:rPr>
              <a:t>은 개발팀을 힘들게 함 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잦은 변경은 </a:t>
            </a:r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유지보수성에 좋지 않은 영향을 미침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12616" cy="400110"/>
          </a:xfrm>
        </p:spPr>
        <p:txBody>
          <a:bodyPr/>
          <a:lstStyle/>
          <a:p>
            <a:pPr algn="ctr"/>
            <a:r>
              <a:rPr lang="ko-KR" altLang="en-US" smtClean="0"/>
              <a:t>반복되는 유지보수의 문제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문제점들은 인도 후 유지보수 동안 악화됨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보다 많이 일어나는 변경은 다음과 같은 상황을 만듦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프로덕트는</a:t>
            </a:r>
            <a:r>
              <a:rPr lang="ko-KR" altLang="en-US" dirty="0" smtClean="0">
                <a:ea typeface="ＭＳ Ｐゴシック" charset="-128"/>
              </a:rPr>
              <a:t> 원래의 설계와 많이 다르게 변함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추후의 변경이 더욱 어렵게 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문서화는 평소보다 신뢰할 수 없게 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회귀 </a:t>
            </a:r>
            <a:r>
              <a:rPr lang="ko-KR" altLang="en-US" dirty="0" err="1" smtClean="0">
                <a:ea typeface="ＭＳ Ｐゴシック" charset="-128"/>
              </a:rPr>
              <a:t>테스팅</a:t>
            </a:r>
            <a:r>
              <a:rPr lang="ko-KR" altLang="en-US" dirty="0" smtClean="0">
                <a:ea typeface="ＭＳ Ｐゴシック" charset="-128"/>
              </a:rPr>
              <a:t> 파일들은 갱신되지 않음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아직도 많은 유지보수가 필요하다면 전체적으로 </a:t>
            </a:r>
            <a:r>
              <a:rPr lang="ko-KR" altLang="en-US" dirty="0" err="1" smtClean="0">
                <a:ea typeface="ＭＳ Ｐゴシック" charset="-128"/>
              </a:rPr>
              <a:t>프로덕트는</a:t>
            </a:r>
            <a:r>
              <a:rPr lang="ko-KR" altLang="en-US" dirty="0" smtClean="0">
                <a:ea typeface="ＭＳ Ｐゴシック" charset="-128"/>
              </a:rPr>
              <a:t> 완전히 다시 구현되어야만 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2696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The Moving Target Problem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16.0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507288" cy="4353347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승인 테스트를 수행한 이후에 </a:t>
            </a:r>
            <a:r>
              <a:rPr lang="en-US" altLang="ko-KR" dirty="0" smtClean="0">
                <a:ea typeface="ＭＳ Ｐゴシック" charset="-128"/>
              </a:rPr>
              <a:t>(</a:t>
            </a:r>
            <a:r>
              <a:rPr lang="ko-KR" altLang="en-US" dirty="0" smtClean="0">
                <a:ea typeface="ＭＳ Ｐゴシック" charset="-128"/>
              </a:rPr>
              <a:t>문서를 포함한</a:t>
            </a:r>
            <a:r>
              <a:rPr lang="en-US" altLang="ko-KR" dirty="0" smtClean="0">
                <a:ea typeface="ＭＳ Ｐゴシック" charset="-128"/>
              </a:rPr>
              <a:t>) </a:t>
            </a:r>
            <a:r>
              <a:rPr lang="ko-KR" altLang="en-US" dirty="0" smtClean="0">
                <a:ea typeface="ＭＳ Ｐゴシック" charset="-128"/>
              </a:rPr>
              <a:t>제품의 어떤 컴포넌트에서 </a:t>
            </a:r>
            <a:r>
              <a:rPr lang="en-US" altLang="ko-KR" dirty="0" smtClean="0">
                <a:ea typeface="ＭＳ Ｐゴシック" charset="-128"/>
              </a:rPr>
              <a:t>(</a:t>
            </a:r>
            <a:r>
              <a:rPr lang="ko-KR" altLang="en-US" dirty="0" smtClean="0">
                <a:ea typeface="ＭＳ Ｐゴシック" charset="-128"/>
              </a:rPr>
              <a:t>구축한 목적에 맞도록</a:t>
            </a:r>
            <a:r>
              <a:rPr lang="en-US" altLang="ko-KR" dirty="0" smtClean="0">
                <a:ea typeface="ＭＳ Ｐゴシック" charset="-128"/>
              </a:rPr>
              <a:t>) </a:t>
            </a:r>
            <a:r>
              <a:rPr lang="ko-KR" altLang="en-US" dirty="0" smtClean="0">
                <a:ea typeface="ＭＳ Ｐゴシック" charset="-128"/>
              </a:rPr>
              <a:t>변경을 수행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이 장은 매우 짧은 분량으로 구성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그러나 이 책은 전체적으로 인도 후 유지보수에 기반을 두고 있음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이 장은 인도 후 유지보수 동안 앞서 개발된 것들이 손상되지 않도록 하는 방법을 설명함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04504" cy="400110"/>
          </a:xfrm>
        </p:spPr>
        <p:txBody>
          <a:bodyPr/>
          <a:lstStyle/>
          <a:p>
            <a:pPr algn="ctr"/>
            <a:r>
              <a:rPr lang="ko-KR" altLang="en-US" smtClean="0"/>
              <a:t>인도 후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분명한 해결 방안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프로덕트가</a:t>
            </a:r>
            <a:r>
              <a:rPr lang="ko-KR" altLang="en-US" dirty="0" smtClean="0">
                <a:ea typeface="ＭＳ Ｐゴシック" charset="-128"/>
              </a:rPr>
              <a:t> 인도될 때까지 승인한 명세들은  변경하지 않음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완전적 유지보수가 요청된 후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명세들은 </a:t>
            </a:r>
            <a:r>
              <a:rPr lang="en-US" altLang="ko-KR" dirty="0" smtClean="0">
                <a:ea typeface="ＭＳ Ｐゴシック" charset="-128"/>
              </a:rPr>
              <a:t>3</a:t>
            </a:r>
            <a:r>
              <a:rPr lang="ko-KR" altLang="en-US" dirty="0" smtClean="0">
                <a:ea typeface="ＭＳ Ｐゴシック" charset="-128"/>
              </a:rPr>
              <a:t>달 또는 </a:t>
            </a:r>
            <a:r>
              <a:rPr lang="en-US" altLang="ko-KR" dirty="0" smtClean="0">
                <a:ea typeface="ＭＳ Ｐゴシック" charset="-128"/>
              </a:rPr>
              <a:t>1</a:t>
            </a:r>
            <a:r>
              <a:rPr lang="ko-KR" altLang="en-US" dirty="0" smtClean="0">
                <a:ea typeface="ＭＳ Ｐゴシック" charset="-128"/>
              </a:rPr>
              <a:t>년 동안 변경되지 않을 수 있음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>
              <a:buFont typeface="Webdings" charset="2"/>
              <a:buNone/>
            </a:pPr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예제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클라이언트는 다음날 변경을 요청할 수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요구되는 가격을 지불할 경우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클라이언트는 매일 변경을 요청할 수 있음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en-US" altLang="ko-KR" dirty="0" smtClean="0">
                <a:ea typeface="ＭＳ Ｐゴシック" charset="-128"/>
              </a:rPr>
              <a:t>“</a:t>
            </a:r>
            <a:r>
              <a:rPr lang="ko-KR" altLang="en-US" dirty="0" smtClean="0">
                <a:ea typeface="ＭＳ Ｐゴシック" charset="-128"/>
              </a:rPr>
              <a:t>비용을 부담하는 자가 결정권을 쥐게 마련</a:t>
            </a:r>
            <a:r>
              <a:rPr lang="en-US" altLang="ko-KR" dirty="0" smtClean="0">
                <a:ea typeface="ＭＳ Ｐゴシック" charset="-128"/>
              </a:rPr>
              <a:t>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032696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The Moving Target Problem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16.4  Management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변경들을 느리게 구현하는 것은 아무 소용이 없음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관련된 인력들이 대체됨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반복적인 변경을 요구하는 사람이 충분한 영향력을 가지고 있다면 아무것도 할 수 없음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36840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위험성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16.5  Maintenance of Object-Oriented 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객체</a:t>
            </a:r>
            <a:r>
              <a:rPr lang="en-US" altLang="ko-KR" dirty="0" smtClean="0">
                <a:ea typeface="ＭＳ Ｐゴシック" charset="-128"/>
              </a:rPr>
              <a:t>-</a:t>
            </a:r>
            <a:r>
              <a:rPr lang="ko-KR" altLang="en-US" dirty="0" smtClean="0">
                <a:ea typeface="ＭＳ Ｐゴシック" charset="-128"/>
              </a:rPr>
              <a:t>지향 패러다임은 </a:t>
            </a:r>
            <a:r>
              <a:rPr lang="en-US" altLang="ko-KR" dirty="0" smtClean="0">
                <a:ea typeface="ＭＳ Ｐゴシック" charset="-128"/>
              </a:rPr>
              <a:t>4</a:t>
            </a:r>
            <a:r>
              <a:rPr lang="ko-KR" altLang="en-US" dirty="0" smtClean="0">
                <a:ea typeface="ＭＳ Ｐゴシック" charset="-128"/>
              </a:rPr>
              <a:t>가지 방법으로 유지보수성을 증진시킴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프로덕트는</a:t>
            </a:r>
            <a:r>
              <a:rPr lang="ko-KR" altLang="en-US" dirty="0" smtClean="0">
                <a:ea typeface="ＭＳ Ｐゴシック" charset="-128"/>
              </a:rPr>
              <a:t> 독립적인 단위들로 구성되어짐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캡슐화</a:t>
            </a:r>
            <a:r>
              <a:rPr lang="en-US" altLang="ko-KR" dirty="0" smtClean="0">
                <a:ea typeface="ＭＳ Ｐゴシック" charset="-128"/>
              </a:rPr>
              <a:t>(Encapsulation: </a:t>
            </a:r>
            <a:r>
              <a:rPr lang="ko-KR" altLang="en-US" dirty="0" smtClean="0">
                <a:ea typeface="ＭＳ Ｐゴシック" charset="-128"/>
              </a:rPr>
              <a:t>개념적인 독립</a:t>
            </a:r>
            <a:r>
              <a:rPr lang="en-US" altLang="ko-KR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정보 은닉</a:t>
            </a:r>
            <a:r>
              <a:rPr lang="en-US" altLang="ko-KR" dirty="0" smtClean="0">
                <a:ea typeface="ＭＳ Ｐゴシック" charset="-128"/>
              </a:rPr>
              <a:t>(Information hiding: </a:t>
            </a:r>
            <a:r>
              <a:rPr lang="ko-KR" altLang="en-US" dirty="0" smtClean="0">
                <a:ea typeface="ＭＳ Ｐゴシック" charset="-128"/>
              </a:rPr>
              <a:t>물리적인 독립</a:t>
            </a:r>
            <a:r>
              <a:rPr lang="en-US" altLang="ko-KR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메시지 </a:t>
            </a:r>
            <a:r>
              <a:rPr lang="ko-KR" altLang="en-US" dirty="0" err="1" smtClean="0">
                <a:ea typeface="ＭＳ Ｐゴシック" charset="-128"/>
              </a:rPr>
              <a:t>파싱</a:t>
            </a:r>
            <a:r>
              <a:rPr lang="en-US" altLang="ko-KR" dirty="0" smtClean="0">
                <a:ea typeface="ＭＳ Ｐゴシック" charset="-128"/>
              </a:rPr>
              <a:t>(Message-passing)</a:t>
            </a:r>
            <a:r>
              <a:rPr lang="ko-KR" altLang="en-US" dirty="0" smtClean="0">
                <a:ea typeface="ＭＳ Ｐゴシック" charset="-128"/>
              </a:rPr>
              <a:t>은 독립적인 통신방법임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현실은 다소 차이가 있음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39273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 소프트웨어의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16.5  Maintenance of Object-Oriented 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객체</a:t>
            </a:r>
            <a:r>
              <a:rPr lang="en-US" altLang="ko-KR" dirty="0" smtClean="0">
                <a:ea typeface="ＭＳ Ｐゴシック" charset="-128"/>
              </a:rPr>
              <a:t>-</a:t>
            </a:r>
            <a:r>
              <a:rPr lang="ko-KR" altLang="en-US" dirty="0" smtClean="0">
                <a:ea typeface="ＭＳ Ｐゴシック" charset="-128"/>
              </a:rPr>
              <a:t>지향 소프트웨어 유지보수의 세 가지 장애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완전한 상속 계층의 범위가 클 수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다형성</a:t>
            </a:r>
            <a:r>
              <a:rPr lang="en-US" altLang="ko-KR" dirty="0" smtClean="0">
                <a:ea typeface="ＭＳ Ｐゴシック" charset="-128"/>
              </a:rPr>
              <a:t>(Polymorphism)</a:t>
            </a:r>
            <a:r>
              <a:rPr lang="ko-KR" altLang="en-US" dirty="0" smtClean="0">
                <a:ea typeface="ＭＳ Ｐゴシック" charset="-128"/>
              </a:rPr>
              <a:t>과 동적 바인딩</a:t>
            </a:r>
            <a:r>
              <a:rPr lang="en-US" altLang="ko-KR" dirty="0" smtClean="0">
                <a:ea typeface="ＭＳ Ｐゴシック" charset="-128"/>
              </a:rPr>
              <a:t>(dynamic binding)</a:t>
            </a:r>
            <a:r>
              <a:rPr lang="ko-KR" altLang="en-US" dirty="0" smtClean="0">
                <a:ea typeface="ＭＳ Ｐゴシック" charset="-128"/>
              </a:rPr>
              <a:t>의 결과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상속성의 결과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24872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객체</a:t>
            </a:r>
            <a:r>
              <a:rPr lang="en-US" altLang="ko-KR" dirty="0" smtClean="0"/>
              <a:t>-</a:t>
            </a:r>
            <a:r>
              <a:rPr lang="ko-KR" altLang="en-US" dirty="0" smtClean="0"/>
              <a:t>지향 소프트웨어의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16.5  Maintenance of Object-Oriented Software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6048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상속 계층의 크기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773238"/>
            <a:ext cx="3456384" cy="446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16.5  Maintenance of Object-Oriented 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dirty="0" err="1" smtClean="0">
                <a:latin typeface="Courier New" pitchFamily="-108" charset="0"/>
                <a:ea typeface="ＭＳ Ｐゴシック" charset="-128"/>
              </a:rPr>
              <a:t>BalancedBinaryTreeClass</a:t>
            </a:r>
            <a:r>
              <a:rPr lang="ko-KR" altLang="en-US" dirty="0" smtClean="0">
                <a:ea typeface="ＭＳ Ｐゴシック" charset="-128"/>
              </a:rPr>
              <a:t>에서 </a:t>
            </a:r>
            <a:r>
              <a:rPr lang="en-US" altLang="ko-KR" dirty="0" err="1" smtClean="0">
                <a:latin typeface="Courier New" pitchFamily="-108" charset="0"/>
                <a:ea typeface="ＭＳ Ｐゴシック" charset="-128"/>
              </a:rPr>
              <a:t>displayNode</a:t>
            </a:r>
            <a:r>
              <a:rPr lang="ko-KR" altLang="en-US" dirty="0" smtClean="0">
                <a:ea typeface="ＭＳ Ｐゴシック" charset="-128"/>
              </a:rPr>
              <a:t>가 무엇을 수행하는지 이해하기 위하여 유지보수 프로그래머는 완전한 상속 계층을 연구해야만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보통 상속 </a:t>
            </a:r>
            <a:r>
              <a:rPr lang="ko-KR" altLang="en-US" dirty="0" err="1" smtClean="0">
                <a:ea typeface="ＭＳ Ｐゴシック" charset="-128"/>
              </a:rPr>
              <a:t>트리는</a:t>
            </a:r>
            <a:r>
              <a:rPr lang="ko-KR" altLang="en-US" dirty="0" smtClean="0">
                <a:ea typeface="ＭＳ Ｐゴシック" charset="-128"/>
              </a:rPr>
              <a:t> </a:t>
            </a:r>
            <a:r>
              <a:rPr lang="ko-KR" altLang="en-US" dirty="0" err="1" smtClean="0">
                <a:ea typeface="ＭＳ Ｐゴシック" charset="-128"/>
              </a:rPr>
              <a:t>프로덕트</a:t>
            </a:r>
            <a:r>
              <a:rPr lang="ko-KR" altLang="en-US" dirty="0" smtClean="0">
                <a:ea typeface="ＭＳ Ｐゴシック" charset="-128"/>
              </a:rPr>
              <a:t> 전체에 흩어져있음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“</a:t>
            </a:r>
            <a:r>
              <a:rPr lang="ko-KR" altLang="en-US" dirty="0" smtClean="0">
                <a:ea typeface="ＭＳ Ｐゴシック" charset="-128"/>
              </a:rPr>
              <a:t>독립 객체들</a:t>
            </a:r>
            <a:r>
              <a:rPr lang="en-US" altLang="ko-KR" dirty="0" smtClean="0">
                <a:ea typeface="ＭＳ Ｐゴシック" charset="-128"/>
              </a:rPr>
              <a:t>”</a:t>
            </a:r>
            <a:r>
              <a:rPr lang="ko-KR" altLang="en-US" dirty="0" smtClean="0">
                <a:ea typeface="ＭＳ Ｐゴシック" charset="-128"/>
              </a:rPr>
              <a:t>과는 현저하게 다름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해결 방안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적합한 </a:t>
            </a:r>
            <a:r>
              <a:rPr lang="en-US" altLang="ko-KR" dirty="0" smtClean="0">
                <a:ea typeface="ＭＳ Ｐゴシック" charset="-128"/>
              </a:rPr>
              <a:t>CASE </a:t>
            </a:r>
            <a:r>
              <a:rPr lang="ko-KR" altLang="en-US" dirty="0" smtClean="0">
                <a:ea typeface="ＭＳ Ｐゴシック" charset="-128"/>
              </a:rPr>
              <a:t>툴의 사용을 통하여 해결이 가능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b="1" dirty="0" smtClean="0">
                <a:ea typeface="ＭＳ Ｐゴシック" charset="-128"/>
              </a:rPr>
              <a:t>클래스의 </a:t>
            </a:r>
            <a:r>
              <a:rPr lang="en-US" altLang="ko-KR" b="1" dirty="0" smtClean="0">
                <a:ea typeface="ＭＳ Ｐゴシック" charset="-128"/>
              </a:rPr>
              <a:t>Flattened </a:t>
            </a:r>
            <a:r>
              <a:rPr lang="ko-KR" altLang="en-US" b="1" dirty="0" smtClean="0">
                <a:ea typeface="ＭＳ Ｐゴシック" charset="-128"/>
              </a:rPr>
              <a:t>버전을 제공</a:t>
            </a:r>
            <a:endParaRPr lang="en-US" altLang="ko-KR" b="1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160488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상속 계층의 크기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16.5  Maintenance of Object-Oriented 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653136"/>
            <a:ext cx="8507288" cy="1473027"/>
          </a:xfrm>
        </p:spPr>
        <p:txBody>
          <a:bodyPr/>
          <a:lstStyle/>
          <a:p>
            <a:pPr eaLnBrk="1" hangingPunct="1"/>
            <a:r>
              <a:rPr lang="ko-KR" altLang="en-US" dirty="0" err="1" smtClean="0">
                <a:ea typeface="ＭＳ Ｐゴシック" charset="-128"/>
              </a:rPr>
              <a:t>프로덕트가</a:t>
            </a:r>
            <a:r>
              <a:rPr lang="en-US" altLang="ko-KR" dirty="0" smtClean="0">
                <a:latin typeface="Courier New" pitchFamily="-108" charset="0"/>
                <a:ea typeface="ＭＳ Ｐゴシック" charset="-128"/>
              </a:rPr>
              <a:t> </a:t>
            </a:r>
            <a:r>
              <a:rPr lang="en-US" altLang="ko-KR" dirty="0" err="1" smtClean="0">
                <a:latin typeface="Courier New" pitchFamily="-108" charset="0"/>
                <a:ea typeface="ＭＳ Ｐゴシック" charset="-128"/>
              </a:rPr>
              <a:t>myFile.open</a:t>
            </a:r>
            <a:r>
              <a:rPr lang="en-US" altLang="ko-KR" dirty="0" smtClean="0">
                <a:latin typeface="Courier New" pitchFamily="-108" charset="0"/>
                <a:ea typeface="ＭＳ Ｐゴシック" charset="-128"/>
              </a:rPr>
              <a:t>()</a:t>
            </a:r>
            <a:r>
              <a:rPr lang="ko-KR" altLang="en-US" dirty="0" smtClean="0">
                <a:latin typeface="Courier New" pitchFamily="-108" charset="0"/>
                <a:ea typeface="ＭＳ Ｐゴシック" charset="-128"/>
              </a:rPr>
              <a:t>의 호출에 실패</a:t>
            </a:r>
            <a:endParaRPr lang="en-US" altLang="ko-KR" dirty="0" smtClean="0">
              <a:latin typeface="Courier New" pitchFamily="-108" charset="0"/>
              <a:ea typeface="ＭＳ Ｐゴシック" charset="-128"/>
            </a:endParaRPr>
          </a:p>
          <a:p>
            <a:pPr eaLnBrk="1" hangingPunct="1"/>
            <a:r>
              <a:rPr lang="en-US" altLang="ko-KR" dirty="0" smtClean="0">
                <a:latin typeface="Courier New" pitchFamily="-108" charset="0"/>
                <a:ea typeface="ＭＳ Ｐゴシック" charset="-128"/>
              </a:rPr>
              <a:t>open</a:t>
            </a:r>
            <a:r>
              <a:rPr lang="ko-KR" altLang="en-US" dirty="0" smtClean="0">
                <a:latin typeface="Courier New" pitchFamily="-108" charset="0"/>
                <a:ea typeface="ＭＳ Ｐゴシック" charset="-128"/>
              </a:rPr>
              <a:t>의 어떤 버전이 오류를 포함하는가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CASE </a:t>
            </a:r>
            <a:r>
              <a:rPr lang="ko-KR" altLang="en-US" dirty="0" smtClean="0">
                <a:ea typeface="ＭＳ Ｐゴシック" charset="-128"/>
              </a:rPr>
              <a:t>툴은 도움을 주지 못함</a:t>
            </a:r>
            <a:r>
              <a:rPr lang="en-US" altLang="ko-KR" dirty="0" smtClean="0">
                <a:ea typeface="ＭＳ Ｐゴシック" charset="-128"/>
              </a:rPr>
              <a:t>(</a:t>
            </a:r>
            <a:r>
              <a:rPr lang="ko-KR" altLang="en-US" dirty="0" smtClean="0">
                <a:ea typeface="ＭＳ Ｐゴシック" charset="-128"/>
              </a:rPr>
              <a:t>정적 툴이기 때문에</a:t>
            </a:r>
            <a:r>
              <a:rPr lang="en-US" altLang="ko-KR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추적을 수행해야만 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664544" cy="400110"/>
          </a:xfrm>
        </p:spPr>
        <p:txBody>
          <a:bodyPr/>
          <a:lstStyle/>
          <a:p>
            <a:pPr algn="ctr"/>
            <a:r>
              <a:rPr lang="ko-KR" altLang="en-US" smtClean="0"/>
              <a:t>다형성과 동적 바인딩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773238"/>
            <a:ext cx="5233988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16.5  Maintenance of Object-Oriented 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288" cy="43529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다형성과 동적 바인딩은 다음과 같은 장단점이 존재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개발의 촉진에 매우 긍정적인 효과를 가지고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유지보수 측면에서 부정적인 효과를 가지고 있음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736552" cy="400110"/>
          </a:xfrm>
        </p:spPr>
        <p:txBody>
          <a:bodyPr/>
          <a:lstStyle/>
          <a:p>
            <a:pPr algn="ctr"/>
            <a:r>
              <a:rPr lang="ko-KR" altLang="en-US" smtClean="0"/>
              <a:t>다형성과 동적 바인딩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16.5  Maintenance of Object-Oriented 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288" cy="43529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상속을 통한 새로운 서브클래스의 구축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새로운 서브클래스는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수퍼클래스에</a:t>
            </a:r>
            <a:r>
              <a:rPr lang="ko-KR" altLang="en-US" dirty="0" smtClean="0">
                <a:ea typeface="ＭＳ Ｐゴシック" charset="-128"/>
              </a:rPr>
              <a:t> 어떠한 영향도 미치지 않음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다른 서브클래스에 어떠한 영향도 미치지 않음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새로운 서브클래스의 변경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아무런 영향도 미치지 않음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err="1" smtClean="0">
                <a:ea typeface="ＭＳ Ｐゴシック" charset="-128"/>
              </a:rPr>
              <a:t>수퍼클래스의</a:t>
            </a:r>
            <a:r>
              <a:rPr lang="ko-KR" altLang="en-US" dirty="0" smtClean="0">
                <a:ea typeface="ＭＳ Ｐゴシック" charset="-128"/>
              </a:rPr>
              <a:t> 변경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모든 서브클래스들은 같은 방법으로 변경됨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“Fragile base class problem”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584424" cy="400110"/>
          </a:xfrm>
        </p:spPr>
        <p:txBody>
          <a:bodyPr/>
          <a:lstStyle/>
          <a:p>
            <a:pPr algn="ctr"/>
            <a:r>
              <a:rPr lang="ko-KR" altLang="en-US" smtClean="0"/>
              <a:t>상속의 결과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16.5  Maintenance of Object-Oriented Software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3238"/>
            <a:ext cx="8507288" cy="4352925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상속은 다음과 같은 장단점을 가지고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개발에 긍정적인 영향을 미침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유지보수에 부정적인 영향을 미침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728440" cy="400110"/>
          </a:xfrm>
        </p:spPr>
        <p:txBody>
          <a:bodyPr/>
          <a:lstStyle/>
          <a:p>
            <a:pPr algn="ctr"/>
            <a:r>
              <a:rPr lang="ko-KR" altLang="en-US" smtClean="0"/>
              <a:t>상속의 결과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ea typeface="ＭＳ Ｐゴシック" charset="-128"/>
              </a:rPr>
              <a:t>16.1  Why </a:t>
            </a:r>
            <a:r>
              <a:rPr lang="en-US" altLang="ko-KR" sz="2200" dirty="0" err="1" smtClean="0">
                <a:ea typeface="ＭＳ Ｐゴシック" charset="-128"/>
              </a:rPr>
              <a:t>Postdelivery</a:t>
            </a:r>
            <a:r>
              <a:rPr lang="en-US" altLang="ko-KR" sz="2200" dirty="0" smtClean="0">
                <a:ea typeface="ＭＳ Ｐゴシック" charset="-128"/>
              </a:rPr>
              <a:t> Maintenance Is Necessary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수정적 유지보수</a:t>
            </a:r>
            <a:r>
              <a:rPr lang="en-US" altLang="ko-KR" dirty="0" smtClean="0">
                <a:ea typeface="ＭＳ Ｐゴシック" charset="-128"/>
              </a:rPr>
              <a:t>(Corrective Maintenance)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남아있는 오류들의 수정을 위하여 수행하는 인도 후 유지보수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분석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설계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구현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문서 또는 기타 다른 종류의 결함들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인도 후 유지보수의 필요성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>
                <a:ea typeface="ＭＳ Ｐゴシック" charset="-128"/>
              </a:rPr>
              <a:t>16.6  </a:t>
            </a:r>
            <a:r>
              <a:rPr lang="en-US" altLang="ko-KR" sz="2000" dirty="0" err="1" smtClean="0">
                <a:ea typeface="ＭＳ Ｐゴシック" charset="-128"/>
              </a:rPr>
              <a:t>Postdelivery</a:t>
            </a:r>
            <a:r>
              <a:rPr lang="en-US" altLang="ko-KR" sz="2000" dirty="0" smtClean="0">
                <a:ea typeface="ＭＳ Ｐゴシック" charset="-128"/>
              </a:rPr>
              <a:t> Maintenance versus Development Skills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유지보수에 필요한 </a:t>
            </a:r>
            <a:r>
              <a:rPr lang="ko-KR" altLang="en-US" dirty="0" err="1" smtClean="0">
                <a:ea typeface="ＭＳ Ｐゴシック" charset="-128"/>
              </a:rPr>
              <a:t>스킬들은</a:t>
            </a:r>
            <a:r>
              <a:rPr lang="ko-KR" altLang="en-US" dirty="0" smtClean="0">
                <a:ea typeface="ＭＳ Ｐゴシック" charset="-128"/>
              </a:rPr>
              <a:t> 다음을 포함하고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대형 </a:t>
            </a:r>
            <a:r>
              <a:rPr lang="ko-KR" altLang="en-US" dirty="0" err="1" smtClean="0">
                <a:ea typeface="ＭＳ Ｐゴシック" charset="-128"/>
              </a:rPr>
              <a:t>프로덕트</a:t>
            </a:r>
            <a:r>
              <a:rPr lang="ko-KR" altLang="en-US" dirty="0" smtClean="0">
                <a:ea typeface="ＭＳ Ｐゴシック" charset="-128"/>
              </a:rPr>
              <a:t> 실패의 원인을 결정할 수 있는 능력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이 능력은 통합과 </a:t>
            </a:r>
            <a:r>
              <a:rPr lang="ko-KR" altLang="en-US" dirty="0" err="1" smtClean="0">
                <a:ea typeface="ＭＳ Ｐゴシック" charset="-128"/>
              </a:rPr>
              <a:t>프로덕트</a:t>
            </a:r>
            <a:r>
              <a:rPr lang="ko-KR" altLang="en-US" dirty="0" smtClean="0">
                <a:ea typeface="ＭＳ Ｐゴシック" charset="-128"/>
              </a:rPr>
              <a:t> </a:t>
            </a:r>
            <a:r>
              <a:rPr lang="ko-KR" altLang="en-US" dirty="0" err="1" smtClean="0">
                <a:ea typeface="ＭＳ Ｐゴシック" charset="-128"/>
              </a:rPr>
              <a:t>테스팅을</a:t>
            </a:r>
            <a:r>
              <a:rPr lang="ko-KR" altLang="en-US" dirty="0" smtClean="0">
                <a:ea typeface="ＭＳ Ｐゴシック" charset="-128"/>
              </a:rPr>
              <a:t> 위해서도 필요함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적합한 문서화 없이 효과적으로 기능화 할 수 있는 능력 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문서화는 배포시점까지 완료되는 경우가 흔치 않음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분석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설계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구현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err="1" smtClean="0">
                <a:ea typeface="ＭＳ Ｐゴシック" charset="-128"/>
              </a:rPr>
              <a:t>테스팅</a:t>
            </a:r>
            <a:r>
              <a:rPr lang="ko-KR" altLang="en-US" dirty="0" smtClean="0">
                <a:ea typeface="ＭＳ Ｐゴシック" charset="-128"/>
              </a:rPr>
              <a:t> 등에 관련된 스킬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이 네 가지 활동들 모두는 개발 프로세스 동안 수행됨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960688" cy="400110"/>
          </a:xfrm>
        </p:spPr>
        <p:txBody>
          <a:bodyPr/>
          <a:lstStyle/>
          <a:p>
            <a:pPr algn="ctr"/>
            <a:r>
              <a:rPr lang="ko-KR" altLang="en-US" dirty="0" smtClean="0">
                <a:ea typeface="ＭＳ Ｐゴシック" charset="-128"/>
              </a:rPr>
              <a:t>인도 후 유지보수</a:t>
            </a:r>
            <a:r>
              <a:rPr lang="en-US" altLang="ko-KR" dirty="0" smtClean="0">
                <a:ea typeface="ＭＳ Ｐゴシック" charset="-128"/>
              </a:rPr>
              <a:t> vs. </a:t>
            </a:r>
            <a:r>
              <a:rPr lang="ko-KR" altLang="en-US" dirty="0" smtClean="0">
                <a:ea typeface="ＭＳ Ｐゴシック" charset="-128"/>
              </a:rPr>
              <a:t>개발 스킬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smtClean="0">
                <a:ea typeface="ＭＳ Ｐゴシック" charset="-128"/>
              </a:rPr>
              <a:t>16.6  </a:t>
            </a:r>
            <a:r>
              <a:rPr lang="en-US" altLang="ko-KR" sz="2000" dirty="0" err="1" smtClean="0">
                <a:ea typeface="ＭＳ Ｐゴシック" charset="-128"/>
              </a:rPr>
              <a:t>Postdelivery</a:t>
            </a:r>
            <a:r>
              <a:rPr lang="en-US" altLang="ko-KR" sz="2000" dirty="0" smtClean="0">
                <a:ea typeface="ＭＳ Ｐゴシック" charset="-128"/>
              </a:rPr>
              <a:t> Maintenance versus Development Skills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유지보수를 위하여 필요한 </a:t>
            </a:r>
            <a:r>
              <a:rPr lang="ko-KR" altLang="en-US" dirty="0" err="1" smtClean="0">
                <a:ea typeface="ＭＳ Ｐゴシック" charset="-128"/>
              </a:rPr>
              <a:t>스킬들은</a:t>
            </a:r>
            <a:r>
              <a:rPr lang="ko-KR" altLang="en-US" dirty="0" smtClean="0">
                <a:ea typeface="ＭＳ Ｐゴシック" charset="-128"/>
              </a:rPr>
              <a:t> 다른 </a:t>
            </a:r>
            <a:r>
              <a:rPr lang="ko-KR" altLang="en-US" dirty="0" err="1" smtClean="0">
                <a:ea typeface="ＭＳ Ｐゴシック" charset="-128"/>
              </a:rPr>
              <a:t>워크플로를</a:t>
            </a:r>
            <a:r>
              <a:rPr lang="ko-KR" altLang="en-US" dirty="0" smtClean="0">
                <a:ea typeface="ＭＳ Ｐゴシック" charset="-128"/>
              </a:rPr>
              <a:t> 위해서도 필요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en-US" altLang="ko-KR" dirty="0" smtClean="0">
                <a:ea typeface="ＭＳ Ｐゴシック" charset="-128"/>
              </a:rPr>
              <a:t>Key Point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유지보수 프로그래머가 광범위한 다양한 영역에 기능화될 필요는 없지만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이들 모든 영역에 높은 </a:t>
            </a:r>
            <a:r>
              <a:rPr lang="ko-KR" altLang="en-US" dirty="0" err="1" smtClean="0">
                <a:ea typeface="ＭＳ Ｐゴシック" charset="-128"/>
              </a:rPr>
              <a:t>스킬을</a:t>
            </a:r>
            <a:r>
              <a:rPr lang="ko-KR" altLang="en-US" dirty="0" smtClean="0">
                <a:ea typeface="ＭＳ Ｐゴシック" charset="-128"/>
              </a:rPr>
              <a:t> 가져야 함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유지보수 프로그래머에게 전문화는 불가능함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유지보수는 개발과 같음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888680" cy="400110"/>
          </a:xfrm>
        </p:spPr>
        <p:txBody>
          <a:bodyPr/>
          <a:lstStyle/>
          <a:p>
            <a:pPr algn="ctr"/>
            <a:r>
              <a:rPr lang="ko-KR" altLang="en-US" dirty="0" smtClean="0">
                <a:ea typeface="ＭＳ Ｐゴシック" charset="-128"/>
              </a:rPr>
              <a:t>인도 후 유지보수</a:t>
            </a:r>
            <a:r>
              <a:rPr lang="en-US" altLang="ko-KR" dirty="0" smtClean="0">
                <a:ea typeface="ＭＳ Ｐゴシック" charset="-128"/>
              </a:rPr>
              <a:t> vs. </a:t>
            </a:r>
            <a:r>
              <a:rPr lang="ko-KR" altLang="en-US" dirty="0" smtClean="0">
                <a:ea typeface="ＭＳ Ｐゴシック" charset="-128"/>
              </a:rPr>
              <a:t>개발 스킬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16.7  Reverse Engineering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유지보수에 이용할 수 있는 문서는 소스 코드 밖에 없을 때가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소스 코드로 시작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설계를 재 생성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명세를 재 생성</a:t>
            </a:r>
            <a:r>
              <a:rPr lang="en-US" altLang="ko-KR" dirty="0" smtClean="0">
                <a:ea typeface="ＭＳ Ｐゴシック" charset="-128"/>
              </a:rPr>
              <a:t>(</a:t>
            </a:r>
            <a:r>
              <a:rPr lang="ko-KR" altLang="en-US" dirty="0" smtClean="0">
                <a:ea typeface="ＭＳ Ｐゴシック" charset="-128"/>
              </a:rPr>
              <a:t>매우 어려움</a:t>
            </a:r>
            <a:r>
              <a:rPr lang="en-US" altLang="ko-KR" dirty="0" smtClean="0">
                <a:ea typeface="ＭＳ Ｐゴシック" charset="-128"/>
              </a:rPr>
              <a:t>)</a:t>
            </a: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CASE </a:t>
            </a:r>
            <a:r>
              <a:rPr lang="ko-KR" altLang="en-US" dirty="0" smtClean="0">
                <a:ea typeface="ＭＳ Ｐゴシック" charset="-128"/>
              </a:rPr>
              <a:t>툴들이 도움이 될 수 있음</a:t>
            </a:r>
            <a:r>
              <a:rPr lang="en-US" altLang="ko-KR" dirty="0" smtClean="0">
                <a:ea typeface="ＭＳ Ｐゴシック" charset="-128"/>
              </a:rPr>
              <a:t>(</a:t>
            </a:r>
            <a:r>
              <a:rPr lang="ko-KR" altLang="en-US" dirty="0" smtClean="0">
                <a:ea typeface="ＭＳ Ｐゴシック" charset="-128"/>
              </a:rPr>
              <a:t>순서도나 다른 시각적 도구들</a:t>
            </a:r>
            <a:r>
              <a:rPr lang="en-US" altLang="ko-KR" dirty="0" smtClean="0">
                <a:ea typeface="ＭＳ Ｐゴシック" charset="-128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smtClean="0"/>
              <a:t>역 공학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16.7  Reverse Engineering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재 공학</a:t>
            </a:r>
            <a:r>
              <a:rPr lang="en-US" altLang="ko-KR" dirty="0" smtClean="0">
                <a:ea typeface="ＭＳ Ｐゴシック" charset="-128"/>
              </a:rPr>
              <a:t>(Reengineering)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역 공학은</a:t>
            </a:r>
            <a:r>
              <a:rPr lang="en-US" altLang="ko-KR" dirty="0" smtClean="0">
                <a:ea typeface="ＭＳ Ｐゴシック" charset="-128"/>
              </a:rPr>
              <a:t> </a:t>
            </a:r>
            <a:r>
              <a:rPr lang="ko-KR" altLang="en-US" dirty="0" smtClean="0">
                <a:ea typeface="ＭＳ Ｐゴシック" charset="-128"/>
              </a:rPr>
              <a:t>전진 공학</a:t>
            </a:r>
            <a:r>
              <a:rPr lang="en-US" altLang="ko-KR" dirty="0" smtClean="0">
                <a:ea typeface="ＭＳ Ｐゴシック" charset="-128"/>
              </a:rPr>
              <a:t>(forward engineering)</a:t>
            </a:r>
            <a:r>
              <a:rPr lang="ko-KR" altLang="en-US" dirty="0" smtClean="0">
                <a:ea typeface="ＭＳ Ｐゴシック" charset="-128"/>
              </a:rPr>
              <a:t>이후에 수행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추상화의 하위 수준에서 추상화의 최상위 수준으로 수행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err="1" smtClean="0">
                <a:ea typeface="ＭＳ Ｐゴシック" charset="-128"/>
              </a:rPr>
              <a:t>재구축</a:t>
            </a:r>
            <a:r>
              <a:rPr lang="en-US" altLang="ko-KR" dirty="0" smtClean="0">
                <a:ea typeface="ＭＳ Ｐゴシック" charset="-128"/>
              </a:rPr>
              <a:t>(Restructuring)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기능성의 변경 없이 </a:t>
            </a:r>
            <a:r>
              <a:rPr lang="ko-KR" altLang="en-US" dirty="0" err="1" smtClean="0">
                <a:ea typeface="ＭＳ Ｐゴシック" charset="-128"/>
              </a:rPr>
              <a:t>프로덕트를</a:t>
            </a:r>
            <a:r>
              <a:rPr lang="ko-KR" altLang="en-US" dirty="0" smtClean="0">
                <a:ea typeface="ＭＳ Ｐゴシック" charset="-128"/>
              </a:rPr>
              <a:t> 개선하는 프로세스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재구축의</a:t>
            </a:r>
            <a:r>
              <a:rPr lang="ko-KR" altLang="en-US" dirty="0" smtClean="0">
                <a:ea typeface="ＭＳ Ｐゴシック" charset="-128"/>
              </a:rPr>
              <a:t> 예</a:t>
            </a:r>
            <a:r>
              <a:rPr lang="en-US" altLang="ko-KR" dirty="0" smtClean="0">
                <a:ea typeface="ＭＳ Ｐゴシック" charset="-128"/>
              </a:rPr>
              <a:t>:</a:t>
            </a:r>
          </a:p>
          <a:p>
            <a:pPr lvl="2" eaLnBrk="1" hangingPunct="1"/>
            <a:r>
              <a:rPr lang="en-US" altLang="ko-KR" dirty="0" err="1" smtClean="0">
                <a:ea typeface="ＭＳ Ｐゴシック" charset="-128"/>
              </a:rPr>
              <a:t>Prettyprinting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en-US" altLang="ko-KR" dirty="0" smtClean="0">
                <a:ea typeface="ＭＳ Ｐゴシック" charset="-128"/>
              </a:rPr>
              <a:t>Structuring code</a:t>
            </a:r>
          </a:p>
          <a:p>
            <a:pPr lvl="2" eaLnBrk="1" hangingPunct="1"/>
            <a:r>
              <a:rPr lang="en-US" altLang="ko-KR" dirty="0" smtClean="0">
                <a:ea typeface="ＭＳ Ｐゴシック" charset="-128"/>
              </a:rPr>
              <a:t>Improving maintainability</a:t>
            </a:r>
          </a:p>
          <a:p>
            <a:pPr lvl="2" eaLnBrk="1" hangingPunct="1"/>
            <a:r>
              <a:rPr lang="en-US" altLang="ko-KR" dirty="0" smtClean="0">
                <a:ea typeface="ＭＳ Ｐゴシック" charset="-128"/>
              </a:rPr>
              <a:t>Restructuring (XP, agile processes)</a:t>
            </a:r>
          </a:p>
          <a:p>
            <a:pPr lvl="1" eaLnBrk="1" hangingPunct="1"/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4384" cy="400110"/>
          </a:xfrm>
        </p:spPr>
        <p:txBody>
          <a:bodyPr/>
          <a:lstStyle/>
          <a:p>
            <a:pPr algn="ctr"/>
            <a:r>
              <a:rPr lang="ko-KR" altLang="en-US" smtClean="0"/>
              <a:t>역 공학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16.7  Reverse Engineering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만약 </a:t>
            </a:r>
            <a:r>
              <a:rPr lang="ko-KR" altLang="en-US" dirty="0" err="1" smtClean="0">
                <a:ea typeface="ＭＳ Ｐゴシック" charset="-128"/>
              </a:rPr>
              <a:t>실행가능한</a:t>
            </a:r>
            <a:r>
              <a:rPr lang="ko-KR" altLang="en-US" dirty="0" smtClean="0">
                <a:ea typeface="ＭＳ Ｐゴシック" charset="-128"/>
              </a:rPr>
              <a:t> 코드만 존재할 경우에 무엇을 할 것인가</a:t>
            </a:r>
            <a:r>
              <a:rPr lang="en-US" altLang="ko-KR" dirty="0" smtClean="0">
                <a:ea typeface="ＭＳ Ｐゴシック" charset="-128"/>
              </a:rPr>
              <a:t>?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기존 </a:t>
            </a:r>
            <a:r>
              <a:rPr lang="ko-KR" altLang="en-US" dirty="0" err="1" smtClean="0">
                <a:ea typeface="ＭＳ Ｐゴシック" charset="-128"/>
              </a:rPr>
              <a:t>프로덕트는</a:t>
            </a:r>
            <a:r>
              <a:rPr lang="ko-KR" altLang="en-US" dirty="0" smtClean="0">
                <a:ea typeface="ＭＳ Ｐゴシック" charset="-128"/>
              </a:rPr>
              <a:t> 블랙박스로 취급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현재 </a:t>
            </a:r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행위로부터 명세들을 추론하는데 사용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24384" cy="400110"/>
          </a:xfrm>
        </p:spPr>
        <p:txBody>
          <a:bodyPr/>
          <a:lstStyle/>
          <a:p>
            <a:pPr algn="ctr"/>
            <a:r>
              <a:rPr lang="ko-KR" altLang="en-US" smtClean="0"/>
              <a:t>역 공학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16.8  Testing during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ＭＳ Ｐゴシック" charset="-128"/>
              </a:rPr>
              <a:t>유지보수자들은</a:t>
            </a:r>
            <a:r>
              <a:rPr lang="ko-KR" altLang="en-US" dirty="0" smtClean="0">
                <a:ea typeface="ＭＳ Ｐゴシック" charset="-128"/>
              </a:rPr>
              <a:t> 느슨하게 관련된 컴포넌트들의 집합으로 </a:t>
            </a:r>
            <a:r>
              <a:rPr lang="ko-KR" altLang="en-US" dirty="0" err="1" smtClean="0">
                <a:ea typeface="ＭＳ Ｐゴシック" charset="-128"/>
              </a:rPr>
              <a:t>프로덕트를</a:t>
            </a:r>
            <a:r>
              <a:rPr lang="ko-KR" altLang="en-US" dirty="0" smtClean="0">
                <a:ea typeface="ＭＳ Ｐゴシック" charset="-128"/>
              </a:rPr>
              <a:t> 보는 경향이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그들은 </a:t>
            </a:r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개발에 참여하지 않은 인력들임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회귀 </a:t>
            </a:r>
            <a:r>
              <a:rPr lang="ko-KR" altLang="en-US" dirty="0" err="1" smtClean="0">
                <a:ea typeface="ＭＳ Ｐゴシック" charset="-128"/>
              </a:rPr>
              <a:t>테스팅은</a:t>
            </a:r>
            <a:r>
              <a:rPr lang="ko-KR" altLang="en-US" dirty="0" smtClean="0">
                <a:ea typeface="ＭＳ Ｐゴシック" charset="-128"/>
              </a:rPr>
              <a:t> 필수적인 요소임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저장된 테스트 케이스들과 산출물들을 기반으로 필요에 따라 수정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296392" cy="400110"/>
          </a:xfrm>
        </p:spPr>
        <p:txBody>
          <a:bodyPr/>
          <a:lstStyle/>
          <a:p>
            <a:pPr algn="ctr"/>
            <a:r>
              <a:rPr lang="ko-KR" altLang="en-US" dirty="0" err="1" smtClean="0"/>
              <a:t>테스팅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16.9  CASE Tools for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형상관리 툴</a:t>
            </a:r>
            <a:r>
              <a:rPr lang="en-US" altLang="ko-KR" dirty="0" smtClean="0">
                <a:ea typeface="ＭＳ Ｐゴシック" charset="-128"/>
              </a:rPr>
              <a:t>(Configuration-control tool)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상용화 툴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en-US" altLang="ko-KR" dirty="0" smtClean="0">
                <a:ea typeface="ＭＳ Ｐゴシック" charset="-128"/>
              </a:rPr>
              <a:t>CCC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오픈 소스 툴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en-US" altLang="ko-KR" i="1" dirty="0" err="1" smtClean="0">
                <a:ea typeface="ＭＳ Ｐゴシック" charset="-128"/>
              </a:rPr>
              <a:t>cvs</a:t>
            </a:r>
            <a:endParaRPr lang="en-US" altLang="ko-KR" i="1" dirty="0" smtClean="0">
              <a:ea typeface="ＭＳ Ｐゴシック" charset="-128"/>
            </a:endParaRPr>
          </a:p>
          <a:p>
            <a:pPr lvl="2" eaLnBrk="1" hangingPunct="1"/>
            <a:r>
              <a:rPr lang="en-US" altLang="ko-KR" dirty="0" smtClean="0">
                <a:ea typeface="ＭＳ Ｐゴシック" charset="-128"/>
              </a:rPr>
              <a:t>Subversion</a:t>
            </a: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err="1" smtClean="0">
                <a:ea typeface="ＭＳ Ｐゴシック" charset="-128"/>
              </a:rPr>
              <a:t>재공학</a:t>
            </a:r>
            <a:r>
              <a:rPr lang="ko-KR" altLang="en-US" dirty="0" smtClean="0">
                <a:ea typeface="ＭＳ Ｐゴシック" charset="-128"/>
              </a:rPr>
              <a:t> 툴</a:t>
            </a:r>
            <a:r>
              <a:rPr lang="en-US" altLang="ko-KR" dirty="0" smtClean="0">
                <a:ea typeface="ＭＳ Ｐゴシック" charset="-128"/>
              </a:rPr>
              <a:t>(Reengineering tool)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상용화 툴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en-US" altLang="ko-KR" dirty="0" smtClean="0">
                <a:ea typeface="ＭＳ Ｐゴシック" charset="-128"/>
              </a:rPr>
              <a:t>IBM Rational Rose, Together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오픈 소스 툴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en-US" altLang="ko-KR" dirty="0" err="1" smtClean="0">
                <a:ea typeface="ＭＳ Ｐゴシック" charset="-128"/>
              </a:rPr>
              <a:t>Doxygen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CASE Tools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16.9  CASE Tools for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결점 추적 툴</a:t>
            </a:r>
            <a:r>
              <a:rPr lang="en-US" altLang="ko-KR" dirty="0" smtClean="0">
                <a:ea typeface="ＭＳ Ｐゴシック" charset="-128"/>
              </a:rPr>
              <a:t>(Defect-tracking tool)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상용화 툴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en-US" altLang="ko-KR" dirty="0" smtClean="0">
                <a:ea typeface="ＭＳ Ｐゴシック" charset="-128"/>
              </a:rPr>
              <a:t>IBM Rational </a:t>
            </a:r>
            <a:r>
              <a:rPr lang="en-US" altLang="ko-KR" dirty="0" err="1" smtClean="0">
                <a:ea typeface="ＭＳ Ｐゴシック" charset="-128"/>
              </a:rPr>
              <a:t>ClearQuest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오픈 소스 툴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en-US" altLang="ko-KR" dirty="0" err="1" smtClean="0">
                <a:ea typeface="ＭＳ Ｐゴシック" charset="-128"/>
              </a:rPr>
              <a:t>Bugzilla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872456" cy="400110"/>
          </a:xfrm>
        </p:spPr>
        <p:txBody>
          <a:bodyPr/>
          <a:lstStyle/>
          <a:p>
            <a:pPr algn="ctr"/>
            <a:r>
              <a:rPr lang="en-US" altLang="ko-KR" dirty="0" smtClean="0">
                <a:ea typeface="ＭＳ Ｐゴシック" charset="-128"/>
              </a:rPr>
              <a:t>CASE Tools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16.10  Metrics for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유지보수의 활동들은 본질적으로 개발 활동과 같음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개발 </a:t>
            </a:r>
            <a:r>
              <a:rPr lang="ko-KR" altLang="en-US" dirty="0" err="1" smtClean="0">
                <a:ea typeface="ＭＳ Ｐゴシック" charset="-128"/>
              </a:rPr>
              <a:t>워크플로를</a:t>
            </a:r>
            <a:r>
              <a:rPr lang="ko-KR" altLang="en-US" dirty="0" smtClean="0">
                <a:ea typeface="ＭＳ Ｐゴシック" charset="-128"/>
              </a:rPr>
              <a:t> 위한 척도를 유지보수에도 적용하는 것이 가능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결점 보고 척도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결점 분류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결점 상태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008360" cy="400110"/>
          </a:xfrm>
        </p:spPr>
        <p:txBody>
          <a:bodyPr/>
          <a:lstStyle/>
          <a:p>
            <a:pPr algn="ctr"/>
            <a:r>
              <a:rPr lang="ko-KR" altLang="en-US" smtClean="0"/>
              <a:t>척도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700" dirty="0" smtClean="0">
                <a:ea typeface="ＭＳ Ｐゴシック" charset="-128"/>
              </a:rPr>
              <a:t>16.11  </a:t>
            </a:r>
            <a:r>
              <a:rPr lang="en-US" altLang="ko-KR" sz="1700" dirty="0" err="1" smtClean="0">
                <a:ea typeface="ＭＳ Ｐゴシック" charset="-128"/>
              </a:rPr>
              <a:t>Postdelivery</a:t>
            </a:r>
            <a:r>
              <a:rPr lang="en-US" altLang="ko-KR" sz="1700" dirty="0" smtClean="0">
                <a:ea typeface="ＭＳ Ｐゴシック" charset="-128"/>
              </a:rPr>
              <a:t> Maintenance: The MSG Foundation Case Study</a:t>
            </a:r>
            <a:endParaRPr lang="ko-KR" altLang="en-US" sz="17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ea typeface="ＭＳ Ｐゴシック" charset="-128"/>
              </a:rPr>
              <a:t>문제 </a:t>
            </a:r>
            <a:r>
              <a:rPr lang="en-US" altLang="ko-KR" dirty="0" smtClean="0">
                <a:ea typeface="ＭＳ Ｐゴシック" charset="-128"/>
              </a:rPr>
              <a:t>16.16</a:t>
            </a:r>
            <a:r>
              <a:rPr lang="ko-KR" altLang="en-US" dirty="0" smtClean="0">
                <a:ea typeface="ＭＳ Ｐゴシック" charset="-128"/>
              </a:rPr>
              <a:t>에서 </a:t>
            </a:r>
            <a:r>
              <a:rPr lang="en-US" altLang="ko-KR" dirty="0" smtClean="0">
                <a:ea typeface="ＭＳ Ｐゴシック" charset="-128"/>
              </a:rPr>
              <a:t>16.21</a:t>
            </a:r>
            <a:r>
              <a:rPr lang="ko-KR" altLang="en-US" dirty="0" smtClean="0">
                <a:ea typeface="ＭＳ Ｐゴシック" charset="-128"/>
              </a:rPr>
              <a:t>까지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2376512" cy="400110"/>
          </a:xfrm>
        </p:spPr>
        <p:txBody>
          <a:bodyPr/>
          <a:lstStyle/>
          <a:p>
            <a:pPr algn="ctr"/>
            <a:r>
              <a:rPr lang="ko-KR" altLang="en-US" smtClean="0"/>
              <a:t>인도 후 유지보수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ea typeface="ＭＳ Ｐゴシック" charset="-128"/>
              </a:rPr>
              <a:t>16.1  Why </a:t>
            </a:r>
            <a:r>
              <a:rPr lang="en-US" altLang="ko-KR" sz="2200" dirty="0" err="1" smtClean="0">
                <a:ea typeface="ＭＳ Ｐゴシック" charset="-128"/>
              </a:rPr>
              <a:t>Postdelivery</a:t>
            </a:r>
            <a:r>
              <a:rPr lang="en-US" altLang="ko-KR" sz="2200" dirty="0" smtClean="0">
                <a:ea typeface="ＭＳ Ｐゴシック" charset="-128"/>
              </a:rPr>
              <a:t> Maintenance Is Necessary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완전적 유지보수</a:t>
            </a:r>
            <a:r>
              <a:rPr lang="en-US" altLang="ko-KR" dirty="0" smtClean="0">
                <a:ea typeface="ＭＳ Ｐゴシック" charset="-128"/>
              </a:rPr>
              <a:t>(Perfective maintenance)</a:t>
            </a:r>
          </a:p>
          <a:p>
            <a:pPr lvl="1" eaLnBrk="1" hangingPunct="1"/>
            <a:r>
              <a:rPr lang="en-US" altLang="ko-KR" dirty="0" smtClean="0">
                <a:ea typeface="ＭＳ Ｐゴシック" charset="-128"/>
              </a:rPr>
              <a:t>Client requests changes to improve product effectiveness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클라이언트가 </a:t>
            </a:r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효율성을 개선하기 위하여 변경을 요청할 경우 수행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추가 기능의 첨부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수행 속도 개선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유지보수성 개선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384624" cy="400110"/>
          </a:xfrm>
        </p:spPr>
        <p:txBody>
          <a:bodyPr/>
          <a:lstStyle/>
          <a:p>
            <a:pPr algn="ctr"/>
            <a:r>
              <a:rPr lang="ko-KR" altLang="en-US" smtClean="0"/>
              <a:t>인도 후 유지보수의 필요성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ＭＳ Ｐゴシック" charset="-128"/>
              </a:rPr>
              <a:t>16.12  Challenges of </a:t>
            </a:r>
            <a:r>
              <a:rPr lang="en-US" altLang="ko-KR" dirty="0" err="1" smtClean="0">
                <a:ea typeface="ＭＳ Ｐゴシック" charset="-128"/>
              </a:rPr>
              <a:t>Postdelivery</a:t>
            </a:r>
            <a:r>
              <a:rPr lang="en-US" altLang="ko-KR" dirty="0" smtClean="0">
                <a:ea typeface="ＭＳ Ｐゴシック" charset="-128"/>
              </a:rPr>
              <a:t> Maintenance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이 장은 인도 후 유지보수의 많은 난제들을 서술하였음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해결하기 가장 어려운 난제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유지보수는 개발보다 어려운 작업이지만</a:t>
            </a:r>
            <a:r>
              <a:rPr lang="en-US" altLang="ko-KR" dirty="0" smtClean="0">
                <a:ea typeface="ＭＳ Ｐゴシック" charset="-128"/>
              </a:rPr>
              <a:t>,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개발자들은 유지보수 프로그래머들을 무시하는 경향이 있고</a:t>
            </a:r>
            <a:r>
              <a:rPr lang="en-US" altLang="ko-KR" dirty="0" smtClean="0">
                <a:ea typeface="ＭＳ Ｐゴシック" charset="-128"/>
              </a:rPr>
              <a:t>,</a:t>
            </a: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유지보수 프로그래머들은 개발자에 비해 매우 적은 급여를 받고 있음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1152376" cy="400110"/>
          </a:xfrm>
        </p:spPr>
        <p:txBody>
          <a:bodyPr/>
          <a:lstStyle/>
          <a:p>
            <a:pPr algn="ctr"/>
            <a:r>
              <a:rPr lang="ko-KR" altLang="en-US" smtClean="0"/>
              <a:t>난제들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E790E-CDC8-455B-ABB0-1014FAD36B1F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13316" name="WordArt 4"/>
          <p:cNvSpPr>
            <a:spLocks noChangeArrowheads="1" noChangeShapeType="1" noTextEdit="1"/>
          </p:cNvSpPr>
          <p:nvPr/>
        </p:nvSpPr>
        <p:spPr bwMode="gray">
          <a:xfrm>
            <a:off x="2090738" y="2714625"/>
            <a:ext cx="5143500" cy="8763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0"/>
              </a:avLst>
            </a:prstTxWarp>
          </a:bodyPr>
          <a:lstStyle/>
          <a:p>
            <a:r>
              <a:rPr lang="en-US" altLang="ko-KR" kern="10">
                <a:ln w="38100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1894E8"/>
                    </a:gs>
                    <a:gs pos="100000">
                      <a:srgbClr val="36D0A4"/>
                    </a:gs>
                  </a:gsLst>
                  <a:lin ang="0" scaled="1"/>
                </a:gradFill>
                <a:effectLst>
                  <a:outerShdw dist="35921" dir="2700000" sy="50000" rotWithShape="0">
                    <a:srgbClr val="B2B2B2">
                      <a:alpha val="70000"/>
                    </a:srgbClr>
                  </a:outerShdw>
                </a:effectLst>
                <a:latin typeface="Arial Black"/>
              </a:rPr>
              <a:t>Thank You !</a:t>
            </a:r>
            <a:endParaRPr lang="ko-KR" altLang="en-US" kern="10">
              <a:ln w="38100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1894E8"/>
                  </a:gs>
                  <a:gs pos="100000">
                    <a:srgbClr val="36D0A4"/>
                  </a:gs>
                </a:gsLst>
                <a:lin ang="0" scaled="1"/>
              </a:gradFill>
              <a:effectLst>
                <a:outerShdw dist="35921" dir="2700000" sy="50000" rotWithShape="0">
                  <a:srgbClr val="B2B2B2">
                    <a:alpha val="70000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 smtClean="0">
                <a:ea typeface="ＭＳ Ｐゴシック" charset="-128"/>
              </a:rPr>
              <a:t>16.1  Why </a:t>
            </a:r>
            <a:r>
              <a:rPr lang="en-US" altLang="ko-KR" sz="2200" dirty="0" err="1" smtClean="0">
                <a:ea typeface="ＭＳ Ｐゴシック" charset="-128"/>
              </a:rPr>
              <a:t>Postdelivery</a:t>
            </a:r>
            <a:r>
              <a:rPr lang="en-US" altLang="ko-KR" sz="2200" dirty="0" smtClean="0">
                <a:ea typeface="ＭＳ Ｐゴシック" charset="-128"/>
              </a:rPr>
              <a:t> Maintenance Is Necessary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적응적 유지보수</a:t>
            </a:r>
            <a:r>
              <a:rPr lang="en-US" altLang="ko-KR" dirty="0" smtClean="0">
                <a:ea typeface="ＭＳ Ｐゴシック" charset="-128"/>
              </a:rPr>
              <a:t>(Adaptive maintenance)</a:t>
            </a:r>
          </a:p>
          <a:p>
            <a:pPr lvl="1" eaLnBrk="1" hangingPunct="1"/>
            <a:r>
              <a:rPr lang="ko-KR" altLang="en-US" dirty="0" err="1" smtClean="0">
                <a:ea typeface="ＭＳ Ｐゴシック" charset="-128"/>
              </a:rPr>
              <a:t>프로덕트가</a:t>
            </a:r>
            <a:r>
              <a:rPr lang="ko-KR" altLang="en-US" dirty="0" smtClean="0">
                <a:ea typeface="ＭＳ Ｐゴシック" charset="-128"/>
              </a:rPr>
              <a:t> 운영되는 변경된 환경에 적응하도록 변경을 수행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err="1" smtClean="0">
                <a:ea typeface="ＭＳ Ｐゴシック" charset="-128"/>
              </a:rPr>
              <a:t>프로덕트는</a:t>
            </a:r>
            <a:r>
              <a:rPr lang="ko-KR" altLang="en-US" dirty="0" smtClean="0">
                <a:ea typeface="ＭＳ Ｐゴシック" charset="-128"/>
              </a:rPr>
              <a:t> 새로운 컴파일러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운영체제 그리고</a:t>
            </a:r>
            <a:r>
              <a:rPr lang="en-US" altLang="ko-KR" dirty="0" smtClean="0">
                <a:ea typeface="ＭＳ Ｐゴシック" charset="-128"/>
              </a:rPr>
              <a:t>/</a:t>
            </a:r>
            <a:r>
              <a:rPr lang="ko-KR" altLang="en-US" dirty="0" smtClean="0">
                <a:ea typeface="ＭＳ Ｐゴシック" charset="-128"/>
              </a:rPr>
              <a:t>또는 하드웨어에 </a:t>
            </a:r>
            <a:r>
              <a:rPr lang="ko-KR" altLang="en-US" dirty="0" err="1" smtClean="0">
                <a:ea typeface="ＭＳ Ｐゴシック" charset="-128"/>
              </a:rPr>
              <a:t>포팅되어야</a:t>
            </a:r>
            <a:r>
              <a:rPr lang="ko-KR" altLang="en-US" dirty="0" smtClean="0">
                <a:ea typeface="ＭＳ Ｐゴシック" charset="-128"/>
              </a:rPr>
              <a:t> 함</a:t>
            </a:r>
            <a:endParaRPr lang="en-US" altLang="ko-KR" dirty="0" smtClean="0">
              <a:ea typeface="ＭＳ Ｐゴシック" charset="-128"/>
            </a:endParaRPr>
          </a:p>
          <a:p>
            <a:pPr lvl="2" eaLnBrk="1" hangingPunct="1"/>
            <a:r>
              <a:rPr lang="ko-KR" altLang="en-US" dirty="0" smtClean="0">
                <a:ea typeface="ＭＳ Ｐゴシック" charset="-128"/>
              </a:rPr>
              <a:t>세금 코드에 변경이 가해질 경우 </a:t>
            </a:r>
            <a:r>
              <a:rPr lang="ko-KR" altLang="en-US" dirty="0" err="1" smtClean="0">
                <a:ea typeface="ＭＳ Ｐゴシック" charset="-128"/>
              </a:rPr>
              <a:t>프로덕트는</a:t>
            </a:r>
            <a:r>
              <a:rPr lang="ko-KR" altLang="en-US" dirty="0" smtClean="0">
                <a:ea typeface="ＭＳ Ｐゴシック" charset="-128"/>
              </a:rPr>
              <a:t> 세금 반환을 담당하는 부분이 변경되어야 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3456632" cy="400110"/>
          </a:xfrm>
        </p:spPr>
        <p:txBody>
          <a:bodyPr/>
          <a:lstStyle/>
          <a:p>
            <a:pPr algn="ctr"/>
            <a:r>
              <a:rPr lang="ko-KR" altLang="en-US" smtClean="0"/>
              <a:t>인도 후 유지보수의 필요성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평균적으로 </a:t>
            </a:r>
            <a:r>
              <a:rPr lang="ko-KR" altLang="en-US" dirty="0" err="1" smtClean="0">
                <a:ea typeface="ＭＳ Ｐゴシック" charset="-128"/>
              </a:rPr>
              <a:t>프로덕트의</a:t>
            </a:r>
            <a:r>
              <a:rPr lang="ko-KR" altLang="en-US" dirty="0" smtClean="0">
                <a:ea typeface="ＭＳ Ｐゴシック" charset="-128"/>
              </a:rPr>
              <a:t> 전체 비용 중 적어도 </a:t>
            </a:r>
            <a:r>
              <a:rPr lang="en-US" altLang="ko-KR" dirty="0" smtClean="0">
                <a:ea typeface="ＭＳ Ｐゴシック" charset="-128"/>
              </a:rPr>
              <a:t>67%</a:t>
            </a:r>
            <a:r>
              <a:rPr lang="ko-KR" altLang="en-US" dirty="0" smtClean="0">
                <a:ea typeface="ＭＳ Ｐゴシック" charset="-128"/>
              </a:rPr>
              <a:t>가 인도 후 유지보수에 투입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유지보수는 주요 수입의 원천임</a:t>
            </a:r>
            <a:endParaRPr lang="en-US" altLang="ko-KR" dirty="0" smtClean="0">
              <a:ea typeface="ＭＳ Ｐゴシック" charset="-128"/>
            </a:endParaRPr>
          </a:p>
          <a:p>
            <a:pPr eaLnBrk="1" hangingPunct="1"/>
            <a:endParaRPr lang="en-US" altLang="ko-KR" dirty="0" smtClean="0">
              <a:ea typeface="ＭＳ Ｐゴシック" charset="-128"/>
            </a:endParaRPr>
          </a:p>
          <a:p>
            <a:pPr eaLnBrk="1" hangingPunct="1"/>
            <a:r>
              <a:rPr lang="ko-KR" altLang="en-US" dirty="0" smtClean="0">
                <a:ea typeface="ＭＳ Ｐゴシック" charset="-128"/>
              </a:rPr>
              <a:t>그럼에도 불구하고</a:t>
            </a:r>
            <a:r>
              <a:rPr lang="en-US" altLang="ko-KR" dirty="0" smtClean="0">
                <a:ea typeface="ＭＳ Ｐゴシック" charset="-128"/>
              </a:rPr>
              <a:t>, </a:t>
            </a:r>
            <a:r>
              <a:rPr lang="ko-KR" altLang="en-US" dirty="0" smtClean="0">
                <a:ea typeface="ＭＳ Ｐゴシック" charset="-128"/>
              </a:rPr>
              <a:t>오늘날까지도 많은 기관들은 다음과 같은 사람들에게 유지보수 작업을 할당하고 있음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숙련되지 않은 초보자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유능하지 못한 프로그래머</a:t>
            </a:r>
            <a:endParaRPr lang="en-US" altLang="ko-KR" dirty="0" smtClean="0">
              <a:ea typeface="ＭＳ Ｐゴシック" charset="-128"/>
            </a:endParaRP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752776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인도 후 유지보수 프로그래머들의 요구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 smtClean="0">
                <a:ea typeface="ＭＳ Ｐゴシック" charset="-128"/>
              </a:rPr>
              <a:t>16.2  What Is Required of </a:t>
            </a:r>
            <a:r>
              <a:rPr lang="en-US" altLang="ko-KR" sz="1600" dirty="0" err="1" smtClean="0">
                <a:ea typeface="ＭＳ Ｐゴシック" charset="-128"/>
              </a:rPr>
              <a:t>Postdelivery</a:t>
            </a:r>
            <a:r>
              <a:rPr lang="en-US" altLang="ko-KR" sz="1600" dirty="0" smtClean="0">
                <a:ea typeface="ＭＳ Ｐゴシック" charset="-128"/>
              </a:rPr>
              <a:t> Maintenance Programmers?</a:t>
            </a:r>
            <a:endParaRPr lang="ko-KR" altLang="en-US" sz="1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ＭＳ Ｐゴシック" charset="-128"/>
              </a:rPr>
              <a:t>인도 후 유지보수는 소프트웨어 프로덕션의 모든 측면들 중 가장 어려운 부분</a:t>
            </a:r>
            <a:endParaRPr lang="en-US" altLang="ko-KR" dirty="0" smtClean="0">
              <a:ea typeface="ＭＳ Ｐゴシック" charset="-128"/>
            </a:endParaRPr>
          </a:p>
          <a:p>
            <a:pPr lvl="1" eaLnBrk="1" hangingPunct="1"/>
            <a:r>
              <a:rPr lang="ko-KR" altLang="en-US" dirty="0" smtClean="0">
                <a:ea typeface="ＭＳ Ｐゴシック" charset="-128"/>
              </a:rPr>
              <a:t>인도 후 유지보수는 소프트웨어 프로세스의 다른 모든 </a:t>
            </a:r>
            <a:r>
              <a:rPr lang="ko-KR" altLang="en-US" dirty="0" err="1" smtClean="0">
                <a:ea typeface="ＭＳ Ｐゴシック" charset="-128"/>
              </a:rPr>
              <a:t>워크플로들의</a:t>
            </a:r>
            <a:r>
              <a:rPr lang="ko-KR" altLang="en-US" dirty="0" smtClean="0">
                <a:ea typeface="ＭＳ Ｐゴシック" charset="-128"/>
              </a:rPr>
              <a:t> 측면들을 포함</a:t>
            </a:r>
            <a:endParaRPr lang="en-US" altLang="ko-KR" dirty="0" smtClean="0">
              <a:ea typeface="ＭＳ Ｐゴシック" charset="-128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95288" y="1124744"/>
            <a:ext cx="4608760" cy="400110"/>
          </a:xfrm>
        </p:spPr>
        <p:txBody>
          <a:bodyPr/>
          <a:lstStyle/>
          <a:p>
            <a:pPr algn="ctr"/>
            <a:r>
              <a:rPr lang="ko-KR" altLang="en-US" dirty="0" smtClean="0"/>
              <a:t>인도 후 유지보수 프로그래머들의 요구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9B9EE3FA-D853-4FD0-B319-04577F3B9878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소프트웨어공학 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accent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소프트웨어공학 서식</Template>
  <TotalTime>28015</TotalTime>
  <Words>2625</Words>
  <Application>Microsoft Office PowerPoint</Application>
  <PresentationFormat>화면 슬라이드 쇼(4:3)</PresentationFormat>
  <Paragraphs>583</Paragraphs>
  <Slides>61</Slides>
  <Notes>61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2" baseType="lpstr">
      <vt:lpstr>소프트웨어공학 서식</vt:lpstr>
      <vt:lpstr>Object-Oriented and     Classical Software Engineering</vt:lpstr>
      <vt:lpstr>Chapter 16.     Postdelivery Maintenance</vt:lpstr>
      <vt:lpstr>PowerPoint 프레젠테이션</vt:lpstr>
      <vt:lpstr>16.0 Postdelivery Maintenance</vt:lpstr>
      <vt:lpstr>16.1  Why Postdelivery Maintenance Is Necessary</vt:lpstr>
      <vt:lpstr>16.1  Why Postdelivery Maintenance Is Necessary</vt:lpstr>
      <vt:lpstr>16.1  Why Postdelivery Maintenance Is Necessary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16.2  What Is Required of Postdelivery Maintenance Programmers?</vt:lpstr>
      <vt:lpstr>16.3  Postdelivery Maintenance Mini Case Study</vt:lpstr>
      <vt:lpstr>16.3  Postdelivery Maintenance Mini Case Study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16.4  Management of Postdelivery Maintenance</vt:lpstr>
      <vt:lpstr>16.5  Maintenance of Object-Oriented Software</vt:lpstr>
      <vt:lpstr>16.5  Maintenance of Object-Oriented Software</vt:lpstr>
      <vt:lpstr>16.5  Maintenance of Object-Oriented Software</vt:lpstr>
      <vt:lpstr>16.5  Maintenance of Object-Oriented Software</vt:lpstr>
      <vt:lpstr>16.5  Maintenance of Object-Oriented Software</vt:lpstr>
      <vt:lpstr>16.5  Maintenance of Object-Oriented Software</vt:lpstr>
      <vt:lpstr>16.5  Maintenance of Object-Oriented Software</vt:lpstr>
      <vt:lpstr>16.5  Maintenance of Object-Oriented Software</vt:lpstr>
      <vt:lpstr>16.6  Postdelivery Maintenance versus Development Skills</vt:lpstr>
      <vt:lpstr>16.6  Postdelivery Maintenance versus Development Skills</vt:lpstr>
      <vt:lpstr>16.7  Reverse Engineering</vt:lpstr>
      <vt:lpstr>16.7  Reverse Engineering</vt:lpstr>
      <vt:lpstr>16.7  Reverse Engineering</vt:lpstr>
      <vt:lpstr>16.8  Testing during Postdelivery Maintenance</vt:lpstr>
      <vt:lpstr>16.9  CASE Tools for Postdelivery Maintenance</vt:lpstr>
      <vt:lpstr>16.9  CASE Tools for Postdelivery Maintenance</vt:lpstr>
      <vt:lpstr>16.10  Metrics for Postdelivery Maintenance</vt:lpstr>
      <vt:lpstr>16.11  Postdelivery Maintenance: The MSG Foundation Case Study</vt:lpstr>
      <vt:lpstr>16.12  Challenges of Postdelivery Maintenance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14.   Quality Concepts</dc:title>
  <dc:creator>hae</dc:creator>
  <cp:lastModifiedBy>CNLAB</cp:lastModifiedBy>
  <cp:revision>1795</cp:revision>
  <dcterms:created xsi:type="dcterms:W3CDTF">2010-06-28T15:09:10Z</dcterms:created>
  <dcterms:modified xsi:type="dcterms:W3CDTF">2017-09-09T10:13:24Z</dcterms:modified>
</cp:coreProperties>
</file>