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513" r:id="rId2"/>
    <p:sldId id="518" r:id="rId3"/>
    <p:sldId id="286" r:id="rId4"/>
    <p:sldId id="512" r:id="rId5"/>
    <p:sldId id="519" r:id="rId6"/>
    <p:sldId id="520" r:id="rId7"/>
    <p:sldId id="521" r:id="rId8"/>
    <p:sldId id="522" r:id="rId9"/>
    <p:sldId id="523" r:id="rId10"/>
    <p:sldId id="524" r:id="rId11"/>
    <p:sldId id="561" r:id="rId12"/>
    <p:sldId id="525" r:id="rId13"/>
    <p:sldId id="554" r:id="rId14"/>
    <p:sldId id="527" r:id="rId15"/>
    <p:sldId id="555" r:id="rId16"/>
    <p:sldId id="562" r:id="rId17"/>
    <p:sldId id="526" r:id="rId18"/>
    <p:sldId id="563" r:id="rId19"/>
    <p:sldId id="556" r:id="rId20"/>
    <p:sldId id="564" r:id="rId21"/>
    <p:sldId id="529" r:id="rId22"/>
    <p:sldId id="530" r:id="rId23"/>
    <p:sldId id="558" r:id="rId24"/>
    <p:sldId id="531" r:id="rId25"/>
    <p:sldId id="559" r:id="rId26"/>
    <p:sldId id="532" r:id="rId27"/>
    <p:sldId id="533" r:id="rId28"/>
    <p:sldId id="565" r:id="rId29"/>
    <p:sldId id="535" r:id="rId30"/>
    <p:sldId id="536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HTML" id="{070BE7C1-53E5-485E-8639-1631EBD4E0F4}">
          <p14:sldIdLst>
            <p14:sldId id="513"/>
            <p14:sldId id="518"/>
            <p14:sldId id="286"/>
            <p14:sldId id="512"/>
            <p14:sldId id="519"/>
            <p14:sldId id="520"/>
            <p14:sldId id="521"/>
            <p14:sldId id="522"/>
            <p14:sldId id="523"/>
            <p14:sldId id="524"/>
            <p14:sldId id="561"/>
            <p14:sldId id="525"/>
            <p14:sldId id="554"/>
            <p14:sldId id="527"/>
            <p14:sldId id="555"/>
            <p14:sldId id="562"/>
            <p14:sldId id="526"/>
            <p14:sldId id="563"/>
            <p14:sldId id="556"/>
            <p14:sldId id="564"/>
            <p14:sldId id="529"/>
            <p14:sldId id="530"/>
            <p14:sldId id="558"/>
            <p14:sldId id="531"/>
            <p14:sldId id="559"/>
            <p14:sldId id="532"/>
            <p14:sldId id="533"/>
            <p14:sldId id="565"/>
            <p14:sldId id="535"/>
            <p14:sldId id="536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3197E1"/>
    <a:srgbClr val="3483C9"/>
    <a:srgbClr val="007E2A"/>
    <a:srgbClr val="6D9B3E"/>
    <a:srgbClr val="92D050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6208" autoAdjust="0"/>
  </p:normalViewPr>
  <p:slideViewPr>
    <p:cSldViewPr snapToGrid="0" snapToObjects="1">
      <p:cViewPr varScale="1">
        <p:scale>
          <a:sx n="142" d="100"/>
          <a:sy n="142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6692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9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2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7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69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16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4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0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27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6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2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6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68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79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67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2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8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43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55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53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88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56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14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06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6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5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13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2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6643" y="118381"/>
            <a:ext cx="3610756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1" r:id="rId3"/>
    <p:sldLayoutId id="2147483652" r:id="rId4"/>
    <p:sldLayoutId id="2147483651" r:id="rId5"/>
  </p:sldLayoutIdLst>
  <p:transition spd="med"/>
  <p:hf hdr="0" ftr="0" dt="0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3197E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29CCB-4904-8A4E-B786-4B6BD7C2C55D}"/>
              </a:ext>
            </a:extLst>
          </p:cNvPr>
          <p:cNvSpPr txBox="1"/>
          <p:nvPr/>
        </p:nvSpPr>
        <p:spPr>
          <a:xfrm>
            <a:off x="93311" y="4793297"/>
            <a:ext cx="2176878" cy="330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가천대학교 브릿지 사업단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5" name="Venenatis Aenean Justop"/>
          <p:cNvSpPr txBox="1"/>
          <p:nvPr/>
        </p:nvSpPr>
        <p:spPr>
          <a:xfrm>
            <a:off x="608399" y="2512960"/>
            <a:ext cx="4119295" cy="30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00000"/>
              </a:lnSpc>
              <a:defRPr sz="2500">
                <a:solidFill>
                  <a:srgbClr val="3197E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주차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 프로그래밍</a:t>
            </a:r>
            <a:endParaRPr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id="{0AB8B436-B6C7-D140-9895-C9755E342D9F}"/>
              </a:ext>
            </a:extLst>
          </p:cNvPr>
          <p:cNvSpPr txBox="1"/>
          <p:nvPr/>
        </p:nvSpPr>
        <p:spPr>
          <a:xfrm>
            <a:off x="608398" y="1473150"/>
            <a:ext cx="5842644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경기도형 대학생 취업브리지 사업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>
              <a:spcBef>
                <a:spcPts val="100"/>
              </a:spcBef>
            </a:pPr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모바일및 빅데이터 응용과정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FF71EE-770F-6944-B0AB-6F679D4099FD}"/>
              </a:ext>
            </a:extLst>
          </p:cNvPr>
          <p:cNvGrpSpPr/>
          <p:nvPr/>
        </p:nvGrpSpPr>
        <p:grpSpPr>
          <a:xfrm>
            <a:off x="6515590" y="244501"/>
            <a:ext cx="2417952" cy="830997"/>
            <a:chOff x="6515590" y="244501"/>
            <a:chExt cx="2417952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0D7D3B-9856-5844-997D-2A2E2A137CD9}"/>
                </a:ext>
              </a:extLst>
            </p:cNvPr>
            <p:cNvSpPr/>
            <p:nvPr/>
          </p:nvSpPr>
          <p:spPr>
            <a:xfrm>
              <a:off x="6515590" y="244501"/>
              <a:ext cx="12314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GB</a:t>
              </a:r>
              <a:endParaRPr lang="ko-KR" altLang="en-US" sz="6000" b="1">
                <a:solidFill>
                  <a:srgbClr val="3197E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4D53DF-1F9A-B148-BCC0-380A2AC24ACA}"/>
                </a:ext>
              </a:extLst>
            </p:cNvPr>
            <p:cNvSpPr/>
            <p:nvPr/>
          </p:nvSpPr>
          <p:spPr>
            <a:xfrm>
              <a:off x="7610743" y="456781"/>
              <a:ext cx="1322799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ridge</a:t>
              </a:r>
              <a:endPara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56828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관계데이터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모델의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무결성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제약조건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212" y="1168397"/>
            <a:ext cx="82333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무결성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(integrity, </a:t>
            </a:r>
            <a:r>
              <a:rPr lang="ko-KR" altLang="en-US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無缺性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 :  </a:t>
            </a:r>
            <a:r>
              <a:rPr lang="ko-KR" altLang="en-US" sz="14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데이터베이스에 저장된 데이터의 일관성과 정확성을 지키는 것</a:t>
            </a:r>
            <a:endParaRPr lang="en-US" altLang="ko-KR" sz="14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개체무결성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기본키는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내에서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튜플을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유일하게 식별할 수 있는 속성의 집합으로 이루어져야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참조무결성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릴레이션을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참조하는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외래키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값은 참조할 대상의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값을 같던지 아니면 참조할 대상을 갖지 않는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널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(NULL)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값이어야 함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29" y="2043896"/>
            <a:ext cx="8493734" cy="61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도메인 </a:t>
            </a:r>
            <a:r>
              <a:rPr lang="ko-KR" altLang="en-US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무결성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제약조건 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도메인 제약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(domain constraint)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이라고도 하며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내의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투플들이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각 속성의 도메인에 지정된 값만을 가져야 함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.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SQL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문에서 데이터 형식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(type),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널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(null/not null),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 값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(default),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체크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(check)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등을 사용하여 지정할 수 있음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5289" y="2850618"/>
            <a:ext cx="82333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개체 </a:t>
            </a:r>
            <a:r>
              <a:rPr lang="ko-KR" altLang="en-US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무결성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제약조건 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제약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(primary key constraint)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이라고도 함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.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릴레이션은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기본키를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지정하고 그에 따른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무결성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원칙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기본키는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NULL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값을 가져서는 안 되며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내에 오직 하나의 값만 존재해야 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6549" y="3723429"/>
            <a:ext cx="8233379" cy="95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참조 </a:t>
            </a:r>
            <a:r>
              <a:rPr lang="ko-KR" altLang="en-US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무결성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제약조건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외래키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제약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(foreign key constraint)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이라고도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간의 참조 관계를 선언하는 제약조건임으로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자식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외래키는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부모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기본키와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도메인이 동일해야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자식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값이 변경될 때 부모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제약을 받게 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867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85571"/>
              </p:ext>
            </p:extLst>
          </p:nvPr>
        </p:nvGraphicFramePr>
        <p:xfrm>
          <a:off x="751682" y="1186801"/>
          <a:ext cx="5354152" cy="1647861"/>
        </p:xfrm>
        <a:graphic>
          <a:graphicData uri="http://schemas.openxmlformats.org/drawingml/2006/table">
            <a:tbl>
              <a:tblPr/>
              <a:tblGrid>
                <a:gridCol w="4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7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</a:pPr>
                      <a:r>
                        <a:rPr lang="ko-KR" altLang="en-US" sz="800" b="1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학번</a:t>
                      </a:r>
                      <a:endParaRPr lang="ko-KR" altLang="en-US" sz="800" b="1" kern="0" spc="-5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수강과목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담당교수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담당교수 소속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데이터베이스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웹프로그래밍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데이터베이스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데이터베이스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세길동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웹프로그래밍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세길동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7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400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네길동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7420" y="983668"/>
            <a:ext cx="151171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수강 </a:t>
            </a:r>
            <a:r>
              <a:rPr lang="ko-KR" altLang="en-US" sz="900" dirty="0" err="1"/>
              <a:t>릴레이션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683174" y="3050784"/>
            <a:ext cx="7831394" cy="189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 algn="just" fontAlgn="base">
              <a:spcBef>
                <a:spcPts val="100"/>
              </a:spcBef>
              <a:spcAft>
                <a:spcPts val="638"/>
              </a:spcAft>
              <a:buFontTx/>
              <a:buChar char="-"/>
            </a:pP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릴레이션은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학번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만을 가지고는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유일하게 구별할 수 없음</a:t>
            </a:r>
            <a:endParaRPr lang="en-US" altLang="ko-KR" sz="1000" spc="-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8588" indent="-128588" algn="just" fontAlgn="base">
              <a:spcBef>
                <a:spcPts val="100"/>
              </a:spcBef>
              <a:spcAft>
                <a:spcPts val="638"/>
              </a:spcAft>
              <a:buFontTx/>
              <a:buChar char="-"/>
            </a:pP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유일하게 구별하면서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최소성을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만족하는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애트리뷰트들의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조합으로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b="1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학번과 수강과목</a:t>
            </a:r>
            <a:r>
              <a:rPr lang="en-US" altLang="ko-KR" sz="1000" b="1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b="1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선택한다면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기본키로써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사용이 가능할 것</a:t>
            </a:r>
            <a:endParaRPr lang="en-US" altLang="ko-KR" sz="1000" spc="-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8588" indent="-128588" algn="just" fontAlgn="base">
              <a:spcBef>
                <a:spcPts val="100"/>
              </a:spcBef>
              <a:spcAft>
                <a:spcPts val="638"/>
              </a:spcAft>
              <a:buFont typeface="Arial" panose="020B0604020202020204" pitchFamily="34" charset="0"/>
              <a:buChar char="•"/>
            </a:pP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삭제이상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삭제함으로써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유지되어야하는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정보까지도 삭제되어 정보의 손실을 가져옴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JAVA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 폐강에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세나라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정보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네길동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정보도 사라짐</a:t>
            </a:r>
            <a:endParaRPr lang="en-US" altLang="ko-KR" sz="1000" spc="-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8588" indent="-128588" algn="just" fontAlgn="base">
              <a:spcBef>
                <a:spcPts val="100"/>
              </a:spcBef>
              <a:spcAft>
                <a:spcPts val="638"/>
              </a:spcAft>
              <a:buFont typeface="Arial" panose="020B0604020202020204" pitchFamily="34" charset="0"/>
              <a:buChar char="•"/>
            </a:pP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삽입이상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네나라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교수가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“UNIX”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과목을 개설한다면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기본키의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제약조건에 위배되어 삽입 불가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삽입함에 있어서 원하지 않는 데이터를 함께 삽입하지 않으면 데이터의 삽입을 할 수 없는 현상</a:t>
            </a:r>
            <a:endParaRPr lang="en-US" altLang="ko-KR" sz="1000" spc="-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8588" indent="-128588" algn="just" fontAlgn="base">
              <a:spcBef>
                <a:spcPts val="100"/>
              </a:spcBef>
              <a:spcAft>
                <a:spcPts val="638"/>
              </a:spcAft>
              <a:buFont typeface="Arial" panose="020B0604020202020204" pitchFamily="34" charset="0"/>
              <a:buChar char="•"/>
            </a:pP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갱신이상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하나의 사실을 갱신함에 있어서 중복된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튜플중에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일부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만을 갱신하면 정보의 모순이 일어나는 현상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한나라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교수가 담당하는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과목을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네나라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변경한다면 데이터베이스를 수강하는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100,200,300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학변을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갖는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튜플에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대하여 담당교수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한나라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네나라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바꿔어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줘야 함</a:t>
            </a: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만야 하나라도 갱신이 이루어지지 않으면 데이터베이스를 강의하지 않는 교수의 이름이 존재하게 됨</a:t>
            </a:r>
            <a:endParaRPr lang="en-US" altLang="ko-KR" sz="1000" spc="-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spcBef>
                <a:spcPts val="100"/>
              </a:spcBef>
              <a:spcAft>
                <a:spcPts val="638"/>
              </a:spcAft>
            </a:pPr>
            <a:r>
              <a:rPr lang="en-US" altLang="ko-KR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이상현상이 존재하는 </a:t>
            </a:r>
            <a:r>
              <a:rPr lang="ko-KR" altLang="en-US" sz="1000" spc="-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릴레이션으로부터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분해과정을 통하여 이상현상을 제거하는 과정을 </a:t>
            </a:r>
            <a:r>
              <a:rPr lang="ko-KR" altLang="en-US" sz="1000" b="1" spc="-38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정규화</a:t>
            </a:r>
            <a:r>
              <a:rPr lang="ko-KR" altLang="en-US" sz="100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라고 함 </a:t>
            </a:r>
            <a:endParaRPr lang="en-US" altLang="ko-KR" sz="1000" spc="-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데이터의 논리적 표현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추가내용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6638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관계데이터베이스의 정규화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5212" y="1168397"/>
            <a:ext cx="8233379" cy="16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연산유형에 따른 이상현상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삭제이상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내에 존재하는 불필요한 데이터를 삭제하려 할 때 사용자의 의도와는 관계없이 꼭 필요한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정보도 함께 삭제되는 현상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삽입이상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데이터베이스에 어떤 내용을 삽입하고자 할 때 개체의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무결성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조건에 위배됨으로 인해 불요불급하게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불필요하면서도 원하지 않는 데이터도 함께 삽입해야만 하고 그렇지 않을 경우 삽입조차 되지 않는 현상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갱신이상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어떤 하나의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사실을 갱신함에 있어 중복된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튜플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중에 일부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튜플의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속성 값 만을 갱신하면 정보의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모순성이 일어나는 현상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076" y="2988789"/>
            <a:ext cx="8419446" cy="17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00000"/>
              </a:lnSpc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정규화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이상현상의 발생원인은 여러 가지 사실들을 같은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릴레이션에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함께 표현하기 때문 임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데이터의 중복이 원인</a:t>
            </a:r>
            <a:endParaRPr lang="en-US" altLang="ko-KR" sz="1200" b="1" dirty="0">
              <a:solidFill>
                <a:srgbClr val="FF00FF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이상현상을 제거하기 위해서는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상에 존재하는 중복된 데이터를 없애야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이를 위해서는 릴레이션을 구성하는 속성들간의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중복성을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분석하고 하나의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릴레이션에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하나의 종속성만 존재하도록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릴레이션을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분해함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이상현상이 존재하는 릴레이션으로부터 분해과정을 통하여 이상현상을 제거함으로써 기본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릴레이션을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만들어가는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과정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하나의 </a:t>
            </a:r>
            <a:r>
              <a:rPr lang="ko-KR" altLang="en-US" sz="1200" b="1" dirty="0" err="1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릴레이션에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 하나의 종속성이 존재하도록 </a:t>
            </a:r>
            <a:r>
              <a:rPr lang="ko-KR" altLang="en-US" sz="1200" b="1" dirty="0" err="1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릴레이션을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 분해하는 과정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 정규화 임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관계데이터베이스의 정규화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3818" y="1152436"/>
            <a:ext cx="8233379" cy="16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정규화 수행 원칙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정보의 </a:t>
            </a:r>
            <a:r>
              <a:rPr lang="ko-KR" altLang="en-US" sz="1200" b="1" dirty="0" err="1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무손실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 표현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하나의 스키마에서 다른 스키마로 변화 시에는 정보의 손실이 있어서는 안됨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즉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변환전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스키마의 모든 정보가 변환후의 스키마에도 모두 포함되어 있어야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데이터 중복성의 감소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스키마 변환 후에는 변환 전 보다 데이터의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중복성이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감소되어 여러 이상현상을 제거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할 수 있어야 함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b="1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분리의 원칙 유지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복수 개의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중복성이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존재하는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릴레이션에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대하여 각 독립된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단위로 분리하여 독립된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관계성을 갖도록 함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524" y="2927240"/>
            <a:ext cx="7843899" cy="1210588"/>
          </a:xfrm>
          <a:prstGeom prst="rect">
            <a:avLst/>
          </a:prstGeom>
          <a:noFill/>
          <a:ln w="12700" cap="flat">
            <a:solidFill>
              <a:srgbClr val="3483C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※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함수적 종속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(Functional</a:t>
            </a:r>
            <a:r>
              <a:rPr kumimoji="0" lang="en-US" altLang="ko-KR" sz="12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Dependency)</a:t>
            </a:r>
            <a:r>
              <a:rPr kumimoji="0" lang="ko-KR" altLang="en-US" sz="1200" b="1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과 완전한 함수종속</a:t>
            </a:r>
            <a:endParaRPr kumimoji="0" lang="en-US" altLang="ko-KR" sz="1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어떤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애트리뷰트들로 구성한 부분집합을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A, B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 할 때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값 각각에 대하여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애트리뷰트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값이 시간에 관계없이 오직 하나만 연관되어 있다면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함수적 종속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이라고 함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R.A -&gt; R.B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로 표기하고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 A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는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B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를 함수적으로 결정한다고 하며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A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를 결정자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B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를 종속자라고 함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R.B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복합 애트리뷰트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R.A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함수종속이면서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R.A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진부분집합에는 함수종속이 아닐 때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R.B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R.A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완전한 함수종속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이라고 함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0837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기본정규형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212" y="1168397"/>
            <a:ext cx="8233379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 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정규형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(1NF: First Normal Form)</a:t>
            </a: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어떤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을 구성하는 모든 속성의 값이 원자값 만을 가질 때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은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제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정규형이 됨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학과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과목번호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지도교수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성적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), 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{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과목번호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}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라 할 때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학생의 과목성적은 학번과 과목번호의 조합으로 된 복합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애트리뷰트를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기본 키로 하여 식별 가능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그러나 학번을 알면 학과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학년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지도교수를 알 수 있고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지도교수를 알면 학과를 알 수 있는데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이것은 많은 중복이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포함되어 있다는 사실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중복이 포함되어 있는 원인에 의하여 삽입이상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삭제이상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갱신이상 발생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 </a:t>
            </a:r>
            <a:r>
              <a:rPr lang="ko-KR" altLang="en-US" sz="1200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각자 확인 요망</a:t>
            </a:r>
            <a:endParaRPr lang="en-US" altLang="ko-KR" sz="1200" dirty="0">
              <a:solidFill>
                <a:srgbClr val="FF00FF"/>
              </a:solidFill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03665"/>
              </p:ext>
            </p:extLst>
          </p:nvPr>
        </p:nvGraphicFramePr>
        <p:xfrm>
          <a:off x="903480" y="3561111"/>
          <a:ext cx="2878105" cy="1127125"/>
        </p:xfrm>
        <a:graphic>
          <a:graphicData uri="http://schemas.openxmlformats.org/drawingml/2006/table">
            <a:tbl>
              <a:tblPr/>
              <a:tblGrid>
                <a:gridCol w="43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과목번호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code)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professor)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성적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degree)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56986" y="3373476"/>
            <a:ext cx="646331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</a:t>
            </a:r>
            <a:endParaRPr lang="ko-KR" altLang="en-US" sz="9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42501" y="3119409"/>
            <a:ext cx="7129956" cy="26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7428032" descr="DRW00001a9c6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99" y="3657665"/>
            <a:ext cx="2084522" cy="9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50577" y="3651461"/>
            <a:ext cx="218551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과목번호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성적 </a:t>
            </a: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과목번호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학년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95062" y="4346775"/>
            <a:ext cx="326269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성적은 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과목번호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완전한 함수적 종속  </a:t>
            </a: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학년은 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과목번호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부분 함수적 종속 </a:t>
            </a:r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기본정규형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085" y="1283216"/>
            <a:ext cx="8233379" cy="283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 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정규형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(2NF: Second Normal Form)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어떤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이고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속하지 않은 모든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애트리뷰트가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완전한 함수종속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이면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은 제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정규형이 됨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학생지도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학과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지도교수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학년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),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기본키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: {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}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② 수강성적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과목번호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성적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{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과목번호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}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로 분해 가능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프로젝션에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의해 분해된 두 개의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릴레이션이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조인연산에 의하여 정보의 손실 없이 원래의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릴레이션으로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환원 가능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릴레이션은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학생지도와 수강성적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조인 결과가 되고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학생지도와 수강성적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릴레이션은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학생수강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릴레이션을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프로젝션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연산으로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무손실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분해한 결과 임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수강성적은 더 이상 분해할 수 없으나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학생지도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릴레이션은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학번을 알면 학과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지도교수를 알 수 있고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지도교수를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알면 학과를 알 수 있는 상태로 아직도 상호 함수종속관계가 존재함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학번을 알면 지도교수를 알고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지도교수를 알면 학과를 알 수 있음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학과는 학번에 완전한 함수종속이면서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지도교수를 통해 이행적 함수 종속이 됨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이행적 함수 종속이 존재하면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이상현상이 발생하게 됨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각 유형별 이상현상 발생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   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학생지도 </a:t>
            </a:r>
            <a:r>
              <a:rPr lang="ko-KR" altLang="en-US" sz="1200" dirty="0" err="1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릴레이션에서</a:t>
            </a:r>
            <a:r>
              <a:rPr lang="ko-KR" altLang="en-US" sz="1200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 각자 확인 요망    </a:t>
            </a:r>
            <a:endParaRPr lang="en-US" altLang="ko-KR" sz="1200" dirty="0">
              <a:solidFill>
                <a:srgbClr val="FF00F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24" y="4165299"/>
            <a:ext cx="7843899" cy="471924"/>
          </a:xfrm>
          <a:prstGeom prst="rect">
            <a:avLst/>
          </a:prstGeom>
          <a:noFill/>
          <a:ln w="12700" cap="flat">
            <a:solidFill>
              <a:srgbClr val="3483C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※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이행적 함수종속</a:t>
            </a:r>
            <a:endParaRPr kumimoji="0" lang="en-US" altLang="ko-KR" sz="1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R.A -&gt; R.B -&gt; R.C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이면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R.A-&gt; R.C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가 성립함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.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이때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C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는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A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에 대하여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이행적 함수 종속관계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에 있다고 함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6251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학생지도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릴레이션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이상현상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085" y="1283216"/>
            <a:ext cx="8233379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학번을 알면 지도교수를 알고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지도교수를 알면 학과를 알 수 있음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학과는 학번에 완전한 함수종속이면서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지도교수를 통해 이행적 함수 종속이 됨</a:t>
            </a:r>
            <a:r>
              <a:rPr lang="en-US" altLang="ko-KR" sz="12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.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이행적 함수 종속이 존재하면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이상현상이 발생하게 됨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각 유형별 이상현상 발생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   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학생지도 </a:t>
            </a:r>
            <a:r>
              <a:rPr lang="ko-KR" altLang="en-US" sz="1200" dirty="0" err="1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릴레이션에서</a:t>
            </a:r>
            <a:r>
              <a:rPr lang="ko-KR" altLang="en-US" sz="1200" dirty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 각자 확인 요망    </a:t>
            </a:r>
            <a:endParaRPr lang="en-US" altLang="ko-KR" sz="1200" dirty="0">
              <a:solidFill>
                <a:srgbClr val="FF00F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755650" y="2043424"/>
            <a:ext cx="2506743" cy="5355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학생지도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spc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ko-KR" altLang="en-US" sz="900" spc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</a:t>
            </a:r>
            <a:r>
              <a:rPr lang="ko-KR" altLang="en-US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900" spc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900" spc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3" name="_x287431808" descr="DRW00001a9c62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0" y="2803632"/>
            <a:ext cx="2065195" cy="59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29554"/>
              </p:ext>
            </p:extLst>
          </p:nvPr>
        </p:nvGraphicFramePr>
        <p:xfrm>
          <a:off x="4133823" y="2183761"/>
          <a:ext cx="2019004" cy="923565"/>
        </p:xfrm>
        <a:graphic>
          <a:graphicData uri="http://schemas.openxmlformats.org/drawingml/2006/table">
            <a:tbl>
              <a:tblPr/>
              <a:tblGrid>
                <a:gridCol w="46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9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professor)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6246" marR="26246" marT="7256" marB="7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46756" y="1864756"/>
            <a:ext cx="2109047" cy="32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indent="-17145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삽입이상 </a:t>
            </a:r>
            <a:r>
              <a:rPr kumimoji="0" lang="en-US" altLang="ko-KR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– </a:t>
            </a:r>
            <a:r>
              <a:rPr kumimoji="0" lang="ko-KR" altLang="en-US" sz="8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무결성</a:t>
            </a:r>
            <a:r>
              <a: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제약조건 위반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85392"/>
              </p:ext>
            </p:extLst>
          </p:nvPr>
        </p:nvGraphicFramePr>
        <p:xfrm>
          <a:off x="6546756" y="2234843"/>
          <a:ext cx="1729338" cy="532237"/>
        </p:xfrm>
        <a:graphic>
          <a:graphicData uri="http://schemas.openxmlformats.org/drawingml/2006/table">
            <a:tbl>
              <a:tblPr/>
              <a:tblGrid>
                <a:gridCol w="36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0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professor)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null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통신과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오나라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null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4622" marR="44622" marT="12337" marB="123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866827" y="3272238"/>
            <a:ext cx="4572000" cy="14265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50"/>
              </a:spcAft>
              <a:buFont typeface="Arial" panose="020B0604020202020204" pitchFamily="34" charset="0"/>
              <a:buChar char="•"/>
            </a:pP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삭제이상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학생지도 </a:t>
            </a:r>
            <a:r>
              <a:rPr lang="ko-KR" altLang="en-US" sz="800" spc="-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:100)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지도교수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한나라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관계를 취소하기 위하여 해당 </a:t>
            </a:r>
            <a:r>
              <a:rPr lang="ko-KR" altLang="en-US" sz="800" spc="-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삭제한다면 지도교수에 대한 소속 학과 정보가 사라져 버리는 결과를 초래하게 됨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  “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한나라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교수가 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spc="-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컴정과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정보가 사라짐</a:t>
            </a:r>
            <a:endParaRPr lang="en-US" altLang="ko-KR" sz="800" spc="-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50"/>
              </a:spcAft>
              <a:buFont typeface="Arial" panose="020B0604020202020204" pitchFamily="34" charset="0"/>
              <a:buChar char="•"/>
            </a:pP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갱신이상</a:t>
            </a:r>
            <a:r>
              <a:rPr lang="en-US" altLang="ko-KR" sz="80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“한나라”의 학과가 “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컴정과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”에서 “통신과”로 바뀌었다면 지도교수 한나라를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가지고 있던 모든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학과 값을 통신과로 바꾸어 주어야 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일부만 변경이 되고 나머지는 변경이 안되었을 경우는 데이터의 불일치로 모순이 발생</a:t>
            </a:r>
            <a:endParaRPr lang="en-US" altLang="ko-KR" sz="800" spc="-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6563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기본정규형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212" y="1168397"/>
            <a:ext cx="8233379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 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정규형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(3NF: Third Normal Form)</a:t>
            </a: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이고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속하지 않는 모든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애트리뷰트가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기본키에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대하여 이행적 함수종속이 아닐 때의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분해 전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R(A, ,B, C) </a:t>
            </a: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*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R.A-&gt;R.B, R.B-&gt;R.C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일 때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R.A-&gt;R.C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이면 이행적 함수종속 존재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분해 후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R1(A, B), R2(B, C) , R1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R2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3NF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841" y="2934773"/>
            <a:ext cx="7843899" cy="656590"/>
          </a:xfrm>
          <a:prstGeom prst="rect">
            <a:avLst/>
          </a:prstGeom>
          <a:noFill/>
          <a:ln w="12700" cap="flat">
            <a:solidFill>
              <a:srgbClr val="3483C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※ 2NF </a:t>
            </a:r>
            <a:r>
              <a:rPr kumimoji="0" lang="ko-KR" altLang="en-US" sz="12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이지만 </a:t>
            </a:r>
            <a:r>
              <a:rPr kumimoji="0" lang="en-US" altLang="ko-KR" sz="12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3</a:t>
            </a:r>
            <a:r>
              <a:rPr lang="en-US" altLang="ko-KR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NF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아닌 릴레이션에 대하여 </a:t>
            </a:r>
            <a:r>
              <a:rPr lang="ko-KR" altLang="en-US" sz="12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프로젝션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분해한 결과 </a:t>
            </a:r>
            <a:r>
              <a:rPr lang="ko-KR" altLang="en-US" sz="12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3NF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2NF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가지고 있던 정보의 무손실을 보장하지만</a:t>
            </a:r>
            <a:r>
              <a:rPr lang="en-US" altLang="ko-KR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역으로 </a:t>
            </a:r>
            <a:r>
              <a:rPr lang="en-US" altLang="ko-KR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3NF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</a:t>
            </a:r>
            <a:r>
              <a:rPr lang="ko-KR" altLang="en-US" sz="12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자연조인하여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2NF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만드는 것은 가능하지만 항상 정보의 </a:t>
            </a:r>
            <a:r>
              <a:rPr lang="ko-KR" altLang="en-US" sz="12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무손실을</a:t>
            </a:r>
            <a:r>
              <a:rPr lang="ko-KR" altLang="en-US" sz="12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기대할 수는 없음 </a:t>
            </a:r>
            <a:r>
              <a:rPr kumimoji="0" lang="en-US" altLang="ko-KR" sz="12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각자 삽입이상 제거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삭제이상 제거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갱신이상 제거 확인요망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기본정규형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212" y="1168397"/>
            <a:ext cx="8233379" cy="71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제 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정규형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(3NF: Third Normal Form)</a:t>
            </a:r>
          </a:p>
          <a:p>
            <a:pPr lvl="4"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분해 후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R1(A, B), R2(B, C) , R1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R2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3NF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04424"/>
              </p:ext>
            </p:extLst>
          </p:nvPr>
        </p:nvGraphicFramePr>
        <p:xfrm>
          <a:off x="738952" y="1999403"/>
          <a:ext cx="2445822" cy="1160823"/>
        </p:xfrm>
        <a:graphic>
          <a:graphicData uri="http://schemas.openxmlformats.org/drawingml/2006/table">
            <a:tbl>
              <a:tblPr/>
              <a:tblGrid>
                <a:gridCol w="244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26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。 지도교수소속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(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지도교수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, 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학과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)</a:t>
                      </a:r>
                      <a:endParaRPr lang="ko-KR" altLang="en-US" sz="800" kern="0" spc="100" dirty="0">
                        <a:solidFill>
                          <a:srgbClr val="000000"/>
                        </a:solidFill>
                        <a:effectLst/>
                        <a:latin typeface="HY타자L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PK(Primary Key): {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지도교수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}</a:t>
                      </a:r>
                      <a:endParaRPr lang="ko-KR" altLang="en-US" sz="800" kern="0" spc="100" dirty="0">
                        <a:solidFill>
                          <a:srgbClr val="000000"/>
                        </a:solidFill>
                        <a:effectLst/>
                        <a:latin typeface="HY타자L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。 학생지도교수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(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학번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, 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지도교수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)</a:t>
                      </a:r>
                      <a:endParaRPr lang="ko-KR" altLang="en-US" sz="800" kern="0" spc="100" dirty="0">
                        <a:solidFill>
                          <a:srgbClr val="000000"/>
                        </a:solidFill>
                        <a:effectLst/>
                        <a:latin typeface="HY타자L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PK(Primary Key): {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학번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}</a:t>
                      </a:r>
                      <a:endParaRPr lang="ko-KR" altLang="en-US" sz="800" kern="0" spc="100" dirty="0">
                        <a:solidFill>
                          <a:srgbClr val="000000"/>
                        </a:solidFill>
                        <a:effectLst/>
                        <a:latin typeface="HY타자L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FK(Foreign Key): {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지도교수</a:t>
                      </a:r>
                      <a:r>
                        <a:rPr lang="en-US" altLang="ko-KR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} Reference Relation : </a:t>
                      </a:r>
                      <a:r>
                        <a:rPr lang="ko-KR" altLang="en-US" sz="800" kern="0" spc="100" dirty="0">
                          <a:solidFill>
                            <a:srgbClr val="000000"/>
                          </a:solidFill>
                          <a:effectLst/>
                          <a:latin typeface="HY타자L"/>
                          <a:ea typeface="HY타자L"/>
                        </a:rPr>
                        <a:t>지도교수소속</a:t>
                      </a:r>
                      <a:endParaRPr lang="ko-KR" altLang="en-US" sz="800" kern="0" spc="100" dirty="0">
                        <a:solidFill>
                          <a:srgbClr val="000000"/>
                        </a:solidFill>
                        <a:effectLst/>
                        <a:latin typeface="HY타자L"/>
                      </a:endParaRPr>
                    </a:p>
                  </a:txBody>
                  <a:tcPr marL="24079" marR="24079" marT="6657" marB="6657" anchor="ctr">
                    <a:lnL>
                      <a:noFill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0910"/>
              </p:ext>
            </p:extLst>
          </p:nvPr>
        </p:nvGraphicFramePr>
        <p:xfrm>
          <a:off x="3936685" y="2118410"/>
          <a:ext cx="1154754" cy="966739"/>
        </p:xfrm>
        <a:graphic>
          <a:graphicData uri="http://schemas.openxmlformats.org/drawingml/2006/table">
            <a:tbl>
              <a:tblPr/>
              <a:tblGrid>
                <a:gridCol w="53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professor)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400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12" marR="24612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65093"/>
              </p:ext>
            </p:extLst>
          </p:nvPr>
        </p:nvGraphicFramePr>
        <p:xfrm>
          <a:off x="5425940" y="2119577"/>
          <a:ext cx="1649274" cy="988983"/>
        </p:xfrm>
        <a:graphic>
          <a:graphicData uri="http://schemas.openxmlformats.org/drawingml/2006/table">
            <a:tbl>
              <a:tblPr/>
              <a:tblGrid>
                <a:gridCol w="87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professor)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통신과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26602" y="2119576"/>
            <a:ext cx="266973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00328" y="1908571"/>
            <a:ext cx="800219" cy="19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학생지도교수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5588074" y="1927589"/>
            <a:ext cx="1130778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지도교수 소속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3041650" y="3420316"/>
            <a:ext cx="5306451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50"/>
              </a:spcAft>
              <a:buFont typeface="Arial" panose="020B0604020202020204" pitchFamily="34" charset="0"/>
              <a:buChar char="•"/>
            </a:pPr>
            <a:r>
              <a:rPr lang="ko-KR" altLang="en-US" sz="800" spc="-50" dirty="0">
                <a:solidFill>
                  <a:srgbClr val="000000"/>
                </a:solidFill>
                <a:latin typeface="휴먼명조"/>
                <a:ea typeface="휴먼명조"/>
              </a:rPr>
              <a:t>삽입이상 제거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지도교수소속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릴레이션에서는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지도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학생이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결정되지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않아도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en-US" altLang="ko-KR" sz="800" spc="-50" dirty="0">
                <a:solidFill>
                  <a:srgbClr val="000000"/>
                </a:solidFill>
                <a:latin typeface="한양신명조"/>
                <a:ea typeface="휴먼명조"/>
              </a:rPr>
              <a:t>&lt;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오나라</a:t>
            </a:r>
            <a:r>
              <a:rPr lang="en-US" altLang="ko-KR" sz="800" spc="-50" dirty="0">
                <a:solidFill>
                  <a:srgbClr val="000000"/>
                </a:solidFill>
                <a:latin typeface="한양신명조"/>
                <a:ea typeface="휴먼명조"/>
              </a:rPr>
              <a:t>,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컴정과</a:t>
            </a:r>
            <a:r>
              <a:rPr lang="en-US" altLang="ko-KR" sz="800" spc="-50" dirty="0">
                <a:solidFill>
                  <a:srgbClr val="000000"/>
                </a:solidFill>
                <a:latin typeface="한양신명조"/>
                <a:ea typeface="휴먼명조"/>
              </a:rPr>
              <a:t>&gt;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를 </a:t>
            </a:r>
            <a:r>
              <a:rPr lang="en-US" altLang="ko-KR" sz="800" spc="-50" dirty="0" err="1">
                <a:solidFill>
                  <a:srgbClr val="000000"/>
                </a:solidFill>
                <a:latin typeface="휴먼명조"/>
                <a:ea typeface="휴먼명조"/>
              </a:rPr>
              <a:t>삽입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sz="800" spc="-50" dirty="0">
                <a:solidFill>
                  <a:srgbClr val="000000"/>
                </a:solidFill>
                <a:latin typeface="휴먼명조"/>
                <a:ea typeface="휴먼명조"/>
              </a:rPr>
              <a:t>가능</a:t>
            </a:r>
            <a:endParaRPr lang="en-US" altLang="ko-KR" sz="800" spc="-5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L="171450" indent="-17145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50"/>
              </a:spcAft>
              <a:buFont typeface="Arial" panose="020B0604020202020204" pitchFamily="34" charset="0"/>
              <a:buChar char="•"/>
            </a:pPr>
            <a:r>
              <a:rPr lang="ko-KR" altLang="en-US" sz="800" spc="-50" dirty="0">
                <a:solidFill>
                  <a:srgbClr val="000000"/>
                </a:solidFill>
                <a:latin typeface="휴먼명조"/>
                <a:ea typeface="휴먼명조"/>
              </a:rPr>
              <a:t>삭제이상 제거</a:t>
            </a:r>
            <a:r>
              <a:rPr lang="en-US" altLang="ko-KR" sz="800" spc="-5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ko-KR" altLang="en-US" sz="800" dirty="0"/>
              <a:t>학생지도교수 </a:t>
            </a:r>
            <a:r>
              <a:rPr lang="ko-KR" altLang="en-US" sz="800" dirty="0" err="1"/>
              <a:t>릴레이션에서</a:t>
            </a:r>
            <a:r>
              <a:rPr lang="ko-KR" altLang="en-US" sz="800" dirty="0"/>
              <a:t> </a:t>
            </a:r>
            <a:r>
              <a:rPr lang="en-US" altLang="ko-KR" sz="800" dirty="0"/>
              <a:t>(200,</a:t>
            </a:r>
            <a:r>
              <a:rPr lang="ko-KR" altLang="en-US" sz="800" dirty="0" err="1"/>
              <a:t>두나라</a:t>
            </a:r>
            <a:r>
              <a:rPr lang="en-US" altLang="ko-KR" sz="800" dirty="0"/>
              <a:t>)</a:t>
            </a:r>
            <a:r>
              <a:rPr lang="ko-KR" altLang="en-US" sz="800" dirty="0"/>
              <a:t>라는 </a:t>
            </a:r>
            <a:r>
              <a:rPr lang="ko-KR" altLang="en-US" sz="800" dirty="0" err="1"/>
              <a:t>튜플을</a:t>
            </a:r>
            <a:r>
              <a:rPr lang="ko-KR" altLang="en-US" sz="800" dirty="0"/>
              <a:t> 삭제한다고 하더라도 지도교수소속 </a:t>
            </a:r>
            <a:r>
              <a:rPr lang="ko-KR" altLang="en-US" sz="800" dirty="0" err="1"/>
              <a:t>릴레이션에</a:t>
            </a:r>
            <a:r>
              <a:rPr lang="ko-KR" altLang="en-US" sz="800" dirty="0"/>
              <a:t> 교수 “</a:t>
            </a:r>
            <a:r>
              <a:rPr lang="ko-KR" altLang="en-US" sz="800" dirty="0" err="1"/>
              <a:t>두나라</a:t>
            </a:r>
            <a:r>
              <a:rPr lang="ko-KR" altLang="en-US" sz="800" dirty="0"/>
              <a:t>”가 “전자과”에 소속되어 있다는 사실이 남아 있음</a:t>
            </a:r>
          </a:p>
          <a:p>
            <a:pPr marL="171450" indent="-171450" algn="just" fontAlgn="base" latinLnBrk="1">
              <a:lnSpc>
                <a:spcPct val="165000"/>
              </a:lnSpc>
              <a:spcBef>
                <a:spcPts val="0"/>
              </a:spcBef>
              <a:spcAft>
                <a:spcPts val="850"/>
              </a:spcAft>
              <a:buFont typeface="Arial" panose="020B0604020202020204" pitchFamily="34" charset="0"/>
              <a:buChar char="•"/>
            </a:pPr>
            <a:r>
              <a:rPr lang="ko-KR" altLang="en-US" sz="800" spc="-50" dirty="0">
                <a:solidFill>
                  <a:srgbClr val="000000"/>
                </a:solidFill>
                <a:latin typeface="한양신명조"/>
                <a:ea typeface="휴먼명조"/>
              </a:rPr>
              <a:t>갱신이상</a:t>
            </a:r>
            <a:r>
              <a:rPr lang="en-US" altLang="ko-KR" sz="800" spc="-50" dirty="0">
                <a:solidFill>
                  <a:srgbClr val="000000"/>
                </a:solidFill>
                <a:latin typeface="한양신명조"/>
                <a:ea typeface="휴먼명조"/>
              </a:rPr>
              <a:t>: </a:t>
            </a:r>
            <a:r>
              <a:rPr lang="ko-KR" altLang="en-US" sz="800" dirty="0"/>
              <a:t>지도교수소속 </a:t>
            </a:r>
            <a:r>
              <a:rPr lang="ko-KR" altLang="en-US" sz="800" dirty="0" err="1"/>
              <a:t>릴레이션의</a:t>
            </a:r>
            <a:r>
              <a:rPr lang="ko-KR" altLang="en-US" sz="800" dirty="0"/>
              <a:t> 하나의 </a:t>
            </a:r>
            <a:r>
              <a:rPr lang="ko-KR" altLang="en-US" sz="800" dirty="0" err="1"/>
              <a:t>튜플</a:t>
            </a:r>
            <a:r>
              <a:rPr lang="ko-KR" altLang="en-US" sz="800" dirty="0"/>
              <a:t> 만을 </a:t>
            </a:r>
            <a:r>
              <a:rPr lang="en-US" altLang="ko-KR" sz="800" dirty="0"/>
              <a:t>(</a:t>
            </a:r>
            <a:r>
              <a:rPr lang="ko-KR" altLang="en-US" sz="800" dirty="0"/>
              <a:t>한나라</a:t>
            </a:r>
            <a:r>
              <a:rPr lang="en-US" altLang="ko-KR" sz="800" dirty="0"/>
              <a:t>, </a:t>
            </a:r>
            <a:r>
              <a:rPr lang="ko-KR" altLang="en-US" sz="800" dirty="0" err="1"/>
              <a:t>컴정과</a:t>
            </a:r>
            <a:r>
              <a:rPr lang="en-US" altLang="ko-KR" sz="800" dirty="0"/>
              <a:t>)</a:t>
            </a:r>
            <a:r>
              <a:rPr lang="ko-KR" altLang="en-US" sz="800" dirty="0"/>
              <a:t>를 </a:t>
            </a:r>
            <a:r>
              <a:rPr lang="en-US" altLang="ko-KR" sz="800" dirty="0"/>
              <a:t>(</a:t>
            </a:r>
            <a:r>
              <a:rPr lang="ko-KR" altLang="en-US" sz="800" dirty="0"/>
              <a:t>한나라</a:t>
            </a:r>
            <a:r>
              <a:rPr lang="en-US" altLang="ko-KR" sz="800" dirty="0"/>
              <a:t>, </a:t>
            </a:r>
            <a:r>
              <a:rPr lang="ko-KR" altLang="en-US" sz="800" dirty="0"/>
              <a:t>통신과</a:t>
            </a:r>
            <a:r>
              <a:rPr lang="en-US" altLang="ko-KR" sz="800" dirty="0"/>
              <a:t>)</a:t>
            </a:r>
            <a:r>
              <a:rPr lang="ko-KR" altLang="en-US" sz="800" dirty="0"/>
              <a:t>로 갱신하면 됨</a:t>
            </a:r>
            <a:endParaRPr lang="en-US" altLang="ko-KR" sz="800" spc="-50" dirty="0">
              <a:solidFill>
                <a:srgbClr val="000000"/>
              </a:solidFill>
              <a:latin typeface="한양신명조"/>
              <a:ea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40580503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기본정규형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9515" y="1236554"/>
            <a:ext cx="8233379" cy="2367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보이스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코드 정규형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(Boyce/</a:t>
            </a:r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Codd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Normal Form: BCNF)</a:t>
            </a: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①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복수의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후보키를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가지고 있고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②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후보키들이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복합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애트리뷰트들로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구성되어 있으며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                 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③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후보키의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애트리뷰트들이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서로 중첩되어 있다면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3NF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로도 이상현상을 제거할 수 없음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의 모든 결정자가 후보키라면 이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BCNF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속함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- BCNF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속하는 릴레이션은 모두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속하지만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속한 릴레이션이 모두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BCNF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에 속하는 것은 아님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학생수강과목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과목번호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담당교수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 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={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과목번호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}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이라 할 때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릴레이션이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유지할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  제약조건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각 교수는 한과목만 담당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한 학생은 각 과목에 대하여 오직 한 명의 교수로부터 강의를 수강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.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한 과목은 여러 교수가 담당 가능  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904850" y="2821735"/>
            <a:ext cx="1934706" cy="805912"/>
            <a:chOff x="4920712" y="4130298"/>
            <a:chExt cx="1934706" cy="805912"/>
          </a:xfrm>
        </p:grpSpPr>
        <p:sp>
          <p:nvSpPr>
            <p:cNvPr id="4" name="직사각형 3"/>
            <p:cNvSpPr/>
            <p:nvPr/>
          </p:nvSpPr>
          <p:spPr>
            <a:xfrm>
              <a:off x="4920712" y="4130298"/>
              <a:ext cx="1139125" cy="805912"/>
            </a:xfrm>
            <a:prstGeom prst="rect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75694" y="4262034"/>
              <a:ext cx="774915" cy="238527"/>
            </a:xfrm>
            <a:prstGeom prst="rect">
              <a:avLst/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학번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5694" y="4533537"/>
              <a:ext cx="774916" cy="238527"/>
            </a:xfrm>
            <a:prstGeom prst="rect">
              <a:avLst/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과목번호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87146" y="4262034"/>
              <a:ext cx="568272" cy="238527"/>
            </a:xfrm>
            <a:prstGeom prst="rect">
              <a:avLst/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defTabSz="457200" rtl="0" fontAlgn="auto" latinLnBrk="0" hangingPunct="0">
                <a:lnSpc>
                  <a:spcPct val="8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교수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cxnSp>
          <p:nvCxnSpPr>
            <p:cNvPr id="6" name="직선 화살표 연결선 5"/>
            <p:cNvCxnSpPr>
              <a:endCxn id="11" idx="1"/>
            </p:cNvCxnSpPr>
            <p:nvPr/>
          </p:nvCxnSpPr>
          <p:spPr>
            <a:xfrm>
              <a:off x="6059837" y="4381297"/>
              <a:ext cx="22730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5850609" y="4652800"/>
              <a:ext cx="720672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직선 연결선 17"/>
            <p:cNvCxnSpPr>
              <a:stCxn id="11" idx="2"/>
            </p:cNvCxnSpPr>
            <p:nvPr/>
          </p:nvCxnSpPr>
          <p:spPr>
            <a:xfrm flipH="1">
              <a:off x="6571281" y="4500561"/>
              <a:ext cx="1" cy="1522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Box 20"/>
          <p:cNvSpPr txBox="1"/>
          <p:nvPr/>
        </p:nvSpPr>
        <p:spPr>
          <a:xfrm>
            <a:off x="732088" y="3560332"/>
            <a:ext cx="7828231" cy="1061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indent="-171450" algn="l" defTabSz="457200" rtl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학생수강과목 </a:t>
            </a: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릴레이션은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기본키가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아닌 다른 </a:t>
            </a: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애트리뷰트가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기본키에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대하여 완전함수종속이고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이행종속관계도 없으므로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3NF, </a:t>
            </a:r>
            <a:r>
              <a:rPr lang="ko-KR" altLang="en-US" sz="1200" dirty="0">
                <a:solidFill>
                  <a:srgbClr val="FF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그러나 </a:t>
            </a:r>
            <a:r>
              <a:rPr lang="ko-KR" altLang="en-US" sz="1200" dirty="0" err="1">
                <a:solidFill>
                  <a:srgbClr val="FF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후보키가</a:t>
            </a:r>
            <a:r>
              <a:rPr lang="ko-KR" altLang="en-US" sz="1200" dirty="0">
                <a:solidFill>
                  <a:srgbClr val="FF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아닌 교수가 제약조건에 의하여 과목을 결정할 수 있는 결정자로 존재하므로 </a:t>
            </a:r>
            <a:r>
              <a:rPr lang="en-US" altLang="ko-KR" sz="1200" dirty="0">
                <a:solidFill>
                  <a:srgbClr val="FF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BCNF</a:t>
            </a:r>
            <a:r>
              <a:rPr lang="ko-KR" altLang="en-US" sz="1200" dirty="0">
                <a:solidFill>
                  <a:srgbClr val="FF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아님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5294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이번 강좌에서는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3795395" y="2896129"/>
            <a:ext cx="2836352" cy="214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RDBMS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기초이해</a:t>
            </a: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스키마 및 테이블설계</a:t>
            </a: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및 활용</a:t>
            </a:r>
            <a:endParaRPr lang="en-US" altLang="ko-KR" sz="14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응용프로그래밍</a:t>
            </a:r>
            <a:endParaRPr lang="en-US" altLang="ko-KR" sz="18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98390" y="1101401"/>
            <a:ext cx="75848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RDBMS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기초를 이해하고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스키마 및 테이블설계 방법을 다루며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SQL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문의 구문이해와 다양한 활용방법 들을 학습하고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자바프로그램 이나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프로그램에서의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JDBC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연동한 응용프로그램 구현방법 등을 다룬다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정규화 테이블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77169"/>
              </p:ext>
            </p:extLst>
          </p:nvPr>
        </p:nvGraphicFramePr>
        <p:xfrm>
          <a:off x="431101" y="1317358"/>
          <a:ext cx="3311559" cy="1007942"/>
        </p:xfrm>
        <a:graphic>
          <a:graphicData uri="http://schemas.openxmlformats.org/drawingml/2006/table">
            <a:tbl>
              <a:tblPr/>
              <a:tblGrid>
                <a:gridCol w="41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9">
                  <a:extLst>
                    <a:ext uri="{9D8B030D-6E8A-4147-A177-3AD203B41FA5}">
                      <a16:colId xmlns:a16="http://schemas.microsoft.com/office/drawing/2014/main" val="1706391129"/>
                    </a:ext>
                  </a:extLst>
                </a:gridCol>
                <a:gridCol w="51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(name)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과목번호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code)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professor)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성적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degree)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박길동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32479" y="1107942"/>
            <a:ext cx="1632525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학생수강과목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1NF</a:t>
            </a:r>
            <a:endParaRPr lang="ko-KR" altLang="en-US" sz="8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3684"/>
              </p:ext>
            </p:extLst>
          </p:nvPr>
        </p:nvGraphicFramePr>
        <p:xfrm>
          <a:off x="4671240" y="1390318"/>
          <a:ext cx="3311561" cy="805452"/>
        </p:xfrm>
        <a:graphic>
          <a:graphicData uri="http://schemas.openxmlformats.org/drawingml/2006/table">
            <a:tbl>
              <a:tblPr/>
              <a:tblGrid>
                <a:gridCol w="60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39">
                  <a:extLst>
                    <a:ext uri="{9D8B030D-6E8A-4147-A177-3AD203B41FA5}">
                      <a16:colId xmlns:a16="http://schemas.microsoft.com/office/drawing/2014/main" val="2078190687"/>
                    </a:ext>
                  </a:extLst>
                </a:gridCol>
                <a:gridCol w="42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500">
                  <a:extLst>
                    <a:ext uri="{9D8B030D-6E8A-4147-A177-3AD203B41FA5}">
                      <a16:colId xmlns:a16="http://schemas.microsoft.com/office/drawing/2014/main" val="619883092"/>
                    </a:ext>
                  </a:extLst>
                </a:gridCol>
                <a:gridCol w="512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name)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교수이름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pname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한나라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박길동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두나라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세나라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293706" y="1182896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학생지도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2NF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64386"/>
              </p:ext>
            </p:extLst>
          </p:nvPr>
        </p:nvGraphicFramePr>
        <p:xfrm>
          <a:off x="579444" y="2919137"/>
          <a:ext cx="1677713" cy="978651"/>
        </p:xfrm>
        <a:graphic>
          <a:graphicData uri="http://schemas.openxmlformats.org/drawingml/2006/table">
            <a:tbl>
              <a:tblPr/>
              <a:tblGrid>
                <a:gridCol w="52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과목번호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code)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성적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degree)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71485" y="2728316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수강성적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99082"/>
              </p:ext>
            </p:extLst>
          </p:nvPr>
        </p:nvGraphicFramePr>
        <p:xfrm>
          <a:off x="5866173" y="2936846"/>
          <a:ext cx="1946628" cy="806535"/>
        </p:xfrm>
        <a:graphic>
          <a:graphicData uri="http://schemas.openxmlformats.org/drawingml/2006/table">
            <a:tbl>
              <a:tblPr/>
              <a:tblGrid>
                <a:gridCol w="51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27">
                  <a:extLst>
                    <a:ext uri="{9D8B030D-6E8A-4147-A177-3AD203B41FA5}">
                      <a16:colId xmlns:a16="http://schemas.microsoft.com/office/drawing/2014/main" val="3547461022"/>
                    </a:ext>
                  </a:extLst>
                </a:gridCol>
                <a:gridCol w="90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교수코드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교수이름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pname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컴정과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489082" y="2747179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교수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9E00A4-1189-4DAE-BAEB-20104DC2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17387"/>
              </p:ext>
            </p:extLst>
          </p:nvPr>
        </p:nvGraphicFramePr>
        <p:xfrm>
          <a:off x="2836234" y="2931405"/>
          <a:ext cx="2450860" cy="819676"/>
        </p:xfrm>
        <a:graphic>
          <a:graphicData uri="http://schemas.openxmlformats.org/drawingml/2006/table">
            <a:tbl>
              <a:tblPr/>
              <a:tblGrid>
                <a:gridCol w="53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22">
                  <a:extLst>
                    <a:ext uri="{9D8B030D-6E8A-4147-A177-3AD203B41FA5}">
                      <a16:colId xmlns:a16="http://schemas.microsoft.com/office/drawing/2014/main" val="2546135598"/>
                    </a:ext>
                  </a:extLst>
                </a:gridCol>
                <a:gridCol w="938384">
                  <a:extLst>
                    <a:ext uri="{9D8B030D-6E8A-4147-A177-3AD203B41FA5}">
                      <a16:colId xmlns:a16="http://schemas.microsoft.com/office/drawing/2014/main" val="3780079216"/>
                    </a:ext>
                  </a:extLst>
                </a:gridCol>
              </a:tblGrid>
              <a:tr h="334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(name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학년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(year)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지도교수코드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</a:rPr>
                        <a:t>홍길동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박길동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홍길동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46DA8B-A397-4E0C-8621-0169EC8780BC}"/>
              </a:ext>
            </a:extLst>
          </p:cNvPr>
          <p:cNvSpPr/>
          <p:nvPr/>
        </p:nvSpPr>
        <p:spPr>
          <a:xfrm>
            <a:off x="2688842" y="2777108"/>
            <a:ext cx="1074251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302707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설계시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고려사항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212" y="1139925"/>
            <a:ext cx="8233379" cy="1527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무결성과 일관성</a:t>
            </a: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데이터베이스가 데이터에 대한 값과 시스템에 대한 제약조건을 만족하며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연산작업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삽입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갱신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 수행된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후에도 제약조건을 항상 만족해야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0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marL="285750" lvl="3" indent="-285750"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회복과 보안 정책 및 효율성</a:t>
            </a: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285750" lvl="4" indent="-285750" algn="just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데이터베이스의 생명주기</a:t>
            </a: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요구조건 분석단계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설계단계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구현단계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운영단계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감시 및 개선단계 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796" y="2630329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요구조건 분석방법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9713" y="3070602"/>
            <a:ext cx="8233379" cy="194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정보와 처리요구조건의 수집</a:t>
            </a:r>
            <a:r>
              <a:rPr lang="en-US" altLang="ko-KR" sz="10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응용분야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결정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필요한 데이터의 종류와 용도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데이터처리형태 및 데이터의 흐름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제약조건과 요구조건 수집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</a:p>
          <a:p>
            <a:pPr marL="285750" lvl="4" indent="-285750" algn="just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요구조건 명세서 작성</a:t>
            </a: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관련된 데이터요소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트랜젝션과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이와 관련된 데이터 요소 및 처리 특성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작업과 데이터와의 관계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데이터요소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사이에서의 제약조건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값의 유일성 및 함수의 종속성 등에 대하여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DFD(Data Flow Diagram)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등을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활용하여 작성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285750" lvl="4" indent="-285750" algn="just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요구조건 명세의 검토</a:t>
            </a: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171450" lvl="4" indent="-171450" algn="just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요구조건 명세서에 대하여 데이터베이스 시스템의 주요 사용자 그룹을 참석시켜 면밀한 검토 진행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미비점 보완 후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확인작업을 거쳐서 최종 요구조건 명세서 확정</a:t>
            </a:r>
            <a:endParaRPr lang="en-US" altLang="ko-KR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endParaRPr lang="en-US" altLang="ko-KR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98795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단계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1854" y="1092700"/>
            <a:ext cx="3063496" cy="3939577"/>
            <a:chOff x="601854" y="1092700"/>
            <a:chExt cx="3063496" cy="3939577"/>
          </a:xfrm>
        </p:grpSpPr>
        <p:grpSp>
          <p:nvGrpSpPr>
            <p:cNvPr id="3" name="그룹 2"/>
            <p:cNvGrpSpPr/>
            <p:nvPr/>
          </p:nvGrpSpPr>
          <p:grpSpPr>
            <a:xfrm>
              <a:off x="601854" y="1224366"/>
              <a:ext cx="2676038" cy="504488"/>
              <a:chOff x="601854" y="1224366"/>
              <a:chExt cx="2676038" cy="50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04434" y="122436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요구조건 분석단계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854" y="1477503"/>
                <a:ext cx="2673458" cy="251351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데이터 및 처리 요구조건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09603" y="1857216"/>
              <a:ext cx="2678627" cy="653247"/>
              <a:chOff x="609603" y="1988949"/>
              <a:chExt cx="2678627" cy="65324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09603" y="1988949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개념적 설계단계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4772" y="2242086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와 독립적인 개념스키마 설계</a:t>
                </a:r>
                <a:endParaRPr lang="en-US" altLang="ko-KR" sz="10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모델링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2192" y="2652795"/>
              <a:ext cx="2676038" cy="653247"/>
              <a:chOff x="612192" y="2761281"/>
              <a:chExt cx="2676038" cy="65324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논리적 설계단계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개념스키마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인터페이스 설계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09612" y="3456119"/>
              <a:ext cx="2676038" cy="653247"/>
              <a:chOff x="612192" y="2761281"/>
              <a:chExt cx="2676038" cy="65324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물리적 설계단계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물리적 구조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세부 설계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09612" y="4251696"/>
              <a:ext cx="2678627" cy="653247"/>
              <a:chOff x="609612" y="4251696"/>
              <a:chExt cx="2678627" cy="65324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612" y="425169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구현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단계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4781" y="4504833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의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DDL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로 스키마 작성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(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응용프로그래밍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)</a:t>
                </a:r>
                <a:r>
                  <a:rPr kumimoji="0" lang="en-US" altLang="ko-KR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 </a:t>
                </a:r>
                <a:r>
                  <a:rPr kumimoji="0" lang="ko-KR" altLang="en-US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작성</a:t>
                </a:r>
                <a:endPara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endParaRPr>
              </a:p>
            </p:txBody>
          </p:sp>
        </p:grpSp>
        <p:sp>
          <p:nvSpPr>
            <p:cNvPr id="7" name="아래쪽 화살표 6"/>
            <p:cNvSpPr/>
            <p:nvPr/>
          </p:nvSpPr>
          <p:spPr>
            <a:xfrm>
              <a:off x="1867546" y="1728854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864966" y="2517183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872715" y="3329541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1872715" y="4114369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1864966" y="4903915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1880464" y="1092700"/>
              <a:ext cx="65868" cy="116425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cxnSp>
          <p:nvCxnSpPr>
            <p:cNvPr id="33" name="직선 연결선 32"/>
            <p:cNvCxnSpPr>
              <a:stCxn id="30" idx="0"/>
            </p:cNvCxnSpPr>
            <p:nvPr/>
          </p:nvCxnSpPr>
          <p:spPr>
            <a:xfrm>
              <a:off x="1913398" y="1092700"/>
              <a:ext cx="1742265" cy="15241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55663" y="1104418"/>
              <a:ext cx="0" cy="3927859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915336" y="5032277"/>
              <a:ext cx="1750014" cy="0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1" name="TextBox 30"/>
          <p:cNvSpPr txBox="1"/>
          <p:nvPr/>
        </p:nvSpPr>
        <p:spPr>
          <a:xfrm>
            <a:off x="3747751" y="1263107"/>
            <a:ext cx="4997003" cy="57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요구조건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분석단계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데이터베이스 사용자는 누구인지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사용자가 원하는 데이터베이스의 용도 파악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요구조건 명세서 작성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3256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단계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1854" y="1092700"/>
            <a:ext cx="3063496" cy="3939577"/>
            <a:chOff x="601854" y="1092700"/>
            <a:chExt cx="3063496" cy="3939577"/>
          </a:xfrm>
        </p:grpSpPr>
        <p:grpSp>
          <p:nvGrpSpPr>
            <p:cNvPr id="3" name="그룹 2"/>
            <p:cNvGrpSpPr/>
            <p:nvPr/>
          </p:nvGrpSpPr>
          <p:grpSpPr>
            <a:xfrm>
              <a:off x="601854" y="1224366"/>
              <a:ext cx="2676038" cy="504488"/>
              <a:chOff x="601854" y="1224366"/>
              <a:chExt cx="2676038" cy="50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04434" y="122436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요구조건 분석단계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854" y="1477503"/>
                <a:ext cx="2673458" cy="251351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데이터 및 처리 요구조건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09603" y="1857216"/>
              <a:ext cx="2678627" cy="653247"/>
              <a:chOff x="609603" y="1988949"/>
              <a:chExt cx="2678627" cy="65324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09603" y="1988949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개념적 설계단계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4772" y="2242086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와 독립적인 개념스키마 설계</a:t>
                </a:r>
                <a:endParaRPr lang="en-US" altLang="ko-KR" sz="1000" dirty="0">
                  <a:solidFill>
                    <a:srgbClr val="FF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모델링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2192" y="2652795"/>
              <a:ext cx="2676038" cy="653247"/>
              <a:chOff x="612192" y="2761281"/>
              <a:chExt cx="2676038" cy="65324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논리적 설계단계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개념스키마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인터페이스 설계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09612" y="3456119"/>
              <a:ext cx="2676038" cy="653247"/>
              <a:chOff x="612192" y="2761281"/>
              <a:chExt cx="2676038" cy="65324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물리적 설계단계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물리적 구조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세부 설계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09612" y="4251696"/>
              <a:ext cx="2678627" cy="653247"/>
              <a:chOff x="609612" y="4251696"/>
              <a:chExt cx="2678627" cy="65324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612" y="425169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구현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단계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4781" y="4504833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의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DDL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로 스키마 작성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(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응용프로그래밍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)</a:t>
                </a:r>
                <a:r>
                  <a:rPr kumimoji="0" lang="en-US" altLang="ko-KR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 </a:t>
                </a:r>
                <a:r>
                  <a:rPr kumimoji="0" lang="ko-KR" altLang="en-US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작성</a:t>
                </a:r>
                <a:endPara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endParaRPr>
              </a:p>
            </p:txBody>
          </p:sp>
        </p:grpSp>
        <p:sp>
          <p:nvSpPr>
            <p:cNvPr id="7" name="아래쪽 화살표 6"/>
            <p:cNvSpPr/>
            <p:nvPr/>
          </p:nvSpPr>
          <p:spPr>
            <a:xfrm>
              <a:off x="1867546" y="1728854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864966" y="2517183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872715" y="3329541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1872715" y="4114369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1864966" y="4903915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1880464" y="1092700"/>
              <a:ext cx="65868" cy="116425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cxnSp>
          <p:nvCxnSpPr>
            <p:cNvPr id="33" name="직선 연결선 32"/>
            <p:cNvCxnSpPr>
              <a:stCxn id="30" idx="0"/>
            </p:cNvCxnSpPr>
            <p:nvPr/>
          </p:nvCxnSpPr>
          <p:spPr>
            <a:xfrm>
              <a:off x="1913398" y="1092700"/>
              <a:ext cx="1742265" cy="15241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55663" y="1104418"/>
              <a:ext cx="0" cy="3927859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915336" y="5032277"/>
              <a:ext cx="1750014" cy="0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4" name="TextBox 33"/>
          <p:cNvSpPr txBox="1"/>
          <p:nvPr/>
        </p:nvSpPr>
        <p:spPr>
          <a:xfrm>
            <a:off x="3758493" y="1176460"/>
            <a:ext cx="5153032" cy="74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개념적 설계단계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개념스키마 모델링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요구조건 명세서에 나타난 결과를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독립적이면서 고차원적인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E-R Diagram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같은 개념적 데이터 모델로 기술하는 과정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뷰통합방법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애트리브트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합성방법 있음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88552" y="1903867"/>
            <a:ext cx="4997003" cy="1787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뷰통합방법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요구조건분석단계에서 분석된 응용과 사용자 그룹을 기초로 각 부분별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뷰를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식별하고 모델링 함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①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개체식별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②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개체에 대한 키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결정 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③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개체들간의 관계성 식별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④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개체를 기술하는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첨가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-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완성된 </a:t>
            </a: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뷰를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통합하여 하나의 전체적 스키마 작성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통합할 때 아래 개념을 이용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algn="l" defTabSz="457200">
              <a:spcBef>
                <a:spcPts val="2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①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동일성 통합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같은요소나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동의어를 통합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spcBef>
                <a:spcPts val="2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②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집단화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요소적 성질의 개체원소들을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그룹핑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spcBef>
                <a:spcPts val="2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③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일반화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개체들의 공통성질을 기초로 분류 확대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8492" y="3679149"/>
            <a:ext cx="4997003" cy="1341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애트리뷰트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합성방법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작업과 데이터와의 관계에 기초 함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① </a:t>
            </a: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애트리뷰트를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식별하고 분류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②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애트리뷰트에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후보키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여부를 식별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③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개체을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정의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기본키와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대체키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개체의 성질을 기술하는 </a:t>
            </a: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애트리뷰트들로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구성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algn="l" defTabSz="457200">
              <a:spcBef>
                <a:spcPts val="200"/>
              </a:spcBef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④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관계성을 정의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개체간 관계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개체와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 관계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애트리뷰트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들간 관계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defTabSz="457200">
              <a:spcBef>
                <a:spcPts val="200"/>
              </a:spcBef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⑤ E-R</a:t>
            </a:r>
            <a:r>
              <a:rPr kumimoji="0" lang="en-US" altLang="ko-KR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다이어그램 등으로 전체 개념스키마를 그래프 형태로 표현</a:t>
            </a:r>
            <a:r>
              <a:rPr kumimoji="0" lang="en-US" altLang="ko-KR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</a:t>
            </a:r>
            <a:r>
              <a:rPr kumimoji="0" lang="ko-KR" altLang="en-US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정보구조 생성</a:t>
            </a:r>
            <a:endParaRPr kumimoji="0" lang="en-US" altLang="ko-KR" sz="1000" b="0" i="0" u="none" strike="noStrike" cap="none" spc="0" normalizeH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algn="l" defTabSz="457200">
              <a:spcBef>
                <a:spcPts val="200"/>
              </a:spcBef>
            </a:pPr>
            <a:r>
              <a:rPr lang="en-US" altLang="ko-KR" sz="1000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⑥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정보구조의 분석과 확인작업을 실시 함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1656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단계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601854" y="1092700"/>
            <a:ext cx="3063496" cy="3939577"/>
            <a:chOff x="601854" y="1092700"/>
            <a:chExt cx="3063496" cy="3939577"/>
          </a:xfrm>
        </p:grpSpPr>
        <p:grpSp>
          <p:nvGrpSpPr>
            <p:cNvPr id="4" name="그룹 2"/>
            <p:cNvGrpSpPr/>
            <p:nvPr/>
          </p:nvGrpSpPr>
          <p:grpSpPr>
            <a:xfrm>
              <a:off x="601854" y="1224366"/>
              <a:ext cx="2676038" cy="504488"/>
              <a:chOff x="601854" y="1224366"/>
              <a:chExt cx="2676038" cy="50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04434" y="122436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요구조건 분석단계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854" y="1477503"/>
                <a:ext cx="2673458" cy="251351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데이터 및 처리 요구조건</a:t>
                </a:r>
              </a:p>
            </p:txBody>
          </p:sp>
        </p:grpSp>
        <p:grpSp>
          <p:nvGrpSpPr>
            <p:cNvPr id="5" name="그룹 3"/>
            <p:cNvGrpSpPr/>
            <p:nvPr/>
          </p:nvGrpSpPr>
          <p:grpSpPr>
            <a:xfrm>
              <a:off x="609603" y="1857216"/>
              <a:ext cx="2678627" cy="653247"/>
              <a:chOff x="609603" y="1988949"/>
              <a:chExt cx="2678627" cy="65324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09603" y="1988949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개념적 설계단계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4772" y="2242086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와 독립적인 개념스키마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모델링</a:t>
                </a:r>
              </a:p>
            </p:txBody>
          </p:sp>
        </p:grpSp>
        <p:grpSp>
          <p:nvGrpSpPr>
            <p:cNvPr id="6" name="그룹 4"/>
            <p:cNvGrpSpPr/>
            <p:nvPr/>
          </p:nvGrpSpPr>
          <p:grpSpPr>
            <a:xfrm>
              <a:off x="612192" y="2652795"/>
              <a:ext cx="2676038" cy="653247"/>
              <a:chOff x="612192" y="2761281"/>
              <a:chExt cx="2676038" cy="65324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논리적 설계단계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개념스키마 설계</a:t>
                </a:r>
                <a:endParaRPr lang="en-US" altLang="ko-KR" sz="10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인터페이스 설계</a:t>
                </a:r>
              </a:p>
            </p:txBody>
          </p:sp>
        </p:grpSp>
        <p:grpSp>
          <p:nvGrpSpPr>
            <p:cNvPr id="8" name="그룹 19"/>
            <p:cNvGrpSpPr/>
            <p:nvPr/>
          </p:nvGrpSpPr>
          <p:grpSpPr>
            <a:xfrm>
              <a:off x="609612" y="3456119"/>
              <a:ext cx="2676038" cy="653247"/>
              <a:chOff x="612192" y="2761281"/>
              <a:chExt cx="2676038" cy="65324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물리적 설계단계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물리적 구조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세부 설계</a:t>
                </a:r>
              </a:p>
            </p:txBody>
          </p:sp>
        </p:grpSp>
        <p:grpSp>
          <p:nvGrpSpPr>
            <p:cNvPr id="11" name="그룹 5"/>
            <p:cNvGrpSpPr/>
            <p:nvPr/>
          </p:nvGrpSpPr>
          <p:grpSpPr>
            <a:xfrm>
              <a:off x="609612" y="4251696"/>
              <a:ext cx="2678627" cy="653247"/>
              <a:chOff x="609612" y="4251696"/>
              <a:chExt cx="2678627" cy="65324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612" y="425169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구현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단계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4781" y="4504833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의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DDL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로 스키마 작성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(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응용프로그래밍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)</a:t>
                </a:r>
                <a:r>
                  <a:rPr kumimoji="0" lang="en-US" altLang="ko-KR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 </a:t>
                </a:r>
                <a:r>
                  <a:rPr kumimoji="0" lang="ko-KR" altLang="en-US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작성</a:t>
                </a:r>
                <a:endPara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endParaRPr>
              </a:p>
            </p:txBody>
          </p:sp>
        </p:grpSp>
        <p:sp>
          <p:nvSpPr>
            <p:cNvPr id="7" name="아래쪽 화살표 6"/>
            <p:cNvSpPr/>
            <p:nvPr/>
          </p:nvSpPr>
          <p:spPr>
            <a:xfrm>
              <a:off x="1867546" y="1728854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864966" y="2517183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872715" y="3329541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1872715" y="4114369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1864966" y="4903915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1880464" y="1092700"/>
              <a:ext cx="65868" cy="116425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cxnSp>
          <p:nvCxnSpPr>
            <p:cNvPr id="33" name="직선 연결선 32"/>
            <p:cNvCxnSpPr>
              <a:stCxn id="30" idx="0"/>
            </p:cNvCxnSpPr>
            <p:nvPr/>
          </p:nvCxnSpPr>
          <p:spPr>
            <a:xfrm>
              <a:off x="1913398" y="1092700"/>
              <a:ext cx="1742265" cy="15241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55663" y="1104418"/>
              <a:ext cx="0" cy="3927859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915336" y="5032277"/>
              <a:ext cx="1750014" cy="0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7" name="TextBox 36"/>
          <p:cNvSpPr txBox="1"/>
          <p:nvPr/>
        </p:nvSpPr>
        <p:spPr>
          <a:xfrm>
            <a:off x="3788552" y="1261688"/>
            <a:ext cx="4997003" cy="2534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랜잭션 모델링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요구조건 분석 결과 나타난 사용자의 응용들을 검토하여 구현해야 할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응용프그램을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고차원적 명세로 정의하는 것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응용의 구현에 필요한 정보들이 데이터베이스 스키마에 전부 포함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되도록 하기 위해 트랜잭션들을 식별하고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긴ㅇ적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특성을 설계초기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단계에서 결정하고 명세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marR="0" indent="-17145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적어도 트랜잭션의 입력데이터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출력데이터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내부적 제어의 흐름을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명세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marR="0" indent="-17145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트랜잭션 유형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①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검색트랜잭션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②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갱신트랜잭션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③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검색과 갱신 혼합 트랜잭션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3256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단계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601854" y="1092700"/>
            <a:ext cx="3063496" cy="3939577"/>
            <a:chOff x="601854" y="1092700"/>
            <a:chExt cx="3063496" cy="3939577"/>
          </a:xfrm>
        </p:grpSpPr>
        <p:grpSp>
          <p:nvGrpSpPr>
            <p:cNvPr id="4" name="그룹 2"/>
            <p:cNvGrpSpPr/>
            <p:nvPr/>
          </p:nvGrpSpPr>
          <p:grpSpPr>
            <a:xfrm>
              <a:off x="601854" y="1224366"/>
              <a:ext cx="2676038" cy="504488"/>
              <a:chOff x="601854" y="1224366"/>
              <a:chExt cx="2676038" cy="50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04434" y="122436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요구조건 분석단계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854" y="1477503"/>
                <a:ext cx="2673458" cy="251351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데이터 및 처리 요구조건</a:t>
                </a:r>
              </a:p>
            </p:txBody>
          </p:sp>
        </p:grpSp>
        <p:grpSp>
          <p:nvGrpSpPr>
            <p:cNvPr id="5" name="그룹 3"/>
            <p:cNvGrpSpPr/>
            <p:nvPr/>
          </p:nvGrpSpPr>
          <p:grpSpPr>
            <a:xfrm>
              <a:off x="609603" y="1857216"/>
              <a:ext cx="2678627" cy="653247"/>
              <a:chOff x="609603" y="1988949"/>
              <a:chExt cx="2678627" cy="65324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09603" y="1988949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개념적 설계단계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4772" y="2242086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와 독립적인 개념스키마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모델링</a:t>
                </a:r>
              </a:p>
            </p:txBody>
          </p:sp>
        </p:grpSp>
        <p:grpSp>
          <p:nvGrpSpPr>
            <p:cNvPr id="6" name="그룹 4"/>
            <p:cNvGrpSpPr/>
            <p:nvPr/>
          </p:nvGrpSpPr>
          <p:grpSpPr>
            <a:xfrm>
              <a:off x="612192" y="2652795"/>
              <a:ext cx="2676038" cy="653247"/>
              <a:chOff x="612192" y="2761281"/>
              <a:chExt cx="2676038" cy="65324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논리적 설계단계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개념스키마 설계</a:t>
                </a:r>
                <a:endParaRPr lang="en-US" altLang="ko-KR" sz="1000" dirty="0">
                  <a:solidFill>
                    <a:srgbClr val="FF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인터페이스 설계</a:t>
                </a:r>
              </a:p>
            </p:txBody>
          </p:sp>
        </p:grpSp>
        <p:grpSp>
          <p:nvGrpSpPr>
            <p:cNvPr id="8" name="그룹 19"/>
            <p:cNvGrpSpPr/>
            <p:nvPr/>
          </p:nvGrpSpPr>
          <p:grpSpPr>
            <a:xfrm>
              <a:off x="609612" y="3456119"/>
              <a:ext cx="2676038" cy="653247"/>
              <a:chOff x="612192" y="2761281"/>
              <a:chExt cx="2676038" cy="65324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물리적 설계단계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물리적 구조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세부 설계</a:t>
                </a:r>
              </a:p>
            </p:txBody>
          </p:sp>
        </p:grpSp>
        <p:grpSp>
          <p:nvGrpSpPr>
            <p:cNvPr id="11" name="그룹 5"/>
            <p:cNvGrpSpPr/>
            <p:nvPr/>
          </p:nvGrpSpPr>
          <p:grpSpPr>
            <a:xfrm>
              <a:off x="609612" y="4251696"/>
              <a:ext cx="2678627" cy="653247"/>
              <a:chOff x="609612" y="4251696"/>
              <a:chExt cx="2678627" cy="65324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612" y="425169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구현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단계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4781" y="4504833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의 </a:t>
                </a: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DDL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로 스키마 작성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(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응용프로그래밍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)</a:t>
                </a:r>
                <a:r>
                  <a:rPr kumimoji="0" lang="en-US" altLang="ko-KR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 </a:t>
                </a:r>
                <a:r>
                  <a:rPr kumimoji="0" lang="ko-KR" altLang="en-US" sz="1000" b="0" i="0" u="none" strike="noStrike" cap="none" spc="0" normalizeH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작성</a:t>
                </a:r>
                <a:endPara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endParaRPr>
              </a:p>
            </p:txBody>
          </p:sp>
        </p:grpSp>
        <p:sp>
          <p:nvSpPr>
            <p:cNvPr id="7" name="아래쪽 화살표 6"/>
            <p:cNvSpPr/>
            <p:nvPr/>
          </p:nvSpPr>
          <p:spPr>
            <a:xfrm>
              <a:off x="1867546" y="1728854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864966" y="2517183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872715" y="3329541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1872715" y="4114369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1864966" y="4903915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1880464" y="1092700"/>
              <a:ext cx="65868" cy="116425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cxnSp>
          <p:nvCxnSpPr>
            <p:cNvPr id="33" name="직선 연결선 32"/>
            <p:cNvCxnSpPr>
              <a:stCxn id="30" idx="0"/>
            </p:cNvCxnSpPr>
            <p:nvPr/>
          </p:nvCxnSpPr>
          <p:spPr>
            <a:xfrm>
              <a:off x="1913398" y="1092700"/>
              <a:ext cx="1742265" cy="15241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55663" y="1104418"/>
              <a:ext cx="0" cy="3927859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915336" y="5032277"/>
              <a:ext cx="1750014" cy="0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1" name="TextBox 30"/>
          <p:cNvSpPr txBox="1"/>
          <p:nvPr/>
        </p:nvSpPr>
        <p:spPr>
          <a:xfrm>
            <a:off x="3809219" y="1274617"/>
            <a:ext cx="5102306" cy="245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논리적 설계 단계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개념설계를 가지고 만들어진 정보구조를 목표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처리할 수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있는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 스키마 생성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생성된 스키마는 요구조건 명세 만족 및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무결성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일관성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제약조건도 만족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다음 단계를 거쳐 수행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①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논리적 데이터 모델로 변환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개념스키마를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DBMS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에 맞는 논리적 데이터베이스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kumimoji="0" lang="ko-KR" altLang="en-US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구조로 사상</a:t>
            </a:r>
            <a:r>
              <a:rPr kumimoji="0" lang="en-US" altLang="ko-KR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</a:t>
            </a:r>
            <a:r>
              <a:rPr kumimoji="0" lang="ko-KR" altLang="en-US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데이터 모델에만 적합하게 모델 대 모델에 대한 사상 고려</a:t>
            </a:r>
            <a:r>
              <a:rPr kumimoji="0" lang="en-US" altLang="ko-KR" sz="1000" b="0" i="0" u="none" strike="noStrike" cap="none" spc="0" normalizeH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)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②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 인터페이스 설계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데이테베이스를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이용하는 응용프로그램의 인터페이스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설계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완전한 트랜잭션 아닌 전체적 골격 결정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트랜잭션에 대한 데이터 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접근방법과 인터페이스 기술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③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 스키마의 평가 및 정제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정량적 정보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크기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처리 빈도수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처리작업량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평가기준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접근속도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횟수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전송량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크기 등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의해 평가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075" y="3718753"/>
            <a:ext cx="5114440" cy="497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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목표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DBMS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가 제공하는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제공하는 인덱스 기법이나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해싱기법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등을 수용할 수 있는 표현으로 개선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87297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관계 데이터 모델로의 변환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836" y="4012232"/>
            <a:ext cx="827499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관계데이터 모델에서는 데이터와 데이터 간의 관계를 모두 기본적으로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 테이블로 표현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690" y="4455198"/>
            <a:ext cx="84222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Char char="ü"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개념적 설계 결과로부터 생성된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E-R Diagram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관계데이터 모델로 변환하는 방법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729113" y="1030640"/>
            <a:ext cx="5657884" cy="2450795"/>
            <a:chOff x="729113" y="1470911"/>
            <a:chExt cx="5657884" cy="2450795"/>
          </a:xfrm>
        </p:grpSpPr>
        <p:sp>
          <p:nvSpPr>
            <p:cNvPr id="15" name="다이아몬드 14"/>
            <p:cNvSpPr/>
            <p:nvPr/>
          </p:nvSpPr>
          <p:spPr>
            <a:xfrm>
              <a:off x="1298706" y="1649239"/>
              <a:ext cx="666429" cy="397401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바탕" panose="02030600000101010101" pitchFamily="18" charset="-127"/>
                  <a:ea typeface="바탕" panose="02030600000101010101" pitchFamily="18" charset="-127"/>
                  <a:sym typeface="Helvetica Neue Thin"/>
                </a:rPr>
                <a:t>지도</a:t>
              </a: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5388935" y="1663096"/>
              <a:ext cx="666429" cy="397401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바탕" panose="02030600000101010101" pitchFamily="18" charset="-127"/>
                  <a:ea typeface="바탕" panose="02030600000101010101" pitchFamily="18" charset="-127"/>
                  <a:sym typeface="Helvetica Neue Thin"/>
                </a:rPr>
                <a:t>수강</a:t>
              </a: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3253127" y="3150579"/>
              <a:ext cx="666429" cy="397401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바탕" panose="02030600000101010101" pitchFamily="18" charset="-127"/>
                  <a:ea typeface="바탕" panose="02030600000101010101" pitchFamily="18" charset="-127"/>
                  <a:sym typeface="Helvetica Neue Thin"/>
                </a:rPr>
                <a:t>강의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033" y="1706102"/>
              <a:ext cx="457200" cy="251351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학생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16663" y="3222657"/>
              <a:ext cx="457200" cy="251351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교수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16366" y="3205811"/>
              <a:ext cx="457200" cy="251351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과목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2876096" y="2224289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학번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3323614" y="2212870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이름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67632" y="2217670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학년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4208552" y="2221194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주소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5842272" y="2197666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성적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729113" y="3699958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번호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173131" y="3689943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이름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617149" y="3698410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전공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2061167" y="3705310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학과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3126530" y="3669545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시간</a:t>
              </a:r>
            </a:p>
          </p:txBody>
        </p:sp>
        <p:sp>
          <p:nvSpPr>
            <p:cNvPr id="53" name="타원 52"/>
            <p:cNvSpPr/>
            <p:nvPr/>
          </p:nvSpPr>
          <p:spPr>
            <a:xfrm>
              <a:off x="3570548" y="3676445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장소</a:t>
              </a:r>
            </a:p>
          </p:txBody>
        </p:sp>
        <p:sp>
          <p:nvSpPr>
            <p:cNvPr id="54" name="타원 53"/>
            <p:cNvSpPr/>
            <p:nvPr/>
          </p:nvSpPr>
          <p:spPr>
            <a:xfrm>
              <a:off x="5072348" y="3682412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번호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516366" y="3690879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이름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5942979" y="3697779"/>
              <a:ext cx="444018" cy="216396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학점</a:t>
              </a:r>
            </a:p>
          </p:txBody>
        </p:sp>
        <p:cxnSp>
          <p:nvCxnSpPr>
            <p:cNvPr id="50" name="직선 연결선 49"/>
            <p:cNvCxnSpPr>
              <a:stCxn id="15" idx="3"/>
              <a:endCxn id="17" idx="1"/>
            </p:cNvCxnSpPr>
            <p:nvPr/>
          </p:nvCxnSpPr>
          <p:spPr>
            <a:xfrm flipV="1">
              <a:off x="1965135" y="1831778"/>
              <a:ext cx="1597898" cy="16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직선 연결선 58"/>
            <p:cNvCxnSpPr>
              <a:stCxn id="17" idx="3"/>
              <a:endCxn id="36" idx="1"/>
            </p:cNvCxnSpPr>
            <p:nvPr/>
          </p:nvCxnSpPr>
          <p:spPr>
            <a:xfrm>
              <a:off x="4020233" y="1831778"/>
              <a:ext cx="1368702" cy="30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직선 연결선 60"/>
            <p:cNvCxnSpPr>
              <a:stCxn id="36" idx="2"/>
              <a:endCxn id="41" idx="0"/>
            </p:cNvCxnSpPr>
            <p:nvPr/>
          </p:nvCxnSpPr>
          <p:spPr>
            <a:xfrm>
              <a:off x="5722150" y="2060497"/>
              <a:ext cx="22816" cy="11453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직선 연결선 62"/>
            <p:cNvCxnSpPr>
              <a:stCxn id="15" idx="2"/>
            </p:cNvCxnSpPr>
            <p:nvPr/>
          </p:nvCxnSpPr>
          <p:spPr>
            <a:xfrm flipH="1">
              <a:off x="1631920" y="2046640"/>
              <a:ext cx="1" cy="11676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직선 연결선 96"/>
            <p:cNvCxnSpPr>
              <a:stCxn id="40" idx="3"/>
              <a:endCxn id="39" idx="1"/>
            </p:cNvCxnSpPr>
            <p:nvPr/>
          </p:nvCxnSpPr>
          <p:spPr>
            <a:xfrm>
              <a:off x="1873863" y="3348333"/>
              <a:ext cx="1379264" cy="9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3919556" y="3339954"/>
              <a:ext cx="1596810" cy="177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1" name="직선 연결선 100"/>
            <p:cNvCxnSpPr>
              <a:stCxn id="17" idx="2"/>
            </p:cNvCxnSpPr>
            <p:nvPr/>
          </p:nvCxnSpPr>
          <p:spPr>
            <a:xfrm>
              <a:off x="3791633" y="1957453"/>
              <a:ext cx="0" cy="1676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3098105" y="2125133"/>
              <a:ext cx="1342992" cy="11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직선 연결선 105"/>
            <p:cNvCxnSpPr>
              <a:endCxn id="42" idx="0"/>
            </p:cNvCxnSpPr>
            <p:nvPr/>
          </p:nvCxnSpPr>
          <p:spPr>
            <a:xfrm>
              <a:off x="3545623" y="2125133"/>
              <a:ext cx="0" cy="877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직선 연결선 107"/>
            <p:cNvCxnSpPr>
              <a:endCxn id="43" idx="0"/>
            </p:cNvCxnSpPr>
            <p:nvPr/>
          </p:nvCxnSpPr>
          <p:spPr>
            <a:xfrm>
              <a:off x="3989641" y="2125133"/>
              <a:ext cx="0" cy="92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4" name="직선 연결선 113"/>
            <p:cNvCxnSpPr>
              <a:endCxn id="44" idx="0"/>
            </p:cNvCxnSpPr>
            <p:nvPr/>
          </p:nvCxnSpPr>
          <p:spPr>
            <a:xfrm flipH="1">
              <a:off x="4430561" y="2136869"/>
              <a:ext cx="3097" cy="843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0" name="직선 연결선 119"/>
            <p:cNvCxnSpPr>
              <a:endCxn id="20" idx="0"/>
            </p:cNvCxnSpPr>
            <p:nvPr/>
          </p:nvCxnSpPr>
          <p:spPr>
            <a:xfrm>
              <a:off x="3098105" y="2136869"/>
              <a:ext cx="0" cy="874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2" name="직선 연결선 121"/>
            <p:cNvCxnSpPr>
              <a:stCxn id="36" idx="3"/>
              <a:endCxn id="45" idx="0"/>
            </p:cNvCxnSpPr>
            <p:nvPr/>
          </p:nvCxnSpPr>
          <p:spPr>
            <a:xfrm>
              <a:off x="6055364" y="1861797"/>
              <a:ext cx="8917" cy="3358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951122" y="3590315"/>
              <a:ext cx="133205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직선 연결선 127"/>
            <p:cNvCxnSpPr/>
            <p:nvPr/>
          </p:nvCxnSpPr>
          <p:spPr>
            <a:xfrm flipH="1" flipV="1">
              <a:off x="1629774" y="3474009"/>
              <a:ext cx="2147" cy="137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4" name="직선 연결선 133"/>
            <p:cNvCxnSpPr>
              <a:endCxn id="46" idx="0"/>
            </p:cNvCxnSpPr>
            <p:nvPr/>
          </p:nvCxnSpPr>
          <p:spPr>
            <a:xfrm>
              <a:off x="951122" y="3585308"/>
              <a:ext cx="0" cy="1146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7" name="직선 연결선 136"/>
            <p:cNvCxnSpPr>
              <a:stCxn id="47" idx="0"/>
            </p:cNvCxnSpPr>
            <p:nvPr/>
          </p:nvCxnSpPr>
          <p:spPr>
            <a:xfrm flipV="1">
              <a:off x="1395140" y="3585308"/>
              <a:ext cx="0" cy="1046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0" name="직선 연결선 139"/>
            <p:cNvCxnSpPr>
              <a:stCxn id="48" idx="0"/>
            </p:cNvCxnSpPr>
            <p:nvPr/>
          </p:nvCxnSpPr>
          <p:spPr>
            <a:xfrm flipV="1">
              <a:off x="1839158" y="3590315"/>
              <a:ext cx="0" cy="108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직선 연결선 141"/>
            <p:cNvCxnSpPr>
              <a:stCxn id="49" idx="0"/>
            </p:cNvCxnSpPr>
            <p:nvPr/>
          </p:nvCxnSpPr>
          <p:spPr>
            <a:xfrm flipV="1">
              <a:off x="2283176" y="3585308"/>
              <a:ext cx="0" cy="1200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3337048" y="3564914"/>
              <a:ext cx="47151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7" name="직선 연결선 146"/>
            <p:cNvCxnSpPr>
              <a:stCxn id="52" idx="0"/>
            </p:cNvCxnSpPr>
            <p:nvPr/>
          </p:nvCxnSpPr>
          <p:spPr>
            <a:xfrm flipV="1">
              <a:off x="3348539" y="3547980"/>
              <a:ext cx="0" cy="1215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직선 연결선 148"/>
            <p:cNvCxnSpPr>
              <a:stCxn id="53" idx="0"/>
            </p:cNvCxnSpPr>
            <p:nvPr/>
          </p:nvCxnSpPr>
          <p:spPr>
            <a:xfrm flipV="1">
              <a:off x="3792557" y="3564914"/>
              <a:ext cx="0" cy="1115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5294357" y="3581848"/>
              <a:ext cx="870631" cy="18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1" name="직선 연결선 160"/>
            <p:cNvCxnSpPr>
              <a:endCxn id="54" idx="0"/>
            </p:cNvCxnSpPr>
            <p:nvPr/>
          </p:nvCxnSpPr>
          <p:spPr>
            <a:xfrm>
              <a:off x="5294357" y="3564914"/>
              <a:ext cx="0" cy="117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직선 연결선 162"/>
            <p:cNvCxnSpPr>
              <a:stCxn id="55" idx="0"/>
            </p:cNvCxnSpPr>
            <p:nvPr/>
          </p:nvCxnSpPr>
          <p:spPr>
            <a:xfrm flipV="1">
              <a:off x="5738375" y="3590315"/>
              <a:ext cx="0" cy="1005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직선 연결선 166"/>
            <p:cNvCxnSpPr>
              <a:stCxn id="56" idx="0"/>
            </p:cNvCxnSpPr>
            <p:nvPr/>
          </p:nvCxnSpPr>
          <p:spPr>
            <a:xfrm flipV="1">
              <a:off x="6164988" y="3598364"/>
              <a:ext cx="0" cy="994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9" name="직선 연결선 168"/>
            <p:cNvCxnSpPr>
              <a:endCxn id="41" idx="2"/>
            </p:cNvCxnSpPr>
            <p:nvPr/>
          </p:nvCxnSpPr>
          <p:spPr>
            <a:xfrm flipV="1">
              <a:off x="5744966" y="3457162"/>
              <a:ext cx="0" cy="1077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0" name="TextBox 169"/>
            <p:cNvSpPr txBox="1"/>
            <p:nvPr/>
          </p:nvSpPr>
          <p:spPr>
            <a:xfrm>
              <a:off x="2860427" y="1470911"/>
              <a:ext cx="36244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591575" y="1470911"/>
              <a:ext cx="36244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235440" y="2614884"/>
              <a:ext cx="36244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073498" y="3214273"/>
              <a:ext cx="36244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891125" y="2918939"/>
              <a:ext cx="36244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802542" y="2704412"/>
              <a:ext cx="36244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n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158835" y="3604540"/>
            <a:ext cx="3722795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&lt;</a:t>
            </a: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학사 데이터베이스를 위한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E-R Diagram&gt;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6814352" y="1394095"/>
            <a:ext cx="2114406" cy="3216878"/>
            <a:chOff x="6814352" y="1394095"/>
            <a:chExt cx="2114406" cy="3216878"/>
          </a:xfrm>
        </p:grpSpPr>
        <p:sp>
          <p:nvSpPr>
            <p:cNvPr id="178" name="TextBox 177"/>
            <p:cNvSpPr txBox="1"/>
            <p:nvPr/>
          </p:nvSpPr>
          <p:spPr>
            <a:xfrm>
              <a:off x="6858000" y="1620226"/>
              <a:ext cx="1515534" cy="2513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학번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이름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학년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주소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14352" y="1394095"/>
              <a:ext cx="423333" cy="251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학생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873617" y="2147485"/>
              <a:ext cx="2055141" cy="2513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교수번호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교수이름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전공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학과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829970" y="1921354"/>
              <a:ext cx="423333" cy="251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교수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97840" y="2692476"/>
              <a:ext cx="1614935" cy="2513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과목번호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과목이름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학번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854192" y="2466345"/>
              <a:ext cx="423333" cy="251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과목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07615" y="3284697"/>
              <a:ext cx="2021143" cy="2513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교수번호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과목번호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시간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863968" y="3058566"/>
              <a:ext cx="423333" cy="251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강의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907620" y="3842114"/>
              <a:ext cx="1093380" cy="2513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교수번호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학번 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863972" y="3615983"/>
              <a:ext cx="423333" cy="251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지도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907621" y="4359622"/>
              <a:ext cx="1432046" cy="2513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학번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과목번호 </a:t>
              </a:r>
              <a:r>
                <a: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| </a:t>
              </a: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성적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882084" y="4146706"/>
              <a:ext cx="423333" cy="251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등록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8655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02. </a:t>
            </a:r>
            <a:r>
              <a:rPr lang="ko-KR" altLang="en-US" dirty="0"/>
              <a:t>스키마 및 테이블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설계 단계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601854" y="1092700"/>
            <a:ext cx="3063496" cy="3939577"/>
            <a:chOff x="601854" y="1092700"/>
            <a:chExt cx="3063496" cy="3939577"/>
          </a:xfrm>
        </p:grpSpPr>
        <p:grpSp>
          <p:nvGrpSpPr>
            <p:cNvPr id="4" name="그룹 2"/>
            <p:cNvGrpSpPr/>
            <p:nvPr/>
          </p:nvGrpSpPr>
          <p:grpSpPr>
            <a:xfrm>
              <a:off x="601854" y="1224366"/>
              <a:ext cx="2676038" cy="504488"/>
              <a:chOff x="601854" y="1224366"/>
              <a:chExt cx="2676038" cy="50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04434" y="122436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요구조건 분석단계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854" y="1477503"/>
                <a:ext cx="2673458" cy="251351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데이터 및 처리 요구조건</a:t>
                </a:r>
              </a:p>
            </p:txBody>
          </p:sp>
        </p:grpSp>
        <p:grpSp>
          <p:nvGrpSpPr>
            <p:cNvPr id="5" name="그룹 3"/>
            <p:cNvGrpSpPr/>
            <p:nvPr/>
          </p:nvGrpSpPr>
          <p:grpSpPr>
            <a:xfrm>
              <a:off x="609603" y="1857216"/>
              <a:ext cx="2678627" cy="653247"/>
              <a:chOff x="609603" y="1988949"/>
              <a:chExt cx="2678627" cy="65324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09603" y="1988949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개념적 설계단계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4772" y="2242086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와 독립적인 개념스키마 설계</a:t>
                </a:r>
                <a:endParaRPr lang="en-US" altLang="ko-KR" sz="10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모델링</a:t>
                </a:r>
              </a:p>
            </p:txBody>
          </p:sp>
        </p:grpSp>
        <p:grpSp>
          <p:nvGrpSpPr>
            <p:cNvPr id="6" name="그룹 4"/>
            <p:cNvGrpSpPr/>
            <p:nvPr/>
          </p:nvGrpSpPr>
          <p:grpSpPr>
            <a:xfrm>
              <a:off x="612192" y="2652795"/>
              <a:ext cx="2676038" cy="653247"/>
              <a:chOff x="612192" y="2761281"/>
              <a:chExt cx="2676038" cy="65324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논리적 설계단계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개념스키마 설계</a:t>
                </a:r>
                <a:endParaRPr lang="en-US" altLang="ko-KR" sz="10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인터페이스 설계</a:t>
                </a:r>
              </a:p>
            </p:txBody>
          </p:sp>
        </p:grpSp>
        <p:grpSp>
          <p:nvGrpSpPr>
            <p:cNvPr id="8" name="그룹 19"/>
            <p:cNvGrpSpPr/>
            <p:nvPr/>
          </p:nvGrpSpPr>
          <p:grpSpPr>
            <a:xfrm>
              <a:off x="609612" y="3456119"/>
              <a:ext cx="2676038" cy="653247"/>
              <a:chOff x="612192" y="2761281"/>
              <a:chExt cx="2676038" cy="65324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772" y="2761281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물리적 설계단계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2192" y="3014418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 부합하는 물리적 구조 설계</a:t>
                </a:r>
                <a:endParaRPr lang="en-US" altLang="ko-KR" sz="1000" dirty="0">
                  <a:solidFill>
                    <a:srgbClr val="FF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 세부 설계</a:t>
                </a:r>
              </a:p>
            </p:txBody>
          </p:sp>
        </p:grpSp>
        <p:grpSp>
          <p:nvGrpSpPr>
            <p:cNvPr id="11" name="그룹 5"/>
            <p:cNvGrpSpPr/>
            <p:nvPr/>
          </p:nvGrpSpPr>
          <p:grpSpPr>
            <a:xfrm>
              <a:off x="609612" y="4251696"/>
              <a:ext cx="2678627" cy="653247"/>
              <a:chOff x="609612" y="4251696"/>
              <a:chExt cx="2678627" cy="65324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09612" y="4251696"/>
                <a:ext cx="2673458" cy="251351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구현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단계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4781" y="4504833"/>
                <a:ext cx="2673458" cy="400110"/>
              </a:xfrm>
              <a:prstGeom prst="rect">
                <a:avLst/>
              </a:prstGeom>
              <a:noFill/>
              <a:ln w="12700" cap="flat">
                <a:solidFill>
                  <a:srgbClr val="3483C9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목표 </a:t>
                </a:r>
                <a:r>
                  <a:rPr lang="en-US" altLang="ko-KR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DBMS</a:t>
                </a: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의 </a:t>
                </a:r>
                <a:r>
                  <a:rPr lang="en-US" altLang="ko-KR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DDL</a:t>
                </a:r>
                <a:r>
                  <a:rPr lang="ko-KR" altLang="en-US" sz="1000" dirty="0">
                    <a:solidFill>
                      <a:srgbClr val="FF00FF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로 스키마 작성</a:t>
                </a:r>
                <a:endParaRPr lang="en-US" altLang="ko-KR" sz="1000" dirty="0">
                  <a:solidFill>
                    <a:srgbClr val="FF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0" marR="0" indent="0" defTabSz="457200" rtl="0" fontAlgn="auto" latinLnBrk="0" hangingPunct="0">
                  <a:lnSpc>
                    <a:spcPct val="8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트랜잭션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(</a:t>
                </a:r>
                <a:r>
                  <a:rPr kumimoji="0" lang="ko-KR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응용프로그래밍</a:t>
                </a:r>
                <a:r>
                  <a:rPr kumimoji="0" lang="en-US" altLang="ko-KR" sz="1000" b="0" i="0" u="none" strike="noStrike" cap="none" spc="0" normalizeH="0" baseline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)</a:t>
                </a:r>
                <a:r>
                  <a:rPr kumimoji="0" lang="en-US" altLang="ko-KR" sz="1000" b="0" i="0" u="none" strike="noStrike" cap="none" spc="0" normalizeH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 </a:t>
                </a:r>
                <a:r>
                  <a:rPr kumimoji="0" lang="ko-KR" altLang="en-US" sz="1000" b="0" i="0" u="none" strike="noStrike" cap="none" spc="0" normalizeH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FillTx/>
                    <a:latin typeface="Malgun Gothic" panose="020B0503020000020004" pitchFamily="34" charset="-127"/>
                    <a:ea typeface="Malgun Gothic" panose="020B0503020000020004" pitchFamily="34" charset="-127"/>
                    <a:sym typeface="Helvetica Neue Thin"/>
                  </a:rPr>
                  <a:t>작성</a:t>
                </a:r>
                <a:endPara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FF00FF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endParaRPr>
              </a:p>
            </p:txBody>
          </p:sp>
        </p:grpSp>
        <p:sp>
          <p:nvSpPr>
            <p:cNvPr id="7" name="아래쪽 화살표 6"/>
            <p:cNvSpPr/>
            <p:nvPr/>
          </p:nvSpPr>
          <p:spPr>
            <a:xfrm>
              <a:off x="1867546" y="1728854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864966" y="2517183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872715" y="3329541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1872715" y="4114369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1864966" y="4903915"/>
              <a:ext cx="147234" cy="128362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1880464" y="1092700"/>
              <a:ext cx="65868" cy="116425"/>
            </a:xfrm>
            <a:prstGeom prst="downArrow">
              <a:avLst/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cxnSp>
          <p:nvCxnSpPr>
            <p:cNvPr id="33" name="직선 연결선 32"/>
            <p:cNvCxnSpPr>
              <a:stCxn id="30" idx="0"/>
            </p:cNvCxnSpPr>
            <p:nvPr/>
          </p:nvCxnSpPr>
          <p:spPr>
            <a:xfrm>
              <a:off x="1913398" y="1092700"/>
              <a:ext cx="1742265" cy="15241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55663" y="1104418"/>
              <a:ext cx="0" cy="3927859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915336" y="5032277"/>
              <a:ext cx="1750014" cy="0"/>
            </a:xfrm>
            <a:prstGeom prst="line">
              <a:avLst/>
            </a:prstGeom>
            <a:noFill/>
            <a:ln w="25400" cap="flat">
              <a:solidFill>
                <a:srgbClr val="3483C9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1" name="TextBox 30"/>
          <p:cNvSpPr txBox="1"/>
          <p:nvPr/>
        </p:nvSpPr>
        <p:spPr>
          <a:xfrm>
            <a:off x="3890075" y="1224366"/>
            <a:ext cx="5197221" cy="1472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물리적 설계 단계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논리적 데이터베이스 구조인 논리적 스키마로부터 효율적이고 구현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가능한 물리적 데이터베이스로 설계하는 단계 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-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데이터베이스의 물리적 구조는 데이터베이스의 성능과 밀접한 관계 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있음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저장 레코드의 양식이나 저장 위치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레코드 집중화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접근경로의 설계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등을 포함 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8539" y="3190783"/>
            <a:ext cx="4997003" cy="14850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 구현단계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: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DBMS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DDL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기술한 명령문을 컴파일하고 실행시켜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데이터베이스 스키마와 공백 데이터베이스 파일을 생성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-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이 단계에서 데이터베이스에 데이터 적재 가능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시점에서 응용프로그래머는 데이터베이스의 트랜잭션을 구현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이를 위해 트랜잭션의 개념적 명세서를 검토하고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DML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 삽입된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프로그램 작성 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3711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3464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정규화 테이블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442501" y="5053756"/>
            <a:ext cx="250068" cy="248658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30390"/>
              </p:ext>
            </p:extLst>
          </p:nvPr>
        </p:nvGraphicFramePr>
        <p:xfrm>
          <a:off x="431101" y="1317358"/>
          <a:ext cx="3889439" cy="1007942"/>
        </p:xfrm>
        <a:graphic>
          <a:graphicData uri="http://schemas.openxmlformats.org/drawingml/2006/table">
            <a:tbl>
              <a:tblPr/>
              <a:tblGrid>
                <a:gridCol w="45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862">
                  <a:extLst>
                    <a:ext uri="{9D8B030D-6E8A-4147-A177-3AD203B41FA5}">
                      <a16:colId xmlns:a16="http://schemas.microsoft.com/office/drawing/2014/main" val="1706391129"/>
                    </a:ext>
                  </a:extLst>
                </a:gridCol>
                <a:gridCol w="40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s_name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학수번호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h_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성적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degree)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박길동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32479" y="1107942"/>
            <a:ext cx="1632525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학생수강과목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1NF</a:t>
            </a:r>
            <a:endParaRPr lang="ko-KR" altLang="en-US" sz="8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71240" y="1390318"/>
          <a:ext cx="3311561" cy="805452"/>
        </p:xfrm>
        <a:graphic>
          <a:graphicData uri="http://schemas.openxmlformats.org/drawingml/2006/table">
            <a:tbl>
              <a:tblPr/>
              <a:tblGrid>
                <a:gridCol w="60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39">
                  <a:extLst>
                    <a:ext uri="{9D8B030D-6E8A-4147-A177-3AD203B41FA5}">
                      <a16:colId xmlns:a16="http://schemas.microsoft.com/office/drawing/2014/main" val="2078190687"/>
                    </a:ext>
                  </a:extLst>
                </a:gridCol>
                <a:gridCol w="42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500">
                  <a:extLst>
                    <a:ext uri="{9D8B030D-6E8A-4147-A177-3AD203B41FA5}">
                      <a16:colId xmlns:a16="http://schemas.microsoft.com/office/drawing/2014/main" val="619883092"/>
                    </a:ext>
                  </a:extLst>
                </a:gridCol>
                <a:gridCol w="512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s_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name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지도교수번호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교수이름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p_name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year)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한나라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박길동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두나라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홍길동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세나라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293706" y="1182896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학생지도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2NF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12385"/>
              </p:ext>
            </p:extLst>
          </p:nvPr>
        </p:nvGraphicFramePr>
        <p:xfrm>
          <a:off x="579444" y="3721464"/>
          <a:ext cx="1614790" cy="978651"/>
        </p:xfrm>
        <a:graphic>
          <a:graphicData uri="http://schemas.openxmlformats.org/drawingml/2006/table">
            <a:tbl>
              <a:tblPr/>
              <a:tblGrid>
                <a:gridCol w="62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학수번호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h_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성적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degree)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B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71485" y="3530643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수강성적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58025"/>
              </p:ext>
            </p:extLst>
          </p:nvPr>
        </p:nvGraphicFramePr>
        <p:xfrm>
          <a:off x="5862084" y="2760984"/>
          <a:ext cx="1950717" cy="806535"/>
        </p:xfrm>
        <a:graphic>
          <a:graphicData uri="http://schemas.openxmlformats.org/drawingml/2006/table">
            <a:tbl>
              <a:tblPr/>
              <a:tblGrid>
                <a:gridCol w="52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27">
                  <a:extLst>
                    <a:ext uri="{9D8B030D-6E8A-4147-A177-3AD203B41FA5}">
                      <a16:colId xmlns:a16="http://schemas.microsoft.com/office/drawing/2014/main" val="3547461022"/>
                    </a:ext>
                  </a:extLst>
                </a:gridCol>
                <a:gridCol w="90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교수코드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p_code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교수이름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p_name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dept)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한나라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컴공과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두나라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전자과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세나라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전기과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489082" y="2571317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교수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9E00A4-1189-4DAE-BAEB-20104DC2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9364"/>
              </p:ext>
            </p:extLst>
          </p:nvPr>
        </p:nvGraphicFramePr>
        <p:xfrm>
          <a:off x="2836234" y="2755543"/>
          <a:ext cx="2450860" cy="819676"/>
        </p:xfrm>
        <a:graphic>
          <a:graphicData uri="http://schemas.openxmlformats.org/drawingml/2006/table">
            <a:tbl>
              <a:tblPr/>
              <a:tblGrid>
                <a:gridCol w="53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22">
                  <a:extLst>
                    <a:ext uri="{9D8B030D-6E8A-4147-A177-3AD203B41FA5}">
                      <a16:colId xmlns:a16="http://schemas.microsoft.com/office/drawing/2014/main" val="2546135598"/>
                    </a:ext>
                  </a:extLst>
                </a:gridCol>
                <a:gridCol w="938384">
                  <a:extLst>
                    <a:ext uri="{9D8B030D-6E8A-4147-A177-3AD203B41FA5}">
                      <a16:colId xmlns:a16="http://schemas.microsoft.com/office/drawing/2014/main" val="3780079216"/>
                    </a:ext>
                  </a:extLst>
                </a:gridCol>
              </a:tblGrid>
              <a:tr h="334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이름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s_name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학년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(year)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지도교수번호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</a:rPr>
                        <a:t>홍길동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박길동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p200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300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홍길동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p300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8948" marR="28948" marT="8003" marB="8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46DA8B-A397-4E0C-8621-0169EC8780BC}"/>
              </a:ext>
            </a:extLst>
          </p:cNvPr>
          <p:cNvSpPr/>
          <p:nvPr/>
        </p:nvSpPr>
        <p:spPr>
          <a:xfrm>
            <a:off x="2688842" y="2601246"/>
            <a:ext cx="1074251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학생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431C08D-208C-49DC-8B2B-DCA015E06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24730"/>
              </p:ext>
            </p:extLst>
          </p:nvPr>
        </p:nvGraphicFramePr>
        <p:xfrm>
          <a:off x="2487133" y="3936851"/>
          <a:ext cx="1750827" cy="795039"/>
        </p:xfrm>
        <a:graphic>
          <a:graphicData uri="http://schemas.openxmlformats.org/drawingml/2006/table">
            <a:tbl>
              <a:tblPr/>
              <a:tblGrid>
                <a:gridCol w="51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180">
                  <a:extLst>
                    <a:ext uri="{9D8B030D-6E8A-4147-A177-3AD203B41FA5}">
                      <a16:colId xmlns:a16="http://schemas.microsoft.com/office/drawing/2014/main" val="3409941691"/>
                    </a:ext>
                  </a:extLst>
                </a:gridCol>
                <a:gridCol w="43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학수번호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h_code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개설교수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p_no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과목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</a:rPr>
                        <a:t>코드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c_code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</a:rPr>
                        <a:t>강의실번호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c_room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1100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 p100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c101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C-1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2100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p200 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c102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C-2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7CE13BB-9CB2-40C7-B1B9-FE0F9D0A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96951"/>
              </p:ext>
            </p:extLst>
          </p:nvPr>
        </p:nvGraphicFramePr>
        <p:xfrm>
          <a:off x="4479699" y="3921990"/>
          <a:ext cx="1176957" cy="851467"/>
        </p:xfrm>
        <a:graphic>
          <a:graphicData uri="http://schemas.openxmlformats.org/drawingml/2006/table">
            <a:tbl>
              <a:tblPr/>
              <a:tblGrid>
                <a:gridCol w="62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과목코드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c_code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과목명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c_name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c101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c102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C++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c103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Data Base</a:t>
                      </a: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C492FB-5AFC-4774-A6FB-5E20C9D76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45764"/>
              </p:ext>
            </p:extLst>
          </p:nvPr>
        </p:nvGraphicFramePr>
        <p:xfrm>
          <a:off x="6482164" y="3918329"/>
          <a:ext cx="1330638" cy="819302"/>
        </p:xfrm>
        <a:graphic>
          <a:graphicData uri="http://schemas.openxmlformats.org/drawingml/2006/table">
            <a:tbl>
              <a:tblPr/>
              <a:tblGrid>
                <a:gridCol w="58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그래픽"/>
                          <a:ea typeface="한양그래픽"/>
                        </a:rPr>
                        <a:t>강의실번호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그래픽"/>
                        <a:ea typeface="한양그래픽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c_room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위치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(location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C-1</a:t>
                      </a: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IT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층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501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호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C-2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IT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층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502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호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 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그래픽"/>
                        </a:rPr>
                        <a:t>C-3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IT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층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503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호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4624" marR="24624" marT="6808" marB="68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2333C8-FDFD-4287-9ADF-8E1FA2BBFF6E}"/>
              </a:ext>
            </a:extLst>
          </p:cNvPr>
          <p:cNvSpPr/>
          <p:nvPr/>
        </p:nvSpPr>
        <p:spPr>
          <a:xfrm>
            <a:off x="2239329" y="3727508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개설교과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3NF/BCNF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833D8C-5DF9-4937-8DB0-71DEE31FAA38}"/>
              </a:ext>
            </a:extLst>
          </p:cNvPr>
          <p:cNvSpPr/>
          <p:nvPr/>
        </p:nvSpPr>
        <p:spPr>
          <a:xfrm>
            <a:off x="4293706" y="3683043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교과목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FB07B-5D73-4445-A177-39BE971E02F1}"/>
              </a:ext>
            </a:extLst>
          </p:cNvPr>
          <p:cNvSpPr/>
          <p:nvPr/>
        </p:nvSpPr>
        <p:spPr>
          <a:xfrm>
            <a:off x="6250577" y="3721464"/>
            <a:ext cx="1438496" cy="19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강의실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 3NF/BCNF</a:t>
            </a:r>
            <a:endParaRPr lang="ko-KR" altLang="en-US" sz="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F3C33E-61B0-45C2-A030-91EFB09A56B1}"/>
              </a:ext>
            </a:extLst>
          </p:cNvPr>
          <p:cNvCxnSpPr/>
          <p:nvPr/>
        </p:nvCxnSpPr>
        <p:spPr>
          <a:xfrm flipV="1">
            <a:off x="340242" y="2571317"/>
            <a:ext cx="4012018" cy="29929"/>
          </a:xfrm>
          <a:prstGeom prst="line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AAA19A-AD5B-436F-83B8-BC9C5737C71A}"/>
              </a:ext>
            </a:extLst>
          </p:cNvPr>
          <p:cNvCxnSpPr/>
          <p:nvPr/>
        </p:nvCxnSpPr>
        <p:spPr>
          <a:xfrm flipV="1">
            <a:off x="4352260" y="1365776"/>
            <a:ext cx="0" cy="1216971"/>
          </a:xfrm>
          <a:prstGeom prst="line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68393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257" y="1221065"/>
            <a:ext cx="8018343" cy="105157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SQL</a:t>
            </a:r>
            <a:r>
              <a:rPr lang="ko-KR" altLang="en-US" sz="1200" dirty="0"/>
              <a:t>은 크게 </a:t>
            </a:r>
            <a:r>
              <a:rPr lang="en-US" altLang="ko-KR" sz="1200" dirty="0"/>
              <a:t>DDL(Data Definition Language), DML(Data Manipulation Language), DCL(Data Control Language)</a:t>
            </a:r>
            <a:r>
              <a:rPr lang="ko-KR" altLang="en-US" sz="1200" dirty="0"/>
              <a:t>로 나누어지는데</a:t>
            </a:r>
            <a:r>
              <a:rPr lang="en-US" altLang="ko-KR" sz="1200" dirty="0"/>
              <a:t>, DDL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관계형</a:t>
            </a:r>
            <a:r>
              <a:rPr lang="ko-KR" altLang="en-US" sz="1200" dirty="0"/>
              <a:t> 데이터베이스와 테이블의 생성과 제거와 같은 기능을 다루는 </a:t>
            </a:r>
            <a:r>
              <a:rPr lang="en-US" altLang="ko-KR" sz="1200" dirty="0"/>
              <a:t>SQL</a:t>
            </a:r>
            <a:r>
              <a:rPr lang="ko-KR" altLang="en-US" sz="1200" dirty="0"/>
              <a:t>이고</a:t>
            </a:r>
            <a:r>
              <a:rPr lang="en-US" altLang="ko-KR" sz="1200" dirty="0"/>
              <a:t>, DML</a:t>
            </a:r>
            <a:r>
              <a:rPr lang="ko-KR" altLang="en-US" sz="1200" dirty="0"/>
              <a:t>은 레코드의 삽입</a:t>
            </a:r>
            <a:r>
              <a:rPr lang="en-US" altLang="ko-KR" sz="1200" dirty="0"/>
              <a:t>, </a:t>
            </a:r>
            <a:r>
              <a:rPr lang="ko-KR" altLang="en-US" sz="1200" dirty="0"/>
              <a:t>조회</a:t>
            </a:r>
            <a:r>
              <a:rPr lang="en-US" altLang="ko-KR" sz="1200" dirty="0"/>
              <a:t>, </a:t>
            </a:r>
            <a:r>
              <a:rPr lang="ko-KR" altLang="en-US" sz="1200" dirty="0"/>
              <a:t>삭제 및 수정 등과 같은 기능을 다루는 </a:t>
            </a:r>
            <a:r>
              <a:rPr lang="en-US" altLang="ko-KR" sz="1200" dirty="0"/>
              <a:t>SQL</a:t>
            </a:r>
            <a:r>
              <a:rPr lang="ko-KR" altLang="en-US" sz="1200" dirty="0"/>
              <a:t>이며</a:t>
            </a:r>
            <a:r>
              <a:rPr lang="en-US" altLang="ko-KR" sz="1200" dirty="0"/>
              <a:t>, DCL</a:t>
            </a:r>
            <a:r>
              <a:rPr lang="ko-KR" altLang="en-US" sz="1200" dirty="0"/>
              <a:t>은 사용자 권한과 보안과 같은 기능을 다루게 됨</a:t>
            </a:r>
            <a:r>
              <a:rPr lang="en-US" altLang="ko-KR" sz="1200" dirty="0"/>
              <a:t>. </a:t>
            </a: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본 강좌에서는 테이블과 테이블 내에 존재하는 레코드를 다루는 범주에서 </a:t>
            </a:r>
            <a:r>
              <a:rPr lang="en-US" altLang="ko-KR" sz="1200" dirty="0"/>
              <a:t>SQL</a:t>
            </a:r>
            <a:r>
              <a:rPr lang="ko-KR" altLang="en-US" sz="1200" dirty="0"/>
              <a:t>의 다양한 사용법을 다름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174" y="2305723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생성과 제거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732" y="2763557"/>
            <a:ext cx="3945467" cy="18569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CREATE TABLE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테이블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열이름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데이터타입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[NOT NULL] [DEFAULT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],}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[PRIMARY KEY(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열이름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),]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{[UNIQUE (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열이름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),]}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{[FOREIGN KEY(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열이름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REFERENCES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기본테이블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[()]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[ON DELETE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[ON UPDATE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]]},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[CHECK(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조건식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)]);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34933" y="2745428"/>
            <a:ext cx="4004733" cy="18569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CREATE TABLE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학생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학번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INTEGER NOT NULL,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성명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VARCHAR(15) NOT NULL,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지도교수코드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CHAR(4),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전화번호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VARCHAR(15),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주소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VARCHAR(50),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PRIMARY KEY(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FOREIGN KEY(</a:t>
            </a:r>
            <a:r>
              <a:rPr lang="ko-KR" altLang="en-US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지도교수코드</a:t>
            </a:r>
            <a:r>
              <a:rPr lang="en-US" altLang="ko-KR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REFERENCES </a:t>
            </a:r>
            <a:r>
              <a:rPr lang="ko-KR" altLang="en-US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</a:t>
            </a:r>
            <a:r>
              <a:rPr lang="en-US" altLang="ko-KR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CHECK(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&gt;=1000 AND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&lt;=9999));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732" y="4768057"/>
            <a:ext cx="3945467" cy="25135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200"/>
              </a:spcBef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DROP </a:t>
            </a:r>
            <a:r>
              <a:rPr lang="en-US" altLang="ko-KR" sz="1000" b="1" dirty="0"/>
              <a:t>TABLE </a:t>
            </a:r>
            <a:r>
              <a:rPr lang="ko-KR" altLang="en-US" sz="1000" b="1" dirty="0"/>
              <a:t>테이블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이름</a:t>
            </a:r>
            <a:r>
              <a:rPr lang="en-US" altLang="ko-KR" sz="1000" b="1" dirty="0"/>
              <a:t>;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4933" y="4760914"/>
            <a:ext cx="4004733" cy="25135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200"/>
              </a:spcBef>
            </a:pP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DROP </a:t>
            </a:r>
            <a:r>
              <a:rPr lang="en-US" altLang="ko-KR" sz="1000" b="1"/>
              <a:t>TABLE </a:t>
            </a:r>
            <a:r>
              <a:rPr lang="ko-KR" altLang="en-US" sz="1000" b="1" dirty="0"/>
              <a:t>학생</a:t>
            </a:r>
            <a:r>
              <a:rPr lang="en-US" altLang="ko-KR" sz="1000" b="1" dirty="0"/>
              <a:t>;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9326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5523721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(relation) :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행과 열로 구성된 테이블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45477" y="1340769"/>
            <a:ext cx="3135522" cy="1080120"/>
            <a:chOff x="296152" y="1844824"/>
            <a:chExt cx="3135522" cy="108012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4,  </a:t>
              </a:r>
              <a:r>
                <a:rPr lang="en-US" altLang="ko-KR" sz="1200" dirty="0" err="1">
                  <a:solidFill>
                    <a:schemeClr val="tx1"/>
                  </a:solidFill>
                  <a:ea typeface="굴림" pitchFamily="50" charset="-127"/>
                </a:rPr>
                <a:t>DataBase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세빛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25000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3,  Python,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한빛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15000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2,  JAVA,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한빛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20000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1,  C++, </a:t>
              </a:r>
              <a:r>
                <a:rPr lang="ko-KR" altLang="en-US" sz="1200" dirty="0" err="1">
                  <a:solidFill>
                    <a:schemeClr val="tx1"/>
                  </a:solidFill>
                  <a:ea typeface="굴림" pitchFamily="50" charset="-127"/>
                </a:rPr>
                <a:t>두빛</a:t>
              </a:r>
              <a:r>
                <a:rPr lang="en-US" altLang="ko-KR" sz="1200" dirty="0">
                  <a:solidFill>
                    <a:schemeClr val="tx1"/>
                  </a:solidFill>
                  <a:ea typeface="굴림" pitchFamily="50" charset="-127"/>
                </a:rPr>
                <a:t>, 10000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2870"/>
              </p:ext>
            </p:extLst>
          </p:nvPr>
        </p:nvGraphicFramePr>
        <p:xfrm>
          <a:off x="976564" y="2959051"/>
          <a:ext cx="4464495" cy="138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C++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두빛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10000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한빛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한빛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DataBase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세빛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아래쪽 화살표 17"/>
          <p:cNvSpPr/>
          <p:nvPr/>
        </p:nvSpPr>
        <p:spPr>
          <a:xfrm>
            <a:off x="2803657" y="2580452"/>
            <a:ext cx="884171" cy="250130"/>
          </a:xfrm>
          <a:prstGeom prst="downArrow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17991" y="1290827"/>
            <a:ext cx="2667630" cy="1107996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도서번호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={1, 2, 3, 4}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도서이름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={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C++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, JAVA, Python, </a:t>
            </a:r>
            <a:r>
              <a:rPr kumimoji="0" lang="en-US" altLang="ko-KR" sz="10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DataBase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}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출판사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={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두빛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한빛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세빛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가격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= {10000, 20000, 15000, 25000}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98838" y="3034621"/>
            <a:ext cx="3128608" cy="6340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/>
              <a:t>첫 번째 행</a:t>
            </a:r>
            <a:r>
              <a:rPr lang="en-US" altLang="ko-KR" sz="1100" dirty="0"/>
              <a:t>(1, C++, </a:t>
            </a:r>
            <a:r>
              <a:rPr lang="ko-KR" altLang="en-US" sz="1100" dirty="0" err="1"/>
              <a:t>두빛</a:t>
            </a:r>
            <a:r>
              <a:rPr lang="en-US" altLang="ko-KR" sz="1100" dirty="0"/>
              <a:t>, 10000)</a:t>
            </a:r>
            <a:r>
              <a:rPr lang="ko-KR" altLang="en-US" sz="1100" dirty="0"/>
              <a:t>의 경우 네 개의 집합에서 각각 원소 한 개씩 선택하여 만들어진것으로 이 원소들이 관계</a:t>
            </a:r>
            <a:r>
              <a:rPr lang="en-US" altLang="ko-KR" sz="1100" dirty="0"/>
              <a:t>(relationship)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맺고 있음</a:t>
            </a:r>
            <a:r>
              <a:rPr lang="en-US" altLang="ko-KR" sz="1100" dirty="0"/>
              <a:t>.</a:t>
            </a:r>
          </a:p>
        </p:txBody>
      </p:sp>
      <p:cxnSp>
        <p:nvCxnSpPr>
          <p:cNvPr id="32" name="직선 화살표 연결선 31"/>
          <p:cNvCxnSpPr>
            <a:stCxn id="23" idx="1"/>
          </p:cNvCxnSpPr>
          <p:nvPr/>
        </p:nvCxnSpPr>
        <p:spPr>
          <a:xfrm flipH="1" flipV="1">
            <a:off x="5441059" y="3340205"/>
            <a:ext cx="157779" cy="114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화살표 연결선 35"/>
          <p:cNvCxnSpPr>
            <a:stCxn id="22" idx="2"/>
          </p:cNvCxnSpPr>
          <p:nvPr/>
        </p:nvCxnSpPr>
        <p:spPr>
          <a:xfrm>
            <a:off x="7151806" y="2398823"/>
            <a:ext cx="4696" cy="6357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63646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조작문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257" y="1221065"/>
            <a:ext cx="8018343" cy="30008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b="1" dirty="0"/>
              <a:t>데이터 </a:t>
            </a:r>
            <a:r>
              <a:rPr lang="ko-KR" altLang="en-US" sz="1200" b="1" dirty="0" err="1"/>
              <a:t>조작문</a:t>
            </a:r>
            <a:r>
              <a:rPr lang="en-US" altLang="ko-KR" sz="1200" b="1" dirty="0"/>
              <a:t>(DML)</a:t>
            </a:r>
            <a:r>
              <a:rPr lang="ko-KR" altLang="en-US" sz="1200" b="1" dirty="0"/>
              <a:t>에는 </a:t>
            </a:r>
            <a:r>
              <a:rPr lang="en-US" altLang="ko-KR" sz="1200" b="1" dirty="0"/>
              <a:t>SELECT(</a:t>
            </a:r>
            <a:r>
              <a:rPr lang="ko-KR" altLang="en-US" sz="1200" b="1" dirty="0"/>
              <a:t>검색</a:t>
            </a:r>
            <a:r>
              <a:rPr lang="en-US" altLang="ko-KR" sz="1200" b="1" dirty="0"/>
              <a:t>), INSERT(</a:t>
            </a:r>
            <a:r>
              <a:rPr lang="ko-KR" altLang="en-US" sz="1200" b="1" dirty="0"/>
              <a:t>삽입</a:t>
            </a:r>
            <a:r>
              <a:rPr lang="en-US" altLang="ko-KR" sz="1200" b="1" dirty="0"/>
              <a:t>), DELETE(</a:t>
            </a:r>
            <a:r>
              <a:rPr lang="ko-KR" altLang="en-US" sz="1200" b="1" dirty="0"/>
              <a:t>삭제</a:t>
            </a:r>
            <a:r>
              <a:rPr lang="en-US" altLang="ko-KR" sz="1200" b="1" dirty="0"/>
              <a:t>), UPDATE(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가 있음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76" y="1532669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1318" y="1945875"/>
            <a:ext cx="8170749" cy="2986456"/>
            <a:chOff x="321318" y="1945875"/>
            <a:chExt cx="8170749" cy="2986456"/>
          </a:xfrm>
        </p:grpSpPr>
        <p:sp>
          <p:nvSpPr>
            <p:cNvPr id="2" name="직사각형 1"/>
            <p:cNvSpPr/>
            <p:nvPr/>
          </p:nvSpPr>
          <p:spPr>
            <a:xfrm>
              <a:off x="338257" y="1945875"/>
              <a:ext cx="4572000" cy="12644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SELECT [ALL | DISTINCT]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attribute_list</a:t>
              </a: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     </a:t>
              </a:r>
              <a:r>
                <a:rPr lang="en-US" altLang="ko-KR" sz="1200" b="1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➊</a:t>
              </a:r>
            </a:p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FROM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table_list</a:t>
              </a: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                                     </a:t>
              </a:r>
              <a:r>
                <a:rPr lang="en-US" altLang="ko-KR" sz="1200" b="1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➋</a:t>
              </a:r>
            </a:p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[WHERE condition]                               </a:t>
              </a:r>
              <a:r>
                <a:rPr lang="en-US" altLang="ko-KR" sz="1200" b="1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➌</a:t>
              </a:r>
            </a:p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[GROUP BY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attribute_list</a:t>
              </a: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                      </a:t>
              </a:r>
              <a:r>
                <a:rPr lang="en-US" altLang="ko-KR" sz="1200" b="1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➍</a:t>
              </a:r>
            </a:p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[HAVING condition]]                               </a:t>
              </a:r>
              <a:r>
                <a:rPr lang="en-US" altLang="ko-KR" sz="1200" b="1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➎</a:t>
              </a:r>
            </a:p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[ORDER BY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attribute_list</a:t>
              </a:r>
              <a:r>
                <a:rPr lang="en-US" altLang="ko-KR" sz="1200" b="1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[ASC | DESC]];     </a:t>
              </a:r>
              <a:r>
                <a:rPr lang="en-US" altLang="ko-KR" sz="1200" b="1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➏</a:t>
              </a:r>
              <a:endPara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1322" y="3218769"/>
              <a:ext cx="81707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000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➊ 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검색할 테이블에 대한 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ATTRIBUTE 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즉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필드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데이터항목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에 대한 이름들을 기술하고 모든 필드를 검색할 경우에는 *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와일드 카드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를 기술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또한 통계처리를 위한 집단 함수인 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MAX(), MIN(), AVG(), SUM(), COUNT(), COUNT(*)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등을 기술할 수도 있음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1323" y="3618879"/>
              <a:ext cx="817074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000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➋ 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데이터를 검색할 테이블을 기술하며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관계를 맺는 두 개 이상의 테이블로부터 조인 검색을 하는 경우에는 해당 테이블을 모두 기술</a:t>
              </a:r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1322" y="3872883"/>
              <a:ext cx="8170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100"/>
                </a:spcBef>
              </a:pPr>
              <a:r>
                <a:rPr lang="en-US" altLang="ko-KR" sz="1000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➌ </a:t>
              </a:r>
              <a:r>
                <a:rPr lang="ko-KR" altLang="en-US" sz="1000" dirty="0"/>
                <a:t>조건을 지정</a:t>
              </a:r>
              <a:r>
                <a:rPr lang="en-US" altLang="ko-KR" sz="1000" dirty="0"/>
                <a:t>,</a:t>
              </a:r>
              <a:r>
                <a:rPr lang="ko-KR" altLang="en-US" sz="1000" dirty="0"/>
                <a:t> 기술하지 않으면 무조건적인 검색이 되어 모든 </a:t>
              </a:r>
              <a:r>
                <a:rPr lang="ko-KR" altLang="en-US" sz="1000" dirty="0" err="1"/>
                <a:t>튜플에</a:t>
              </a:r>
              <a:r>
                <a:rPr lang="ko-KR" altLang="en-US" sz="1000" dirty="0"/>
                <a:t> 대한 검색 결과를 가져오게 됨</a:t>
              </a:r>
              <a:r>
                <a:rPr lang="en-US" altLang="ko-KR" sz="1000" dirty="0"/>
                <a:t> 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1318" y="4076085"/>
              <a:ext cx="81707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000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➍ </a:t>
              </a:r>
              <a:r>
                <a:rPr lang="en-US" altLang="ko-KR" sz="1000" dirty="0"/>
                <a:t>GROUP </a:t>
              </a:r>
              <a:r>
                <a:rPr lang="ko-KR" altLang="en-US" sz="1000" dirty="0"/>
                <a:t>단위로 질의를 실행 위해 기술</a:t>
              </a:r>
              <a:r>
                <a:rPr lang="en-US" altLang="ko-KR" sz="1000" dirty="0"/>
                <a:t>,</a:t>
              </a:r>
              <a:r>
                <a:rPr lang="ko-KR" altLang="en-US" sz="1000" dirty="0"/>
                <a:t> 기술된 </a:t>
              </a:r>
              <a:r>
                <a:rPr lang="ko-KR" altLang="en-US" sz="1000" dirty="0" err="1"/>
                <a:t>애트리뷰트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필드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가 있다면 </a:t>
              </a:r>
              <a:r>
                <a:rPr lang="ko-KR" altLang="en-US" sz="1000" dirty="0" err="1"/>
                <a:t>애트리뷰트의</a:t>
              </a:r>
              <a:r>
                <a:rPr lang="ko-KR" altLang="en-US" sz="1000" dirty="0"/>
                <a:t> 값이 동일한 </a:t>
              </a:r>
              <a:r>
                <a:rPr lang="ko-KR" altLang="en-US" sz="1000" dirty="0" err="1"/>
                <a:t>튜플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행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들을 모아서 먼저 </a:t>
              </a:r>
              <a:r>
                <a:rPr lang="en-US" altLang="ko-KR" sz="1000" dirty="0"/>
                <a:t>GROUPING</a:t>
              </a:r>
              <a:r>
                <a:rPr lang="ko-KR" altLang="en-US" sz="1000" dirty="0"/>
                <a:t>을 수행하고</a:t>
              </a:r>
              <a:r>
                <a:rPr lang="en-US" altLang="ko-KR" sz="1000" dirty="0"/>
                <a:t>, GROUPING</a:t>
              </a:r>
              <a:r>
                <a:rPr lang="ko-KR" altLang="en-US" sz="1000" dirty="0"/>
                <a:t>된 결과로부터 한 개의 </a:t>
              </a:r>
              <a:r>
                <a:rPr lang="ko-KR" altLang="en-US" sz="1000" dirty="0" err="1"/>
                <a:t>튜플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레코드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씩 질의 결과를 생성</a:t>
              </a:r>
              <a:r>
                <a:rPr lang="en-US" altLang="ko-KR" sz="1000" dirty="0"/>
                <a:t>  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1323" y="4488284"/>
              <a:ext cx="8170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➎ </a:t>
              </a:r>
              <a:r>
                <a:rPr lang="en-US" altLang="ko-KR" sz="1000" dirty="0"/>
                <a:t>GROUP BY </a:t>
              </a:r>
              <a:r>
                <a:rPr lang="ko-KR" altLang="en-US" sz="1000" dirty="0"/>
                <a:t>절에 대한 조건을 기술</a:t>
              </a:r>
              <a:r>
                <a:rPr lang="en-US" altLang="ko-KR" sz="1000" dirty="0"/>
                <a:t>, GROUPING</a:t>
              </a:r>
              <a:r>
                <a:rPr lang="ko-KR" altLang="en-US" sz="1000" dirty="0"/>
                <a:t>을 할 때 조건을 부여 함</a:t>
              </a:r>
              <a:r>
                <a:rPr lang="en-US" altLang="ko-KR" sz="1000" dirty="0"/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1322" y="4716887"/>
              <a:ext cx="817074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rgbClr val="ED008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➏ </a:t>
              </a:r>
              <a:r>
                <a:rPr lang="ko-KR" altLang="en-US" sz="1000" dirty="0"/>
                <a:t>질의된 결과에 대하여 특정 </a:t>
              </a:r>
              <a:r>
                <a:rPr lang="ko-KR" altLang="en-US" sz="1000" dirty="0" err="1"/>
                <a:t>애트리뷰트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필드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를 중심으로 정렬한 결과를 얻기 위하여 기술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15453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5023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조건검색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(WHERE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257" y="923534"/>
            <a:ext cx="8749039" cy="41447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절 이후에 관계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비교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연산자와 논리 연산자를 조합하여 기술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lvl="4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BETWEEN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pPr lvl="4"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SELECT * FROM STUDENT WHERE NUMBER BETWEEN 100 AND 200</a:t>
            </a:r>
          </a:p>
          <a:p>
            <a:pPr lvl="4" algn="just">
              <a:lnSpc>
                <a:spcPct val="100000"/>
              </a:lnSpc>
              <a:spcBef>
                <a:spcPts val="100"/>
              </a:spcBef>
            </a:pP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집합원소 검색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SELECT * FROM STUDENT WHERE NUMBER IN (100, 200, 300);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패턴매칭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검색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(LIKE):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SELECT * FROM STUDENT WHERE NAME LIKE "ABC...N";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순서를 명세한 검색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(ORDER BY):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FF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SELECT PROFESSOR_ID, STUDENT_ID, NAME, PHONE_NUM  FROM STUDENT WHERE STUDENT_ID &gt;=5000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ORDER BY PROFESSOR_ID ASC, STUDENT_ID DESC;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굴림" panose="020B0600000101010101" pitchFamily="50" charset="-127"/>
              <a:ea typeface="굴림" panose="020B0600000101010101" pitchFamily="50" charset="-127"/>
              <a:sym typeface="Helvetica Neue Thin"/>
            </a:endParaRP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그룹질의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(GROUP BY)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를 이용한 검색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SELECT PROFESSOR_ID, AVG(GRADE) AS 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평균성적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FROM STUDENT GROUP BY PROFESSOR_ID;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굴림" panose="020B0600000101010101" pitchFamily="50" charset="-127"/>
              <a:ea typeface="굴림" panose="020B0600000101010101" pitchFamily="50" charset="-127"/>
              <a:sym typeface="Helvetica Neue Thin"/>
            </a:endParaRP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그룹 탐색 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조건절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(HAVING)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을 이용한 검색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solidFill>
                  <a:srgbClr val="FF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SELECT ROFESSOR_ID, AVG(GRADE) AS 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평균성적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FROM STUDENT GROUP BY PROFESSOR_ID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HAVING COUNT(*) &gt;= 10;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FF00FF"/>
              </a:solidFill>
              <a:effectLst/>
              <a:uFillTx/>
              <a:latin typeface="굴림" panose="020B0600000101010101" pitchFamily="50" charset="-127"/>
              <a:ea typeface="굴림" panose="020B0600000101010101" pitchFamily="50" charset="-127"/>
              <a:sym typeface="Helvetica Neue Thi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018" y="2442839"/>
            <a:ext cx="3096582" cy="746358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 기준 </a:t>
            </a:r>
            <a:r>
              <a:rPr lang="ko-KR" altLang="en-US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매칭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WHERE NAME LIKE "ABC%“        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 기준 </a:t>
            </a:r>
            <a:r>
              <a:rPr lang="ko-KR" altLang="en-US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매칭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WHERE NAME LIKE "%ABC“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좌우기준 </a:t>
            </a:r>
            <a:r>
              <a:rPr lang="ko-KR" altLang="en-US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매칭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WHERE NAME LIKE "AB%CD%“ 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포함기준 </a:t>
            </a:r>
            <a:r>
              <a:rPr lang="ko-KR" altLang="en-US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매칭</a:t>
            </a:r>
            <a:r>
              <a:rPr lang="ko-KR" altLang="en-US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WHERE NAME LIKE "%ABC%"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8773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조인질의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257" y="1077126"/>
            <a:ext cx="8749039" cy="6950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두 개 이상의 테이블로부터 데이터를 검색하는 질의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두 개의 테이블로부터 조인질의가 가능 하려면 공통된 도메인을 갖는 </a:t>
            </a:r>
            <a:r>
              <a:rPr lang="ko-KR" altLang="en-US" sz="1200" dirty="0" err="1"/>
              <a:t>애트리뷰트가</a:t>
            </a:r>
            <a:r>
              <a:rPr lang="ko-KR" altLang="en-US" sz="1200" dirty="0"/>
              <a:t> 존재해야 함</a:t>
            </a:r>
            <a:endParaRPr lang="en-US" altLang="ko-KR" sz="1200" dirty="0"/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두 테이블의 공통된 </a:t>
            </a:r>
            <a:r>
              <a:rPr lang="ko-KR" altLang="en-US" sz="1200" dirty="0" err="1"/>
              <a:t>애트리뷰트</a:t>
            </a:r>
            <a:r>
              <a:rPr lang="ko-KR" altLang="en-US" sz="1200" dirty="0"/>
              <a:t> 간에 관계가 설정되어 있어야 함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32" y="2169182"/>
            <a:ext cx="8621629" cy="602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SELECT STUDENT.ID, STUDENT.NAME, PROFESSOR.NAME, PROFESSOR.PHONE_NUM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FROM STUDENT, PROFESSOR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WHERE STUDENT.PROFESSOR_ID = PROFESSOR.ID;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32" y="1984697"/>
            <a:ext cx="1837268" cy="263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indent="-17145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조건질의 예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398" y="3312609"/>
            <a:ext cx="8621629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SELECT STUDENT.NAME, PROFESSOR.NAME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FROM STUDENT, PROFESSOR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WHERE STUDENT.ID = 12345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AND STUDENT.PROFESSOR_ID = PROFESSOR.ID;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395" y="3082549"/>
            <a:ext cx="1507072" cy="263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indent="-17145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조건질의 예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7727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부속질의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961" y="2406978"/>
            <a:ext cx="8621629" cy="510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SELECT * FROM STUDENT WHERE PROFESSOR_ID = (SELECT ID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      FROM PROFESSOR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      WHERE NAME = ‘</a:t>
            </a:r>
            <a:r>
              <a:rPr lang="ko-KR" altLang="en-US" sz="1000" dirty="0"/>
              <a:t>한기태’</a:t>
            </a:r>
            <a:r>
              <a:rPr lang="en-US" altLang="ko-KR" sz="1000" dirty="0"/>
              <a:t>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31" y="1964523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부속질의 예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1 :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비교검사를 갖는 부속질의 탐색조건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열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리스트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테이블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검사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값 비교연산자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부속질의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861" y="2938189"/>
            <a:ext cx="845820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indent="-17145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부속질의 예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2: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집합원소 검사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000" dirty="0"/>
              <a:t>SELECT </a:t>
            </a:r>
            <a:r>
              <a:rPr lang="ko-KR" altLang="en-US" sz="1000" dirty="0"/>
              <a:t>열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 </a:t>
            </a:r>
            <a:r>
              <a:rPr lang="en-US" altLang="ko-KR" sz="1000" dirty="0"/>
              <a:t>FROM </a:t>
            </a:r>
            <a:r>
              <a:rPr lang="ko-KR" altLang="en-US" sz="1000" dirty="0"/>
              <a:t>메인</a:t>
            </a:r>
            <a:r>
              <a:rPr lang="en-US" altLang="ko-KR" sz="1000" dirty="0"/>
              <a:t>_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WHERE </a:t>
            </a:r>
            <a:r>
              <a:rPr lang="ko-KR" altLang="en-US" sz="1000" dirty="0"/>
              <a:t>검사</a:t>
            </a:r>
            <a:r>
              <a:rPr lang="en-US" altLang="ko-KR" sz="1000" dirty="0"/>
              <a:t>_</a:t>
            </a:r>
            <a:r>
              <a:rPr lang="ko-KR" altLang="en-US" sz="1000" dirty="0"/>
              <a:t>값 </a:t>
            </a:r>
            <a:r>
              <a:rPr lang="en-US" altLang="ko-KR" sz="1000" dirty="0"/>
              <a:t>[NOT] IN </a:t>
            </a:r>
            <a:r>
              <a:rPr lang="en-US" altLang="ko-KR" sz="1000" b="1" dirty="0"/>
              <a:t>(</a:t>
            </a:r>
            <a:r>
              <a:rPr lang="ko-KR" altLang="en-US" sz="1000" dirty="0"/>
              <a:t>부속질의</a:t>
            </a:r>
            <a:r>
              <a:rPr lang="en-US" altLang="ko-KR" sz="1000" b="1" dirty="0"/>
              <a:t>)</a:t>
            </a:r>
            <a:r>
              <a:rPr lang="en-US" altLang="ko-KR" sz="1000" dirty="0"/>
              <a:t>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892" y="3414512"/>
            <a:ext cx="862162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SELECT * FROM STUDENT WHERE PROFESSOR_ID [NOT] IN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  (SELECT ID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   FROM PROFESSOR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   WHERE DEPARTMENT=“</a:t>
            </a:r>
            <a:r>
              <a:rPr lang="ko-KR" altLang="en-US" sz="1000" dirty="0"/>
              <a:t>컴퓨터공학과”</a:t>
            </a:r>
            <a:r>
              <a:rPr lang="en-US" altLang="ko-KR" sz="1000" dirty="0"/>
              <a:t>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257" y="1077126"/>
            <a:ext cx="8749039" cy="6950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SELECT </a:t>
            </a:r>
            <a:r>
              <a:rPr lang="ko-KR" altLang="en-US" sz="1200" dirty="0"/>
              <a:t>문에 포함된 </a:t>
            </a:r>
            <a:r>
              <a:rPr lang="en-US" altLang="ko-KR" sz="1200" dirty="0"/>
              <a:t>SELECT </a:t>
            </a:r>
            <a:r>
              <a:rPr lang="ko-KR" altLang="en-US" sz="1200" dirty="0"/>
              <a:t>문을 부속질의라고 하며</a:t>
            </a:r>
            <a:r>
              <a:rPr lang="en-US" altLang="ko-KR" sz="1200" dirty="0"/>
              <a:t>, WHERE </a:t>
            </a:r>
            <a:r>
              <a:rPr lang="ko-KR" altLang="en-US" sz="1200" dirty="0"/>
              <a:t>절이나 </a:t>
            </a:r>
            <a:r>
              <a:rPr lang="en-US" altLang="ko-KR" sz="1200" dirty="0"/>
              <a:t>HAVING </a:t>
            </a:r>
            <a:r>
              <a:rPr lang="ko-KR" altLang="en-US" sz="1200" dirty="0"/>
              <a:t>절에 </a:t>
            </a:r>
            <a:r>
              <a:rPr lang="ko-KR" altLang="en-US" sz="1200" dirty="0" err="1"/>
              <a:t>나타</a:t>
            </a:r>
            <a:r>
              <a:rPr lang="ko-KR" altLang="en-US" sz="1200" dirty="0"/>
              <a:t> 남</a:t>
            </a:r>
            <a:endParaRPr lang="en-US" altLang="ko-KR" sz="1200" dirty="0"/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부속질의가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나타나면 질의 결과에 포함된 개별적인 행들을 선택하고</a:t>
            </a:r>
            <a:r>
              <a:rPr lang="en-US" altLang="ko-KR" sz="1200" dirty="0"/>
              <a:t>, </a:t>
            </a: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부속질의가 </a:t>
            </a:r>
            <a:r>
              <a:rPr lang="en-US" altLang="ko-KR" sz="1200" dirty="0"/>
              <a:t>HAVING</a:t>
            </a:r>
            <a:r>
              <a:rPr lang="ko-KR" altLang="en-US" sz="1200" dirty="0"/>
              <a:t>절에 나타나면 질의 결과에 나타나는 행의 그룹들을 선택하게 됨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118372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부속질의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829" y="1594173"/>
            <a:ext cx="862162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SELECT * FROM STUDENT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WHERE PROFESSOR_ID [NOT] EXITS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(SELECT * FROM PROFESSOR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WHERE STUDENT.PROFESSOR_ID = PROFESSOR_ID AND DEPARTMENT = “</a:t>
            </a:r>
            <a:r>
              <a:rPr lang="ko-KR" altLang="en-US" sz="1000" dirty="0"/>
              <a:t>컴퓨터공학과”</a:t>
            </a:r>
            <a:r>
              <a:rPr lang="en-US" altLang="ko-KR" sz="1000" dirty="0"/>
              <a:t>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31" y="1151718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부속질의 예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3 :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존재 검사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/>
              <a:t>SELECT </a:t>
            </a:r>
            <a:r>
              <a:rPr lang="ko-KR" altLang="en-US" sz="1000" dirty="0"/>
              <a:t>열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 </a:t>
            </a:r>
            <a:r>
              <a:rPr lang="en-US" altLang="ko-KR" sz="1000" dirty="0"/>
              <a:t>FROM </a:t>
            </a:r>
            <a:r>
              <a:rPr lang="ko-KR" altLang="en-US" sz="1000" dirty="0"/>
              <a:t>메인</a:t>
            </a:r>
            <a:r>
              <a:rPr lang="en-US" altLang="ko-KR" sz="1000" dirty="0"/>
              <a:t>_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WHERE [NOT] EXITS </a:t>
            </a:r>
            <a:r>
              <a:rPr lang="en-US" altLang="ko-KR" sz="1000" b="1" dirty="0"/>
              <a:t>(</a:t>
            </a:r>
            <a:r>
              <a:rPr lang="ko-KR" altLang="en-US" sz="1000" dirty="0"/>
              <a:t>부속질의</a:t>
            </a:r>
            <a:r>
              <a:rPr lang="en-US" altLang="ko-KR" sz="1000" b="1" dirty="0"/>
              <a:t>)</a:t>
            </a:r>
            <a:r>
              <a:rPr lang="en-US" altLang="ko-KR" sz="1000" dirty="0"/>
              <a:t>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61" y="2396320"/>
            <a:ext cx="8458205" cy="497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indent="-17145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부속질의 예 </a:t>
            </a: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4: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한정비교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 검사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000" dirty="0"/>
              <a:t>SELECT </a:t>
            </a:r>
            <a:r>
              <a:rPr lang="ko-KR" altLang="en-US" sz="1000" dirty="0"/>
              <a:t>열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  </a:t>
            </a:r>
            <a:r>
              <a:rPr lang="en-US" altLang="ko-KR" sz="1000" dirty="0"/>
              <a:t>FROM </a:t>
            </a:r>
            <a:r>
              <a:rPr lang="ko-KR" altLang="en-US" sz="1000" dirty="0"/>
              <a:t>메인</a:t>
            </a:r>
            <a:r>
              <a:rPr lang="en-US" altLang="ko-KR" sz="1000" dirty="0"/>
              <a:t>_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WHERE </a:t>
            </a:r>
            <a:r>
              <a:rPr lang="ko-KR" altLang="en-US" sz="1000" dirty="0"/>
              <a:t>검사</a:t>
            </a:r>
            <a:r>
              <a:rPr lang="en-US" altLang="ko-KR" sz="1000" dirty="0"/>
              <a:t>_</a:t>
            </a:r>
            <a:r>
              <a:rPr lang="ko-KR" altLang="en-US" sz="1000" dirty="0"/>
              <a:t>값 비교연산자 </a:t>
            </a:r>
            <a:r>
              <a:rPr lang="en-US" altLang="ko-KR" sz="1000" dirty="0"/>
              <a:t>[ANY | ALL] </a:t>
            </a:r>
            <a:r>
              <a:rPr lang="en-US" altLang="ko-KR" sz="1000" b="1" dirty="0"/>
              <a:t>(</a:t>
            </a:r>
            <a:r>
              <a:rPr lang="ko-KR" altLang="en-US" sz="1000" dirty="0"/>
              <a:t>부속질의</a:t>
            </a:r>
            <a:r>
              <a:rPr lang="en-US" altLang="ko-KR" sz="1000" b="1" dirty="0"/>
              <a:t>)</a:t>
            </a:r>
            <a:r>
              <a:rPr lang="en-US" altLang="ko-KR" sz="1000" dirty="0"/>
              <a:t>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361" y="2953022"/>
            <a:ext cx="8621629" cy="510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SELECT DEPARTMENT, NAME FROM PROFESSOR A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WHERE AGE &lt;= ANY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(SELECT AGE FROM STUDENT B WHERE A.ID = B.PROFESSOR_ID);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93" y="3486420"/>
            <a:ext cx="8621629" cy="510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SELECT DEPARTMENT, NAME FROM PROFESSOR A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WHERE AGE &gt; ALL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(SELECT AGE FROM STUDENT B WHERE A.ID = B.PROFESSOR_ID);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10070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HAVING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절 부속질의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961" y="2280574"/>
            <a:ext cx="8621629" cy="78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SELECT DEPARTMENT, AVG(GRADE)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FROM STUDENT GROUP BY DEPARTMENT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HAVING AVG(GRADE) &gt;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(SELECT AVG(GRADE)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      FROM STUDENT);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7" y="1735045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HAVING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절 </a:t>
            </a: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굴림" panose="020B0600000101010101" pitchFamily="50" charset="-127"/>
                <a:ea typeface="굴림" panose="020B0600000101010101" pitchFamily="50" charset="-127"/>
                <a:sym typeface="Helvetica Neue Thin"/>
              </a:rPr>
              <a:t>부속질의 예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/>
              <a:t>SELECT </a:t>
            </a:r>
            <a:r>
              <a:rPr lang="ko-KR" altLang="en-US" sz="1000" dirty="0"/>
              <a:t>열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 </a:t>
            </a:r>
            <a:r>
              <a:rPr lang="en-US" altLang="ko-KR" sz="1000" dirty="0"/>
              <a:t>FROM </a:t>
            </a:r>
            <a:r>
              <a:rPr lang="ko-KR" altLang="en-US" sz="1000" dirty="0"/>
              <a:t>메인</a:t>
            </a:r>
            <a:r>
              <a:rPr lang="en-US" altLang="ko-KR" sz="1000" dirty="0"/>
              <a:t>_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GROUP BY </a:t>
            </a:r>
            <a:r>
              <a:rPr lang="ko-KR" altLang="en-US" sz="1000" dirty="0"/>
              <a:t>열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 </a:t>
            </a:r>
            <a:r>
              <a:rPr lang="en-US" altLang="ko-KR" sz="1000" dirty="0"/>
              <a:t>HAVING </a:t>
            </a:r>
            <a:r>
              <a:rPr lang="ko-KR" altLang="en-US" sz="1000" dirty="0"/>
              <a:t>검사</a:t>
            </a:r>
            <a:r>
              <a:rPr lang="en-US" altLang="ko-KR" sz="1000" dirty="0"/>
              <a:t>_</a:t>
            </a:r>
            <a:r>
              <a:rPr lang="ko-KR" altLang="en-US" sz="1000" dirty="0"/>
              <a:t>값 부속질의 탐색조건 </a:t>
            </a:r>
            <a:r>
              <a:rPr lang="en-US" altLang="ko-KR" sz="1000" dirty="0"/>
              <a:t>(</a:t>
            </a:r>
            <a:r>
              <a:rPr lang="ko-KR" altLang="en-US" sz="1000" dirty="0"/>
              <a:t>부속질의</a:t>
            </a:r>
            <a:r>
              <a:rPr lang="en-US" altLang="ko-KR" sz="1000" dirty="0"/>
              <a:t>);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257" y="1077126"/>
            <a:ext cx="8749039" cy="48474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WHERE </a:t>
            </a:r>
            <a:r>
              <a:rPr lang="ko-KR" altLang="en-US" sz="1200" dirty="0"/>
              <a:t>절의 부속질의가 테이블의 행들을 선택하는 조건검사를 위하여 사용되었다면</a:t>
            </a:r>
            <a:r>
              <a:rPr lang="en-US" altLang="ko-KR" sz="1200" dirty="0"/>
              <a:t>, HAVING </a:t>
            </a:r>
            <a:r>
              <a:rPr lang="ko-KR" altLang="en-US" sz="1200" dirty="0"/>
              <a:t>절의 부속질의는 </a:t>
            </a:r>
            <a:r>
              <a:rPr lang="en-US" altLang="ko-KR" sz="1200" dirty="0"/>
              <a:t>GROUP BY </a:t>
            </a:r>
            <a:r>
              <a:rPr lang="ko-KR" altLang="en-US" sz="1200" dirty="0"/>
              <a:t>절의 조건검사를 위하여 사용 됨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66104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UPDATE(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갱신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961" y="2561281"/>
            <a:ext cx="8621629" cy="2385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UPDATE STUDENT SET PHONE_NUM = “031-750-5797”  WHERE ID = 9000;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7" y="1735045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기본형식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/>
              <a:t>UPDATE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_</a:t>
            </a:r>
            <a:r>
              <a:rPr lang="ko-KR" altLang="en-US" sz="1000" dirty="0"/>
              <a:t>이름 </a:t>
            </a:r>
            <a:r>
              <a:rPr lang="en-US" altLang="ko-KR" sz="1000" dirty="0"/>
              <a:t>SET </a:t>
            </a:r>
            <a:r>
              <a:rPr lang="ko-KR" altLang="en-US" sz="1000" dirty="0" err="1"/>
              <a:t>애트리뷰트</a:t>
            </a:r>
            <a:r>
              <a:rPr lang="en-US" altLang="ko-KR" sz="1000" dirty="0"/>
              <a:t>(</a:t>
            </a:r>
            <a:r>
              <a:rPr lang="ko-KR" altLang="en-US" sz="1000" dirty="0"/>
              <a:t>필드</a:t>
            </a:r>
            <a:r>
              <a:rPr lang="en-US" altLang="ko-KR" sz="1000" dirty="0"/>
              <a:t>)_</a:t>
            </a:r>
            <a:r>
              <a:rPr lang="ko-KR" altLang="en-US" sz="1000" dirty="0"/>
              <a:t>이름 </a:t>
            </a:r>
            <a:r>
              <a:rPr lang="en-US" altLang="ko-KR" sz="1000" dirty="0"/>
              <a:t>= </a:t>
            </a:r>
            <a:r>
              <a:rPr lang="ko-KR" altLang="en-US" sz="1000" dirty="0" err="1"/>
              <a:t>연산식</a:t>
            </a:r>
            <a:r>
              <a:rPr lang="en-US" altLang="ko-KR" sz="1000" dirty="0"/>
              <a:t>[,...] [WHERE </a:t>
            </a:r>
            <a:r>
              <a:rPr lang="ko-KR" altLang="en-US" sz="1000" dirty="0"/>
              <a:t>탐색조건</a:t>
            </a:r>
            <a:r>
              <a:rPr lang="en-US" altLang="ko-KR" sz="1000" dirty="0"/>
              <a:t>];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257" y="1077126"/>
            <a:ext cx="8749039" cy="48474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테이블에서 기존 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(</a:t>
            </a:r>
            <a:r>
              <a:rPr lang="ko-KR" altLang="en-US" sz="1200" dirty="0"/>
              <a:t>레코드</a:t>
            </a:r>
            <a:r>
              <a:rPr lang="en-US" altLang="ko-KR" sz="1200" dirty="0"/>
              <a:t>)</a:t>
            </a:r>
            <a:r>
              <a:rPr lang="ko-KR" altLang="en-US" sz="1200" dirty="0"/>
              <a:t>을 하나씩 조사하면서 </a:t>
            </a:r>
            <a:r>
              <a:rPr lang="en-US" altLang="ko-KR" sz="1200" dirty="0"/>
              <a:t>WHERE </a:t>
            </a:r>
            <a:r>
              <a:rPr lang="ko-KR" altLang="en-US" sz="1200" dirty="0"/>
              <a:t>절의 탐색조건을 만족하는 모든 레코드들에 대하여 </a:t>
            </a:r>
            <a:r>
              <a:rPr lang="en-US" altLang="ko-KR" sz="1200" dirty="0"/>
              <a:t>SET</a:t>
            </a:r>
            <a:r>
              <a:rPr lang="ko-KR" altLang="en-US" sz="1200" dirty="0"/>
              <a:t>절에 기술된 대로 </a:t>
            </a:r>
            <a:r>
              <a:rPr lang="ko-KR" altLang="en-US" sz="1200" dirty="0" err="1"/>
              <a:t>애트리뷰트</a:t>
            </a:r>
            <a:r>
              <a:rPr lang="en-US" altLang="ko-KR" sz="1200" dirty="0"/>
              <a:t>(</a:t>
            </a:r>
            <a:r>
              <a:rPr lang="ko-KR" altLang="en-US" sz="1200" dirty="0"/>
              <a:t>필드</a:t>
            </a:r>
            <a:r>
              <a:rPr lang="en-US" altLang="ko-KR" sz="1200" dirty="0"/>
              <a:t>)</a:t>
            </a:r>
            <a:r>
              <a:rPr lang="ko-KR" altLang="en-US" sz="1200" dirty="0"/>
              <a:t>의 값을 변경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556" y="2261199"/>
            <a:ext cx="8816365" cy="300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갱신문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예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931" y="2971178"/>
            <a:ext cx="8816365" cy="96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갱신문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예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/>
              <a:t>UPDATE STUDENT  SET DEPARTMENT = “</a:t>
            </a:r>
            <a:r>
              <a:rPr lang="ko-KR" altLang="en-US" sz="1000" dirty="0" err="1"/>
              <a:t>컴공과</a:t>
            </a:r>
            <a:r>
              <a:rPr lang="ko-KR" altLang="en-US" sz="1000" dirty="0"/>
              <a:t>” </a:t>
            </a:r>
            <a:endParaRPr lang="en-US" altLang="ko-KR" sz="1000" dirty="0"/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WHERE PROFESSOR_ID = (SELECT ID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FROM PROFESSOR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                                       WHERE NAME = “</a:t>
            </a:r>
            <a:r>
              <a:rPr lang="ko-KR" altLang="en-US" sz="1000" dirty="0"/>
              <a:t>한나라”</a:t>
            </a:r>
            <a:r>
              <a:rPr lang="en-US" altLang="ko-KR" sz="1000" dirty="0"/>
              <a:t>);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72410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INSERT(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삽입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961" y="2375016"/>
            <a:ext cx="8621629" cy="2385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INSERT INTO STUDENT(ID, NAME, DEPARTMENT, PROFESSOR_ID) VALUES(111, '</a:t>
            </a:r>
            <a:r>
              <a:rPr lang="ko-KR" altLang="en-US" sz="1000" dirty="0" err="1"/>
              <a:t>한국남</a:t>
            </a:r>
            <a:r>
              <a:rPr lang="en-US" altLang="ko-KR" sz="1000" dirty="0"/>
              <a:t>', '</a:t>
            </a:r>
            <a:r>
              <a:rPr lang="ko-KR" altLang="en-US" sz="1000" dirty="0" err="1"/>
              <a:t>컴공과</a:t>
            </a:r>
            <a:r>
              <a:rPr lang="en-US" altLang="ko-KR" sz="1000" dirty="0"/>
              <a:t>', 'A100');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7" y="1548780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단일 행을 직접 삽입하는 방법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dirty="0"/>
              <a:t>INSERT INTO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[(</a:t>
            </a:r>
            <a:r>
              <a:rPr lang="ko-KR" altLang="en-US" sz="1000" dirty="0" err="1"/>
              <a:t>애트리뷰트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</a:t>
            </a:r>
            <a:r>
              <a:rPr lang="en-US" altLang="ko-KR" sz="1000" dirty="0"/>
              <a:t>)] VALUES(</a:t>
            </a:r>
            <a:r>
              <a:rPr lang="ko-KR" altLang="en-US" sz="1000" dirty="0" err="1"/>
              <a:t>애트리뷰트에</a:t>
            </a:r>
            <a:r>
              <a:rPr lang="ko-KR" altLang="en-US" sz="1000" dirty="0"/>
              <a:t> 대응되는 값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</a:t>
            </a:r>
            <a:r>
              <a:rPr lang="en-US" altLang="ko-KR" sz="1000" dirty="0"/>
              <a:t>);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257" y="1161796"/>
            <a:ext cx="8749039" cy="26314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새로운 현실 세계의 데이터를 데이터베이스 테이블에 삽입할 때는 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(</a:t>
            </a:r>
            <a:r>
              <a:rPr lang="ko-KR" altLang="en-US" sz="1200" dirty="0"/>
              <a:t>행</a:t>
            </a:r>
            <a:r>
              <a:rPr lang="en-US" altLang="ko-KR" sz="1200" dirty="0"/>
              <a:t>) </a:t>
            </a:r>
            <a:r>
              <a:rPr lang="ko-KR" altLang="en-US" sz="1200" dirty="0"/>
              <a:t>형태로 삽입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556" y="2074934"/>
            <a:ext cx="8816365" cy="300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단일 행 삽입 예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931" y="2725646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다중 행을 삽입하는 방법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000" dirty="0"/>
              <a:t>INSERT INTO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[(</a:t>
            </a:r>
            <a:r>
              <a:rPr lang="ko-KR" altLang="en-US" sz="1000" dirty="0" err="1"/>
              <a:t>애트리뷰트</a:t>
            </a:r>
            <a:r>
              <a:rPr lang="en-US" altLang="ko-KR" sz="1000" dirty="0"/>
              <a:t>_</a:t>
            </a:r>
            <a:r>
              <a:rPr lang="ko-KR" altLang="en-US" sz="1000" dirty="0"/>
              <a:t>리스트</a:t>
            </a:r>
            <a:r>
              <a:rPr lang="en-US" altLang="ko-KR" sz="1000" dirty="0"/>
              <a:t>)]  SELECT</a:t>
            </a:r>
            <a:r>
              <a:rPr lang="ko-KR" altLang="en-US" sz="1000" dirty="0"/>
              <a:t>문</a:t>
            </a:r>
            <a:r>
              <a:rPr lang="en-US" altLang="ko-KR" sz="1000" dirty="0"/>
              <a:t>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59" y="3267513"/>
            <a:ext cx="881636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다중 행을 삽입 예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000" dirty="0"/>
              <a:t>INSERT INTO </a:t>
            </a:r>
            <a:r>
              <a:rPr lang="ko-KR" altLang="en-US" sz="1000" dirty="0"/>
              <a:t>대학원 </a:t>
            </a:r>
            <a:r>
              <a:rPr lang="en-US" altLang="ko-KR" sz="1000" dirty="0"/>
              <a:t>SELECT *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FROM </a:t>
            </a:r>
            <a:r>
              <a:rPr lang="ko-KR" altLang="en-US" sz="1000" dirty="0"/>
              <a:t>학부  </a:t>
            </a:r>
            <a:endParaRPr lang="en-US" altLang="ko-KR" sz="1000" dirty="0"/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WHERE </a:t>
            </a:r>
            <a:r>
              <a:rPr lang="ko-KR" altLang="en-US" sz="1000" dirty="0"/>
              <a:t>학과 </a:t>
            </a:r>
            <a:r>
              <a:rPr lang="en-US" altLang="ko-KR" sz="1000" dirty="0"/>
              <a:t>= ‘</a:t>
            </a:r>
            <a:r>
              <a:rPr lang="ko-KR" altLang="en-US" sz="1000" dirty="0" err="1"/>
              <a:t>컴공과</a:t>
            </a:r>
            <a:r>
              <a:rPr lang="ko-KR" altLang="en-US" sz="1000" dirty="0"/>
              <a:t>’ </a:t>
            </a:r>
            <a:r>
              <a:rPr lang="en-US" altLang="ko-KR" sz="1000" dirty="0"/>
              <a:t>AND </a:t>
            </a:r>
            <a:r>
              <a:rPr lang="ko-KR" altLang="en-US" sz="1000" dirty="0"/>
              <a:t>학년 </a:t>
            </a:r>
            <a:r>
              <a:rPr lang="en-US" altLang="ko-KR" sz="1000" dirty="0"/>
              <a:t>= 4;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62710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03. SQL </a:t>
            </a:r>
            <a:r>
              <a:rPr lang="ko-KR" altLang="en-US" dirty="0"/>
              <a:t>이해 및 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DELETE(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961" y="2375016"/>
            <a:ext cx="8621629" cy="2385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DELETE  FROM STUDENT  WHERE ID = 111;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7" y="1548780"/>
            <a:ext cx="8816365" cy="399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기본형식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DELETE FROM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_</a:t>
            </a:r>
            <a:r>
              <a:rPr lang="ko-KR" altLang="en-US" sz="1000" dirty="0"/>
              <a:t>이름 </a:t>
            </a:r>
            <a:r>
              <a:rPr lang="en-US" altLang="ko-KR" sz="1000" dirty="0"/>
              <a:t>[WHERE </a:t>
            </a:r>
            <a:r>
              <a:rPr lang="ko-KR" altLang="en-US" sz="1000" dirty="0"/>
              <a:t>탐색조건</a:t>
            </a:r>
            <a:r>
              <a:rPr lang="en-US" altLang="ko-KR" sz="1000" dirty="0"/>
              <a:t>];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26314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현실 세계로부터 제거된 데이터가 있다면 데이터베이스에도 현실 세계를 정확하게 반영해야 할 것임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튜플</a:t>
            </a:r>
            <a:r>
              <a:rPr lang="ko-KR" altLang="en-US" sz="1200" dirty="0"/>
              <a:t> 삭제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556" y="2074934"/>
            <a:ext cx="8816365" cy="300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단일 행을 삭제 예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931" y="2725646"/>
            <a:ext cx="881636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다중 행 삭제 예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000" dirty="0"/>
              <a:t>DELETE FROM STUDENT;    //</a:t>
            </a:r>
            <a:r>
              <a:rPr lang="ko-KR" altLang="en-US" sz="1000" dirty="0"/>
              <a:t>테이블 전체 </a:t>
            </a:r>
            <a:r>
              <a:rPr lang="ko-KR" altLang="en-US" sz="1000" dirty="0" err="1"/>
              <a:t>튜플</a:t>
            </a:r>
            <a:r>
              <a:rPr lang="en-US" altLang="ko-KR" sz="1000" dirty="0"/>
              <a:t>(</a:t>
            </a:r>
            <a:r>
              <a:rPr lang="ko-KR" altLang="en-US" sz="1000" dirty="0"/>
              <a:t>행</a:t>
            </a:r>
            <a:r>
              <a:rPr lang="en-US" altLang="ko-KR" sz="1000" dirty="0"/>
              <a:t>)</a:t>
            </a:r>
            <a:r>
              <a:rPr lang="ko-KR" altLang="en-US" sz="1000" dirty="0"/>
              <a:t> 삭제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59" y="3267513"/>
            <a:ext cx="8816365" cy="1133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l" defTabSz="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부속질의를 이용한 삭제 예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000" dirty="0"/>
              <a:t>DELETE FROM STUDENT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WHERE PROFESSOR_ID IN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      (SELECT ID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       FROM PROFESSOR </a:t>
            </a:r>
          </a:p>
          <a:p>
            <a:pPr algn="l" defTabSz="4572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/>
              <a:t>                                       WHERE SUBJECT = "DATABASE');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99131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JDBC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란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6950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자바를 이용하여 데이터베이스에 접근하기 위한 각종 </a:t>
            </a:r>
            <a:r>
              <a:rPr lang="en-US" altLang="ko-KR" sz="1200" dirty="0"/>
              <a:t>SQL </a:t>
            </a:r>
            <a:r>
              <a:rPr lang="ko-KR" altLang="en-US" sz="1200" dirty="0"/>
              <a:t>문을 수행할 수 있도록 제공 하는 </a:t>
            </a:r>
            <a:r>
              <a:rPr lang="en-US" altLang="ko-KR" sz="1200" dirty="0"/>
              <a:t>API </a:t>
            </a:r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모든 </a:t>
            </a:r>
            <a:r>
              <a:rPr lang="en-US" altLang="ko-KR" sz="1200" dirty="0"/>
              <a:t>DBMS</a:t>
            </a:r>
            <a:r>
              <a:rPr lang="ko-KR" altLang="en-US" sz="1200" dirty="0"/>
              <a:t>에서 공통적으로 사용할 수 있도록 인터페이스와 클래스로 되어 있고 각 </a:t>
            </a:r>
            <a:r>
              <a:rPr lang="en-US" altLang="ko-KR" sz="1200" dirty="0"/>
              <a:t>DBMS</a:t>
            </a:r>
            <a:r>
              <a:rPr lang="ko-KR" altLang="en-US" sz="1200" dirty="0"/>
              <a:t>의 </a:t>
            </a:r>
            <a:r>
              <a:rPr lang="en-US" altLang="ko-KR" sz="1200" dirty="0"/>
              <a:t>Vender</a:t>
            </a:r>
            <a:r>
              <a:rPr lang="ko-KR" altLang="en-US" sz="1200" dirty="0"/>
              <a:t>들이 구현해 놓았음</a:t>
            </a:r>
            <a:endParaRPr lang="en-US" altLang="ko-KR" sz="1200" dirty="0"/>
          </a:p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DBMS</a:t>
            </a:r>
            <a:r>
              <a:rPr lang="ko-KR" altLang="en-US" sz="1200" dirty="0"/>
              <a:t>의 </a:t>
            </a:r>
            <a:r>
              <a:rPr lang="en-US" altLang="ko-KR" sz="1200" dirty="0"/>
              <a:t>Vender</a:t>
            </a:r>
            <a:r>
              <a:rPr lang="ko-KR" altLang="en-US" sz="1200" dirty="0"/>
              <a:t>에서 제공되는 구현 클래스를 </a:t>
            </a:r>
            <a:r>
              <a:rPr lang="en-US" altLang="ko-KR" sz="1200" dirty="0"/>
              <a:t>JDBC </a:t>
            </a:r>
            <a:r>
              <a:rPr lang="ko-KR" altLang="en-US" sz="1200" dirty="0"/>
              <a:t>드라이버라고 함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99047" y="2123017"/>
            <a:ext cx="7658100" cy="2133600"/>
            <a:chOff x="477309" y="2123017"/>
            <a:chExt cx="7658100" cy="21336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309" y="2123017"/>
              <a:ext cx="7658100" cy="2133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1998" y="3172697"/>
              <a:ext cx="1058334" cy="26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SQL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문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32080" y="2328607"/>
              <a:ext cx="639919" cy="240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JDBC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3746" y="3130364"/>
              <a:ext cx="1058334" cy="4237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JDBC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인터페이스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3417" y="3140854"/>
              <a:ext cx="1058334" cy="4237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JDBC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드라이버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sym typeface="Helvetica Neue Thi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7499" y="3130364"/>
              <a:ext cx="1058334" cy="4237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관계형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spcBef>
                  <a:spcPts val="100"/>
                </a:spcBef>
              </a:pP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sym typeface="Helvetica Neue Thin"/>
                </a:rPr>
                <a:t>테이블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08445" y="2328607"/>
              <a:ext cx="678391" cy="240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DBMS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5866" y="2328607"/>
              <a:ext cx="1058334" cy="263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0434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2264772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관계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(relationship)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2998" y="1107941"/>
            <a:ext cx="4968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내에서 생성되는 관계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내 데이터들의 관계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간에 생성되는 관계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간의 관계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927085" y="1809181"/>
            <a:ext cx="3952056" cy="1800200"/>
            <a:chOff x="979984" y="2672916"/>
            <a:chExt cx="3952056" cy="1800200"/>
          </a:xfrm>
        </p:grpSpPr>
        <p:sp>
          <p:nvSpPr>
            <p:cNvPr id="119" name="직사각형 118"/>
            <p:cNvSpPr/>
            <p:nvPr/>
          </p:nvSpPr>
          <p:spPr>
            <a:xfrm>
              <a:off x="979984" y="3392996"/>
              <a:ext cx="3952056" cy="36004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주문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도서번호</a:t>
              </a: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고객번호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판매가격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주문일자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79984" y="2672916"/>
              <a:ext cx="3952056" cy="36004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 도서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도서번호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도서이름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출판사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가격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79984" y="4113076"/>
              <a:ext cx="3952056" cy="36004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고객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고객번호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이름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주민번호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주소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n-ea"/>
                </a:rPr>
                <a:t>핸드폰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+mn-ea"/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rot="5400000">
              <a:off x="1591258" y="3212976"/>
              <a:ext cx="504850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V="1">
              <a:off x="1844080" y="3681028"/>
              <a:ext cx="792088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007037" y="3699232"/>
            <a:ext cx="2069226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그림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x.  </a:t>
            </a: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릴레이션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간의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JDBC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이용한 데이터베이스 연결방법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42370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</a:rPr>
              <a:t>1 </a:t>
            </a:r>
            <a:r>
              <a:rPr lang="ko-KR" altLang="en-US" sz="1200" b="1" dirty="0">
                <a:solidFill>
                  <a:srgbClr val="FF00FF"/>
                </a:solidFill>
              </a:rPr>
              <a:t>단계 </a:t>
            </a:r>
            <a:r>
              <a:rPr lang="en-US" altLang="ko-KR" sz="1200" dirty="0"/>
              <a:t>: SQL</a:t>
            </a:r>
            <a:r>
              <a:rPr lang="ko-KR" altLang="en-US" sz="1200" dirty="0"/>
              <a:t>을 사용하기 위한 클래스를 </a:t>
            </a:r>
            <a:r>
              <a:rPr lang="en-US" altLang="ko-KR" sz="1200" dirty="0"/>
              <a:t>import </a:t>
            </a:r>
            <a:r>
              <a:rPr lang="ko-KR" altLang="en-US" sz="1200" dirty="0"/>
              <a:t>함</a:t>
            </a:r>
            <a:endParaRPr lang="en-US" altLang="ko-KR" sz="1200" dirty="0"/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import </a:t>
            </a:r>
            <a:r>
              <a:rPr lang="en-US" altLang="ko-KR" sz="1200" dirty="0" err="1"/>
              <a:t>java.sql</a:t>
            </a:r>
            <a:r>
              <a:rPr lang="en-US" altLang="ko-KR" sz="1200" dirty="0"/>
              <a:t>.*;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858" y="1629765"/>
            <a:ext cx="8749039" cy="42370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</a:rPr>
              <a:t>2 </a:t>
            </a:r>
            <a:r>
              <a:rPr lang="ko-KR" altLang="en-US" sz="1200" b="1" dirty="0">
                <a:solidFill>
                  <a:srgbClr val="FF00FF"/>
                </a:solidFill>
              </a:rPr>
              <a:t>단계 </a:t>
            </a:r>
            <a:r>
              <a:rPr lang="en-US" altLang="ko-KR" sz="1200" dirty="0"/>
              <a:t>: </a:t>
            </a:r>
            <a:r>
              <a:rPr lang="ko-KR" altLang="en-US" sz="1200" dirty="0"/>
              <a:t>드라이버를 로딩 함</a:t>
            </a:r>
            <a:endParaRPr lang="en-US" altLang="ko-KR" sz="1200" dirty="0"/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(“DBMS </a:t>
            </a:r>
            <a:r>
              <a:rPr lang="ko-KR" altLang="en-US" sz="1200" dirty="0"/>
              <a:t>드라이버 클래스 이름”</a:t>
            </a:r>
            <a:r>
              <a:rPr lang="en-US" altLang="ko-KR" sz="1200" dirty="0"/>
              <a:t>);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855" y="2103903"/>
            <a:ext cx="8749039" cy="42370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</a:rPr>
              <a:t>3 </a:t>
            </a:r>
            <a:r>
              <a:rPr lang="ko-KR" altLang="en-US" sz="1200" b="1" dirty="0">
                <a:solidFill>
                  <a:srgbClr val="FF00FF"/>
                </a:solidFill>
              </a:rPr>
              <a:t>단계 </a:t>
            </a:r>
            <a:r>
              <a:rPr lang="en-US" altLang="ko-KR" sz="1200" dirty="0"/>
              <a:t>: </a:t>
            </a:r>
            <a:r>
              <a:rPr lang="ko-KR" altLang="en-US" sz="1200" dirty="0"/>
              <a:t>연결객체인 </a:t>
            </a:r>
            <a:r>
              <a:rPr lang="en-US" altLang="ko-KR" sz="1200" dirty="0"/>
              <a:t>Connection </a:t>
            </a:r>
            <a:r>
              <a:rPr lang="ko-KR" altLang="en-US" sz="1200" dirty="0"/>
              <a:t>객체를 생성</a:t>
            </a:r>
            <a:endParaRPr lang="en-US" altLang="ko-KR" sz="1200" dirty="0"/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Connection con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(⋯ ;)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388" y="2578041"/>
            <a:ext cx="8749039" cy="42370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</a:rPr>
              <a:t>4 </a:t>
            </a:r>
            <a:r>
              <a:rPr lang="ko-KR" altLang="en-US" sz="1200" b="1" dirty="0">
                <a:solidFill>
                  <a:srgbClr val="FF00FF"/>
                </a:solidFill>
              </a:rPr>
              <a:t>단계 </a:t>
            </a:r>
            <a:r>
              <a:rPr lang="en-US" altLang="ko-KR" sz="1200" dirty="0"/>
              <a:t>: SQL </a:t>
            </a:r>
            <a:r>
              <a:rPr lang="ko-KR" altLang="en-US" sz="1200" dirty="0"/>
              <a:t>문장을 사용하기 위한 문장객체인 </a:t>
            </a:r>
            <a:r>
              <a:rPr lang="en-US" altLang="ko-KR" sz="1200" dirty="0"/>
              <a:t>Statement(</a:t>
            </a:r>
            <a:r>
              <a:rPr lang="en-US" altLang="ko-KR" sz="1200" dirty="0" err="1"/>
              <a:t>PreparedStatement</a:t>
            </a:r>
            <a:r>
              <a:rPr lang="en-US" altLang="ko-KR" sz="1200" dirty="0"/>
              <a:t>) </a:t>
            </a:r>
            <a:r>
              <a:rPr lang="ko-KR" altLang="en-US" sz="1200" dirty="0"/>
              <a:t>객체 생성</a:t>
            </a:r>
            <a:endParaRPr lang="en-US" altLang="ko-KR" sz="1200" dirty="0"/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con.createStatement</a:t>
            </a:r>
            <a:r>
              <a:rPr lang="en-US" altLang="ko-KR" sz="1200" dirty="0"/>
              <a:t>();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387" y="3049433"/>
            <a:ext cx="8749039" cy="7448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</a:rPr>
              <a:t>5 </a:t>
            </a:r>
            <a:r>
              <a:rPr lang="ko-KR" altLang="en-US" sz="1200" b="1" dirty="0">
                <a:solidFill>
                  <a:srgbClr val="FF00FF"/>
                </a:solidFill>
              </a:rPr>
              <a:t>단계 </a:t>
            </a:r>
            <a:r>
              <a:rPr lang="en-US" altLang="ko-KR" sz="1200" dirty="0"/>
              <a:t>: SQL</a:t>
            </a:r>
            <a:r>
              <a:rPr lang="ko-KR" altLang="en-US" sz="1200" dirty="0"/>
              <a:t>의 결과를 얻기 위한 결과집합 객체인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</a:t>
            </a:r>
            <a:endParaRPr lang="en-US" altLang="ko-KR" sz="1200" dirty="0"/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String SQL = “select * from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”; </a:t>
            </a:r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(SQL); </a:t>
            </a:r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rs.next</a:t>
            </a:r>
            <a:r>
              <a:rPr lang="en-US" altLang="ko-KR" sz="1200" dirty="0"/>
              <a:t>(), .., </a:t>
            </a:r>
            <a:r>
              <a:rPr lang="en-US" altLang="ko-KR" sz="1200" dirty="0" err="1"/>
              <a:t>rs.getString</a:t>
            </a:r>
            <a:r>
              <a:rPr lang="en-US" altLang="ko-KR" sz="1200" dirty="0"/>
              <a:t>(1) </a:t>
            </a:r>
            <a:r>
              <a:rPr lang="ko-KR" altLang="en-US" sz="1200" dirty="0"/>
              <a:t>등으로 결과 얻음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7859" y="3844060"/>
            <a:ext cx="8749039" cy="7448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200" b="1" dirty="0">
                <a:solidFill>
                  <a:srgbClr val="FF00FF"/>
                </a:solidFill>
              </a:rPr>
              <a:t>6 </a:t>
            </a:r>
            <a:r>
              <a:rPr lang="ko-KR" altLang="en-US" sz="1200" b="1" dirty="0">
                <a:solidFill>
                  <a:srgbClr val="FF00FF"/>
                </a:solidFill>
              </a:rPr>
              <a:t>단계 </a:t>
            </a:r>
            <a:r>
              <a:rPr lang="en-US" altLang="ko-KR" sz="1200" dirty="0"/>
              <a:t>: </a:t>
            </a:r>
            <a:r>
              <a:rPr lang="ko-KR" altLang="en-US" sz="1200" dirty="0"/>
              <a:t>모든 객체를 닫음</a:t>
            </a:r>
            <a:r>
              <a:rPr lang="en-US" altLang="ko-KR" sz="1200" dirty="0"/>
              <a:t>(close).</a:t>
            </a:r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if(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!=null) </a:t>
            </a:r>
            <a:r>
              <a:rPr lang="en-US" altLang="ko-KR" sz="1200" dirty="0" err="1"/>
              <a:t>rs.close</a:t>
            </a:r>
            <a:r>
              <a:rPr lang="en-US" altLang="ko-KR" sz="1200" dirty="0"/>
              <a:t>(); </a:t>
            </a:r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if(</a:t>
            </a:r>
            <a:r>
              <a:rPr lang="en-US" altLang="ko-KR" sz="1200" dirty="0" err="1"/>
              <a:t>pstmt</a:t>
            </a:r>
            <a:r>
              <a:rPr lang="en-US" altLang="ko-KR" sz="1200" dirty="0"/>
              <a:t> != null) </a:t>
            </a:r>
            <a:r>
              <a:rPr lang="en-US" altLang="ko-KR" sz="1200" dirty="0" err="1"/>
              <a:t>pstmt.close</a:t>
            </a:r>
            <a:r>
              <a:rPr lang="en-US" altLang="ko-KR" sz="1200" dirty="0"/>
              <a:t>(); </a:t>
            </a:r>
          </a:p>
          <a:p>
            <a:pPr algn="just">
              <a:spcBef>
                <a:spcPts val="100"/>
              </a:spcBef>
            </a:pPr>
            <a:r>
              <a:rPr lang="en-US" altLang="ko-KR" sz="1200" dirty="0"/>
              <a:t>            if(con != null) </a:t>
            </a:r>
            <a:r>
              <a:rPr lang="en-US" altLang="ko-KR" sz="1200" dirty="0" err="1"/>
              <a:t>con.close</a:t>
            </a:r>
            <a:r>
              <a:rPr lang="en-US" altLang="ko-KR" sz="1200" dirty="0"/>
              <a:t>();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36385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JDBC API import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30008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JDBC</a:t>
            </a:r>
            <a:r>
              <a:rPr lang="ko-KR" altLang="en-US" sz="1200" dirty="0"/>
              <a:t>에서 사용하는 클래스와 인터페이스를 지정하는 단계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859" y="1507735"/>
            <a:ext cx="4572000" cy="6232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100"/>
              </a:spcBef>
            </a:pP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import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java.sql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.*;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public class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JDBC_Exam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6" y="2153333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드라이버 로딩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178" y="2603492"/>
            <a:ext cx="8749039" cy="49757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메서드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/>
              <a:t>    - </a:t>
            </a:r>
            <a:r>
              <a:rPr lang="en-US" altLang="ko-KR" sz="1000" dirty="0" err="1"/>
              <a:t>dbms</a:t>
            </a:r>
            <a:r>
              <a:rPr lang="en-US" altLang="ko-KR" sz="1000" dirty="0"/>
              <a:t> </a:t>
            </a:r>
            <a:r>
              <a:rPr lang="ko-KR" altLang="en-US" sz="1000" dirty="0"/>
              <a:t>드라이버 클래스의 객체를 만들어 </a:t>
            </a:r>
            <a:r>
              <a:rPr lang="ko-KR" altLang="en-US" sz="1000" dirty="0" err="1"/>
              <a:t>런타임시</a:t>
            </a:r>
            <a:r>
              <a:rPr lang="ko-KR" altLang="en-US" sz="1000" dirty="0"/>
              <a:t> 메모리로 로딩시켜 주며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DriverManager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클래스의 </a:t>
            </a:r>
            <a:r>
              <a:rPr lang="en-US" altLang="ko-KR" sz="1000" dirty="0"/>
              <a:t>static </a:t>
            </a:r>
            <a:r>
              <a:rPr lang="ko-KR" altLang="en-US" sz="1000" dirty="0"/>
              <a:t>멤버변수로 저장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7859" y="3187819"/>
            <a:ext cx="4572000" cy="7591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try{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</a:t>
            </a:r>
            <a:r>
              <a:rPr lang="en-US" altLang="ko-KR" sz="1000" b="1" dirty="0" err="1"/>
              <a:t>Class.forName</a:t>
            </a:r>
            <a:r>
              <a:rPr lang="en-US" altLang="ko-KR" sz="1000" b="1" dirty="0"/>
              <a:t>(“</a:t>
            </a:r>
            <a:r>
              <a:rPr lang="en-US" altLang="ko-KR" sz="1000" b="1" dirty="0" err="1"/>
              <a:t>oracle.jdbc.driver.OracleDriver</a:t>
            </a:r>
            <a:r>
              <a:rPr lang="en-US" altLang="ko-KR" sz="1000" b="1" dirty="0"/>
              <a:t>”)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} catch(</a:t>
            </a:r>
            <a:r>
              <a:rPr lang="en-US" altLang="ko-KR" sz="1000" dirty="0" err="1"/>
              <a:t>ClassNotFundException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ce</a:t>
            </a:r>
            <a:r>
              <a:rPr lang="en-US" altLang="ko-KR" sz="1000" dirty="0"/>
              <a:t>){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</a:t>
            </a:r>
            <a:r>
              <a:rPr lang="en-US" altLang="ko-KR" sz="1000" dirty="0" err="1"/>
              <a:t>ce.printStackTrace</a:t>
            </a:r>
            <a:r>
              <a:rPr lang="en-US" altLang="ko-KR" sz="1000" dirty="0"/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18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연결</a:t>
            </a:r>
            <a:r>
              <a:rPr lang="en-US" altLang="ko-KR" sz="1600" dirty="0"/>
              <a:t>(Connection)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26314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/>
              <a:t>연결 객체를 생성하기 위하여는 </a:t>
            </a:r>
            <a:r>
              <a:rPr lang="en-US" altLang="ko-KR" sz="1200" dirty="0" err="1"/>
              <a:t>DriverManager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ststic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메서드인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getConnection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메서드</a:t>
            </a:r>
            <a:r>
              <a:rPr lang="ko-KR" altLang="en-US" sz="1200" dirty="0"/>
              <a:t> 이용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858" y="1507735"/>
            <a:ext cx="6773341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Try{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</a:t>
            </a:r>
            <a:r>
              <a:rPr lang="en-US" altLang="ko-KR" sz="1000" b="1" dirty="0"/>
              <a:t>Connection con = </a:t>
            </a:r>
            <a:r>
              <a:rPr lang="en-US" altLang="ko-KR" sz="1000" b="1" dirty="0" err="1"/>
              <a:t>DriverManager.getConnection</a:t>
            </a:r>
            <a:r>
              <a:rPr lang="en-US" altLang="ko-KR" sz="1000" b="1" dirty="0"/>
              <a:t>(“</a:t>
            </a:r>
            <a:r>
              <a:rPr lang="en-US" altLang="ko-KR" sz="1000" b="1" dirty="0" err="1"/>
              <a:t>jdbc:oracle:thin</a:t>
            </a:r>
            <a:r>
              <a:rPr lang="en-US" altLang="ko-KR" sz="1000" b="1" dirty="0"/>
              <a:t>:@localhost:1521:orcl”, “</a:t>
            </a:r>
            <a:r>
              <a:rPr lang="en-US" altLang="ko-KR" sz="1000" b="1" dirty="0" err="1"/>
              <a:t>scott</a:t>
            </a:r>
            <a:r>
              <a:rPr lang="en-US" altLang="ko-KR" sz="1000" b="1" dirty="0"/>
              <a:t>”, “tiger”);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} catch(</a:t>
            </a:r>
            <a:r>
              <a:rPr lang="en-US" altLang="ko-KR" sz="1000" dirty="0" err="1"/>
              <a:t>SQLException</a:t>
            </a:r>
            <a:r>
              <a:rPr lang="en-US" altLang="ko-KR" sz="1000" dirty="0"/>
              <a:t> se){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</a:t>
            </a:r>
            <a:r>
              <a:rPr lang="en-US" altLang="ko-KR" sz="1000" dirty="0" err="1"/>
              <a:t>se.printStackTrace</a:t>
            </a:r>
            <a:r>
              <a:rPr lang="en-US" altLang="ko-KR" sz="1000" dirty="0"/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858" y="2369185"/>
            <a:ext cx="8749039" cy="6950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err="1"/>
              <a:t>DriverManager</a:t>
            </a:r>
            <a:r>
              <a:rPr lang="ko-KR" altLang="en-US" sz="1200" dirty="0"/>
              <a:t>의 주요 </a:t>
            </a:r>
            <a:r>
              <a:rPr lang="ko-KR" altLang="en-US" sz="1200" dirty="0" err="1"/>
              <a:t>메서드</a:t>
            </a:r>
            <a:r>
              <a:rPr lang="ko-KR" altLang="en-US" sz="1200" dirty="0"/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getConnection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, String user, String password)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/>
              <a:t>  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sz="1200" dirty="0" err="1">
                <a:latin typeface="바탕" panose="02030600000101010101" pitchFamily="18" charset="-127"/>
                <a:ea typeface="바탕" panose="02030600000101010101" pitchFamily="18" charset="-127"/>
              </a:rPr>
              <a:t>url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=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jdbc:oracle:thin</a:t>
            </a:r>
            <a:r>
              <a:rPr lang="en-US" altLang="ko-KR" sz="1200" dirty="0"/>
              <a:t>:@localhost:1521:orcl”, user=“</a:t>
            </a:r>
            <a:r>
              <a:rPr lang="en-US" altLang="ko-KR" sz="1200" dirty="0" err="1"/>
              <a:t>scott</a:t>
            </a:r>
            <a:r>
              <a:rPr lang="en-US" altLang="ko-KR" sz="1200" dirty="0"/>
              <a:t>”, password=“tiger” 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57" y="3318221"/>
            <a:ext cx="8749039" cy="6950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Connection </a:t>
            </a:r>
            <a:r>
              <a:rPr lang="ko-KR" altLang="en-US" sz="1200" dirty="0"/>
              <a:t>객체의 주요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① </a:t>
            </a:r>
            <a:r>
              <a:rPr lang="en-US" altLang="ko-KR" sz="1200" dirty="0" err="1"/>
              <a:t>createStatement</a:t>
            </a:r>
            <a:r>
              <a:rPr lang="en-US" altLang="ko-KR" sz="1200" dirty="0"/>
              <a:t>() - SQL</a:t>
            </a:r>
            <a:r>
              <a:rPr lang="ko-KR" altLang="en-US" sz="1200" dirty="0"/>
              <a:t>문을 전송할 수 있는 </a:t>
            </a:r>
            <a:r>
              <a:rPr lang="en-US" altLang="ko-KR" sz="1200" dirty="0"/>
              <a:t>Statement </a:t>
            </a:r>
            <a:r>
              <a:rPr lang="ko-KR" altLang="en-US" sz="1200" dirty="0"/>
              <a:t>객체를  생성</a:t>
            </a:r>
            <a:endParaRPr lang="en-US" altLang="ko-KR" sz="1200" dirty="0"/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/>
              <a:t>   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② </a:t>
            </a:r>
            <a:r>
              <a:rPr lang="en-US" altLang="ko-KR" sz="1200" dirty="0" err="1"/>
              <a:t>prepareStatement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) - SQL</a:t>
            </a:r>
            <a:r>
              <a:rPr lang="ko-KR" altLang="en-US" sz="1200" dirty="0"/>
              <a:t>문을 전송할 수 있는 </a:t>
            </a:r>
            <a:r>
              <a:rPr lang="en-US" altLang="ko-KR" sz="1200" dirty="0" err="1"/>
              <a:t>PreparedStatement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92698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문장</a:t>
            </a:r>
            <a:r>
              <a:rPr lang="en-US" altLang="ko-KR" sz="1600" dirty="0"/>
              <a:t>(Statement)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26314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DBMS</a:t>
            </a:r>
            <a:r>
              <a:rPr lang="ko-KR" altLang="en-US" sz="1200" dirty="0"/>
              <a:t>와 연결된 상태에서 </a:t>
            </a:r>
            <a:r>
              <a:rPr lang="en-US" altLang="ko-KR" sz="1200" dirty="0"/>
              <a:t>SQL</a:t>
            </a:r>
            <a:r>
              <a:rPr lang="ko-KR" altLang="en-US" sz="1200" dirty="0"/>
              <a:t>문을 전송하기 위한 </a:t>
            </a:r>
            <a:r>
              <a:rPr lang="en-US" altLang="ko-KR" sz="1200" dirty="0"/>
              <a:t>Statement </a:t>
            </a:r>
            <a:r>
              <a:rPr lang="ko-KR" altLang="en-US" sz="1200" dirty="0"/>
              <a:t>객체를 생성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858" y="1507735"/>
            <a:ext cx="6773341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/>
              <a:t>Try{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</a:t>
            </a:r>
            <a:r>
              <a:rPr lang="en-US" altLang="ko-KR" sz="1000" b="1" dirty="0"/>
              <a:t>Statement </a:t>
            </a:r>
            <a:r>
              <a:rPr lang="en-US" altLang="ko-KR" sz="1000" b="1" dirty="0" err="1"/>
              <a:t>stmt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con.createStatement</a:t>
            </a:r>
            <a:r>
              <a:rPr lang="en-US" altLang="ko-KR" sz="1000" b="1" dirty="0"/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String SQL = “select * from </a:t>
            </a:r>
            <a:r>
              <a:rPr lang="en-US" altLang="ko-KR" sz="1000" dirty="0" err="1"/>
              <a:t>dept</a:t>
            </a:r>
            <a:r>
              <a:rPr lang="en-US" altLang="ko-KR" sz="1000" dirty="0"/>
              <a:t>”;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b="1" dirty="0"/>
              <a:t>      </a:t>
            </a:r>
            <a:r>
              <a:rPr lang="en-US" altLang="ko-KR" sz="1000" b="1" dirty="0" err="1"/>
              <a:t>ResultSet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rs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stmt.executeQuery</a:t>
            </a:r>
            <a:r>
              <a:rPr lang="en-US" altLang="ko-KR" sz="1000" b="1" dirty="0"/>
              <a:t>(SQL);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} catch{</a:t>
            </a:r>
            <a:r>
              <a:rPr lang="en-US" altLang="ko-KR" sz="1000" dirty="0" err="1"/>
              <a:t>SQLException</a:t>
            </a:r>
            <a:r>
              <a:rPr lang="en-US" altLang="ko-KR" sz="1000" dirty="0"/>
              <a:t> se}{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      </a:t>
            </a:r>
            <a:r>
              <a:rPr lang="en-US" altLang="ko-KR" sz="1000" dirty="0" err="1"/>
              <a:t>se.printStackTrace</a:t>
            </a:r>
            <a:r>
              <a:rPr lang="en-US" altLang="ko-KR" sz="1000" dirty="0"/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/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7859" y="2504662"/>
            <a:ext cx="8669874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>
                <a:solidFill>
                  <a:srgbClr val="FF00FF"/>
                </a:solidFill>
                <a:latin typeface="HaansoftBatang"/>
              </a:rPr>
              <a:t>➊</a:t>
            </a:r>
            <a:r>
              <a:rPr lang="en-US" altLang="ko-KR" sz="1200" dirty="0">
                <a:solidFill>
                  <a:srgbClr val="ED008E"/>
                </a:solidFill>
                <a:latin typeface="HaansoftBatang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executeQuery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() -  </a:t>
            </a:r>
            <a:r>
              <a:rPr lang="en-US" altLang="ko-KR" sz="1200" dirty="0"/>
              <a:t>SQL</a:t>
            </a:r>
            <a:r>
              <a:rPr lang="ko-KR" altLang="en-US" sz="1200" dirty="0"/>
              <a:t>문으로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문을 전송할 때 사용 </a:t>
            </a:r>
            <a:r>
              <a:rPr lang="en-US" altLang="ko-KR" sz="1200" dirty="0"/>
              <a:t>(</a:t>
            </a:r>
            <a:r>
              <a:rPr lang="ko-KR" altLang="en-US" sz="1200" dirty="0"/>
              <a:t>반환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ko-KR" altLang="en-US" sz="1200" dirty="0"/>
              <a:t>객체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7858" y="2759906"/>
            <a:ext cx="8669874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solidFill>
                  <a:srgbClr val="FF00FF"/>
                </a:solidFill>
              </a:rPr>
              <a:t>➋</a:t>
            </a:r>
            <a:r>
              <a:rPr lang="en-US" altLang="ko-KR" sz="1200" dirty="0">
                <a:solidFill>
                  <a:srgbClr val="ED008E"/>
                </a:solidFill>
                <a:latin typeface="HaansoftBatang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executeUpdate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() - 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문을 제외한 </a:t>
            </a:r>
            <a:r>
              <a:rPr lang="en-US" altLang="ko-KR" sz="1200" dirty="0"/>
              <a:t>insert, update, delete, create </a:t>
            </a:r>
            <a:r>
              <a:rPr lang="ko-KR" altLang="en-US" sz="1200" dirty="0"/>
              <a:t>문 등에서 사용</a:t>
            </a:r>
            <a:r>
              <a:rPr lang="en-US" altLang="ko-KR" sz="1200" dirty="0"/>
              <a:t>(</a:t>
            </a:r>
            <a:r>
              <a:rPr lang="ko-KR" altLang="en-US" sz="1200" dirty="0"/>
              <a:t>반환</a:t>
            </a:r>
            <a:r>
              <a:rPr lang="en-US" altLang="ko-KR" sz="1200" dirty="0"/>
              <a:t>: </a:t>
            </a:r>
            <a:r>
              <a:rPr lang="ko-KR" altLang="en-US" sz="1200" dirty="0"/>
              <a:t>정수 값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87854" y="2996972"/>
            <a:ext cx="8669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>
                <a:solidFill>
                  <a:srgbClr val="FF00FF"/>
                </a:solidFill>
              </a:rPr>
              <a:t>➌</a:t>
            </a:r>
            <a:r>
              <a:rPr lang="en-US" altLang="ko-KR" sz="1200" dirty="0">
                <a:solidFill>
                  <a:srgbClr val="ED008E"/>
                </a:solidFill>
                <a:latin typeface="HaansoftBatang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execute() - 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 혹은 </a:t>
            </a:r>
            <a:r>
              <a:rPr lang="en-US" altLang="ko-KR" sz="1200" dirty="0"/>
              <a:t>select </a:t>
            </a:r>
            <a:r>
              <a:rPr lang="ko-KR" altLang="en-US" sz="1200" dirty="0"/>
              <a:t>이외의 문에서 모두 사용 가능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사용자로부터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문을 입력으로 받는 등 현재 시점에서 어떤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문인지 모를 때 사용</a:t>
            </a:r>
            <a:r>
              <a:rPr lang="en-US" altLang="ko-KR" sz="1200" dirty="0"/>
              <a:t>(</a:t>
            </a:r>
            <a:r>
              <a:rPr lang="ko-KR" altLang="en-US" sz="1200" dirty="0"/>
              <a:t>반환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boolean</a:t>
            </a:r>
            <a:r>
              <a:rPr lang="ko-KR" altLang="en-US" sz="1200" dirty="0"/>
              <a:t>이며</a:t>
            </a:r>
            <a:r>
              <a:rPr lang="en-US" altLang="ko-KR" sz="1200" dirty="0"/>
              <a:t> true</a:t>
            </a:r>
            <a:r>
              <a:rPr lang="ko-KR" altLang="en-US" sz="1200" dirty="0"/>
              <a:t>이면 </a:t>
            </a:r>
            <a:r>
              <a:rPr lang="en-US" altLang="ko-KR" sz="1200" dirty="0" err="1"/>
              <a:t>ResultSet</a:t>
            </a:r>
            <a:r>
              <a:rPr lang="ko-KR" altLang="en-US" sz="1200" dirty="0"/>
              <a:t>객체이고</a:t>
            </a:r>
            <a:r>
              <a:rPr lang="en-US" altLang="ko-KR" sz="1200" dirty="0"/>
              <a:t>, false</a:t>
            </a:r>
            <a:r>
              <a:rPr lang="ko-KR" altLang="en-US" sz="1200" dirty="0"/>
              <a:t>이면 갱신된 행의 개수가 있다는 것임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982133" y="3478515"/>
            <a:ext cx="6603999" cy="1574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Statement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stmt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con.createStatement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StringBuffer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sb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StringBuffer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Sb.append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(“update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univ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set id = 2019070007”);  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boolean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isResult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stmt.execute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sb.toString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pPr algn="l">
              <a:spcBef>
                <a:spcPts val="100"/>
              </a:spcBef>
            </a:pP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if(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isResult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ResultSet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stmt.getResultSet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while(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rs.next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(“id : “+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(id));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}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rowCount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stmt.getUpdateCount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(“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rowCount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; “+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rowCount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7163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결과집합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59" y="1157000"/>
            <a:ext cx="8749039" cy="26314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/>
              <a:t>SQL</a:t>
            </a:r>
            <a:r>
              <a:rPr lang="ko-KR" altLang="en-US" sz="1200" dirty="0"/>
              <a:t>문에 대한 결과를 처리할 수 있는 추상화한 인터페이스로 </a:t>
            </a:r>
            <a:r>
              <a:rPr lang="en-US" altLang="ko-KR" sz="1200" dirty="0" err="1"/>
              <a:t>executeQuery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실행한 결과를 반환 받기 위한 것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58" y="1553365"/>
            <a:ext cx="8749039" cy="26314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indent="-1714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ResultSet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의 주요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4538" y="1816514"/>
            <a:ext cx="4493061" cy="300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boolean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absolute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row)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boolean</a:t>
            </a:r>
            <a:r>
              <a:rPr lang="en-US" altLang="ko-KR" sz="1000" dirty="0"/>
              <a:t> </a:t>
            </a:r>
            <a:r>
              <a:rPr lang="en-US" altLang="ko-KR" sz="1000" b="1" dirty="0"/>
              <a:t>first</a:t>
            </a:r>
            <a:r>
              <a:rPr lang="en-US" altLang="ko-KR" sz="1000" dirty="0"/>
              <a:t>()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boolean</a:t>
            </a:r>
            <a:r>
              <a:rPr lang="en-US" altLang="ko-KR" sz="1000" dirty="0"/>
              <a:t> </a:t>
            </a:r>
            <a:r>
              <a:rPr lang="en-US" altLang="ko-KR" sz="1000" b="1" dirty="0"/>
              <a:t>last</a:t>
            </a:r>
            <a:r>
              <a:rPr lang="en-US" altLang="ko-KR" sz="1000" dirty="0"/>
              <a:t>()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boolean</a:t>
            </a:r>
            <a:r>
              <a:rPr lang="en-US" altLang="ko-KR" sz="1000" dirty="0"/>
              <a:t> </a:t>
            </a:r>
            <a:r>
              <a:rPr lang="en-US" altLang="ko-KR" sz="1000" b="1" dirty="0"/>
              <a:t>next</a:t>
            </a:r>
            <a:r>
              <a:rPr lang="en-US" altLang="ko-KR" sz="1000" dirty="0"/>
              <a:t>()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err="1"/>
              <a:t>boolean</a:t>
            </a:r>
            <a:r>
              <a:rPr lang="en-US" altLang="ko-KR" sz="1000" dirty="0"/>
              <a:t> </a:t>
            </a:r>
            <a:r>
              <a:rPr lang="en-US" altLang="ko-KR" sz="1000" b="1" dirty="0"/>
              <a:t>previous</a:t>
            </a:r>
            <a:r>
              <a:rPr lang="en-US" altLang="ko-KR" sz="1000" dirty="0"/>
              <a:t>()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/>
              <a:t>void </a:t>
            </a:r>
            <a:r>
              <a:rPr lang="en-US" altLang="ko-KR" sz="1000" b="1" dirty="0"/>
              <a:t>close</a:t>
            </a:r>
            <a:r>
              <a:rPr lang="en-US" altLang="ko-KR" sz="1000" dirty="0"/>
              <a:t>()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/>
              <a:t>byte </a:t>
            </a:r>
            <a:r>
              <a:rPr lang="en-US" altLang="ko-KR" sz="1000" b="1" dirty="0" err="1"/>
              <a:t>getByte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columnIndex</a:t>
            </a:r>
            <a:r>
              <a:rPr lang="en-US" altLang="ko-KR" sz="1000" dirty="0"/>
              <a:t>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/>
              <a:t>byte </a:t>
            </a:r>
            <a:r>
              <a:rPr lang="en-US" altLang="ko-KR" sz="1000" b="1" dirty="0" err="1"/>
              <a:t>getByte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columnName</a:t>
            </a:r>
            <a:r>
              <a:rPr lang="en-US" altLang="ko-KR" sz="1000" dirty="0"/>
              <a:t>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b="1" dirty="0" err="1"/>
              <a:t>getInt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columnIndex</a:t>
            </a:r>
            <a:r>
              <a:rPr lang="en-US" altLang="ko-KR" sz="1000" dirty="0"/>
              <a:t>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b="1" dirty="0" err="1"/>
              <a:t>getInt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columnName</a:t>
            </a:r>
            <a:r>
              <a:rPr lang="en-US" altLang="ko-KR" sz="1000" dirty="0"/>
              <a:t>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/>
              <a:t>String </a:t>
            </a:r>
            <a:r>
              <a:rPr lang="en-US" altLang="ko-KR" sz="1000" b="1" dirty="0" err="1"/>
              <a:t>getString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columnIndex</a:t>
            </a:r>
            <a:r>
              <a:rPr lang="en-US" altLang="ko-KR" sz="1000" dirty="0"/>
              <a:t>)</a:t>
            </a:r>
          </a:p>
          <a:p>
            <a:pPr marL="17145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dirty="0"/>
              <a:t>String </a:t>
            </a:r>
            <a:r>
              <a:rPr lang="en-US" altLang="ko-KR" sz="1000" b="1" dirty="0" err="1"/>
              <a:t>getString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columnName</a:t>
            </a:r>
            <a:r>
              <a:rPr lang="en-US" altLang="ko-KR" sz="1000" dirty="0"/>
              <a:t>)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61200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JDBC</a:t>
            </a:r>
            <a:r>
              <a:rPr lang="en-US" altLang="ko-KR" sz="1600" dirty="0"/>
              <a:t> </a:t>
            </a:r>
            <a:r>
              <a:rPr lang="ko-KR" altLang="en-US" sz="1600" dirty="0"/>
              <a:t>예제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817" y="1107941"/>
            <a:ext cx="8447515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00"/>
              </a:spcBef>
            </a:pP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java.sql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.*;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public class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JDBC_Exam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static{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try{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Class.forName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com.mysql.jdbc.Driver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} catch(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ClassNotFoundException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){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ce.printStackTrace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public static void main(String[]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args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try{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String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dbURL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jdbc:mysql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://localhost:3306/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univdb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Connection con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DriverManager.getConnection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dbURL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,"root", "");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Statement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stmt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con.createStatement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StringBuffer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sb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StringBuffer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sb.setLength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(0);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sb.append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("select * from student");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ResultSet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stmt.executeQuery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sb.toString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while(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rs.next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("id : " +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(1) +", "+"name : " +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("name"));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}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} catch(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SQLException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se){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("Connect Error!");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se.printStackTrace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pPr algn="l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70239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pPr fontAlgn="base" latinLnBrk="1"/>
            <a:r>
              <a:rPr lang="en-US" altLang="ko-KR" dirty="0"/>
              <a:t>04. JDBC </a:t>
            </a:r>
            <a:r>
              <a:rPr lang="ko-KR" altLang="en-US" dirty="0"/>
              <a:t>응용 프로그래밍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415334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 defTabSz="457200">
              <a:spcBef>
                <a:spcPts val="1000"/>
              </a:spcBef>
              <a:buFont typeface="Wingdings" pitchFamily="2" charset="2"/>
              <a:buChar char="u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PreparedStatement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7498" y="856839"/>
            <a:ext cx="8305801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SQL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문을 작성 할 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컬럼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값을 지정하지 않고 변수로 처리하는 경우에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PreparedStatement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객체 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3332" y="1110601"/>
            <a:ext cx="7941735" cy="442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import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java.sql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.*;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public class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PreparedStatement_Exam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static{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try{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Class.forName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com.mysql.jdbc.Driver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} catch(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ClassNotFoundException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){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ce.printStackTrace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}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}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public static void main(String[]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args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Connection con = null;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PreparedStatement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null;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ResultSet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null;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try{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String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dbURL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jdbc:mysql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://localhost:3306/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univdb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";   con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DriverManager.getConnection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dbURL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,"root", "");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String SQL = "select * from student where id =? and name = ?";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con.prepareStatement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(SQL);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pstmt.setString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(1, "20191001");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pstmt.setString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(2, "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김길동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  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pstmt.executeQuery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while(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rs.next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번호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: " +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(1) +", ");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성명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: " +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("name"));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학과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: " +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(3));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}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} catch(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SQLException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se){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se.printStackTrace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} finally{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try{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if(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!=null)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rs.close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  if(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!= null)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pstmt.close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 if(con != null)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con.close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} catch(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SQLException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se){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se.printStackTrace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}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}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pPr algn="just">
              <a:spcBef>
                <a:spcPts val="100"/>
              </a:spcBef>
            </a:pP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906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스키마와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인스턴스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3551" y="1447432"/>
            <a:ext cx="2492846" cy="45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속성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애트리뷰트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), </a:t>
            </a:r>
          </a:p>
          <a:p>
            <a:pPr>
              <a:spcBef>
                <a:spcPts val="500"/>
              </a:spcBef>
            </a:pP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(column)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이라고도 함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차수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=4)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8" name="왼쪽 대괄호 27"/>
          <p:cNvSpPr/>
          <p:nvPr/>
        </p:nvSpPr>
        <p:spPr>
          <a:xfrm rot="5400000">
            <a:off x="4178243" y="294789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오른쪽 대괄호 28"/>
          <p:cNvSpPr/>
          <p:nvPr/>
        </p:nvSpPr>
        <p:spPr>
          <a:xfrm>
            <a:off x="6688079" y="2521645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오른쪽 대괄호 29"/>
          <p:cNvSpPr/>
          <p:nvPr/>
        </p:nvSpPr>
        <p:spPr>
          <a:xfrm rot="10800000">
            <a:off x="1710002" y="2566056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1" name="직선 연결선 30"/>
          <p:cNvCxnSpPr/>
          <p:nvPr/>
        </p:nvCxnSpPr>
        <p:spPr>
          <a:xfrm>
            <a:off x="1710002" y="288356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0002" y="320108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0002" y="351859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4219"/>
              </p:ext>
            </p:extLst>
          </p:nvPr>
        </p:nvGraphicFramePr>
        <p:xfrm>
          <a:off x="1897451" y="2158391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C++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두빛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10000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한빛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한빛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DataBase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세빛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RDBMS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네빛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30000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6678554" y="2316124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81134" y="2063968"/>
            <a:ext cx="1259632" cy="45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스키마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내포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Schema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6856478" y="3223653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9702" y="2977401"/>
            <a:ext cx="1259632" cy="45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인스턴스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외연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Instance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00686" y="1892488"/>
            <a:ext cx="835521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도서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039" y="2891126"/>
            <a:ext cx="1564943" cy="66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투플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(tuple), </a:t>
            </a:r>
          </a:p>
          <a:p>
            <a:pPr>
              <a:spcBef>
                <a:spcPts val="500"/>
              </a:spcBef>
            </a:pP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행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(row)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이라고도 함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카디널리티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=5)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4170" y="3956170"/>
            <a:ext cx="2069226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그림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x. 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도서 </a:t>
            </a:r>
            <a:r>
              <a:rPr kumimoji="0" lang="ko-KR" altLang="en-US" sz="12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릴레이션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스키마와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인스턴스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4985" y="1107941"/>
            <a:ext cx="4572000" cy="88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스키마의 요소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속성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(attribute) :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스키마의 열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 algn="just">
              <a:spcBef>
                <a:spcPts val="200"/>
              </a:spcBef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도메인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(domain) :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속성이 가질 수 있는 값의 집합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1" algn="just">
              <a:spcBef>
                <a:spcPts val="200"/>
              </a:spcBef>
            </a:pP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차수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(degree) :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속성의 개수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8763" y="2267107"/>
            <a:ext cx="544861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스키마의 표현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lvl="1" algn="just">
              <a:spcBef>
                <a:spcPts val="200"/>
              </a:spcBef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이름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속성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 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도메인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속성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 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도메인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2,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속성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3 :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도메인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3 …)</a:t>
            </a:r>
          </a:p>
          <a:p>
            <a:pPr lvl="1" algn="just">
              <a:spcBef>
                <a:spcPts val="200"/>
              </a:spcBef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	  EX)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도서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도서번호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도서이름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출판사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가격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4985" y="3166393"/>
            <a:ext cx="837696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인스턴스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요소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 algn="just">
              <a:spcBef>
                <a:spcPts val="200"/>
              </a:spcBef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투플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tuple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: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행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lvl="1" algn="just">
              <a:spcBef>
                <a:spcPts val="200"/>
              </a:spcBef>
            </a:pP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카디날리티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(cardinality) :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투플의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수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8338" y="3314014"/>
            <a:ext cx="5611143" cy="4005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lvl="2" algn="just">
              <a:spcBef>
                <a:spcPts val="100"/>
              </a:spcBef>
            </a:pP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→ </a:t>
            </a:r>
            <a:r>
              <a:rPr lang="ko-KR" altLang="en-US" sz="900" b="1" dirty="0" err="1">
                <a:solidFill>
                  <a:srgbClr val="0070C0"/>
                </a:solidFill>
                <a:latin typeface="+mj-ea"/>
                <a:ea typeface="+mj-ea"/>
              </a:rPr>
              <a:t>투플의</a:t>
            </a:r>
            <a:r>
              <a:rPr lang="ko-KR" altLang="en-US" sz="900" b="1" dirty="0">
                <a:solidFill>
                  <a:srgbClr val="0070C0"/>
                </a:solidFill>
                <a:latin typeface="+mj-ea"/>
                <a:ea typeface="+mj-ea"/>
              </a:rPr>
              <a:t> 속성의 개수는 </a:t>
            </a:r>
            <a:r>
              <a:rPr lang="ko-KR" altLang="en-US" sz="900" b="1" dirty="0" err="1">
                <a:solidFill>
                  <a:srgbClr val="0070C0"/>
                </a:solidFill>
                <a:latin typeface="+mj-ea"/>
                <a:ea typeface="+mj-ea"/>
              </a:rPr>
              <a:t>릴레이션</a:t>
            </a:r>
            <a:r>
              <a:rPr lang="ko-KR" altLang="en-US" sz="900" b="1" dirty="0">
                <a:solidFill>
                  <a:srgbClr val="0070C0"/>
                </a:solidFill>
                <a:latin typeface="+mj-ea"/>
                <a:ea typeface="+mj-ea"/>
              </a:rPr>
              <a:t> 스키마 차수와 동일</a:t>
            </a:r>
            <a:r>
              <a:rPr lang="en-US" altLang="ko-KR" sz="900" b="1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900" b="1" dirty="0" err="1">
                <a:solidFill>
                  <a:srgbClr val="0070C0"/>
                </a:solidFill>
                <a:latin typeface="+mj-ea"/>
                <a:ea typeface="+mj-ea"/>
              </a:rPr>
              <a:t>릴레이션</a:t>
            </a:r>
            <a:r>
              <a:rPr lang="ko-KR" altLang="en-US" sz="900" b="1" dirty="0">
                <a:solidFill>
                  <a:srgbClr val="0070C0"/>
                </a:solidFill>
                <a:latin typeface="+mj-ea"/>
                <a:ea typeface="+mj-ea"/>
              </a:rPr>
              <a:t> 내 모든 </a:t>
            </a:r>
            <a:r>
              <a:rPr lang="ko-KR" altLang="en-US" sz="900" b="1" dirty="0" err="1">
                <a:solidFill>
                  <a:srgbClr val="0070C0"/>
                </a:solidFill>
                <a:latin typeface="+mj-ea"/>
                <a:ea typeface="+mj-ea"/>
              </a:rPr>
              <a:t>투플들은</a:t>
            </a:r>
            <a:r>
              <a:rPr lang="ko-KR" altLang="en-US" sz="900" b="1" dirty="0">
                <a:solidFill>
                  <a:srgbClr val="0070C0"/>
                </a:solidFill>
                <a:latin typeface="+mj-ea"/>
                <a:ea typeface="+mj-ea"/>
              </a:rPr>
              <a:t> 서로 중복되지 않아야 함</a:t>
            </a:r>
            <a:endParaRPr lang="en-US" altLang="ko-KR" sz="9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29655"/>
              </p:ext>
            </p:extLst>
          </p:nvPr>
        </p:nvGraphicFramePr>
        <p:xfrm>
          <a:off x="5501514" y="1303505"/>
          <a:ext cx="3155058" cy="154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016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용어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같은 의미 통용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8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릴레이션의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특징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4985" y="1107941"/>
            <a:ext cx="8172922" cy="43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속성은 단일 값을 가짐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속성의 원자 값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각 속성의 값은 도메인에 정의된 값만을 가지며 그 값은 모두 단일 값이어야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245" y="1577735"/>
            <a:ext cx="8172922" cy="43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속성은 서로 다른 이름을 가짐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속성은 한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릴레이션에서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서로 다른 이름을 가져야만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062" y="2055086"/>
            <a:ext cx="8172922" cy="43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한 속성의 값은 모두 같은 도메인 값을 가짐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한 속성에 속한 열은 모두 그 속성에서 정의한 도메인 값만 가질 수 있음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79" y="2524880"/>
            <a:ext cx="8172922" cy="43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속성의 순서는 상관없음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속성의 무순서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속성의 순서가 달라도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스키마는 변하지 않음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2696" y="2972003"/>
            <a:ext cx="8172922" cy="43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내의 중복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투플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존재 불가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튜플의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유일성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하나의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인스턴스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내에서는 서로 중복된 값을 가질 수 없음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즉 모든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투플은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서로 값이 달라야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1513" y="3434240"/>
            <a:ext cx="8172922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투플의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순서는 상관없음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튜플의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무순서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pPr lvl="4" algn="just">
              <a:spcBef>
                <a:spcPts val="200"/>
              </a:spcBef>
              <a:buFontTx/>
              <a:buChar char="-"/>
            </a:pP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투플의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순서가 달라도 같은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릴레이션임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  <a:buFontTx/>
              <a:buChar char="-"/>
            </a:pP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관계 데이터 모델의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투플은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실제적인 값을 가지며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이 값은 시간이 지남에 따라 데이터의 삭제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수정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삽입에 따라 순서가 바뀔 수 있음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관계데이터 모델과 키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94985" y="1107941"/>
            <a:ext cx="8172922" cy="43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관계 데이터 모델은 데이터를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차원 테이블 형태인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릴레이션으로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표현함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관계데이터 제약조건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(constraints)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과 관계연산을 위한 관계대수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(relational algebra)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를 정의함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916" y="1623078"/>
            <a:ext cx="8172922" cy="285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기본키와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외래키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b="1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릴레이션의</a:t>
            </a:r>
            <a:r>
              <a:rPr lang="ko-KR" altLang="en-US" sz="1200" b="1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키</a:t>
            </a:r>
            <a:r>
              <a:rPr lang="en-US" altLang="ko-KR" sz="1200" b="1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속성 하나 혹은 몇 개의 조합으로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튜플을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유일하게 구별할 수 있는 키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endParaRPr lang="en-US" altLang="ko-KR" sz="10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  <a:buFont typeface="Wingdings" pitchFamily="2" charset="2"/>
              <a:buChar char="§"/>
            </a:pPr>
            <a:r>
              <a:rPr lang="ko-KR" altLang="en-US" sz="1200" b="1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b="1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후보키</a:t>
            </a:r>
            <a:r>
              <a:rPr lang="en-US" altLang="ko-KR" sz="1200" b="1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b="1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en-US" altLang="ko-KR" sz="1200" b="1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200" b="1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대체키</a:t>
            </a:r>
            <a:endParaRPr lang="en-US" altLang="ko-KR" sz="1200" b="1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속성들의 집합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A(={A1, A2, …,An})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로 구성된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에서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의 한 속성집합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K(={Ai, </a:t>
            </a:r>
            <a:r>
              <a:rPr lang="en-US" altLang="ko-KR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Aj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,…,An})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가 속성집합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의 부분집합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(K⊆A)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이면서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유일성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최소성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을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만족하면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K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후보키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라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후보키가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하나만 존재할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때는 바로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후보키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가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가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-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후보키가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여러 개 존재할 때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하나를 선택하여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기본키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로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지정하면 나머지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후보키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를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대체키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라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※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기본키로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지정된 속성들은 언제 어느 때고 널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(NULL)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 될 수 없음 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0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  <a:buFont typeface="Wingdings" pitchFamily="2" charset="2"/>
              <a:buChar char="§"/>
            </a:pP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b="1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외래키</a:t>
            </a:r>
            <a:endParaRPr lang="en-US" altLang="ko-KR" sz="1200" b="1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0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R1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에 속한 한 속성들의 집합을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FK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라 할때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FK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가 어떤 릴레이션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R2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의 기본키가 된다면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FK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를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릴레이션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R1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sz="1200" dirty="0" err="1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외래키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(Foreign Key)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라 하고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, FK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가 릴레이션 </a:t>
            </a:r>
            <a:r>
              <a:rPr lang="en-US" altLang="ko-KR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R2</a:t>
            </a:r>
            <a:r>
              <a:rPr lang="ko-KR" altLang="en-US" sz="1200" dirty="0">
                <a:solidFill>
                  <a:srgbClr val="7030A0"/>
                </a:solidFill>
                <a:latin typeface="HY강B" pitchFamily="18" charset="-127"/>
                <a:ea typeface="HY강B" pitchFamily="18" charset="-127"/>
              </a:rPr>
              <a:t>를 참조한다고 함</a:t>
            </a:r>
            <a:endParaRPr lang="en-US" altLang="ko-KR" sz="12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  <a:p>
            <a:pPr lvl="4" algn="just">
              <a:spcBef>
                <a:spcPts val="200"/>
              </a:spcBef>
            </a:pPr>
            <a:endParaRPr lang="en-US" altLang="ko-KR" sz="1000" dirty="0">
              <a:solidFill>
                <a:srgbClr val="7030A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 dirty="0"/>
              <a:t>01. RDBMS </a:t>
            </a:r>
            <a:r>
              <a:rPr lang="ko-KR" altLang="en-US" dirty="0"/>
              <a:t>기초이해</a:t>
            </a:r>
            <a:endParaRPr lang="en-US" altLang="ko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주차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 데이터베이스  프로그래밍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6376" y="680132"/>
            <a:ext cx="5128884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관계데이터 키의 포함관계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184797" y="1329649"/>
            <a:ext cx="4951506" cy="2806028"/>
            <a:chOff x="1184797" y="1329649"/>
            <a:chExt cx="4951506" cy="28060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4797" y="1329649"/>
              <a:ext cx="4951506" cy="2150321"/>
            </a:xfrm>
            <a:prstGeom prst="roundRect">
              <a:avLst>
                <a:gd name="adj" fmla="val 4264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500"/>
                </a:spcBef>
              </a:pPr>
              <a:r>
                <a:rPr lang="ko-KR" altLang="en-US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                                 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슈퍼키</a:t>
              </a:r>
              <a:endParaRPr lang="en-US" altLang="ko-KR" sz="16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endParaRPr lang="en-US" altLang="ko-KR" b="1" dirty="0">
                <a:solidFill>
                  <a:srgbClr val="0000CC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                                                     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릴레이션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내 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투플을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식별할 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                                                     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수 있는 속성의 집합  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r">
                <a:spcBef>
                  <a:spcPts val="500"/>
                </a:spcBef>
              </a:pP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67428" y="1501311"/>
              <a:ext cx="1285884" cy="1785950"/>
            </a:xfrm>
            <a:prstGeom prst="roundRect">
              <a:avLst>
                <a:gd name="adj" fmla="val 7778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500"/>
                </a:spcBef>
              </a:pPr>
              <a:r>
                <a:rPr lang="ko-KR" altLang="en-US" sz="1600" b="1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기본키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spcBef>
                  <a:spcPts val="500"/>
                </a:spcBef>
              </a:pP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후보키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중 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선정된 키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53312" y="1501311"/>
              <a:ext cx="1285884" cy="1785950"/>
            </a:xfrm>
            <a:prstGeom prst="roundRect">
              <a:avLst>
                <a:gd name="adj" fmla="val 7778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500"/>
                </a:spcBef>
              </a:pPr>
              <a:r>
                <a:rPr lang="ko-KR" altLang="en-US" sz="1600" b="1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대체키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spcBef>
                  <a:spcPts val="500"/>
                </a:spcBef>
              </a:pP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기본키로</a:t>
              </a: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선정되지 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않은 </a:t>
              </a:r>
              <a:r>
                <a:rPr lang="ko-KR" altLang="en-US" sz="12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후보키</a:t>
              </a:r>
              <a:endPara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5400000">
              <a:off x="2531545" y="2575190"/>
              <a:ext cx="330837" cy="1728192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2564628" y="3738355"/>
              <a:ext cx="2160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3"/>
            <p:cNvSpPr txBox="1"/>
            <p:nvPr/>
          </p:nvSpPr>
          <p:spPr>
            <a:xfrm>
              <a:off x="1445382" y="3846367"/>
              <a:ext cx="3736639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err="1">
                  <a:latin typeface="HY강B" pitchFamily="18" charset="-127"/>
                  <a:ea typeface="HY강B" pitchFamily="18" charset="-127"/>
                </a:rPr>
                <a:t>후보키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</a:t>
              </a:r>
              <a:r>
                <a:rPr lang="ko-KR" altLang="en-US" sz="1200" dirty="0" err="1">
                  <a:latin typeface="HY강B" pitchFamily="18" charset="-127"/>
                  <a:ea typeface="HY강B" pitchFamily="18" charset="-127"/>
                </a:rPr>
                <a:t>투플을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 식별할 수 있는 속성의 최소 집합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)</a:t>
              </a:r>
              <a:endParaRPr lang="ko-KR" altLang="en-US" sz="12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9978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10884</TotalTime>
  <Words>7655</Words>
  <Application>Microsoft Macintosh PowerPoint</Application>
  <PresentationFormat>화면 슬라이드 쇼(16:9)</PresentationFormat>
  <Paragraphs>1400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8" baseType="lpstr">
      <vt:lpstr>굴림</vt:lpstr>
      <vt:lpstr>돋움</vt:lpstr>
      <vt:lpstr>맑은 고딕</vt:lpstr>
      <vt:lpstr>맑은 고딕</vt:lpstr>
      <vt:lpstr>바탕</vt:lpstr>
      <vt:lpstr>한양그래픽</vt:lpstr>
      <vt:lpstr>한양신명조</vt:lpstr>
      <vt:lpstr>휴먼명조</vt:lpstr>
      <vt:lpstr>HaansoftBatang</vt:lpstr>
      <vt:lpstr>HY강B</vt:lpstr>
      <vt:lpstr>HY견고딕</vt:lpstr>
      <vt:lpstr>HY동녘B</vt:lpstr>
      <vt:lpstr>HY타자L</vt:lpstr>
      <vt:lpstr>NanumBarunGothicOTF</vt:lpstr>
      <vt:lpstr>Arial</vt:lpstr>
      <vt:lpstr>Gill Sans</vt:lpstr>
      <vt:lpstr>Helvetica Neue Thin</vt:lpstr>
      <vt:lpstr>Helvetica Neue UltraLight</vt:lpstr>
      <vt:lpstr>Lucida Grande</vt:lpstr>
      <vt:lpstr>Times New Roman</vt:lpstr>
      <vt:lpstr>Wingdings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유석환</cp:lastModifiedBy>
  <cp:revision>674</cp:revision>
  <cp:lastPrinted>2019-08-20T06:56:24Z</cp:lastPrinted>
  <dcterms:modified xsi:type="dcterms:W3CDTF">2019-08-22T00:21:51Z</dcterms:modified>
</cp:coreProperties>
</file>