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4b64241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4b64241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4b642418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4b64241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4b642418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4b642418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a4b642418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a4b642418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a4b642418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a4b642418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a4b642418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a4b642418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4b642418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4b642418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a4b642418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a4b642418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a4b642418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a4b642418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a4b6424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a4b6424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4b64241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4b6424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4b64241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4b64241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a4b64241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a4b64241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4b64241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4b64241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4b64241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4b64241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4b642418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a4b64241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4b64241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a4b64241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a4b64241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a4b64241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1" Type="http://schemas.openxmlformats.org/officeDocument/2006/relationships/image" Target="../media/image37.png"/><Relationship Id="rId10" Type="http://schemas.openxmlformats.org/officeDocument/2006/relationships/image" Target="../media/image35.png"/><Relationship Id="rId12" Type="http://schemas.openxmlformats.org/officeDocument/2006/relationships/image" Target="../media/image36.png"/><Relationship Id="rId9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9"/>
            <a:ext cx="42426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B1B"/>
                </a:solidFill>
              </a:rPr>
              <a:t>Jason Phillips</a:t>
            </a:r>
            <a:endParaRPr>
              <a:solidFill>
                <a:srgbClr val="1C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B1B"/>
                </a:solidFill>
              </a:rPr>
              <a:t>Mohammad Ameri</a:t>
            </a:r>
            <a:endParaRPr>
              <a:solidFill>
                <a:srgbClr val="1C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B1B"/>
                </a:solidFill>
              </a:rPr>
              <a:t>Ryon Faroughi</a:t>
            </a:r>
            <a:endParaRPr>
              <a:solidFill>
                <a:srgbClr val="1C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B1B"/>
                </a:solidFill>
              </a:rPr>
              <a:t>Youser Alalusi</a:t>
            </a:r>
            <a:endParaRPr>
              <a:solidFill>
                <a:srgbClr val="1C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B1B"/>
                </a:solidFill>
              </a:rPr>
              <a:t>Yusran Sadman</a:t>
            </a:r>
            <a:endParaRPr>
              <a:solidFill>
                <a:srgbClr val="1C1B1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 score and </a:t>
            </a:r>
            <a:r>
              <a:rPr lang="en"/>
              <a:t>outliers</a:t>
            </a:r>
            <a:r>
              <a:rPr lang="en"/>
              <a:t> 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Calculate the Z-Score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procedure we calculate the z-score for each value in the age field. Any z-score greater than 3 or less than -3 is considered to be an outlier. This rule of thumb is based on the empirical rule. From this rule we see that almost all of the data (99.7%) should be within three standard deviations from the mean. By calculating the z-score we are standardizing the survey, meaning the standard deviation is now 1. Thus from the empirical rule we expect 99.7% of the z-scores to be within -3 and 3.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5" y="1776375"/>
            <a:ext cx="116205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538" y="3857613"/>
            <a:ext cx="53625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(Age)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7208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Display the clean information in a format that makes it easy to analyze and </a:t>
            </a:r>
            <a:r>
              <a:rPr lang="en" sz="1400"/>
              <a:t>interpret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ways to visualize the data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6175"/>
            <a:ext cx="4720875" cy="33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525" y="1123564"/>
            <a:ext cx="4209475" cy="12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527" y="2846925"/>
            <a:ext cx="3271075" cy="20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Data(Gender)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Analyzing the Data(Gender)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the info for better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males took the survey than any other gender.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274" y="3009825"/>
            <a:ext cx="4336325" cy="152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16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Data (The Candy)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 the previous techniques to analyze any candy that we want.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this, we can see that more people feel highly of Butter Fingers rather than low.</a:t>
            </a:r>
            <a:endParaRPr sz="1400"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22" y="1501200"/>
            <a:ext cx="2931100" cy="3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824" y="1055700"/>
            <a:ext cx="4008696" cy="19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168450" y="500925"/>
            <a:ext cx="1642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Analyzing </a:t>
            </a:r>
            <a:r>
              <a:rPr lang="en">
                <a:solidFill>
                  <a:schemeClr val="dk1"/>
                </a:solidFill>
              </a:rPr>
              <a:t>feelings</a:t>
            </a:r>
            <a:r>
              <a:rPr lang="en">
                <a:solidFill>
                  <a:schemeClr val="dk1"/>
                </a:solidFill>
              </a:rPr>
              <a:t> towards selection of candies. For this we used melt function.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.melt() function rotates data like a pivot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KitKat was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most joyed candy.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1525"/>
            <a:ext cx="7168450" cy="51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new column and have another column be encoded to fit that new column.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the data. 80% is the training set, 20% is the test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#Splitting the data into test and training sets. Ratio is 75 to 25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x_train, x_test, y_train, y_test = train_test_split(df[['twix','snickers','take 5','kit kat']],df['Country Joy'],test_size = .20, random_state=42)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425"/>
            <a:ext cx="1987075" cy="27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900" y="1079425"/>
            <a:ext cx="1926606" cy="27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200" y="3088800"/>
            <a:ext cx="953550" cy="19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2925" y="3088800"/>
            <a:ext cx="1025698" cy="19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5200" y="1123250"/>
            <a:ext cx="4218250" cy="6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Data(contd.)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6665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X_test: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X_train: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Y_test: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Y_train: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" y="1761875"/>
            <a:ext cx="1987075" cy="27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725" y="1761875"/>
            <a:ext cx="1926606" cy="27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4350" y="622500"/>
            <a:ext cx="1535784" cy="9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8850" y="622500"/>
            <a:ext cx="1552250" cy="9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5313" y="1761875"/>
            <a:ext cx="1473857" cy="9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0575" y="1761875"/>
            <a:ext cx="1548800" cy="9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5325" y="2830025"/>
            <a:ext cx="15906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61050" y="2782400"/>
            <a:ext cx="16478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25325" y="3909100"/>
            <a:ext cx="15906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84863" y="3909100"/>
            <a:ext cx="16002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5676200" y="500925"/>
            <a:ext cx="3135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 Component Analysis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 sugarbyprice and winbyprice, all the other features seem to be clustered.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050" y="0"/>
            <a:ext cx="54186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5164150" y="582500"/>
            <a:ext cx="3646800" cy="4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Data. Scale Data.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df_pca = pca.transform(data1.drop('competitorname', axis=1)) # our data transformed with new features as principal components.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df_pca = df_pca[:, 0:2] # Since we require first two principal components only.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standard_scaler = StandardScaler()df_s = standard_scaler.fit_transform(df_pca) # s in df_s stands for scaled.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sns.pairplot(pd.DataFrame(df_s)) # Try to get some </a:t>
            </a:r>
            <a:r>
              <a:rPr lang="en" sz="1200">
                <a:solidFill>
                  <a:schemeClr val="dk1"/>
                </a:solidFill>
              </a:rPr>
              <a:t>intuition</a:t>
            </a:r>
            <a:r>
              <a:rPr lang="en" sz="1200">
                <a:solidFill>
                  <a:schemeClr val="dk1"/>
                </a:solidFill>
              </a:rPr>
              <a:t> of data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79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453075" y="1935900"/>
            <a:ext cx="811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Pre-Processing is a vital step in Data Mining and must be done in a specific way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Resulted in a clean data set that we will be able to use in future projects and help us proceed in the process of Data Mining.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57775" y="1535075"/>
            <a:ext cx="8166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 to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Issues with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Cleaning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The data we chose-</a:t>
            </a:r>
            <a:endParaRPr b="1"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candy hierarchy dataset for 2017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survey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gathered data on different types of candies and how they made the participants feel.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choices ranged from “DESPAIR”, “MEH”, and “JOY”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Other question asked were the participants age, their country of location, their gender, and whether they are going out or staying in for halloween.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Information we can gather from the data-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candy seems to be thought of the highest?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Does a certain gender feel a certain way about certain candies or chocolate?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Does a country enjoy a specific candy more than other countries?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39" y="2043675"/>
            <a:ext cx="2732463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data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Immediate issues with the data-</a:t>
            </a:r>
            <a:endParaRPr b="1"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Missing Values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Unnecessary Columns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Off topic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Non-serious answers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Outliers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Solutions to these issues (Overview)</a:t>
            </a:r>
            <a:endParaRPr b="1"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 columns with over 50% missing values.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Replace remaining missing values with useful alternatives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 any column that serves no meaningful purpose to our dataset.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 rows with non serious responses.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 the outliers.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Manipulate the data to the point where it can be analyzed.</a:t>
            </a:r>
            <a:endParaRPr sz="12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" y="1588350"/>
            <a:ext cx="4308950" cy="21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using this technique we were able to reduce the fields to 113 from 120., which is very critical to purify our </a:t>
            </a:r>
            <a:r>
              <a:rPr lang="en" sz="1400"/>
              <a:t>data.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Industry standard percentage for dropping columns plagued with missing values is 25%-30% and can go up to ~50%.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begin my process of tidying up this sloppy candy data we first looked into removing the bad data.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First we </a:t>
            </a:r>
            <a:r>
              <a:rPr lang="en" sz="1400">
                <a:solidFill>
                  <a:schemeClr val="dk1"/>
                </a:solidFill>
              </a:rPr>
              <a:t>decide</a:t>
            </a:r>
            <a:r>
              <a:rPr lang="en" sz="1400">
                <a:solidFill>
                  <a:schemeClr val="dk1"/>
                </a:solidFill>
              </a:rPr>
              <a:t> to drop any fields that has more than 50% of missing or NaN values, to </a:t>
            </a:r>
            <a:r>
              <a:rPr lang="en" sz="1400">
                <a:solidFill>
                  <a:schemeClr val="dk1"/>
                </a:solidFill>
              </a:rPr>
              <a:t>achieve</a:t>
            </a:r>
            <a:r>
              <a:rPr lang="en" sz="1400">
                <a:solidFill>
                  <a:schemeClr val="dk1"/>
                </a:solidFill>
              </a:rPr>
              <a:t> that we used mean() on the fields and any fields over 49% of empty </a:t>
            </a:r>
            <a:r>
              <a:rPr lang="en" sz="1400">
                <a:solidFill>
                  <a:schemeClr val="dk1"/>
                </a:solidFill>
              </a:rPr>
              <a:t>value dropped from our dataFrame.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3850"/>
            <a:ext cx="8811076" cy="27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Renaming Some Columns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Renaming a few columns to make the data easier to work with.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Dropping the “Q” </a:t>
            </a:r>
            <a:r>
              <a:rPr lang="en" sz="1400"/>
              <a:t>prefixes</a:t>
            </a:r>
            <a:r>
              <a:rPr lang="en" sz="1400"/>
              <a:t> from each column to make manipulating the data easier later on.</a:t>
            </a:r>
            <a:endParaRPr sz="1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25" y="1106850"/>
            <a:ext cx="4791451" cy="8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862" y="2932674"/>
            <a:ext cx="4820574" cy="71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0" y="3174150"/>
            <a:ext cx="4298325" cy="16097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" y="1480323"/>
            <a:ext cx="4220658" cy="131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 flipH="1" rot="10800000">
            <a:off x="11050" y="1495550"/>
            <a:ext cx="4206900" cy="129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11050" y="1479325"/>
            <a:ext cx="4217700" cy="129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the Dummy Columns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were a few columns that were not related to the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were random objects or question about topics completely unrelated to candy.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Manually drop all columns that were </a:t>
            </a:r>
            <a:r>
              <a:rPr lang="en" sz="1400"/>
              <a:t>irrelevant</a:t>
            </a:r>
            <a:r>
              <a:rPr lang="en" sz="1400"/>
              <a:t> to our study.</a:t>
            </a:r>
            <a:endParaRPr sz="14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200" y="2049000"/>
            <a:ext cx="3562818" cy="309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88" y="1677775"/>
            <a:ext cx="2915175" cy="273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2037775" y="1879175"/>
            <a:ext cx="0" cy="235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flipH="1">
            <a:off x="936850" y="1895625"/>
            <a:ext cx="5400" cy="245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 flipH="1">
            <a:off x="2908800" y="1873700"/>
            <a:ext cx="5400" cy="247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37065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Since the majority of </a:t>
            </a:r>
            <a:r>
              <a:rPr lang="en" sz="1500"/>
              <a:t>the</a:t>
            </a:r>
            <a:r>
              <a:rPr lang="en" sz="1500"/>
              <a:t> </a:t>
            </a:r>
            <a:r>
              <a:rPr lang="en" sz="1500"/>
              <a:t>participants</a:t>
            </a:r>
            <a:r>
              <a:rPr lang="en" sz="1500"/>
              <a:t> (about 95%) </a:t>
            </a:r>
            <a:r>
              <a:rPr lang="en" sz="1500"/>
              <a:t>were</a:t>
            </a:r>
            <a:r>
              <a:rPr lang="en" sz="1500"/>
              <a:t> from the U.S and Canada we decided to list them </a:t>
            </a:r>
            <a:r>
              <a:rPr lang="en" sz="1500"/>
              <a:t>only and remove the other 49+ from our data and categorize them as others.</a:t>
            </a:r>
            <a:endParaRPr sz="15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644675" y="500925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B1B"/>
                </a:solidFill>
              </a:rPr>
              <a:t>The other main issue we faced was in the country </a:t>
            </a:r>
            <a:r>
              <a:rPr lang="en">
                <a:solidFill>
                  <a:srgbClr val="1C1B1B"/>
                </a:solidFill>
              </a:rPr>
              <a:t>field </a:t>
            </a:r>
            <a:r>
              <a:rPr lang="en">
                <a:solidFill>
                  <a:srgbClr val="1C1B1B"/>
                </a:solidFill>
              </a:rPr>
              <a:t>where the participants had the </a:t>
            </a:r>
            <a:r>
              <a:rPr lang="en">
                <a:solidFill>
                  <a:srgbClr val="1C1B1B"/>
                </a:solidFill>
              </a:rPr>
              <a:t>freedom</a:t>
            </a:r>
            <a:r>
              <a:rPr lang="en">
                <a:solidFill>
                  <a:srgbClr val="1C1B1B"/>
                </a:solidFill>
              </a:rPr>
              <a:t> of inputting any string in the field which resulted in many different names for the same country as an example: </a:t>
            </a:r>
            <a:endParaRPr>
              <a:solidFill>
                <a:srgbClr val="1C1B1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C1B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('usa', 1117),('united states', 585),('us', 180), ('united states of america', 72),('u.s.', 12)</a:t>
            </a:r>
            <a:endParaRPr sz="1050">
              <a:solidFill>
                <a:srgbClr val="1C1B1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And many others, so we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decided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clean up that field and all the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records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within.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1800"/>
            <a:ext cx="91440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and Removing Data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Replace Empty values with data that can still be measured (ex. I</a:t>
            </a:r>
            <a:r>
              <a:rPr lang="en" sz="1400"/>
              <a:t>nstead of empty, perhaps they didn’t want to answer).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Replace the values of JOY, MEH, and DESPAIR with numbers to make it easier to quantify.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Replace any remaining NaN values with 0.</a:t>
            </a:r>
            <a:endParaRPr sz="14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" y="1610775"/>
            <a:ext cx="3278801" cy="158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25" y="3383950"/>
            <a:ext cx="3278799" cy="16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188" y="4191075"/>
            <a:ext cx="4813375" cy="90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200" y="1314775"/>
            <a:ext cx="4813375" cy="164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