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8"/>
  </p:notesMasterIdLst>
  <p:handoutMasterIdLst>
    <p:handoutMasterId r:id="rId39"/>
  </p:handoutMasterIdLst>
  <p:sldIdLst>
    <p:sldId id="350" r:id="rId2"/>
    <p:sldId id="456" r:id="rId3"/>
    <p:sldId id="457" r:id="rId4"/>
    <p:sldId id="509" r:id="rId5"/>
    <p:sldId id="465" r:id="rId6"/>
    <p:sldId id="466" r:id="rId7"/>
    <p:sldId id="467" r:id="rId8"/>
    <p:sldId id="468" r:id="rId9"/>
    <p:sldId id="464" r:id="rId10"/>
    <p:sldId id="469" r:id="rId11"/>
    <p:sldId id="498" r:id="rId12"/>
    <p:sldId id="499" r:id="rId13"/>
    <p:sldId id="492" r:id="rId14"/>
    <p:sldId id="495" r:id="rId15"/>
    <p:sldId id="459" r:id="rId16"/>
    <p:sldId id="482" r:id="rId17"/>
    <p:sldId id="470" r:id="rId18"/>
    <p:sldId id="471" r:id="rId19"/>
    <p:sldId id="484" r:id="rId20"/>
    <p:sldId id="510" r:id="rId21"/>
    <p:sldId id="474" r:id="rId22"/>
    <p:sldId id="473" r:id="rId23"/>
    <p:sldId id="475" r:id="rId24"/>
    <p:sldId id="488" r:id="rId25"/>
    <p:sldId id="496" r:id="rId26"/>
    <p:sldId id="497" r:id="rId27"/>
    <p:sldId id="503" r:id="rId28"/>
    <p:sldId id="505" r:id="rId29"/>
    <p:sldId id="506" r:id="rId30"/>
    <p:sldId id="476" r:id="rId31"/>
    <p:sldId id="511" r:id="rId32"/>
    <p:sldId id="515" r:id="rId33"/>
    <p:sldId id="514" r:id="rId34"/>
    <p:sldId id="516" r:id="rId35"/>
    <p:sldId id="513" r:id="rId36"/>
    <p:sldId id="512" r:id="rId3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6" autoAdjust="0"/>
    <p:restoredTop sz="75984" autoAdjust="0"/>
  </p:normalViewPr>
  <p:slideViewPr>
    <p:cSldViewPr>
      <p:cViewPr>
        <p:scale>
          <a:sx n="40" d="100"/>
          <a:sy n="40" d="100"/>
        </p:scale>
        <p:origin x="-173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0" d="100"/>
          <a:sy n="30" d="100"/>
        </p:scale>
        <p:origin x="-126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handoutMaster" Target="handoutMasters/handoutMaster1.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tableStyles" Target="tableStyles.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 /></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 /></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E83EA323-D613-9DBA-A6DF-339BD082DCD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defRPr>
            </a:lvl1pPr>
          </a:lstStyle>
          <a:p>
            <a:pPr>
              <a:defRPr/>
            </a:pPr>
            <a:endParaRPr lang="en-US" altLang="en-US"/>
          </a:p>
        </p:txBody>
      </p:sp>
      <p:sp>
        <p:nvSpPr>
          <p:cNvPr id="81923" name="Rectangle 3">
            <a:extLst>
              <a:ext uri="{FF2B5EF4-FFF2-40B4-BE49-F238E27FC236}">
                <a16:creationId xmlns:a16="http://schemas.microsoft.com/office/drawing/2014/main" id="{D5A29A60-0618-C229-9B27-817EAAC7E2C4}"/>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pPr>
              <a:defRPr/>
            </a:pPr>
            <a:endParaRPr lang="en-US" altLang="en-US"/>
          </a:p>
        </p:txBody>
      </p:sp>
      <p:sp>
        <p:nvSpPr>
          <p:cNvPr id="81924" name="Rectangle 4">
            <a:extLst>
              <a:ext uri="{FF2B5EF4-FFF2-40B4-BE49-F238E27FC236}">
                <a16:creationId xmlns:a16="http://schemas.microsoft.com/office/drawing/2014/main" id="{EA741C82-6CA6-9A27-A612-B880661CDF14}"/>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defRPr>
            </a:lvl1pPr>
          </a:lstStyle>
          <a:p>
            <a:pPr>
              <a:defRPr/>
            </a:pPr>
            <a:endParaRPr lang="en-US" altLang="en-US"/>
          </a:p>
        </p:txBody>
      </p:sp>
      <p:sp>
        <p:nvSpPr>
          <p:cNvPr id="81925" name="Rectangle 5">
            <a:extLst>
              <a:ext uri="{FF2B5EF4-FFF2-40B4-BE49-F238E27FC236}">
                <a16:creationId xmlns:a16="http://schemas.microsoft.com/office/drawing/2014/main" id="{969B2625-82FF-F80E-CD20-0E7A8B3279E5}"/>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DE77460D-06C1-4E68-9640-40F455DD2541}"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996CF01F-B255-E300-6A7C-7A95E5FB824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defRPr>
            </a:lvl1pPr>
          </a:lstStyle>
          <a:p>
            <a:pPr>
              <a:defRPr/>
            </a:pPr>
            <a:endParaRPr lang="en-US" altLang="en-US"/>
          </a:p>
        </p:txBody>
      </p:sp>
      <p:sp>
        <p:nvSpPr>
          <p:cNvPr id="80899" name="Rectangle 3">
            <a:extLst>
              <a:ext uri="{FF2B5EF4-FFF2-40B4-BE49-F238E27FC236}">
                <a16:creationId xmlns:a16="http://schemas.microsoft.com/office/drawing/2014/main" id="{5EBF45C1-1111-A973-68F9-860E6F8FB6E7}"/>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pPr>
              <a:defRPr/>
            </a:pPr>
            <a:endParaRPr lang="en-US" altLang="en-US"/>
          </a:p>
        </p:txBody>
      </p:sp>
      <p:sp>
        <p:nvSpPr>
          <p:cNvPr id="38916" name="Rectangle 4">
            <a:extLst>
              <a:ext uri="{FF2B5EF4-FFF2-40B4-BE49-F238E27FC236}">
                <a16:creationId xmlns:a16="http://schemas.microsoft.com/office/drawing/2014/main" id="{13536A9F-094D-BEEB-261A-7CA2462EF73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901" name="Rectangle 5">
            <a:extLst>
              <a:ext uri="{FF2B5EF4-FFF2-40B4-BE49-F238E27FC236}">
                <a16:creationId xmlns:a16="http://schemas.microsoft.com/office/drawing/2014/main" id="{2C015776-3DDE-8D27-F642-8B27AC4C17EC}"/>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80902" name="Rectangle 6">
            <a:extLst>
              <a:ext uri="{FF2B5EF4-FFF2-40B4-BE49-F238E27FC236}">
                <a16:creationId xmlns:a16="http://schemas.microsoft.com/office/drawing/2014/main" id="{FCCD4DBC-1976-D64F-41DB-23C8FD58074E}"/>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defRPr>
            </a:lvl1pPr>
          </a:lstStyle>
          <a:p>
            <a:pPr>
              <a:defRPr/>
            </a:pPr>
            <a:endParaRPr lang="en-US" altLang="en-US"/>
          </a:p>
        </p:txBody>
      </p:sp>
      <p:sp>
        <p:nvSpPr>
          <p:cNvPr id="80903" name="Rectangle 7">
            <a:extLst>
              <a:ext uri="{FF2B5EF4-FFF2-40B4-BE49-F238E27FC236}">
                <a16:creationId xmlns:a16="http://schemas.microsoft.com/office/drawing/2014/main" id="{EED4B29A-02FA-53B2-9C3A-F6EACD209DCE}"/>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28E11E83-8987-47D7-8A28-19F55E7965A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B3B2D0DD-F4B3-0E4F-B69C-78C1DE9FA48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DE6DDF7-75E7-4612-B55F-E8677F3F9FD5}" type="slidenum">
              <a:rPr lang="en-US" altLang="en-US">
                <a:cs typeface="Times New Roman" panose="02020603050405020304" pitchFamily="18" charset="0"/>
              </a:rPr>
              <a:pPr/>
              <a:t>2</a:t>
            </a:fld>
            <a:endParaRPr lang="en-US" altLang="en-US">
              <a:cs typeface="Times New Roman" panose="02020603050405020304" pitchFamily="18" charset="0"/>
            </a:endParaRPr>
          </a:p>
        </p:txBody>
      </p:sp>
      <p:sp>
        <p:nvSpPr>
          <p:cNvPr id="39939" name="Rectangle 2">
            <a:extLst>
              <a:ext uri="{FF2B5EF4-FFF2-40B4-BE49-F238E27FC236}">
                <a16:creationId xmlns:a16="http://schemas.microsoft.com/office/drawing/2014/main" id="{94494FDC-6B44-56F4-6DC0-1FCBBFED9C1F}"/>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68B1AE3E-933C-432D-D4B1-C86430A3015D}"/>
              </a:ext>
            </a:extLst>
          </p:cNvPr>
          <p:cNvSpPr>
            <a:spLocks noGrp="1" noChangeArrowheads="1"/>
          </p:cNvSpPr>
          <p:nvPr>
            <p:ph type="body" idx="1"/>
          </p:nvPr>
        </p:nvSpPr>
        <p:spPr>
          <a:noFill/>
        </p:spPr>
        <p:txBody>
          <a:bodyPr/>
          <a:lstStyle/>
          <a:p>
            <a:pPr eaLnBrk="1" hangingPunct="1"/>
            <a:endParaRPr lang="ar-IQ"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8">
            <a:extLst>
              <a:ext uri="{FF2B5EF4-FFF2-40B4-BE49-F238E27FC236}">
                <a16:creationId xmlns:a16="http://schemas.microsoft.com/office/drawing/2014/main" id="{92C40726-A42E-DD01-99DD-BAE033DF469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fld id="{F270D4CF-93D7-4537-A2E3-8BAFA922EF8B}" type="slidenum">
              <a:rPr lang="en-US" altLang="en-US">
                <a:cs typeface="Times New Roman" panose="02020603050405020304" pitchFamily="18" charset="0"/>
              </a:rPr>
              <a:pPr/>
              <a:t>4</a:t>
            </a:fld>
            <a:endParaRPr lang="en-US" altLang="en-US">
              <a:cs typeface="Times New Roman" panose="02020603050405020304" pitchFamily="18" charset="0"/>
            </a:endParaRPr>
          </a:p>
        </p:txBody>
      </p:sp>
      <p:sp>
        <p:nvSpPr>
          <p:cNvPr id="40963" name="Text Box 1">
            <a:extLst>
              <a:ext uri="{FF2B5EF4-FFF2-40B4-BE49-F238E27FC236}">
                <a16:creationId xmlns:a16="http://schemas.microsoft.com/office/drawing/2014/main" id="{9F0FE792-7FAA-30F3-A045-BA1A28BDBB66}"/>
              </a:ext>
            </a:extLst>
          </p:cNvPr>
          <p:cNvSpPr txBox="1">
            <a:spLocks noChangeArrowheads="1"/>
          </p:cNvSpPr>
          <p:nvPr/>
        </p:nvSpPr>
        <p:spPr bwMode="auto">
          <a:xfrm>
            <a:off x="1004888" y="693738"/>
            <a:ext cx="4848225" cy="3429000"/>
          </a:xfrm>
          <a:prstGeom prst="rect">
            <a:avLst/>
          </a:prstGeom>
          <a:solidFill>
            <a:srgbClr val="FFFFFF"/>
          </a:solidFill>
          <a:ln w="9360">
            <a:solidFill>
              <a:srgbClr val="000000"/>
            </a:solidFill>
            <a:miter lim="800000"/>
            <a:headEnd/>
            <a:tailEnd/>
          </a:ln>
        </p:spPr>
        <p:txBody>
          <a:bodyPr wrap="none" lIns="82052" tIns="41026" rIns="82052" bIns="41026"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ar-IQ" altLang="en-US" sz="1600">
              <a:solidFill>
                <a:srgbClr val="275AFF"/>
              </a:solidFill>
              <a:cs typeface="Times New Roman" panose="02020603050405020304" pitchFamily="18" charset="0"/>
            </a:endParaRPr>
          </a:p>
        </p:txBody>
      </p:sp>
      <p:sp>
        <p:nvSpPr>
          <p:cNvPr id="40964" name="Rectangle 2">
            <a:extLst>
              <a:ext uri="{FF2B5EF4-FFF2-40B4-BE49-F238E27FC236}">
                <a16:creationId xmlns:a16="http://schemas.microsoft.com/office/drawing/2014/main" id="{0CAD561A-EC6C-C19F-D4DF-A0FB7692FABB}"/>
              </a:ext>
            </a:extLst>
          </p:cNvPr>
          <p:cNvSpPr>
            <a:spLocks noGrp="1" noChangeArrowheads="1"/>
          </p:cNvSpPr>
          <p:nvPr>
            <p:ph type="body"/>
          </p:nvPr>
        </p:nvSpPr>
        <p:spPr>
          <a:xfrm>
            <a:off x="685800" y="4341813"/>
            <a:ext cx="5484813"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ar-IQ"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2EC617F1-C852-C87C-353C-1773F6D688EE}"/>
              </a:ext>
            </a:extLst>
          </p:cNvPr>
          <p:cNvSpPr>
            <a:spLocks noGrp="1" noRot="1" noChangeAspect="1" noTextEdit="1"/>
          </p:cNvSpPr>
          <p:nvPr>
            <p:ph type="sldImg"/>
          </p:nvPr>
        </p:nvSpPr>
        <p:spPr>
          <a:ln/>
        </p:spPr>
      </p:sp>
      <p:sp>
        <p:nvSpPr>
          <p:cNvPr id="41987" name="Notes Placeholder 2">
            <a:extLst>
              <a:ext uri="{FF2B5EF4-FFF2-40B4-BE49-F238E27FC236}">
                <a16:creationId xmlns:a16="http://schemas.microsoft.com/office/drawing/2014/main" id="{09D4B55F-A321-7186-1185-E0E7ABE118DB}"/>
              </a:ext>
            </a:extLst>
          </p:cNvPr>
          <p:cNvSpPr>
            <a:spLocks noGrp="1"/>
          </p:cNvSpPr>
          <p:nvPr>
            <p:ph type="body" idx="1"/>
          </p:nvPr>
        </p:nvSpPr>
        <p:spPr>
          <a:noFill/>
        </p:spPr>
        <p:txBody>
          <a:bodyPr/>
          <a:lstStyle/>
          <a:p>
            <a:endParaRPr lang="ar-IQ" altLang="en-US"/>
          </a:p>
        </p:txBody>
      </p:sp>
      <p:sp>
        <p:nvSpPr>
          <p:cNvPr id="41988" name="Slide Number Placeholder 3">
            <a:extLst>
              <a:ext uri="{FF2B5EF4-FFF2-40B4-BE49-F238E27FC236}">
                <a16:creationId xmlns:a16="http://schemas.microsoft.com/office/drawing/2014/main" id="{7EA86CBA-4065-87EA-49A1-B996BFD76F9A}"/>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2B0271-2BBD-438D-B4A6-3AC694D02B02}"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a:extLst>
              <a:ext uri="{FF2B5EF4-FFF2-40B4-BE49-F238E27FC236}">
                <a16:creationId xmlns:a16="http://schemas.microsoft.com/office/drawing/2014/main" id="{40EE8A0C-7F96-D1C9-E2CA-583ECCBF328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fld id="{772DBBBE-804A-4930-8244-5D3BE9D2457E}" type="slidenum">
              <a:rPr lang="en-US" altLang="en-US">
                <a:cs typeface="Times New Roman" panose="02020603050405020304" pitchFamily="18" charset="0"/>
              </a:rPr>
              <a:pPr/>
              <a:t>20</a:t>
            </a:fld>
            <a:endParaRPr lang="en-US" altLang="en-US">
              <a:cs typeface="Times New Roman" panose="02020603050405020304" pitchFamily="18" charset="0"/>
            </a:endParaRPr>
          </a:p>
        </p:txBody>
      </p:sp>
      <p:sp>
        <p:nvSpPr>
          <p:cNvPr id="43011" name="Text Box 1">
            <a:extLst>
              <a:ext uri="{FF2B5EF4-FFF2-40B4-BE49-F238E27FC236}">
                <a16:creationId xmlns:a16="http://schemas.microsoft.com/office/drawing/2014/main" id="{E82F8DB1-8C46-4C12-0437-9B33D8ECB5EE}"/>
              </a:ext>
            </a:extLst>
          </p:cNvPr>
          <p:cNvSpPr txBox="1">
            <a:spLocks noChangeArrowheads="1"/>
          </p:cNvSpPr>
          <p:nvPr/>
        </p:nvSpPr>
        <p:spPr bwMode="auto">
          <a:xfrm>
            <a:off x="1004888" y="693738"/>
            <a:ext cx="4848225" cy="3429000"/>
          </a:xfrm>
          <a:prstGeom prst="rect">
            <a:avLst/>
          </a:prstGeom>
          <a:solidFill>
            <a:srgbClr val="FFFFFF"/>
          </a:solidFill>
          <a:ln w="9360">
            <a:solidFill>
              <a:srgbClr val="000000"/>
            </a:solidFill>
            <a:miter lim="800000"/>
            <a:headEnd/>
            <a:tailEnd/>
          </a:ln>
        </p:spPr>
        <p:txBody>
          <a:bodyPr wrap="none" lIns="82052" tIns="41026" rIns="82052" bIns="41026"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ar-IQ" altLang="en-US" sz="1600">
              <a:solidFill>
                <a:srgbClr val="275AFF"/>
              </a:solidFill>
              <a:cs typeface="Times New Roman" panose="02020603050405020304" pitchFamily="18" charset="0"/>
            </a:endParaRPr>
          </a:p>
        </p:txBody>
      </p:sp>
      <p:sp>
        <p:nvSpPr>
          <p:cNvPr id="43012" name="Rectangle 2">
            <a:extLst>
              <a:ext uri="{FF2B5EF4-FFF2-40B4-BE49-F238E27FC236}">
                <a16:creationId xmlns:a16="http://schemas.microsoft.com/office/drawing/2014/main" id="{A4B663AA-9917-4519-223E-30631F9D9205}"/>
              </a:ext>
            </a:extLst>
          </p:cNvPr>
          <p:cNvSpPr>
            <a:spLocks noGrp="1" noChangeArrowheads="1"/>
          </p:cNvSpPr>
          <p:nvPr>
            <p:ph type="body"/>
          </p:nvPr>
        </p:nvSpPr>
        <p:spPr>
          <a:xfrm>
            <a:off x="685800" y="4341813"/>
            <a:ext cx="5484813"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ar-IQ"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43F2E0C2-4661-61A2-6E85-87F7C4A4E54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D7553FA-1447-9678-240C-5B437066A8F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29DA2282-5931-F1DF-AF6D-CD94CBA577DF}"/>
              </a:ext>
            </a:extLst>
          </p:cNvPr>
          <p:cNvSpPr>
            <a:spLocks noGrp="1" noChangeArrowheads="1"/>
          </p:cNvSpPr>
          <p:nvPr>
            <p:ph type="sldNum" sz="quarter" idx="12"/>
          </p:nvPr>
        </p:nvSpPr>
        <p:spPr>
          <a:ln/>
        </p:spPr>
        <p:txBody>
          <a:bodyPr/>
          <a:lstStyle>
            <a:lvl1pPr>
              <a:defRPr/>
            </a:lvl1pPr>
          </a:lstStyle>
          <a:p>
            <a:fld id="{ABD0F915-1343-47D4-BEA2-82B0DB4F2AD3}" type="slidenum">
              <a:rPr lang="en-US" altLang="en-US"/>
              <a:pPr/>
              <a:t>‹#›</a:t>
            </a:fld>
            <a:endParaRPr lang="en-US" altLang="en-US"/>
          </a:p>
        </p:txBody>
      </p:sp>
    </p:spTree>
    <p:extLst>
      <p:ext uri="{BB962C8B-B14F-4D97-AF65-F5344CB8AC3E}">
        <p14:creationId xmlns:p14="http://schemas.microsoft.com/office/powerpoint/2010/main" val="376041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F1605B0-1CA0-31FB-611C-E06E5396CDB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12FBE7D-1880-C2E9-1E4E-A067854E865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35C56EEB-C52E-28CB-904E-8E76C90C2DD5}"/>
              </a:ext>
            </a:extLst>
          </p:cNvPr>
          <p:cNvSpPr>
            <a:spLocks noGrp="1" noChangeArrowheads="1"/>
          </p:cNvSpPr>
          <p:nvPr>
            <p:ph type="sldNum" sz="quarter" idx="12"/>
          </p:nvPr>
        </p:nvSpPr>
        <p:spPr>
          <a:ln/>
        </p:spPr>
        <p:txBody>
          <a:bodyPr/>
          <a:lstStyle>
            <a:lvl1pPr>
              <a:defRPr/>
            </a:lvl1pPr>
          </a:lstStyle>
          <a:p>
            <a:fld id="{45BA8E53-7DD2-4192-927A-85FFB6176AFD}" type="slidenum">
              <a:rPr lang="en-US" altLang="en-US"/>
              <a:pPr/>
              <a:t>‹#›</a:t>
            </a:fld>
            <a:endParaRPr lang="en-US" altLang="en-US"/>
          </a:p>
        </p:txBody>
      </p:sp>
    </p:spTree>
    <p:extLst>
      <p:ext uri="{BB962C8B-B14F-4D97-AF65-F5344CB8AC3E}">
        <p14:creationId xmlns:p14="http://schemas.microsoft.com/office/powerpoint/2010/main" val="1962299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AF3114C-23A6-9BDB-FD47-1F1CBDBC58B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CB773A58-24FC-C952-E9CC-D0A22046C5F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1B37AC2-FA57-EC4A-CFF0-17A4BD592677}"/>
              </a:ext>
            </a:extLst>
          </p:cNvPr>
          <p:cNvSpPr>
            <a:spLocks noGrp="1" noChangeArrowheads="1"/>
          </p:cNvSpPr>
          <p:nvPr>
            <p:ph type="sldNum" sz="quarter" idx="12"/>
          </p:nvPr>
        </p:nvSpPr>
        <p:spPr>
          <a:ln/>
        </p:spPr>
        <p:txBody>
          <a:bodyPr/>
          <a:lstStyle>
            <a:lvl1pPr>
              <a:defRPr/>
            </a:lvl1pPr>
          </a:lstStyle>
          <a:p>
            <a:fld id="{A5AFC1F5-28BB-42FE-BD56-25C061CE2921}" type="slidenum">
              <a:rPr lang="en-US" altLang="en-US"/>
              <a:pPr/>
              <a:t>‹#›</a:t>
            </a:fld>
            <a:endParaRPr lang="en-US" altLang="en-US"/>
          </a:p>
        </p:txBody>
      </p:sp>
    </p:spTree>
    <p:extLst>
      <p:ext uri="{BB962C8B-B14F-4D97-AF65-F5344CB8AC3E}">
        <p14:creationId xmlns:p14="http://schemas.microsoft.com/office/powerpoint/2010/main" val="168807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A19B907-2D22-54E6-3D73-93AC801D0E0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5C0C3D86-8F1C-01A9-78F1-4822E5176B5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75AF375-CCAA-8A91-3798-66FEEBD4D1B3}"/>
              </a:ext>
            </a:extLst>
          </p:cNvPr>
          <p:cNvSpPr>
            <a:spLocks noGrp="1" noChangeArrowheads="1"/>
          </p:cNvSpPr>
          <p:nvPr>
            <p:ph type="sldNum" sz="quarter" idx="12"/>
          </p:nvPr>
        </p:nvSpPr>
        <p:spPr>
          <a:ln/>
        </p:spPr>
        <p:txBody>
          <a:bodyPr/>
          <a:lstStyle>
            <a:lvl1pPr>
              <a:defRPr/>
            </a:lvl1pPr>
          </a:lstStyle>
          <a:p>
            <a:fld id="{7FEE0AA7-392F-47D7-A6FF-0FD1585383DC}" type="slidenum">
              <a:rPr lang="en-US" altLang="en-US"/>
              <a:pPr/>
              <a:t>‹#›</a:t>
            </a:fld>
            <a:endParaRPr lang="en-US" altLang="en-US"/>
          </a:p>
        </p:txBody>
      </p:sp>
    </p:spTree>
    <p:extLst>
      <p:ext uri="{BB962C8B-B14F-4D97-AF65-F5344CB8AC3E}">
        <p14:creationId xmlns:p14="http://schemas.microsoft.com/office/powerpoint/2010/main" val="3429029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a:extLst>
              <a:ext uri="{FF2B5EF4-FFF2-40B4-BE49-F238E27FC236}">
                <a16:creationId xmlns:a16="http://schemas.microsoft.com/office/drawing/2014/main" id="{C297408C-72EF-5EA8-E627-D3715D9458F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6A1B192A-1E35-CC18-785B-444BF682ED6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AAEBB76-2744-9893-1930-6D2A02668D7A}"/>
              </a:ext>
            </a:extLst>
          </p:cNvPr>
          <p:cNvSpPr>
            <a:spLocks noGrp="1" noChangeArrowheads="1"/>
          </p:cNvSpPr>
          <p:nvPr>
            <p:ph type="sldNum" sz="quarter" idx="12"/>
          </p:nvPr>
        </p:nvSpPr>
        <p:spPr>
          <a:ln/>
        </p:spPr>
        <p:txBody>
          <a:bodyPr/>
          <a:lstStyle>
            <a:lvl1pPr>
              <a:defRPr/>
            </a:lvl1pPr>
          </a:lstStyle>
          <a:p>
            <a:fld id="{BDE05CF9-7392-4839-A542-B579E34ED4C0}" type="slidenum">
              <a:rPr lang="en-US" altLang="en-US"/>
              <a:pPr/>
              <a:t>‹#›</a:t>
            </a:fld>
            <a:endParaRPr lang="en-US" altLang="en-US"/>
          </a:p>
        </p:txBody>
      </p:sp>
    </p:spTree>
    <p:extLst>
      <p:ext uri="{BB962C8B-B14F-4D97-AF65-F5344CB8AC3E}">
        <p14:creationId xmlns:p14="http://schemas.microsoft.com/office/powerpoint/2010/main" val="2885542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62F9098-2FA1-8906-BF0D-90E7C2A8BC6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0719993F-2CD8-565F-B3BF-4B633266DE7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1A59F2DC-BDAF-C8A1-EEF5-CD72DE2164AE}"/>
              </a:ext>
            </a:extLst>
          </p:cNvPr>
          <p:cNvSpPr>
            <a:spLocks noGrp="1" noChangeArrowheads="1"/>
          </p:cNvSpPr>
          <p:nvPr>
            <p:ph type="sldNum" sz="quarter" idx="12"/>
          </p:nvPr>
        </p:nvSpPr>
        <p:spPr>
          <a:ln/>
        </p:spPr>
        <p:txBody>
          <a:bodyPr/>
          <a:lstStyle>
            <a:lvl1pPr>
              <a:defRPr/>
            </a:lvl1pPr>
          </a:lstStyle>
          <a:p>
            <a:fld id="{D563FCD7-1275-410C-8A01-364F51188219}" type="slidenum">
              <a:rPr lang="en-US" altLang="en-US"/>
              <a:pPr/>
              <a:t>‹#›</a:t>
            </a:fld>
            <a:endParaRPr lang="en-US" altLang="en-US"/>
          </a:p>
        </p:txBody>
      </p:sp>
    </p:spTree>
    <p:extLst>
      <p:ext uri="{BB962C8B-B14F-4D97-AF65-F5344CB8AC3E}">
        <p14:creationId xmlns:p14="http://schemas.microsoft.com/office/powerpoint/2010/main" val="1226099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FE6EAAF1-6755-1528-EC7D-49352EFCA4A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EDBD4196-B9A9-2506-970A-17EB48E6E90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C0F28D1E-8490-5368-781D-56FF8E0F3FAA}"/>
              </a:ext>
            </a:extLst>
          </p:cNvPr>
          <p:cNvSpPr>
            <a:spLocks noGrp="1" noChangeArrowheads="1"/>
          </p:cNvSpPr>
          <p:nvPr>
            <p:ph type="sldNum" sz="quarter" idx="12"/>
          </p:nvPr>
        </p:nvSpPr>
        <p:spPr>
          <a:ln/>
        </p:spPr>
        <p:txBody>
          <a:bodyPr/>
          <a:lstStyle>
            <a:lvl1pPr>
              <a:defRPr/>
            </a:lvl1pPr>
          </a:lstStyle>
          <a:p>
            <a:fld id="{657D3BA6-3CAD-4F0C-BE13-6C45D8FC1DF9}" type="slidenum">
              <a:rPr lang="en-US" altLang="en-US"/>
              <a:pPr/>
              <a:t>‹#›</a:t>
            </a:fld>
            <a:endParaRPr lang="en-US" altLang="en-US"/>
          </a:p>
        </p:txBody>
      </p:sp>
    </p:spTree>
    <p:extLst>
      <p:ext uri="{BB962C8B-B14F-4D97-AF65-F5344CB8AC3E}">
        <p14:creationId xmlns:p14="http://schemas.microsoft.com/office/powerpoint/2010/main" val="2714873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C3705F3-5742-AF8A-8965-072BF08D0EA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2939E30D-374F-A493-3487-AC161957299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61FF14DB-8768-029E-D7A9-9DA74AE3A06D}"/>
              </a:ext>
            </a:extLst>
          </p:cNvPr>
          <p:cNvSpPr>
            <a:spLocks noGrp="1" noChangeArrowheads="1"/>
          </p:cNvSpPr>
          <p:nvPr>
            <p:ph type="sldNum" sz="quarter" idx="12"/>
          </p:nvPr>
        </p:nvSpPr>
        <p:spPr>
          <a:ln/>
        </p:spPr>
        <p:txBody>
          <a:bodyPr/>
          <a:lstStyle>
            <a:lvl1pPr>
              <a:defRPr/>
            </a:lvl1pPr>
          </a:lstStyle>
          <a:p>
            <a:fld id="{1BF4341B-4403-48EC-A300-C86C0F82E69C}" type="slidenum">
              <a:rPr lang="en-US" altLang="en-US"/>
              <a:pPr/>
              <a:t>‹#›</a:t>
            </a:fld>
            <a:endParaRPr lang="en-US" altLang="en-US"/>
          </a:p>
        </p:txBody>
      </p:sp>
    </p:spTree>
    <p:extLst>
      <p:ext uri="{BB962C8B-B14F-4D97-AF65-F5344CB8AC3E}">
        <p14:creationId xmlns:p14="http://schemas.microsoft.com/office/powerpoint/2010/main" val="2951796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545CF39-65B5-E7F3-9949-2141CF5C3A1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01815916-CFB9-C62E-A398-79E907DF10E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A3194AC9-566D-C2D8-E595-CD7D9C5643C7}"/>
              </a:ext>
            </a:extLst>
          </p:cNvPr>
          <p:cNvSpPr>
            <a:spLocks noGrp="1" noChangeArrowheads="1"/>
          </p:cNvSpPr>
          <p:nvPr>
            <p:ph type="sldNum" sz="quarter" idx="12"/>
          </p:nvPr>
        </p:nvSpPr>
        <p:spPr>
          <a:ln/>
        </p:spPr>
        <p:txBody>
          <a:bodyPr/>
          <a:lstStyle>
            <a:lvl1pPr>
              <a:defRPr/>
            </a:lvl1pPr>
          </a:lstStyle>
          <a:p>
            <a:fld id="{F6B4529B-E9EA-4786-8176-C37C3C2FBC6F}" type="slidenum">
              <a:rPr lang="en-US" altLang="en-US"/>
              <a:pPr/>
              <a:t>‹#›</a:t>
            </a:fld>
            <a:endParaRPr lang="en-US" altLang="en-US"/>
          </a:p>
        </p:txBody>
      </p:sp>
    </p:spTree>
    <p:extLst>
      <p:ext uri="{BB962C8B-B14F-4D97-AF65-F5344CB8AC3E}">
        <p14:creationId xmlns:p14="http://schemas.microsoft.com/office/powerpoint/2010/main" val="241345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A777AA25-7F98-DBEE-16C5-52515A00CDA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FC34CD07-8447-27C1-E538-9B7F5B94B62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2DC57C36-C0C3-150C-A65D-20FFA9703DB3}"/>
              </a:ext>
            </a:extLst>
          </p:cNvPr>
          <p:cNvSpPr>
            <a:spLocks noGrp="1" noChangeArrowheads="1"/>
          </p:cNvSpPr>
          <p:nvPr>
            <p:ph type="sldNum" sz="quarter" idx="12"/>
          </p:nvPr>
        </p:nvSpPr>
        <p:spPr>
          <a:ln/>
        </p:spPr>
        <p:txBody>
          <a:bodyPr/>
          <a:lstStyle>
            <a:lvl1pPr>
              <a:defRPr/>
            </a:lvl1pPr>
          </a:lstStyle>
          <a:p>
            <a:fld id="{6CA0BAFF-AC5F-4740-ACE2-6AAC78FE469F}" type="slidenum">
              <a:rPr lang="en-US" altLang="en-US"/>
              <a:pPr/>
              <a:t>‹#›</a:t>
            </a:fld>
            <a:endParaRPr lang="en-US" altLang="en-US"/>
          </a:p>
        </p:txBody>
      </p:sp>
    </p:spTree>
    <p:extLst>
      <p:ext uri="{BB962C8B-B14F-4D97-AF65-F5344CB8AC3E}">
        <p14:creationId xmlns:p14="http://schemas.microsoft.com/office/powerpoint/2010/main" val="1228280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244309BE-5AAA-40B3-D807-1F73DF3B0B0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116C709F-3E51-A105-CE63-328E6644449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0EDFEDFF-56D9-8849-1CC9-95042A1A38E2}"/>
              </a:ext>
            </a:extLst>
          </p:cNvPr>
          <p:cNvSpPr>
            <a:spLocks noGrp="1" noChangeArrowheads="1"/>
          </p:cNvSpPr>
          <p:nvPr>
            <p:ph type="sldNum" sz="quarter" idx="12"/>
          </p:nvPr>
        </p:nvSpPr>
        <p:spPr>
          <a:ln/>
        </p:spPr>
        <p:txBody>
          <a:bodyPr/>
          <a:lstStyle>
            <a:lvl1pPr>
              <a:defRPr/>
            </a:lvl1pPr>
          </a:lstStyle>
          <a:p>
            <a:fld id="{43CCD9C2-9F82-4466-ACB0-D47BC0B917EB}" type="slidenum">
              <a:rPr lang="en-US" altLang="en-US"/>
              <a:pPr/>
              <a:t>‹#›</a:t>
            </a:fld>
            <a:endParaRPr lang="en-US" altLang="en-US"/>
          </a:p>
        </p:txBody>
      </p:sp>
    </p:spTree>
    <p:extLst>
      <p:ext uri="{BB962C8B-B14F-4D97-AF65-F5344CB8AC3E}">
        <p14:creationId xmlns:p14="http://schemas.microsoft.com/office/powerpoint/2010/main" val="2175598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A5EBFA1-D434-E90E-3B8F-4AA37A1FAC0B}"/>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910C196-935A-9199-DFB8-5BC9017B268C}"/>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53284" name="Rectangle 4">
            <a:extLst>
              <a:ext uri="{FF2B5EF4-FFF2-40B4-BE49-F238E27FC236}">
                <a16:creationId xmlns:a16="http://schemas.microsoft.com/office/drawing/2014/main" id="{3CE0CFC3-D153-F680-0008-5DCCACB44CE1}"/>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353285" name="Rectangle 5">
            <a:extLst>
              <a:ext uri="{FF2B5EF4-FFF2-40B4-BE49-F238E27FC236}">
                <a16:creationId xmlns:a16="http://schemas.microsoft.com/office/drawing/2014/main" id="{15642888-BACD-146F-23DB-7F4E6E52CE28}"/>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
        <p:nvSpPr>
          <p:cNvPr id="353286" name="Rectangle 6">
            <a:extLst>
              <a:ext uri="{FF2B5EF4-FFF2-40B4-BE49-F238E27FC236}">
                <a16:creationId xmlns:a16="http://schemas.microsoft.com/office/drawing/2014/main" id="{FB9377E9-1C82-8824-53B5-7E28B42738AC}"/>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BDA9E431-872B-48C2-B582-8F92583E104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emf"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7.emf"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 /><Relationship Id="rId2" Type="http://schemas.openxmlformats.org/officeDocument/2006/relationships/slideLayout" Target="../slideLayouts/slideLayout2.xml" /><Relationship Id="rId1" Type="http://schemas.openxmlformats.org/officeDocument/2006/relationships/vmlDrawing" Target="../drawings/vmlDrawing1.vml" /><Relationship Id="rId4" Type="http://schemas.openxmlformats.org/officeDocument/2006/relationships/image" Target="../media/image8.emf"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 /><Relationship Id="rId2" Type="http://schemas.openxmlformats.org/officeDocument/2006/relationships/slideLayout" Target="../slideLayouts/slideLayout2.xml" /><Relationship Id="rId1" Type="http://schemas.openxmlformats.org/officeDocument/2006/relationships/vmlDrawing" Target="../drawings/vmlDrawing2.vml" /><Relationship Id="rId5" Type="http://schemas.openxmlformats.org/officeDocument/2006/relationships/image" Target="../media/image11.emf" /><Relationship Id="rId4" Type="http://schemas.openxmlformats.org/officeDocument/2006/relationships/oleObject" Target="../embeddings/oleObject2.bin"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 /><Relationship Id="rId2" Type="http://schemas.openxmlformats.org/officeDocument/2006/relationships/slideLayout" Target="../slideLayouts/slideLayout7.xml" /><Relationship Id="rId1" Type="http://schemas.openxmlformats.org/officeDocument/2006/relationships/vmlDrawing" Target="../drawings/vmlDrawing3.vml" /><Relationship Id="rId4" Type="http://schemas.openxmlformats.org/officeDocument/2006/relationships/image" Target="../media/image14.emf" /></Relationships>
</file>

<file path=ppt/slides/_rels/slide25.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hyperlink" Target="http://i.stack.imgur.com/sYFcX.png" TargetMode="External"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hyperlink" Target="http://i.stack.imgur.com/GR1NE.png" TargetMode="External"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2" Type="http://schemas.openxmlformats.org/officeDocument/2006/relationships/image" Target="../media/image20.emf" /><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C5E4CF9-AB1E-9F7B-A8C5-97068EAEDD9D}"/>
              </a:ext>
            </a:extLst>
          </p:cNvPr>
          <p:cNvSpPr>
            <a:spLocks noChangeArrowheads="1"/>
          </p:cNvSpPr>
          <p:nvPr/>
        </p:nvSpPr>
        <p:spPr bwMode="auto">
          <a:xfrm>
            <a:off x="609600" y="3133725"/>
            <a:ext cx="80772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altLang="en-US" sz="3600"/>
              <a:t>VISUAL C#</a:t>
            </a:r>
          </a:p>
          <a:p>
            <a:pPr algn="ctr" eaLnBrk="1" hangingPunct="1">
              <a:lnSpc>
                <a:spcPct val="90000"/>
              </a:lnSpc>
            </a:pPr>
            <a:endParaRPr lang="en-US" altLang="en-US" sz="3600"/>
          </a:p>
          <a:p>
            <a:pPr algn="ctr" eaLnBrk="1" hangingPunct="1">
              <a:lnSpc>
                <a:spcPct val="90000"/>
              </a:lnSpc>
            </a:pPr>
            <a:r>
              <a:rPr lang="en-US" altLang="en-US" sz="3600"/>
              <a:t>Using GUI Objects and the Visual Studio IDE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a:extLst>
              <a:ext uri="{FF2B5EF4-FFF2-40B4-BE49-F238E27FC236}">
                <a16:creationId xmlns:a16="http://schemas.microsoft.com/office/drawing/2014/main" id="{032819B4-E09D-4F4E-FE3B-D3AD50DA970A}"/>
              </a:ext>
            </a:extLst>
          </p:cNvPr>
          <p:cNvSpPr>
            <a:spLocks noGrp="1"/>
          </p:cNvSpPr>
          <p:nvPr>
            <p:ph idx="1"/>
          </p:nvPr>
        </p:nvSpPr>
        <p:spPr>
          <a:xfrm>
            <a:off x="457200" y="381000"/>
            <a:ext cx="8077200" cy="6248400"/>
          </a:xfrm>
        </p:spPr>
        <p:txBody>
          <a:bodyPr/>
          <a:lstStyle/>
          <a:p>
            <a:r>
              <a:rPr lang="en-US" altLang="en-US" sz="2000"/>
              <a:t>After selecting Windows Forms Application , you can see a default Form (Form1) in your new C# project. The Windows Form you see in Designer view is a visual representation of the window that will open when your application is opened. You can switch between this view and Code view at any time by right-clicking the design surface or code window and then clicking View Code or View Designer. The following picture shows how is the default Form (Form1) looks like.</a:t>
            </a:r>
            <a:endParaRPr lang="ar-IQ" altLang="en-US" sz="2000"/>
          </a:p>
        </p:txBody>
      </p:sp>
      <p:sp>
        <p:nvSpPr>
          <p:cNvPr id="11267" name="Slide Number Placeholder 3">
            <a:extLst>
              <a:ext uri="{FF2B5EF4-FFF2-40B4-BE49-F238E27FC236}">
                <a16:creationId xmlns:a16="http://schemas.microsoft.com/office/drawing/2014/main" id="{9CC0EB6C-00C9-5256-A8C8-4FD9EC629CAA}"/>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2787A10-A6CD-4008-AA0A-7DE7E6DC399B}" type="slidenum">
              <a:rPr lang="en-US" altLang="en-US"/>
              <a:pPr/>
              <a:t>10</a:t>
            </a:fld>
            <a:endParaRPr lang="en-US" altLang="en-US"/>
          </a:p>
        </p:txBody>
      </p:sp>
      <p:pic>
        <p:nvPicPr>
          <p:cNvPr id="11268" name="Picture 2">
            <a:extLst>
              <a:ext uri="{FF2B5EF4-FFF2-40B4-BE49-F238E27FC236}">
                <a16:creationId xmlns:a16="http://schemas.microsoft.com/office/drawing/2014/main" id="{0C6CD476-8237-EEB5-A18B-C6F126C35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819400"/>
            <a:ext cx="664527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a:extLst>
              <a:ext uri="{FF2B5EF4-FFF2-40B4-BE49-F238E27FC236}">
                <a16:creationId xmlns:a16="http://schemas.microsoft.com/office/drawing/2014/main" id="{30DE685E-185C-7C84-4ADA-CE28099BFEF8}"/>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6CF20C1-5D4C-4C2D-B60F-FF26D950CADE}" type="slidenum">
              <a:rPr lang="en-US" altLang="en-US"/>
              <a:pPr/>
              <a:t>11</a:t>
            </a:fld>
            <a:endParaRPr lang="en-US" altLang="en-US"/>
          </a:p>
        </p:txBody>
      </p:sp>
      <p:sp>
        <p:nvSpPr>
          <p:cNvPr id="12291" name="Rectangle 2">
            <a:extLst>
              <a:ext uri="{FF2B5EF4-FFF2-40B4-BE49-F238E27FC236}">
                <a16:creationId xmlns:a16="http://schemas.microsoft.com/office/drawing/2014/main" id="{9F817EFE-86E7-10C3-7F09-F5881EA90DCB}"/>
              </a:ext>
            </a:extLst>
          </p:cNvPr>
          <p:cNvSpPr>
            <a:spLocks noChangeArrowheads="1"/>
          </p:cNvSpPr>
          <p:nvPr/>
        </p:nvSpPr>
        <p:spPr bwMode="auto">
          <a:xfrm>
            <a:off x="457200" y="166688"/>
            <a:ext cx="80010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600" b="1">
                <a:latin typeface="ProximaNova-Bold"/>
              </a:rPr>
              <a:t>CONTROLS</a:t>
            </a:r>
          </a:p>
          <a:p>
            <a:r>
              <a:rPr lang="en-US" altLang="en-US">
                <a:latin typeface="Sabon-Roman"/>
              </a:rPr>
              <a:t>You may not notice it, but when you work with Windows Forms, you are working with the </a:t>
            </a:r>
            <a:r>
              <a:rPr lang="en-US" altLang="en-US" sz="1600" b="1">
                <a:latin typeface="WileyCode-Regular"/>
              </a:rPr>
              <a:t>System.Windows.Forms </a:t>
            </a:r>
            <a:r>
              <a:rPr lang="en-US" altLang="en-US">
                <a:latin typeface="Sabon-Roman"/>
              </a:rPr>
              <a:t>namespace. This namespace is included in the </a:t>
            </a:r>
            <a:r>
              <a:rPr lang="en-US" altLang="en-US" sz="1600">
                <a:latin typeface="WileyCode-Regular"/>
              </a:rPr>
              <a:t>using </a:t>
            </a:r>
            <a:r>
              <a:rPr lang="en-US" altLang="en-US">
                <a:latin typeface="Sabon-Roman"/>
              </a:rPr>
              <a:t>directives in one of the files that hold the </a:t>
            </a:r>
            <a:r>
              <a:rPr lang="en-US" altLang="en-US" sz="1600">
                <a:latin typeface="WileyCode-Regular"/>
              </a:rPr>
              <a:t>Form </a:t>
            </a:r>
            <a:r>
              <a:rPr lang="en-US" altLang="en-US">
                <a:latin typeface="Sabon-Roman"/>
              </a:rPr>
              <a:t>class. Most controls in .NET derive from the </a:t>
            </a:r>
            <a:r>
              <a:rPr lang="en-US" altLang="en-US" sz="1600" b="1">
                <a:latin typeface="WileyCode-Regular"/>
              </a:rPr>
              <a:t>System.Windows.Forms</a:t>
            </a:r>
            <a:r>
              <a:rPr lang="en-US" altLang="en-US" sz="1600">
                <a:latin typeface="WileyCode-Regular"/>
              </a:rPr>
              <a:t>.</a:t>
            </a:r>
            <a:r>
              <a:rPr lang="en-US" altLang="en-US" sz="1600" b="1">
                <a:latin typeface="WileyCode-Regular"/>
              </a:rPr>
              <a:t>Control </a:t>
            </a:r>
            <a:r>
              <a:rPr lang="en-US" altLang="en-US">
                <a:latin typeface="Sabon-Roman"/>
              </a:rPr>
              <a:t>class. This class defines the basic functionality of the controls, which is why many properties and events in the controls you’ll see are identical. Many of these classes are themselves base classes for other controls, as is the case with the </a:t>
            </a:r>
            <a:r>
              <a:rPr lang="en-US" altLang="en-US" sz="1600">
                <a:latin typeface="WileyCode-Regular"/>
              </a:rPr>
              <a:t>Label </a:t>
            </a:r>
            <a:r>
              <a:rPr lang="en-US" altLang="en-US">
                <a:latin typeface="Sabon-Roman"/>
              </a:rPr>
              <a:t>and </a:t>
            </a:r>
            <a:r>
              <a:rPr lang="en-US" altLang="en-US" sz="1600">
                <a:latin typeface="WileyCode-Regular"/>
              </a:rPr>
              <a:t>TextBoxBase </a:t>
            </a:r>
            <a:r>
              <a:rPr lang="en-US" altLang="en-US">
                <a:latin typeface="Sabon-Roman"/>
              </a:rPr>
              <a:t>classes </a:t>
            </a:r>
          </a:p>
          <a:p>
            <a:endParaRPr lang="en-US" altLang="en-US">
              <a:latin typeface="Sabon-Roman"/>
            </a:endParaRPr>
          </a:p>
          <a:p>
            <a:endParaRPr lang="en-US" altLang="en-US">
              <a:latin typeface="Sabon-Roman"/>
            </a:endParaRPr>
          </a:p>
          <a:p>
            <a:endParaRPr lang="en-US" altLang="en-US">
              <a:latin typeface="Sabon-Roman"/>
            </a:endParaRPr>
          </a:p>
        </p:txBody>
      </p:sp>
      <p:pic>
        <p:nvPicPr>
          <p:cNvPr id="12292" name="Picture 3">
            <a:extLst>
              <a:ext uri="{FF2B5EF4-FFF2-40B4-BE49-F238E27FC236}">
                <a16:creationId xmlns:a16="http://schemas.microsoft.com/office/drawing/2014/main" id="{8D6F91A3-6AB6-2E25-CC1D-A587C77A9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971800"/>
            <a:ext cx="7113587" cy="385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a:extLst>
              <a:ext uri="{FF2B5EF4-FFF2-40B4-BE49-F238E27FC236}">
                <a16:creationId xmlns:a16="http://schemas.microsoft.com/office/drawing/2014/main" id="{6CB82941-3919-6F12-36AE-F714DEB5BE27}"/>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06369C-D971-472D-92D9-553823D769FF}" type="slidenum">
              <a:rPr lang="en-US" altLang="en-US"/>
              <a:pPr/>
              <a:t>12</a:t>
            </a:fld>
            <a:endParaRPr lang="en-US" altLang="en-US"/>
          </a:p>
        </p:txBody>
      </p:sp>
      <p:sp>
        <p:nvSpPr>
          <p:cNvPr id="13315" name="Rectangle 2">
            <a:extLst>
              <a:ext uri="{FF2B5EF4-FFF2-40B4-BE49-F238E27FC236}">
                <a16:creationId xmlns:a16="http://schemas.microsoft.com/office/drawing/2014/main" id="{A62709D6-2DC5-B9E6-DACA-D2D818159FD5}"/>
              </a:ext>
            </a:extLst>
          </p:cNvPr>
          <p:cNvSpPr>
            <a:spLocks noChangeArrowheads="1"/>
          </p:cNvSpPr>
          <p:nvPr/>
        </p:nvSpPr>
        <p:spPr bwMode="auto">
          <a:xfrm>
            <a:off x="590550" y="228600"/>
            <a:ext cx="8305800" cy="637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600" b="1">
                <a:latin typeface="ProximaNova-Bold"/>
              </a:rPr>
              <a:t>Properties</a:t>
            </a:r>
          </a:p>
          <a:p>
            <a:endParaRPr lang="en-US" altLang="en-US" sz="3600" b="1">
              <a:latin typeface="ProximaNova-Bold"/>
            </a:endParaRPr>
          </a:p>
          <a:p>
            <a:r>
              <a:rPr lang="en-US" altLang="en-US" sz="2800">
                <a:latin typeface="Sabon-Roman"/>
              </a:rPr>
              <a:t>All controls have a number of properties that are used to manipulate the behavior of the control. The base class of most controls, </a:t>
            </a:r>
            <a:r>
              <a:rPr lang="en-US" altLang="en-US" sz="2400" b="1">
                <a:latin typeface="WileyCode-Regular"/>
              </a:rPr>
              <a:t>System.Windows.Forms.Control</a:t>
            </a:r>
            <a:r>
              <a:rPr lang="en-US" altLang="en-US" sz="2800">
                <a:latin typeface="Sabon-Roman"/>
              </a:rPr>
              <a:t>, has several properties that other controls either inherit directly or override to provide some kind of custom behavior.</a:t>
            </a:r>
            <a:r>
              <a:rPr lang="en-US" altLang="en-US" sz="2800"/>
              <a:t>  For example, the Text property specifies the text that appears on a control. The location of this text varies depending on the control. In a Windows Form, the text appears in the title bar, but the text of a Button appears on its face.</a:t>
            </a:r>
          </a:p>
          <a:p>
            <a:endParaRPr lang="en-US" alt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a:extLst>
              <a:ext uri="{FF2B5EF4-FFF2-40B4-BE49-F238E27FC236}">
                <a16:creationId xmlns:a16="http://schemas.microsoft.com/office/drawing/2014/main" id="{0C01751F-642D-8B7D-F755-5611504C1419}"/>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ABFD46E-BC9F-4FCB-91EF-241A556F8719}" type="slidenum">
              <a:rPr lang="en-US" altLang="en-US"/>
              <a:pPr/>
              <a:t>13</a:t>
            </a:fld>
            <a:endParaRPr lang="en-US" altLang="en-US"/>
          </a:p>
        </p:txBody>
      </p:sp>
      <p:pic>
        <p:nvPicPr>
          <p:cNvPr id="14339" name="Picture 2">
            <a:extLst>
              <a:ext uri="{FF2B5EF4-FFF2-40B4-BE49-F238E27FC236}">
                <a16:creationId xmlns:a16="http://schemas.microsoft.com/office/drawing/2014/main" id="{6B5E553C-EEFA-E30F-4099-76C6A62464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381000"/>
            <a:ext cx="8896350" cy="5745163"/>
          </a:xfrm>
          <a:noFill/>
          <a:extLs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77776E0F-746E-38FE-7B90-7BC8B2B29663}"/>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33F2AB-93E5-4E8F-B151-139AD2373E1E}" type="slidenum">
              <a:rPr lang="en-US" altLang="en-US"/>
              <a:pPr/>
              <a:t>14</a:t>
            </a:fld>
            <a:endParaRPr lang="en-US" altLang="en-US"/>
          </a:p>
        </p:txBody>
      </p:sp>
      <p:graphicFrame>
        <p:nvGraphicFramePr>
          <p:cNvPr id="15363" name="Object 5">
            <a:extLst>
              <a:ext uri="{FF2B5EF4-FFF2-40B4-BE49-F238E27FC236}">
                <a16:creationId xmlns:a16="http://schemas.microsoft.com/office/drawing/2014/main" id="{CB8B4334-BA24-7280-7E2B-1151BB3C380A}"/>
              </a:ext>
            </a:extLst>
          </p:cNvPr>
          <p:cNvGraphicFramePr>
            <a:graphicFrameLocks noChangeAspect="1"/>
          </p:cNvGraphicFramePr>
          <p:nvPr/>
        </p:nvGraphicFramePr>
        <p:xfrm>
          <a:off x="381000" y="328613"/>
          <a:ext cx="8610600" cy="6372225"/>
        </p:xfrm>
        <a:graphic>
          <a:graphicData uri="http://schemas.openxmlformats.org/presentationml/2006/ole">
            <mc:AlternateContent xmlns:mc="http://schemas.openxmlformats.org/markup-compatibility/2006">
              <mc:Choice xmlns:v="urn:schemas-microsoft-com:vml" Requires="v">
                <p:oleObj spid="_x0000_s1025" name="Document" r:id="rId3" imgW="5869291" imgH="4343501" progId="Word.Document.12">
                  <p:embed/>
                </p:oleObj>
              </mc:Choice>
              <mc:Fallback>
                <p:oleObj name="Document" r:id="rId3" imgW="5869291" imgH="4343501" progId="Word.Document.12">
                  <p:embed/>
                  <p:pic>
                    <p:nvPicPr>
                      <p:cNvPr id="15363" name="Object 5">
                        <a:extLst>
                          <a:ext uri="{FF2B5EF4-FFF2-40B4-BE49-F238E27FC236}">
                            <a16:creationId xmlns:a16="http://schemas.microsoft.com/office/drawing/2014/main" id="{CB8B4334-BA24-7280-7E2B-1151BB3C38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28613"/>
                        <a:ext cx="8610600" cy="637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8855ADD-7F52-14BE-B0D6-F22F4BC9585A}"/>
              </a:ext>
            </a:extLst>
          </p:cNvPr>
          <p:cNvSpPr>
            <a:spLocks noGrp="1" noChangeArrowheads="1"/>
          </p:cNvSpPr>
          <p:nvPr>
            <p:ph type="title"/>
          </p:nvPr>
        </p:nvSpPr>
        <p:spPr>
          <a:noFill/>
        </p:spPr>
        <p:txBody>
          <a:bodyPr/>
          <a:lstStyle/>
          <a:p>
            <a:pPr eaLnBrk="1" hangingPunct="1"/>
            <a:r>
              <a:rPr lang="en-US" altLang="en-US"/>
              <a:t> Windows Forms</a:t>
            </a:r>
          </a:p>
        </p:txBody>
      </p:sp>
      <p:sp>
        <p:nvSpPr>
          <p:cNvPr id="16387" name="Rectangle 3">
            <a:extLst>
              <a:ext uri="{FF2B5EF4-FFF2-40B4-BE49-F238E27FC236}">
                <a16:creationId xmlns:a16="http://schemas.microsoft.com/office/drawing/2014/main" id="{BBE67D5F-CA90-5948-5429-941851069B0B}"/>
              </a:ext>
            </a:extLst>
          </p:cNvPr>
          <p:cNvSpPr>
            <a:spLocks noGrp="1" noChangeArrowheads="1"/>
          </p:cNvSpPr>
          <p:nvPr>
            <p:ph idx="1"/>
          </p:nvPr>
        </p:nvSpPr>
        <p:spPr/>
        <p:txBody>
          <a:bodyPr/>
          <a:lstStyle/>
          <a:p>
            <a:pPr eaLnBrk="1" hangingPunct="1"/>
            <a:r>
              <a:rPr lang="en-US" altLang="en-US"/>
              <a:t>Windows Forms</a:t>
            </a:r>
          </a:p>
          <a:p>
            <a:pPr lvl="1" eaLnBrk="1" hangingPunct="1"/>
            <a:r>
              <a:rPr lang="en-US" altLang="en-US"/>
              <a:t>Used to create GUIs for programs</a:t>
            </a:r>
          </a:p>
          <a:p>
            <a:pPr lvl="1" eaLnBrk="1" hangingPunct="1"/>
            <a:r>
              <a:rPr lang="en-US" altLang="en-US"/>
              <a:t>Graphical element that appears on your computer’s desktop</a:t>
            </a:r>
          </a:p>
          <a:p>
            <a:pPr lvl="1" eaLnBrk="1" hangingPunct="1"/>
            <a:r>
              <a:rPr lang="en-US" altLang="en-US"/>
              <a:t>Active window is the front most window</a:t>
            </a:r>
          </a:p>
          <a:p>
            <a:pPr lvl="1" eaLnBrk="1" hangingPunct="1"/>
            <a:r>
              <a:rPr lang="en-US" altLang="en-US"/>
              <a:t>A </a:t>
            </a:r>
            <a:r>
              <a:rPr lang="en-US" altLang="en-US">
                <a:latin typeface="Lucida Console" panose="020B0609040504020204" pitchFamily="49" charset="0"/>
              </a:rPr>
              <a:t>Form</a:t>
            </a:r>
            <a:r>
              <a:rPr lang="en-US" altLang="en-US"/>
              <a:t> is a container for controls and components</a:t>
            </a:r>
          </a:p>
          <a:p>
            <a:pPr lvl="1" eaLnBrk="1" hangingPunct="1"/>
            <a:r>
              <a:rPr lang="en-US" altLang="en-US"/>
              <a:t>In visual programming, </a:t>
            </a:r>
            <a:r>
              <a:rPr lang="en-US" altLang="en-US" i="1"/>
              <a:t>Visual Studio</a:t>
            </a:r>
            <a:r>
              <a:rPr lang="en-US" altLang="en-US"/>
              <a:t> generates much of the GUI-related code</a:t>
            </a:r>
          </a:p>
        </p:txBody>
      </p:sp>
      <p:sp>
        <p:nvSpPr>
          <p:cNvPr id="16388" name="Slide Number Placeholder 3">
            <a:extLst>
              <a:ext uri="{FF2B5EF4-FFF2-40B4-BE49-F238E27FC236}">
                <a16:creationId xmlns:a16="http://schemas.microsoft.com/office/drawing/2014/main" id="{BC3AC22B-B5B5-8ABE-F0D2-2BE28752337F}"/>
              </a:ext>
            </a:extLst>
          </p:cNvPr>
          <p:cNvSpPr>
            <a:spLocks noGrp="1"/>
          </p:cNvSpPr>
          <p:nvPr>
            <p:ph type="sldNum" sz="quarter" idx="12"/>
          </p:nvPr>
        </p:nvSpPr>
        <p:spPr>
          <a:xfrm>
            <a:off x="7010400" y="0"/>
            <a:ext cx="2133600" cy="476250"/>
          </a:xfrm>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DD7FCC3-3482-4AF1-9106-5E06C92CF68C}" type="slidenum">
              <a:rPr lang="en-US" altLang="en-US" sz="1200">
                <a:cs typeface="Times New Roman" panose="02020603050405020304" pitchFamily="18" charset="0"/>
              </a:rPr>
              <a:pPr/>
              <a:t>15</a:t>
            </a:fld>
            <a:endParaRPr lang="en-US" altLang="en-US" sz="120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1BD0E235-1673-5384-6C0E-6F48BA2749C0}"/>
              </a:ext>
            </a:extLst>
          </p:cNvPr>
          <p:cNvSpPr>
            <a:spLocks noGrp="1"/>
          </p:cNvSpPr>
          <p:nvPr>
            <p:ph type="title"/>
          </p:nvPr>
        </p:nvSpPr>
        <p:spPr/>
        <p:txBody>
          <a:bodyPr/>
          <a:lstStyle/>
          <a:p>
            <a:endParaRPr lang="ar-IQ" altLang="en-US"/>
          </a:p>
        </p:txBody>
      </p:sp>
      <p:sp>
        <p:nvSpPr>
          <p:cNvPr id="17411" name="Content Placeholder 2">
            <a:extLst>
              <a:ext uri="{FF2B5EF4-FFF2-40B4-BE49-F238E27FC236}">
                <a16:creationId xmlns:a16="http://schemas.microsoft.com/office/drawing/2014/main" id="{E2089887-5F4C-0F73-6660-AB79C780CAF5}"/>
              </a:ext>
            </a:extLst>
          </p:cNvPr>
          <p:cNvSpPr>
            <a:spLocks noGrp="1"/>
          </p:cNvSpPr>
          <p:nvPr>
            <p:ph idx="1"/>
          </p:nvPr>
        </p:nvSpPr>
        <p:spPr/>
        <p:txBody>
          <a:bodyPr/>
          <a:lstStyle/>
          <a:p>
            <a:r>
              <a:rPr lang="en-US" altLang="en-US"/>
              <a:t>To create a Windows application, you generally create a Windows Form, set its properties, add controls to the Form, set their properties and implement event handlers (methods) that respond to events generated by the controls.</a:t>
            </a:r>
            <a:endParaRPr lang="ar-IQ" altLang="en-US"/>
          </a:p>
        </p:txBody>
      </p:sp>
      <p:sp>
        <p:nvSpPr>
          <p:cNvPr id="17412" name="Slide Number Placeholder 3">
            <a:extLst>
              <a:ext uri="{FF2B5EF4-FFF2-40B4-BE49-F238E27FC236}">
                <a16:creationId xmlns:a16="http://schemas.microsoft.com/office/drawing/2014/main" id="{EA6467AC-6C80-31AF-52B0-C67221AA85C8}"/>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80527C5-4D8F-47EE-9921-4BD06B8D27F5}" type="slidenum">
              <a:rPr lang="en-US" altLang="en-US"/>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a:extLst>
              <a:ext uri="{FF2B5EF4-FFF2-40B4-BE49-F238E27FC236}">
                <a16:creationId xmlns:a16="http://schemas.microsoft.com/office/drawing/2014/main" id="{7B9EED9B-5DBE-E076-1CA3-6E163D35958D}"/>
              </a:ext>
            </a:extLst>
          </p:cNvPr>
          <p:cNvSpPr>
            <a:spLocks noGrp="1"/>
          </p:cNvSpPr>
          <p:nvPr>
            <p:ph idx="1"/>
          </p:nvPr>
        </p:nvSpPr>
        <p:spPr>
          <a:xfrm>
            <a:off x="457200" y="685800"/>
            <a:ext cx="8686800" cy="5440363"/>
          </a:xfrm>
        </p:spPr>
        <p:txBody>
          <a:bodyPr/>
          <a:lstStyle/>
          <a:p>
            <a:pPr marL="0" indent="0">
              <a:buFontTx/>
              <a:buNone/>
            </a:pPr>
            <a:r>
              <a:rPr lang="en-US" altLang="en-US" sz="2800"/>
              <a:t>If you want to set any properties of </a:t>
            </a:r>
          </a:p>
          <a:p>
            <a:pPr marL="0" indent="0">
              <a:buFontTx/>
              <a:buNone/>
            </a:pPr>
            <a:r>
              <a:rPr lang="en-US" altLang="en-US" sz="2800"/>
              <a:t>the Form, you can use Visual</a:t>
            </a:r>
          </a:p>
          <a:p>
            <a:pPr marL="0" indent="0">
              <a:buFontTx/>
              <a:buNone/>
            </a:pPr>
            <a:r>
              <a:rPr lang="en-US" altLang="en-US" sz="2800"/>
              <a:t> Studio Property window to change it.</a:t>
            </a:r>
          </a:p>
          <a:p>
            <a:pPr marL="0" indent="0">
              <a:buFontTx/>
              <a:buNone/>
            </a:pPr>
            <a:r>
              <a:rPr lang="en-US" altLang="en-US" sz="2800"/>
              <a:t> If you do not see the Properties </a:t>
            </a:r>
          </a:p>
          <a:p>
            <a:pPr marL="0" indent="0">
              <a:buFontTx/>
              <a:buNone/>
            </a:pPr>
            <a:r>
              <a:rPr lang="en-US" altLang="en-US" sz="2800"/>
              <a:t>window, on the View menu, click </a:t>
            </a:r>
          </a:p>
          <a:p>
            <a:pPr marL="0" indent="0">
              <a:buFontTx/>
              <a:buNone/>
            </a:pPr>
            <a:r>
              <a:rPr lang="en-US" altLang="en-US" sz="2800"/>
              <a:t>Properties window. This window</a:t>
            </a:r>
          </a:p>
          <a:p>
            <a:pPr marL="0" indent="0">
              <a:buFontTx/>
              <a:buNone/>
            </a:pPr>
            <a:r>
              <a:rPr lang="en-US" altLang="en-US" sz="2800"/>
              <a:t> lists the properties of the currently</a:t>
            </a:r>
          </a:p>
          <a:p>
            <a:pPr marL="0" indent="0">
              <a:buFontTx/>
              <a:buNone/>
            </a:pPr>
            <a:r>
              <a:rPr lang="en-US" altLang="en-US" sz="2800"/>
              <a:t> selected Windows Form or control, </a:t>
            </a:r>
          </a:p>
          <a:p>
            <a:pPr marL="0" indent="0">
              <a:buFontTx/>
              <a:buNone/>
            </a:pPr>
            <a:r>
              <a:rPr lang="en-US" altLang="en-US" sz="2800"/>
              <a:t>and its here that you can change the</a:t>
            </a:r>
          </a:p>
          <a:p>
            <a:pPr marL="0" indent="0">
              <a:buFontTx/>
              <a:buNone/>
            </a:pPr>
            <a:r>
              <a:rPr lang="en-US" altLang="en-US" sz="2800"/>
              <a:t> existing values.</a:t>
            </a:r>
            <a:endParaRPr lang="ar-IQ" altLang="en-US" sz="2800"/>
          </a:p>
        </p:txBody>
      </p:sp>
      <p:sp>
        <p:nvSpPr>
          <p:cNvPr id="18435" name="Slide Number Placeholder 3">
            <a:extLst>
              <a:ext uri="{FF2B5EF4-FFF2-40B4-BE49-F238E27FC236}">
                <a16:creationId xmlns:a16="http://schemas.microsoft.com/office/drawing/2014/main" id="{37134BE9-163B-D066-CE4F-11BA0DA5456F}"/>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38FEC52-D3D4-4202-BA81-7F2A0197CA60}" type="slidenum">
              <a:rPr lang="en-US" altLang="en-US"/>
              <a:pPr/>
              <a:t>17</a:t>
            </a:fld>
            <a:endParaRPr lang="en-US" altLang="en-US"/>
          </a:p>
        </p:txBody>
      </p:sp>
      <p:pic>
        <p:nvPicPr>
          <p:cNvPr id="18436" name="Picture 2">
            <a:extLst>
              <a:ext uri="{FF2B5EF4-FFF2-40B4-BE49-F238E27FC236}">
                <a16:creationId xmlns:a16="http://schemas.microsoft.com/office/drawing/2014/main" id="{62B76985-F906-487B-2134-0A4CDDA93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905000"/>
            <a:ext cx="2305050"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AD21858D-3B7A-F0B2-DFE2-4BABED31CD75}"/>
              </a:ext>
            </a:extLst>
          </p:cNvPr>
          <p:cNvSpPr>
            <a:spLocks noGrp="1"/>
          </p:cNvSpPr>
          <p:nvPr>
            <p:ph idx="1"/>
          </p:nvPr>
        </p:nvSpPr>
        <p:spPr>
          <a:xfrm>
            <a:off x="333375" y="631825"/>
            <a:ext cx="8505825" cy="5921375"/>
          </a:xfrm>
        </p:spPr>
        <p:txBody>
          <a:bodyPr/>
          <a:lstStyle/>
          <a:p>
            <a:r>
              <a:rPr lang="en-US" altLang="en-US"/>
              <a:t>You can also set the properties of the Form1 through coding. For coding, you should right-click the design surface or code window and then clicking View Code.</a:t>
            </a:r>
            <a:endParaRPr lang="ar-IQ" altLang="en-US"/>
          </a:p>
        </p:txBody>
      </p:sp>
      <p:sp>
        <p:nvSpPr>
          <p:cNvPr id="19459" name="Slide Number Placeholder 3">
            <a:extLst>
              <a:ext uri="{FF2B5EF4-FFF2-40B4-BE49-F238E27FC236}">
                <a16:creationId xmlns:a16="http://schemas.microsoft.com/office/drawing/2014/main" id="{834FAFEF-DC35-6977-5C52-4393AFC66148}"/>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C4BBBA9-C1C5-43BE-A2D2-745EB65D72D2}" type="slidenum">
              <a:rPr lang="en-US" altLang="en-US"/>
              <a:pPr/>
              <a:t>18</a:t>
            </a:fld>
            <a:endParaRPr lang="en-US" altLang="en-US"/>
          </a:p>
        </p:txBody>
      </p:sp>
      <p:pic>
        <p:nvPicPr>
          <p:cNvPr id="19460" name="Picture 2">
            <a:extLst>
              <a:ext uri="{FF2B5EF4-FFF2-40B4-BE49-F238E27FC236}">
                <a16:creationId xmlns:a16="http://schemas.microsoft.com/office/drawing/2014/main" id="{F91365C0-6130-0284-A10D-C8C4B5A66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055938"/>
            <a:ext cx="3571875" cy="351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a:extLst>
              <a:ext uri="{FF2B5EF4-FFF2-40B4-BE49-F238E27FC236}">
                <a16:creationId xmlns:a16="http://schemas.microsoft.com/office/drawing/2014/main" id="{149D2EFF-44F6-5869-A839-64ECAAB9E5C2}"/>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FB5D4D2-0521-4B7D-A4EF-DF5F7A45FC22}" type="slidenum">
              <a:rPr lang="en-US" altLang="en-US"/>
              <a:pPr/>
              <a:t>19</a:t>
            </a:fld>
            <a:endParaRPr lang="en-US" altLang="en-US"/>
          </a:p>
        </p:txBody>
      </p:sp>
      <p:graphicFrame>
        <p:nvGraphicFramePr>
          <p:cNvPr id="20483" name="Object 6">
            <a:extLst>
              <a:ext uri="{FF2B5EF4-FFF2-40B4-BE49-F238E27FC236}">
                <a16:creationId xmlns:a16="http://schemas.microsoft.com/office/drawing/2014/main" id="{97AE0468-24EC-5880-C9B6-B846657D9A4A}"/>
              </a:ext>
            </a:extLst>
          </p:cNvPr>
          <p:cNvGraphicFramePr>
            <a:graphicFrameLocks noChangeAspect="1"/>
          </p:cNvGraphicFramePr>
          <p:nvPr/>
        </p:nvGraphicFramePr>
        <p:xfrm>
          <a:off x="762000" y="271463"/>
          <a:ext cx="7848600" cy="6129337"/>
        </p:xfrm>
        <a:graphic>
          <a:graphicData uri="http://schemas.openxmlformats.org/presentationml/2006/ole">
            <mc:AlternateContent xmlns:mc="http://schemas.openxmlformats.org/markup-compatibility/2006">
              <mc:Choice xmlns:v="urn:schemas-microsoft-com:vml" Requires="v">
                <p:oleObj spid="_x0000_s2049" name="Document" r:id="rId4" imgW="5591035" imgH="5015470" progId="Word.Document.12">
                  <p:embed/>
                </p:oleObj>
              </mc:Choice>
              <mc:Fallback>
                <p:oleObj name="Document" r:id="rId4" imgW="5591035" imgH="5015470" progId="Word.Document.12">
                  <p:embed/>
                  <p:pic>
                    <p:nvPicPr>
                      <p:cNvPr id="20483" name="Object 6">
                        <a:extLst>
                          <a:ext uri="{FF2B5EF4-FFF2-40B4-BE49-F238E27FC236}">
                            <a16:creationId xmlns:a16="http://schemas.microsoft.com/office/drawing/2014/main" id="{97AE0468-24EC-5880-C9B6-B846657D9A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71463"/>
                        <a:ext cx="7848600" cy="612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CDB020F-B21E-1F4B-1AD3-51E691C064E3}"/>
              </a:ext>
            </a:extLst>
          </p:cNvPr>
          <p:cNvSpPr>
            <a:spLocks noGrp="1" noChangeArrowheads="1"/>
          </p:cNvSpPr>
          <p:nvPr>
            <p:ph type="title"/>
          </p:nvPr>
        </p:nvSpPr>
        <p:spPr/>
        <p:txBody>
          <a:bodyPr/>
          <a:lstStyle/>
          <a:p>
            <a:pPr eaLnBrk="1" hangingPunct="1"/>
            <a:r>
              <a:rPr lang="en-US" altLang="en-US" sz="3200"/>
              <a:t>OBJECTIVES</a:t>
            </a:r>
          </a:p>
        </p:txBody>
      </p:sp>
      <p:sp>
        <p:nvSpPr>
          <p:cNvPr id="13316" name="Rectangle 3">
            <a:extLst>
              <a:ext uri="{FF2B5EF4-FFF2-40B4-BE49-F238E27FC236}">
                <a16:creationId xmlns:a16="http://schemas.microsoft.com/office/drawing/2014/main" id="{B6B0C7C1-6E14-236F-EEA2-BE37BB8080E2}"/>
              </a:ext>
            </a:extLst>
          </p:cNvPr>
          <p:cNvSpPr>
            <a:spLocks noGrp="1" noChangeArrowheads="1"/>
          </p:cNvSpPr>
          <p:nvPr>
            <p:ph type="body" idx="1"/>
          </p:nvPr>
        </p:nvSpPr>
        <p:spPr>
          <a:xfrm>
            <a:off x="914400" y="1295400"/>
            <a:ext cx="7696200" cy="5257800"/>
          </a:xfrm>
        </p:spPr>
        <p:txBody>
          <a:bodyPr/>
          <a:lstStyle/>
          <a:p>
            <a:pPr eaLnBrk="1" hangingPunct="1">
              <a:lnSpc>
                <a:spcPct val="80000"/>
              </a:lnSpc>
              <a:buFont typeface="Wingdings" pitchFamily="2" charset="2"/>
              <a:buNone/>
              <a:defRPr/>
            </a:pPr>
            <a:endParaRPr lang="en-US" sz="2400" dirty="0">
              <a:ea typeface="Times New Roman" pitchFamily="18" charset="0"/>
              <a:cs typeface="Goudy Sans Book" pitchFamily="34" charset="0"/>
            </a:endParaRPr>
          </a:p>
          <a:p>
            <a:pPr eaLnBrk="1" hangingPunct="1">
              <a:lnSpc>
                <a:spcPct val="85000"/>
              </a:lnSpc>
              <a:defRPr/>
            </a:pPr>
            <a:r>
              <a:rPr lang="en-US" sz="2400" dirty="0">
                <a:ea typeface="Times New Roman" pitchFamily="18" charset="0"/>
                <a:cs typeface="Arial" pitchFamily="34" charset="0"/>
              </a:rPr>
              <a:t>Design principles of graphical user interfaces (GUIs).</a:t>
            </a:r>
          </a:p>
          <a:p>
            <a:pPr eaLnBrk="1" hangingPunct="1">
              <a:lnSpc>
                <a:spcPct val="85000"/>
              </a:lnSpc>
              <a:defRPr/>
            </a:pPr>
            <a:r>
              <a:rPr lang="en-US" sz="2400" dirty="0">
                <a:ea typeface="Times New Roman" pitchFamily="18" charset="0"/>
                <a:cs typeface="Arial" pitchFamily="34" charset="0"/>
              </a:rPr>
              <a:t>How to create graphical user interfaces.</a:t>
            </a:r>
          </a:p>
          <a:p>
            <a:pPr eaLnBrk="1" hangingPunct="1">
              <a:lnSpc>
                <a:spcPct val="85000"/>
              </a:lnSpc>
              <a:defRPr/>
            </a:pPr>
            <a:endParaRPr lang="en-US" sz="2400" dirty="0">
              <a:ea typeface="Times New Roman" pitchFamily="18" charset="0"/>
              <a:cs typeface="Arial" pitchFamily="34" charset="0"/>
            </a:endParaRPr>
          </a:p>
          <a:p>
            <a:pPr eaLnBrk="1" hangingPunct="1">
              <a:lnSpc>
                <a:spcPct val="85000"/>
              </a:lnSpc>
              <a:defRPr/>
            </a:pPr>
            <a:r>
              <a:rPr lang="en-US" sz="2400" dirty="0">
                <a:ea typeface="Times New Roman" pitchFamily="18" charset="0"/>
                <a:cs typeface="Arial" pitchFamily="34" charset="0"/>
              </a:rPr>
              <a:t>How to process events that are generated by user interactions with GUI controls.</a:t>
            </a:r>
          </a:p>
          <a:p>
            <a:pPr eaLnBrk="1" hangingPunct="1">
              <a:lnSpc>
                <a:spcPct val="85000"/>
              </a:lnSpc>
              <a:defRPr/>
            </a:pPr>
            <a:endParaRPr lang="en-US" sz="2400" dirty="0">
              <a:ea typeface="Times New Roman" pitchFamily="18" charset="0"/>
              <a:cs typeface="Arial" pitchFamily="34" charset="0"/>
            </a:endParaRPr>
          </a:p>
          <a:p>
            <a:pPr eaLnBrk="1" hangingPunct="1">
              <a:lnSpc>
                <a:spcPct val="85000"/>
              </a:lnSpc>
              <a:defRPr/>
            </a:pPr>
            <a:r>
              <a:rPr lang="en-US" sz="2400" dirty="0">
                <a:ea typeface="Times New Roman" pitchFamily="18" charset="0"/>
                <a:cs typeface="Arial" pitchFamily="34" charset="0"/>
              </a:rPr>
              <a:t>How to create and manipulate </a:t>
            </a:r>
            <a:r>
              <a:rPr lang="en-US" sz="2400" dirty="0">
                <a:latin typeface="Lucida Console" pitchFamily="49" charset="0"/>
                <a:ea typeface="Times New Roman" pitchFamily="18" charset="0"/>
                <a:cs typeface="Lucida Console" pitchFamily="49" charset="0"/>
              </a:rPr>
              <a:t>Button</a:t>
            </a:r>
            <a:r>
              <a:rPr lang="en-US" sz="2400" dirty="0">
                <a:ea typeface="Times New Roman" pitchFamily="18" charset="0"/>
                <a:cs typeface="Arial" pitchFamily="34" charset="0"/>
              </a:rPr>
              <a:t>, </a:t>
            </a:r>
            <a:r>
              <a:rPr lang="en-US" sz="2400" dirty="0">
                <a:latin typeface="Lucida Console" pitchFamily="49" charset="0"/>
                <a:ea typeface="Times New Roman" pitchFamily="18" charset="0"/>
                <a:cs typeface="Lucida Console" pitchFamily="49" charset="0"/>
              </a:rPr>
              <a:t>Label</a:t>
            </a:r>
            <a:r>
              <a:rPr lang="en-US" sz="2400" dirty="0">
                <a:ea typeface="Times New Roman" pitchFamily="18" charset="0"/>
                <a:cs typeface="Arial" pitchFamily="34" charset="0"/>
              </a:rPr>
              <a:t>, </a:t>
            </a:r>
            <a:r>
              <a:rPr lang="en-US" sz="2400" dirty="0" err="1">
                <a:latin typeface="Lucida Console" pitchFamily="49" charset="0"/>
                <a:ea typeface="Times New Roman" pitchFamily="18" charset="0"/>
                <a:cs typeface="Lucida Console" pitchFamily="49" charset="0"/>
              </a:rPr>
              <a:t>RadioButton</a:t>
            </a:r>
            <a:r>
              <a:rPr lang="en-US" sz="2400" dirty="0">
                <a:ea typeface="Times New Roman" pitchFamily="18" charset="0"/>
                <a:cs typeface="Arial" pitchFamily="34" charset="0"/>
              </a:rPr>
              <a:t>, </a:t>
            </a:r>
            <a:r>
              <a:rPr lang="en-US" sz="2400" dirty="0" err="1">
                <a:latin typeface="Lucida Console" pitchFamily="49" charset="0"/>
                <a:ea typeface="Times New Roman" pitchFamily="18" charset="0"/>
                <a:cs typeface="Lucida Console" pitchFamily="49" charset="0"/>
              </a:rPr>
              <a:t>CheckBox</a:t>
            </a:r>
            <a:r>
              <a:rPr lang="en-US" sz="2400" dirty="0">
                <a:ea typeface="Times New Roman" pitchFamily="18" charset="0"/>
                <a:cs typeface="Arial" pitchFamily="34" charset="0"/>
              </a:rPr>
              <a:t>, </a:t>
            </a:r>
            <a:r>
              <a:rPr lang="en-US" sz="2400" dirty="0" err="1">
                <a:latin typeface="Lucida Console" pitchFamily="49" charset="0"/>
                <a:ea typeface="Times New Roman" pitchFamily="18" charset="0"/>
                <a:cs typeface="Lucida Console" pitchFamily="49" charset="0"/>
              </a:rPr>
              <a:t>TextBox</a:t>
            </a:r>
            <a:r>
              <a:rPr lang="en-US" sz="2400" dirty="0">
                <a:ea typeface="Times New Roman" pitchFamily="18" charset="0"/>
                <a:cs typeface="Arial" pitchFamily="34" charset="0"/>
              </a:rPr>
              <a:t>, </a:t>
            </a:r>
            <a:r>
              <a:rPr lang="en-US" sz="2400" dirty="0">
                <a:latin typeface="Lucida Console" pitchFamily="49" charset="0"/>
                <a:ea typeface="Times New Roman" pitchFamily="18" charset="0"/>
                <a:cs typeface="Lucida Console" pitchFamily="49" charset="0"/>
              </a:rPr>
              <a:t>Panel</a:t>
            </a:r>
            <a:r>
              <a:rPr lang="en-US" sz="2400" dirty="0">
                <a:ea typeface="Times New Roman" pitchFamily="18" charset="0"/>
                <a:cs typeface="Arial" pitchFamily="34" charset="0"/>
              </a:rPr>
              <a:t> and </a:t>
            </a:r>
            <a:r>
              <a:rPr lang="en-US" sz="2400" dirty="0" err="1">
                <a:latin typeface="Lucida Console" pitchFamily="49" charset="0"/>
                <a:ea typeface="Times New Roman" pitchFamily="18" charset="0"/>
                <a:cs typeface="Lucida Console" pitchFamily="49" charset="0"/>
              </a:rPr>
              <a:t>NumericUpDown</a:t>
            </a:r>
            <a:r>
              <a:rPr lang="en-US" sz="2400" dirty="0">
                <a:ea typeface="Times New Roman" pitchFamily="18" charset="0"/>
                <a:cs typeface="Arial" pitchFamily="34" charset="0"/>
              </a:rPr>
              <a:t> controls.</a:t>
            </a:r>
          </a:p>
          <a:p>
            <a:pPr marL="0" indent="0" eaLnBrk="1" hangingPunct="1">
              <a:lnSpc>
                <a:spcPct val="85000"/>
              </a:lnSpc>
              <a:buFontTx/>
              <a:buNone/>
              <a:defRPr/>
            </a:pPr>
            <a:endParaRPr lang="en-US" sz="2400" dirty="0">
              <a:ea typeface="Times New Roman" pitchFamily="18" charset="0"/>
              <a:cs typeface="Arial" pitchFamily="34" charset="0"/>
            </a:endParaRPr>
          </a:p>
          <a:p>
            <a:pPr marL="0" indent="0" eaLnBrk="1" hangingPunct="1">
              <a:lnSpc>
                <a:spcPct val="85000"/>
              </a:lnSpc>
              <a:buFontTx/>
              <a:buNone/>
              <a:defRPr/>
            </a:pPr>
            <a:endParaRPr lang="en-US" sz="2400" dirty="0">
              <a:ea typeface="Times New Roman" pitchFamily="18" charset="0"/>
              <a:cs typeface="Arial" pitchFamily="34" charset="0"/>
            </a:endParaRPr>
          </a:p>
          <a:p>
            <a:pPr eaLnBrk="1" hangingPunct="1">
              <a:lnSpc>
                <a:spcPct val="85000"/>
              </a:lnSpc>
              <a:defRPr/>
            </a:pPr>
            <a:r>
              <a:rPr lang="en-US" sz="2400" dirty="0">
                <a:ea typeface="Times New Roman" pitchFamily="18" charset="0"/>
                <a:cs typeface="Arial" pitchFamily="34" charset="0"/>
              </a:rPr>
              <a:t>How to process mouse and keyboard events.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a:extLst>
              <a:ext uri="{FF2B5EF4-FFF2-40B4-BE49-F238E27FC236}">
                <a16:creationId xmlns:a16="http://schemas.microsoft.com/office/drawing/2014/main" id="{524008C4-7C6B-A104-B220-B0EBE7653D63}"/>
              </a:ext>
            </a:extLst>
          </p:cNvPr>
          <p:cNvSpPr>
            <a:spLocks noGrp="1" noChangeArrowheads="1"/>
          </p:cNvSpPr>
          <p:nvPr>
            <p:ph type="title"/>
          </p:nvPr>
        </p:nvSpPr>
        <p:spPr>
          <a:xfrm>
            <a:off x="685800" y="304800"/>
            <a:ext cx="7837488" cy="574675"/>
          </a:xfrm>
        </p:spPr>
        <p:txBody>
          <a:bodyPr tIns="35268"/>
          <a:lstStyle/>
          <a:p>
            <a:pPr>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pPr>
            <a:r>
              <a:rPr lang="en-US" altLang="en-US">
                <a:solidFill>
                  <a:srgbClr val="FF6600"/>
                </a:solidFill>
              </a:rPr>
              <a:t> Event Handling</a:t>
            </a:r>
          </a:p>
        </p:txBody>
      </p:sp>
      <p:sp>
        <p:nvSpPr>
          <p:cNvPr id="21507" name="Rectangle 2">
            <a:extLst>
              <a:ext uri="{FF2B5EF4-FFF2-40B4-BE49-F238E27FC236}">
                <a16:creationId xmlns:a16="http://schemas.microsoft.com/office/drawing/2014/main" id="{68810DA9-D9A7-750C-5D37-87A5852F762E}"/>
              </a:ext>
            </a:extLst>
          </p:cNvPr>
          <p:cNvSpPr>
            <a:spLocks noGrp="1" noChangeArrowheads="1"/>
          </p:cNvSpPr>
          <p:nvPr>
            <p:ph type="body" idx="1"/>
          </p:nvPr>
        </p:nvSpPr>
        <p:spPr>
          <a:xfrm>
            <a:off x="457200" y="1295400"/>
            <a:ext cx="8305800" cy="4781550"/>
          </a:xfrm>
        </p:spPr>
        <p:txBody>
          <a:bodyPr tIns="22532"/>
          <a:lstStyle/>
          <a:p>
            <a:pPr marL="387350" indent="-293688">
              <a:buClr>
                <a:srgbClr val="FF3366"/>
              </a:buClr>
              <a:buSzPct val="45000"/>
              <a:buFont typeface="Wingdings" panose="05000000000000000000" pitchFamily="2" charset="2"/>
              <a:buChar char=""/>
              <a:tabLst>
                <a:tab pos="387350" algn="l"/>
                <a:tab pos="490538" algn="l"/>
                <a:tab pos="904875" algn="l"/>
                <a:tab pos="1319213" algn="l"/>
                <a:tab pos="1735138" algn="l"/>
                <a:tab pos="2149475" algn="l"/>
                <a:tab pos="2563813" algn="l"/>
                <a:tab pos="2978150" algn="l"/>
                <a:tab pos="3394075" algn="l"/>
                <a:tab pos="3808413" algn="l"/>
                <a:tab pos="4222750" algn="l"/>
                <a:tab pos="4637088" algn="l"/>
                <a:tab pos="5053013" algn="l"/>
                <a:tab pos="5467350" algn="l"/>
                <a:tab pos="5881688" algn="l"/>
                <a:tab pos="6296025" algn="l"/>
                <a:tab pos="6710363" algn="l"/>
                <a:tab pos="7126288" algn="l"/>
                <a:tab pos="7540625" algn="l"/>
                <a:tab pos="7954963" algn="l"/>
                <a:tab pos="8369300" algn="l"/>
              </a:tabLst>
            </a:pPr>
            <a:r>
              <a:rPr lang="en-US" altLang="en-US" sz="2500"/>
              <a:t>When a </a:t>
            </a:r>
            <a:r>
              <a:rPr lang="en-US" altLang="en-US" sz="2500">
                <a:solidFill>
                  <a:srgbClr val="0000FF"/>
                </a:solidFill>
              </a:rPr>
              <a:t>user interacts with </a:t>
            </a:r>
            <a:r>
              <a:rPr lang="en-US" altLang="en-US" sz="2500">
                <a:solidFill>
                  <a:schemeClr val="tx2"/>
                </a:solidFill>
              </a:rPr>
              <a:t>a</a:t>
            </a:r>
            <a:r>
              <a:rPr lang="en-US" altLang="en-US" sz="2500">
                <a:solidFill>
                  <a:srgbClr val="0000FF"/>
                </a:solidFill>
              </a:rPr>
              <a:t> form</a:t>
            </a:r>
            <a:r>
              <a:rPr lang="en-US" altLang="en-US" sz="2500"/>
              <a:t>, this causes an </a:t>
            </a:r>
            <a:r>
              <a:rPr lang="en-US" altLang="en-US" sz="2500" i="1">
                <a:solidFill>
                  <a:srgbClr val="0000FF"/>
                </a:solidFill>
              </a:rPr>
              <a:t>event</a:t>
            </a:r>
            <a:r>
              <a:rPr lang="en-US" altLang="en-US" sz="2500"/>
              <a:t> to occur</a:t>
            </a:r>
          </a:p>
          <a:p>
            <a:pPr marL="906463" lvl="1" indent="-293688">
              <a:buClr>
                <a:srgbClr val="FF3366"/>
              </a:buClr>
              <a:buSzPct val="45000"/>
              <a:buFontTx/>
              <a:buChar char="-"/>
              <a:tabLst>
                <a:tab pos="387350" algn="l"/>
                <a:tab pos="490538" algn="l"/>
                <a:tab pos="904875" algn="l"/>
                <a:tab pos="1319213" algn="l"/>
                <a:tab pos="1735138" algn="l"/>
                <a:tab pos="2149475" algn="l"/>
                <a:tab pos="2563813" algn="l"/>
                <a:tab pos="2978150" algn="l"/>
                <a:tab pos="3394075" algn="l"/>
                <a:tab pos="3808413" algn="l"/>
                <a:tab pos="4222750" algn="l"/>
                <a:tab pos="4637088" algn="l"/>
                <a:tab pos="5053013" algn="l"/>
                <a:tab pos="5467350" algn="l"/>
                <a:tab pos="5881688" algn="l"/>
                <a:tab pos="6296025" algn="l"/>
                <a:tab pos="6710363" algn="l"/>
                <a:tab pos="7126288" algn="l"/>
                <a:tab pos="7540625" algn="l"/>
                <a:tab pos="7954963" algn="l"/>
                <a:tab pos="8369300" algn="l"/>
              </a:tabLst>
            </a:pPr>
            <a:r>
              <a:rPr lang="en-US" altLang="en-US" sz="2100"/>
              <a:t>E.g., clicking a button, typing in a textbox, etc. are events</a:t>
            </a:r>
          </a:p>
          <a:p>
            <a:pPr marL="906463" lvl="1" indent="-293688">
              <a:buClr>
                <a:srgbClr val="FF3366"/>
              </a:buClr>
              <a:buSzPct val="45000"/>
              <a:buFontTx/>
              <a:buChar char="-"/>
              <a:tabLst>
                <a:tab pos="387350" algn="l"/>
                <a:tab pos="490538" algn="l"/>
                <a:tab pos="904875" algn="l"/>
                <a:tab pos="1319213" algn="l"/>
                <a:tab pos="1735138" algn="l"/>
                <a:tab pos="2149475" algn="l"/>
                <a:tab pos="2563813" algn="l"/>
                <a:tab pos="2978150" algn="l"/>
                <a:tab pos="3394075" algn="l"/>
                <a:tab pos="3808413" algn="l"/>
                <a:tab pos="4222750" algn="l"/>
                <a:tab pos="4637088" algn="l"/>
                <a:tab pos="5053013" algn="l"/>
                <a:tab pos="5467350" algn="l"/>
                <a:tab pos="5881688" algn="l"/>
                <a:tab pos="6296025" algn="l"/>
                <a:tab pos="6710363" algn="l"/>
                <a:tab pos="7126288" algn="l"/>
                <a:tab pos="7540625" algn="l"/>
                <a:tab pos="7954963" algn="l"/>
                <a:tab pos="8369300" algn="l"/>
              </a:tabLst>
            </a:pPr>
            <a:endParaRPr lang="en-US" altLang="en-US" sz="800"/>
          </a:p>
          <a:p>
            <a:pPr marL="387350" indent="-293688">
              <a:buClr>
                <a:srgbClr val="FF3366"/>
              </a:buClr>
              <a:buSzPct val="45000"/>
              <a:buFont typeface="Wingdings" panose="05000000000000000000" pitchFamily="2" charset="2"/>
              <a:buChar char=""/>
              <a:tabLst>
                <a:tab pos="387350" algn="l"/>
                <a:tab pos="490538" algn="l"/>
                <a:tab pos="904875" algn="l"/>
                <a:tab pos="1319213" algn="l"/>
                <a:tab pos="1735138" algn="l"/>
                <a:tab pos="2149475" algn="l"/>
                <a:tab pos="2563813" algn="l"/>
                <a:tab pos="2978150" algn="l"/>
                <a:tab pos="3394075" algn="l"/>
                <a:tab pos="3808413" algn="l"/>
                <a:tab pos="4222750" algn="l"/>
                <a:tab pos="4637088" algn="l"/>
                <a:tab pos="5053013" algn="l"/>
                <a:tab pos="5467350" algn="l"/>
                <a:tab pos="5881688" algn="l"/>
                <a:tab pos="6296025" algn="l"/>
                <a:tab pos="6710363" algn="l"/>
                <a:tab pos="7126288" algn="l"/>
                <a:tab pos="7540625" algn="l"/>
                <a:tab pos="7954963" algn="l"/>
                <a:tab pos="8369300" algn="l"/>
              </a:tabLst>
            </a:pPr>
            <a:r>
              <a:rPr lang="en-US" altLang="en-US" sz="2500">
                <a:solidFill>
                  <a:srgbClr val="0000FF"/>
                </a:solidFill>
              </a:rPr>
              <a:t>Events</a:t>
            </a:r>
            <a:r>
              <a:rPr lang="en-US" altLang="en-US" sz="2500"/>
              <a:t> signal that </a:t>
            </a:r>
            <a:r>
              <a:rPr lang="en-US" altLang="en-US" sz="2500">
                <a:solidFill>
                  <a:srgbClr val="0000FF"/>
                </a:solidFill>
              </a:rPr>
              <a:t>certain</a:t>
            </a:r>
            <a:r>
              <a:rPr lang="en-US" altLang="en-US" sz="2500"/>
              <a:t> </a:t>
            </a:r>
            <a:r>
              <a:rPr lang="en-US" altLang="en-US" sz="2500">
                <a:solidFill>
                  <a:srgbClr val="0000FF"/>
                </a:solidFill>
              </a:rPr>
              <a:t>code</a:t>
            </a:r>
            <a:r>
              <a:rPr lang="en-US" altLang="en-US" sz="2500"/>
              <a:t> should be </a:t>
            </a:r>
            <a:r>
              <a:rPr lang="en-US" altLang="en-US" sz="2500">
                <a:solidFill>
                  <a:srgbClr val="0000FF"/>
                </a:solidFill>
              </a:rPr>
              <a:t>run</a:t>
            </a:r>
          </a:p>
          <a:p>
            <a:pPr marL="906463" lvl="1" indent="-293688">
              <a:buClr>
                <a:srgbClr val="FF3366"/>
              </a:buClr>
              <a:buSzPct val="45000"/>
              <a:buFont typeface="Wingdings" panose="05000000000000000000" pitchFamily="2" charset="2"/>
              <a:buChar char=""/>
              <a:tabLst>
                <a:tab pos="387350" algn="l"/>
                <a:tab pos="490538" algn="l"/>
                <a:tab pos="904875" algn="l"/>
                <a:tab pos="1319213" algn="l"/>
                <a:tab pos="1735138" algn="l"/>
                <a:tab pos="2149475" algn="l"/>
                <a:tab pos="2563813" algn="l"/>
                <a:tab pos="2978150" algn="l"/>
                <a:tab pos="3394075" algn="l"/>
                <a:tab pos="3808413" algn="l"/>
                <a:tab pos="4222750" algn="l"/>
                <a:tab pos="4637088" algn="l"/>
                <a:tab pos="5053013" algn="l"/>
                <a:tab pos="5467350" algn="l"/>
                <a:tab pos="5881688" algn="l"/>
                <a:tab pos="6296025" algn="l"/>
                <a:tab pos="6710363" algn="l"/>
                <a:tab pos="7126288" algn="l"/>
                <a:tab pos="7540625" algn="l"/>
                <a:tab pos="7954963" algn="l"/>
                <a:tab pos="8369300" algn="l"/>
              </a:tabLst>
            </a:pPr>
            <a:r>
              <a:rPr lang="en-US" altLang="en-US" sz="2100"/>
              <a:t>To perform some actions</a:t>
            </a:r>
          </a:p>
          <a:p>
            <a:pPr marL="387350" indent="-293688">
              <a:buClr>
                <a:srgbClr val="FF3366"/>
              </a:buClr>
              <a:buSzPct val="45000"/>
              <a:buFont typeface="Times New Roman" panose="02020603050405020304" pitchFamily="18" charset="0"/>
              <a:buNone/>
              <a:tabLst>
                <a:tab pos="387350" algn="l"/>
                <a:tab pos="490538" algn="l"/>
                <a:tab pos="904875" algn="l"/>
                <a:tab pos="1319213" algn="l"/>
                <a:tab pos="1735138" algn="l"/>
                <a:tab pos="2149475" algn="l"/>
                <a:tab pos="2563813" algn="l"/>
                <a:tab pos="2978150" algn="l"/>
                <a:tab pos="3394075" algn="l"/>
                <a:tab pos="3808413" algn="l"/>
                <a:tab pos="4222750" algn="l"/>
                <a:tab pos="4637088" algn="l"/>
                <a:tab pos="5053013" algn="l"/>
                <a:tab pos="5467350" algn="l"/>
                <a:tab pos="5881688" algn="l"/>
                <a:tab pos="6296025" algn="l"/>
                <a:tab pos="6710363" algn="l"/>
                <a:tab pos="7126288" algn="l"/>
                <a:tab pos="7540625" algn="l"/>
                <a:tab pos="7954963" algn="l"/>
                <a:tab pos="8369300" algn="l"/>
              </a:tabLst>
            </a:pPr>
            <a:endParaRPr lang="en-US" altLang="en-US" sz="800"/>
          </a:p>
          <a:p>
            <a:pPr marL="387350" indent="-293688">
              <a:buClr>
                <a:srgbClr val="FF3366"/>
              </a:buClr>
              <a:buSzPct val="45000"/>
              <a:buFont typeface="Wingdings" panose="05000000000000000000" pitchFamily="2" charset="2"/>
              <a:buChar char=""/>
              <a:tabLst>
                <a:tab pos="387350" algn="l"/>
                <a:tab pos="490538" algn="l"/>
                <a:tab pos="904875" algn="l"/>
                <a:tab pos="1319213" algn="l"/>
                <a:tab pos="1735138" algn="l"/>
                <a:tab pos="2149475" algn="l"/>
                <a:tab pos="2563813" algn="l"/>
                <a:tab pos="2978150" algn="l"/>
                <a:tab pos="3394075" algn="l"/>
                <a:tab pos="3808413" algn="l"/>
                <a:tab pos="4222750" algn="l"/>
                <a:tab pos="4637088" algn="l"/>
                <a:tab pos="5053013" algn="l"/>
                <a:tab pos="5467350" algn="l"/>
                <a:tab pos="5881688" algn="l"/>
                <a:tab pos="6296025" algn="l"/>
                <a:tab pos="6710363" algn="l"/>
                <a:tab pos="7126288" algn="l"/>
                <a:tab pos="7540625" algn="l"/>
                <a:tab pos="7954963" algn="l"/>
                <a:tab pos="8369300" algn="l"/>
              </a:tabLst>
            </a:pPr>
            <a:r>
              <a:rPr lang="en-US" altLang="en-US" sz="2500" i="1">
                <a:solidFill>
                  <a:srgbClr val="0000FF"/>
                </a:solidFill>
              </a:rPr>
              <a:t>Event Handler </a:t>
            </a:r>
            <a:r>
              <a:rPr lang="en-US" altLang="en-US" sz="2500"/>
              <a:t>= method that runs after an event occurs</a:t>
            </a:r>
          </a:p>
          <a:p>
            <a:pPr marL="387350" indent="-293688">
              <a:buClr>
                <a:srgbClr val="FF3366"/>
              </a:buClr>
              <a:buSzPct val="45000"/>
              <a:buFont typeface="Times New Roman" panose="02020603050405020304" pitchFamily="18" charset="0"/>
              <a:buNone/>
              <a:tabLst>
                <a:tab pos="387350" algn="l"/>
                <a:tab pos="490538" algn="l"/>
                <a:tab pos="904875" algn="l"/>
                <a:tab pos="1319213" algn="l"/>
                <a:tab pos="1735138" algn="l"/>
                <a:tab pos="2149475" algn="l"/>
                <a:tab pos="2563813" algn="l"/>
                <a:tab pos="2978150" algn="l"/>
                <a:tab pos="3394075" algn="l"/>
                <a:tab pos="3808413" algn="l"/>
                <a:tab pos="4222750" algn="l"/>
                <a:tab pos="4637088" algn="l"/>
                <a:tab pos="5053013" algn="l"/>
                <a:tab pos="5467350" algn="l"/>
                <a:tab pos="5881688" algn="l"/>
                <a:tab pos="6296025" algn="l"/>
                <a:tab pos="6710363" algn="l"/>
                <a:tab pos="7126288" algn="l"/>
                <a:tab pos="7540625" algn="l"/>
                <a:tab pos="7954963" algn="l"/>
                <a:tab pos="8369300" algn="l"/>
              </a:tabLst>
            </a:pPr>
            <a:r>
              <a:rPr lang="en-US" altLang="en-US" sz="2500" i="1">
                <a:solidFill>
                  <a:srgbClr val="0000FF"/>
                </a:solidFill>
              </a:rPr>
              <a:t>	Event Handling </a:t>
            </a:r>
            <a:r>
              <a:rPr lang="en-US" altLang="en-US" sz="2500"/>
              <a:t>= the overall process of responding to events</a:t>
            </a:r>
          </a:p>
          <a:p>
            <a:pPr marL="387350" indent="-293688">
              <a:buClr>
                <a:srgbClr val="FF3366"/>
              </a:buClr>
              <a:buSzPct val="45000"/>
              <a:buFont typeface="Wingdings" panose="05000000000000000000" pitchFamily="2" charset="2"/>
              <a:buChar char=""/>
              <a:tabLst>
                <a:tab pos="387350" algn="l"/>
                <a:tab pos="490538" algn="l"/>
                <a:tab pos="904875" algn="l"/>
                <a:tab pos="1319213" algn="l"/>
                <a:tab pos="1735138" algn="l"/>
                <a:tab pos="2149475" algn="l"/>
                <a:tab pos="2563813" algn="l"/>
                <a:tab pos="2978150" algn="l"/>
                <a:tab pos="3394075" algn="l"/>
                <a:tab pos="3808413" algn="l"/>
                <a:tab pos="4222750" algn="l"/>
                <a:tab pos="4637088" algn="l"/>
                <a:tab pos="5053013" algn="l"/>
                <a:tab pos="5467350" algn="l"/>
                <a:tab pos="5881688" algn="l"/>
                <a:tab pos="6296025" algn="l"/>
                <a:tab pos="6710363" algn="l"/>
                <a:tab pos="7126288" algn="l"/>
                <a:tab pos="7540625" algn="l"/>
                <a:tab pos="7954963" algn="l"/>
                <a:tab pos="8369300" algn="l"/>
              </a:tabLst>
            </a:pPr>
            <a:endParaRPr lang="en-US" altLang="en-US" sz="800"/>
          </a:p>
          <a:p>
            <a:pPr marL="387350" indent="-293688">
              <a:buClr>
                <a:srgbClr val="FF3366"/>
              </a:buClr>
              <a:buSzPct val="45000"/>
              <a:buFont typeface="Wingdings" panose="05000000000000000000" pitchFamily="2" charset="2"/>
              <a:buChar char=""/>
              <a:tabLst>
                <a:tab pos="387350" algn="l"/>
                <a:tab pos="490538" algn="l"/>
                <a:tab pos="904875" algn="l"/>
                <a:tab pos="1319213" algn="l"/>
                <a:tab pos="1735138" algn="l"/>
                <a:tab pos="2149475" algn="l"/>
                <a:tab pos="2563813" algn="l"/>
                <a:tab pos="2978150" algn="l"/>
                <a:tab pos="3394075" algn="l"/>
                <a:tab pos="3808413" algn="l"/>
                <a:tab pos="4222750" algn="l"/>
                <a:tab pos="4637088" algn="l"/>
                <a:tab pos="5053013" algn="l"/>
                <a:tab pos="5467350" algn="l"/>
                <a:tab pos="5881688" algn="l"/>
                <a:tab pos="6296025" algn="l"/>
                <a:tab pos="6710363" algn="l"/>
                <a:tab pos="7126288" algn="l"/>
                <a:tab pos="7540625" algn="l"/>
                <a:tab pos="7954963" algn="l"/>
                <a:tab pos="8369300" algn="l"/>
              </a:tabLst>
            </a:pPr>
            <a:r>
              <a:rPr lang="en-US" altLang="en-US" sz="2500"/>
              <a:t>All GUI controls have associated events</a:t>
            </a:r>
          </a:p>
          <a:p>
            <a:pPr marL="387350" indent="-293688">
              <a:buClr>
                <a:srgbClr val="FF3366"/>
              </a:buClr>
              <a:buSzPct val="45000"/>
              <a:buFont typeface="Wingdings" panose="05000000000000000000" pitchFamily="2" charset="2"/>
              <a:buChar char=""/>
              <a:tabLst>
                <a:tab pos="387350" algn="l"/>
                <a:tab pos="490538" algn="l"/>
                <a:tab pos="904875" algn="l"/>
                <a:tab pos="1319213" algn="l"/>
                <a:tab pos="1735138" algn="l"/>
                <a:tab pos="2149475" algn="l"/>
                <a:tab pos="2563813" algn="l"/>
                <a:tab pos="2978150" algn="l"/>
                <a:tab pos="3394075" algn="l"/>
                <a:tab pos="3808413" algn="l"/>
                <a:tab pos="4222750" algn="l"/>
                <a:tab pos="4637088" algn="l"/>
                <a:tab pos="5053013" algn="l"/>
                <a:tab pos="5467350" algn="l"/>
                <a:tab pos="5881688" algn="l"/>
                <a:tab pos="6296025" algn="l"/>
                <a:tab pos="6710363" algn="l"/>
                <a:tab pos="7126288" algn="l"/>
                <a:tab pos="7540625" algn="l"/>
                <a:tab pos="7954963" algn="l"/>
                <a:tab pos="8369300" algn="l"/>
              </a:tabLst>
            </a:pPr>
            <a:endParaRPr lang="en-US" altLang="en-US" sz="2500"/>
          </a:p>
        </p:txBody>
      </p:sp>
      <p:sp>
        <p:nvSpPr>
          <p:cNvPr id="21508" name="Slide Number Placeholder 3">
            <a:extLst>
              <a:ext uri="{FF2B5EF4-FFF2-40B4-BE49-F238E27FC236}">
                <a16:creationId xmlns:a16="http://schemas.microsoft.com/office/drawing/2014/main" id="{280022F9-6E57-8868-F418-4D65134E6151}"/>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a:endParaRPr lang="ar-IQ" altLang="en-US" sz="1200">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a:extLst>
              <a:ext uri="{FF2B5EF4-FFF2-40B4-BE49-F238E27FC236}">
                <a16:creationId xmlns:a16="http://schemas.microsoft.com/office/drawing/2014/main" id="{5595C26B-D60F-8446-E9FD-FEC4A924D397}"/>
              </a:ext>
            </a:extLst>
          </p:cNvPr>
          <p:cNvSpPr>
            <a:spLocks noGrp="1"/>
          </p:cNvSpPr>
          <p:nvPr>
            <p:ph idx="1"/>
          </p:nvPr>
        </p:nvSpPr>
        <p:spPr>
          <a:xfrm>
            <a:off x="228600" y="381000"/>
            <a:ext cx="8458200" cy="6248400"/>
          </a:xfrm>
        </p:spPr>
        <p:txBody>
          <a:bodyPr/>
          <a:lstStyle/>
          <a:p>
            <a:pPr marL="0" indent="0">
              <a:buFontTx/>
              <a:buNone/>
            </a:pPr>
            <a:r>
              <a:rPr lang="en-US" altLang="en-US" sz="2800"/>
              <a:t>faster way to define an event is to simply double-click on the control in the design form.  This will add code for a default event.  For a button, this is click.  The default event will vary for other controls.</a:t>
            </a:r>
          </a:p>
          <a:p>
            <a:pPr marL="0" indent="0">
              <a:buFontTx/>
              <a:buNone/>
            </a:pPr>
            <a:r>
              <a:rPr lang="en-US" altLang="en-US" sz="2800"/>
              <a:t>For example, double-click on an empty part of the form itself: </a:t>
            </a:r>
          </a:p>
          <a:p>
            <a:pPr marL="0" indent="0">
              <a:buFontTx/>
              <a:buNone/>
            </a:pPr>
            <a:r>
              <a:rPr lang="en-US" altLang="en-US" sz="2800"/>
              <a:t> </a:t>
            </a:r>
            <a:r>
              <a:rPr lang="en-US" altLang="en-US" sz="2400">
                <a:solidFill>
                  <a:srgbClr val="FF0000"/>
                </a:solidFill>
              </a:rPr>
              <a:t>private void Form1_Load(object sender, EventArgs e)   </a:t>
            </a:r>
          </a:p>
          <a:p>
            <a:pPr marL="0" indent="0">
              <a:buFontTx/>
              <a:buNone/>
            </a:pPr>
            <a:r>
              <a:rPr lang="en-US" altLang="en-US" sz="2400">
                <a:solidFill>
                  <a:srgbClr val="FF0000"/>
                </a:solidFill>
              </a:rPr>
              <a:t>      { </a:t>
            </a:r>
          </a:p>
          <a:p>
            <a:pPr marL="0" indent="0">
              <a:buFontTx/>
              <a:buNone/>
            </a:pPr>
            <a:r>
              <a:rPr lang="en-US" altLang="en-US" sz="2400">
                <a:solidFill>
                  <a:srgbClr val="FF0000"/>
                </a:solidFill>
              </a:rPr>
              <a:t>         } </a:t>
            </a:r>
          </a:p>
          <a:p>
            <a:pPr marL="0" indent="0">
              <a:buFontTx/>
              <a:buNone/>
            </a:pPr>
            <a:r>
              <a:rPr lang="en-US" altLang="en-US" sz="2400"/>
              <a:t> </a:t>
            </a:r>
          </a:p>
          <a:p>
            <a:pPr marL="0" indent="0">
              <a:buFontTx/>
              <a:buNone/>
            </a:pPr>
            <a:r>
              <a:rPr lang="en-US" altLang="en-US" sz="2400"/>
              <a:t>Any code we enter in here is executed when the form is loaded for the first time.  In our case, this corresponds to when the application is initially started.  Try adding the following code </a:t>
            </a:r>
            <a:endParaRPr lang="ar-IQ"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9FDB7D-C8BF-E0C6-B9F6-B099AD9A3E0C}"/>
              </a:ext>
            </a:extLst>
          </p:cNvPr>
          <p:cNvSpPr>
            <a:spLocks noGrp="1"/>
          </p:cNvSpPr>
          <p:nvPr>
            <p:ph idx="1"/>
          </p:nvPr>
        </p:nvSpPr>
        <p:spPr>
          <a:xfrm>
            <a:off x="228600" y="381000"/>
            <a:ext cx="8686800" cy="5943600"/>
          </a:xfrm>
        </p:spPr>
        <p:txBody>
          <a:bodyPr/>
          <a:lstStyle/>
          <a:p>
            <a:pPr>
              <a:defRPr/>
            </a:pPr>
            <a:r>
              <a:rPr lang="en-US" sz="2800" dirty="0"/>
              <a:t>When you right click on Form then you will get code behind window, there you can write your code</a:t>
            </a:r>
          </a:p>
          <a:p>
            <a:pPr>
              <a:defRPr/>
            </a:pPr>
            <a:r>
              <a:rPr lang="en-US" sz="2800" dirty="0"/>
              <a:t>For example , if you want to change the back color of the form to Brown , you can code in the Form1_Load event like the following.</a:t>
            </a:r>
          </a:p>
          <a:p>
            <a:pPr marL="0" indent="0">
              <a:buFontTx/>
              <a:buNone/>
              <a:defRPr/>
            </a:pPr>
            <a:r>
              <a:rPr lang="en-US" sz="2400" dirty="0">
                <a:solidFill>
                  <a:srgbClr val="FF0000"/>
                </a:solidFill>
              </a:rPr>
              <a:t>private void Form1_Load(object sender, </a:t>
            </a:r>
            <a:r>
              <a:rPr lang="en-US" sz="2400" dirty="0" err="1">
                <a:solidFill>
                  <a:srgbClr val="FF0000"/>
                </a:solidFill>
              </a:rPr>
              <a:t>EventArgs</a:t>
            </a:r>
            <a:r>
              <a:rPr lang="en-US" sz="2400" dirty="0">
                <a:solidFill>
                  <a:srgbClr val="FF0000"/>
                </a:solidFill>
              </a:rPr>
              <a:t> e)</a:t>
            </a:r>
          </a:p>
          <a:p>
            <a:pPr marL="0" indent="0">
              <a:buFontTx/>
              <a:buNone/>
              <a:defRPr/>
            </a:pPr>
            <a:r>
              <a:rPr lang="en-US" sz="2400" dirty="0">
                <a:solidFill>
                  <a:srgbClr val="FF0000"/>
                </a:solidFill>
              </a:rPr>
              <a:t>{</a:t>
            </a:r>
          </a:p>
          <a:p>
            <a:pPr marL="0" indent="0">
              <a:buFontTx/>
              <a:buNone/>
              <a:defRPr/>
            </a:pPr>
            <a:r>
              <a:rPr lang="en-US" sz="2000" b="1" dirty="0">
                <a:solidFill>
                  <a:srgbClr val="FF0000"/>
                </a:solidFill>
              </a:rPr>
              <a:t>      </a:t>
            </a:r>
            <a:r>
              <a:rPr lang="en-US" sz="2000" b="1" dirty="0" err="1">
                <a:solidFill>
                  <a:srgbClr val="FF0000"/>
                </a:solidFill>
              </a:rPr>
              <a:t>this.Text</a:t>
            </a:r>
            <a:r>
              <a:rPr lang="en-US" sz="2000" b="1" dirty="0">
                <a:solidFill>
                  <a:srgbClr val="FF0000"/>
                </a:solidFill>
              </a:rPr>
              <a:t> = "Change Properties Through Coding";</a:t>
            </a:r>
          </a:p>
          <a:p>
            <a:pPr marL="0" indent="0">
              <a:buFontTx/>
              <a:buNone/>
              <a:defRPr/>
            </a:pPr>
            <a:r>
              <a:rPr lang="en-US" sz="2000" b="1" dirty="0">
                <a:solidFill>
                  <a:srgbClr val="FF0000"/>
                </a:solidFill>
              </a:rPr>
              <a:t>      </a:t>
            </a:r>
            <a:r>
              <a:rPr lang="en-US" sz="2000" b="1" dirty="0" err="1">
                <a:solidFill>
                  <a:srgbClr val="FF0000"/>
                </a:solidFill>
              </a:rPr>
              <a:t>this.BackColor</a:t>
            </a:r>
            <a:r>
              <a:rPr lang="en-US" sz="2000" b="1" dirty="0">
                <a:solidFill>
                  <a:srgbClr val="FF0000"/>
                </a:solidFill>
              </a:rPr>
              <a:t> = </a:t>
            </a:r>
            <a:r>
              <a:rPr lang="en-US" sz="2000" b="1" dirty="0" err="1">
                <a:solidFill>
                  <a:srgbClr val="FF0000"/>
                </a:solidFill>
              </a:rPr>
              <a:t>Color.Brown</a:t>
            </a:r>
            <a:r>
              <a:rPr lang="en-US" sz="2000" b="1" dirty="0">
                <a:solidFill>
                  <a:srgbClr val="FF0000"/>
                </a:solidFill>
              </a:rPr>
              <a:t>;</a:t>
            </a:r>
          </a:p>
          <a:p>
            <a:pPr marL="0" indent="0">
              <a:buFontTx/>
              <a:buNone/>
              <a:defRPr/>
            </a:pPr>
            <a:r>
              <a:rPr lang="en-US" sz="2000" b="1" dirty="0">
                <a:solidFill>
                  <a:srgbClr val="FF0000"/>
                </a:solidFill>
              </a:rPr>
              <a:t>      </a:t>
            </a:r>
            <a:r>
              <a:rPr lang="en-US" sz="2000" b="1" dirty="0" err="1">
                <a:solidFill>
                  <a:srgbClr val="FF0000"/>
                </a:solidFill>
              </a:rPr>
              <a:t>this.Size</a:t>
            </a:r>
            <a:r>
              <a:rPr lang="en-US" sz="2000" b="1" dirty="0">
                <a:solidFill>
                  <a:srgbClr val="FF0000"/>
                </a:solidFill>
              </a:rPr>
              <a:t> = new Size(350, 125);</a:t>
            </a:r>
          </a:p>
          <a:p>
            <a:pPr marL="0" indent="0">
              <a:buFontTx/>
              <a:buNone/>
              <a:defRPr/>
            </a:pPr>
            <a:r>
              <a:rPr lang="en-US" sz="2000" b="1" dirty="0">
                <a:solidFill>
                  <a:srgbClr val="FF0000"/>
                </a:solidFill>
              </a:rPr>
              <a:t>      </a:t>
            </a:r>
            <a:r>
              <a:rPr lang="en-US" sz="2000" b="1" dirty="0" err="1">
                <a:solidFill>
                  <a:srgbClr val="FF0000"/>
                </a:solidFill>
              </a:rPr>
              <a:t>this.Location</a:t>
            </a:r>
            <a:r>
              <a:rPr lang="en-US" sz="2000" b="1" dirty="0">
                <a:solidFill>
                  <a:srgbClr val="FF0000"/>
                </a:solidFill>
              </a:rPr>
              <a:t> = new Point(300, 300);</a:t>
            </a:r>
          </a:p>
          <a:p>
            <a:pPr marL="0" indent="0">
              <a:buFontTx/>
              <a:buNone/>
              <a:defRPr/>
            </a:pPr>
            <a:r>
              <a:rPr lang="en-US" sz="2000" b="1" dirty="0">
                <a:solidFill>
                  <a:srgbClr val="FF0000"/>
                </a:solidFill>
              </a:rPr>
              <a:t>      </a:t>
            </a:r>
            <a:r>
              <a:rPr lang="en-US" sz="2000" b="1" dirty="0" err="1">
                <a:solidFill>
                  <a:srgbClr val="FF0000"/>
                </a:solidFill>
              </a:rPr>
              <a:t>this.MaximizeBox</a:t>
            </a:r>
            <a:r>
              <a:rPr lang="en-US" sz="2000" b="1" dirty="0">
                <a:solidFill>
                  <a:srgbClr val="FF0000"/>
                </a:solidFill>
              </a:rPr>
              <a:t> = false;</a:t>
            </a:r>
          </a:p>
          <a:p>
            <a:pPr marL="0" indent="0">
              <a:buFontTx/>
              <a:buNone/>
              <a:defRPr/>
            </a:pPr>
            <a:r>
              <a:rPr lang="en-US" sz="2400" dirty="0">
                <a:solidFill>
                  <a:srgbClr val="FF0000"/>
                </a:solidFill>
              </a:rPr>
              <a:t>}</a:t>
            </a:r>
          </a:p>
          <a:p>
            <a:pPr marL="0" indent="0">
              <a:buFontTx/>
              <a:buNone/>
              <a:defRPr/>
            </a:pPr>
            <a:endParaRPr lang="ar-IQ" dirty="0"/>
          </a:p>
        </p:txBody>
      </p:sp>
      <p:sp>
        <p:nvSpPr>
          <p:cNvPr id="23555" name="Slide Number Placeholder 3">
            <a:extLst>
              <a:ext uri="{FF2B5EF4-FFF2-40B4-BE49-F238E27FC236}">
                <a16:creationId xmlns:a16="http://schemas.microsoft.com/office/drawing/2014/main" id="{ED53E6DF-7A7E-1D75-5956-7D3230BC1DE3}"/>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C39922B-C32B-457D-B4A9-A01D24F31BC5}" type="slidenum">
              <a:rPr lang="en-US" altLang="en-US"/>
              <a:pPr/>
              <a:t>22</a:t>
            </a:fld>
            <a:endParaRPr lang="en-US" altLang="en-US"/>
          </a:p>
        </p:txBody>
      </p:sp>
      <p:pic>
        <p:nvPicPr>
          <p:cNvPr id="23556" name="Picture 2">
            <a:extLst>
              <a:ext uri="{FF2B5EF4-FFF2-40B4-BE49-F238E27FC236}">
                <a16:creationId xmlns:a16="http://schemas.microsoft.com/office/drawing/2014/main" id="{0F540738-E674-AA2F-2BD0-6877B4B4F6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2850" y="4572000"/>
            <a:ext cx="412115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812AAC0-6D60-EC6F-2FCA-531D460F89F7}"/>
              </a:ext>
            </a:extLst>
          </p:cNvPr>
          <p:cNvSpPr>
            <a:spLocks noChangeArrowheads="1"/>
          </p:cNvSpPr>
          <p:nvPr/>
        </p:nvSpPr>
        <p:spPr bwMode="auto">
          <a:xfrm>
            <a:off x="401638" y="152400"/>
            <a:ext cx="7739062"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solidFill>
                  <a:srgbClr val="0000FF"/>
                </a:solidFill>
                <a:latin typeface="Calibri" panose="020F0502020204030204" pitchFamily="34" charset="0"/>
                <a:ea typeface="Times New Roman" panose="02020603050405020304" pitchFamily="18" charset="0"/>
                <a:cs typeface="Arial" panose="020B0604020202020204" pitchFamily="34" charset="0"/>
              </a:rPr>
              <a:t>C# Label Control</a:t>
            </a:r>
            <a:endParaRPr lang="en-US" altLang="en-US" sz="800">
              <a:ea typeface="Times New Roman" panose="02020603050405020304" pitchFamily="18" charset="0"/>
              <a:cs typeface="Arial" panose="020B0604020202020204" pitchFamily="34" charset="0"/>
            </a:endParaRPr>
          </a:p>
          <a:p>
            <a:r>
              <a:rPr lang="en-US" altLang="en-US">
                <a:solidFill>
                  <a:srgbClr val="000000"/>
                </a:solidFill>
                <a:latin typeface="Verdana" panose="020B0604030504040204" pitchFamily="34" charset="0"/>
                <a:ea typeface="Times New Roman" panose="02020603050405020304" pitchFamily="18" charset="0"/>
                <a:cs typeface="Arial" panose="020B0604020202020204" pitchFamily="34" charset="0"/>
              </a:rPr>
              <a:t>Labels are one of the most frequently used C# control. We can use the Label control to display text in a set location on the page. Label controls can also be used to add descriptive text to a Form to provide the user with helpful information. The Label class is defined in the System.Windows.Forms namespace.</a:t>
            </a:r>
            <a:endParaRPr lang="en-US" altLang="en-US">
              <a:ea typeface="Times New Roman" panose="02020603050405020304" pitchFamily="18" charset="0"/>
              <a:cs typeface="Arial" panose="020B0604020202020204" pitchFamily="34" charset="0"/>
            </a:endParaRPr>
          </a:p>
          <a:p>
            <a:endParaRPr lang="en-US" altLang="en-US">
              <a:ea typeface="Times New Roman" panose="02020603050405020304" pitchFamily="18" charset="0"/>
              <a:cs typeface="Arial" panose="020B0604020202020204" pitchFamily="34" charset="0"/>
            </a:endParaRPr>
          </a:p>
        </p:txBody>
      </p:sp>
      <p:pic>
        <p:nvPicPr>
          <p:cNvPr id="24579" name="Picture 11" descr="C# label">
            <a:extLst>
              <a:ext uri="{FF2B5EF4-FFF2-40B4-BE49-F238E27FC236}">
                <a16:creationId xmlns:a16="http://schemas.microsoft.com/office/drawing/2014/main" id="{0D2503AA-2DA1-F9E9-15AE-DA55B9DEF9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981200"/>
            <a:ext cx="4953000"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3">
            <a:extLst>
              <a:ext uri="{FF2B5EF4-FFF2-40B4-BE49-F238E27FC236}">
                <a16:creationId xmlns:a16="http://schemas.microsoft.com/office/drawing/2014/main" id="{46A89E62-8D6E-54F4-EC2D-DF41B993D692}"/>
              </a:ext>
            </a:extLst>
          </p:cNvPr>
          <p:cNvSpPr>
            <a:spLocks noChangeArrowheads="1"/>
          </p:cNvSpPr>
          <p:nvPr/>
        </p:nvSpPr>
        <p:spPr bwMode="auto">
          <a:xfrm>
            <a:off x="152400" y="3759200"/>
            <a:ext cx="8763000"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latin typeface="Verdana" panose="020B0604030504040204" pitchFamily="34" charset="0"/>
                <a:cs typeface="Times New Roman" panose="02020603050405020304" pitchFamily="18" charset="0"/>
              </a:rPr>
              <a:t>Add a Label control to the form - Click Label in the Toolbox and drag it over the forms Designer and drop it in the desired location.</a:t>
            </a:r>
          </a:p>
          <a:p>
            <a:endParaRPr lang="en-US" altLang="en-US">
              <a:solidFill>
                <a:srgbClr val="000000"/>
              </a:solidFill>
              <a:latin typeface="Verdana" panose="020B0604030504040204" pitchFamily="34" charset="0"/>
              <a:cs typeface="Times New Roman" panose="02020603050405020304" pitchFamily="18" charset="0"/>
            </a:endParaRPr>
          </a:p>
          <a:p>
            <a:r>
              <a:rPr lang="en-US" altLang="en-US"/>
              <a:t>If you want to change the display text of the Label, you have to set a new text to the Text property of Label.</a:t>
            </a:r>
          </a:p>
          <a:p>
            <a:r>
              <a:rPr lang="en-US" altLang="en-US" b="1"/>
              <a:t>  label1.Text = "This is my first Label";</a:t>
            </a:r>
          </a:p>
          <a:p>
            <a:r>
              <a:rPr lang="de-DE" altLang="en-US"/>
              <a:t>  label1.Location = new Point(20, 150);</a:t>
            </a:r>
          </a:p>
          <a:p>
            <a:r>
              <a:rPr lang="en-US" altLang="en-US"/>
              <a:t>  label1.Font = new Font("Georgia", 16);</a:t>
            </a:r>
          </a:p>
          <a:p>
            <a:r>
              <a:rPr lang="en-US" altLang="en-US"/>
              <a:t>  label.BackColor = Color.Red;</a:t>
            </a:r>
          </a:p>
          <a:p>
            <a:r>
              <a:rPr lang="en-US" altLang="en-US"/>
              <a:t>  label.ForeColor = Color.Blue;</a:t>
            </a:r>
          </a:p>
          <a:p>
            <a:r>
              <a:rPr lang="en-US" altLang="en-US" b="1">
                <a:solidFill>
                  <a:srgbClr val="FF0000"/>
                </a:solidFill>
              </a:rPr>
              <a:t>  </a:t>
            </a:r>
            <a:endParaRPr lang="en-US" altLang="en-US"/>
          </a:p>
          <a:p>
            <a:endParaRPr lang="de-DE"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a:extLst>
              <a:ext uri="{FF2B5EF4-FFF2-40B4-BE49-F238E27FC236}">
                <a16:creationId xmlns:a16="http://schemas.microsoft.com/office/drawing/2014/main" id="{049A4105-636D-99FB-4CE2-9734E03FBE75}"/>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56689DE-7635-4614-BADE-419F817CA4CE}" type="slidenum">
              <a:rPr lang="en-US" altLang="en-US"/>
              <a:pPr/>
              <a:t>24</a:t>
            </a:fld>
            <a:endParaRPr lang="en-US" altLang="en-US"/>
          </a:p>
        </p:txBody>
      </p:sp>
      <p:graphicFrame>
        <p:nvGraphicFramePr>
          <p:cNvPr id="25603" name="Object 4">
            <a:extLst>
              <a:ext uri="{FF2B5EF4-FFF2-40B4-BE49-F238E27FC236}">
                <a16:creationId xmlns:a16="http://schemas.microsoft.com/office/drawing/2014/main" id="{7302B153-B8D7-E499-69E8-4D4C91112336}"/>
              </a:ext>
            </a:extLst>
          </p:cNvPr>
          <p:cNvGraphicFramePr>
            <a:graphicFrameLocks noChangeAspect="1"/>
          </p:cNvGraphicFramePr>
          <p:nvPr>
            <p:extLst>
              <p:ext uri="{D42A27DB-BD31-4B8C-83A1-F6EECF244321}">
                <p14:modId xmlns:p14="http://schemas.microsoft.com/office/powerpoint/2010/main" val="2381506366"/>
              </p:ext>
            </p:extLst>
          </p:nvPr>
        </p:nvGraphicFramePr>
        <p:xfrm>
          <a:off x="237331" y="589643"/>
          <a:ext cx="8669337" cy="4572000"/>
        </p:xfrm>
        <a:graphic>
          <a:graphicData uri="http://schemas.openxmlformats.org/presentationml/2006/ole">
            <mc:AlternateContent xmlns:mc="http://schemas.openxmlformats.org/markup-compatibility/2006">
              <mc:Choice xmlns:v="urn:schemas-microsoft-com:vml" Requires="v">
                <p:oleObj spid="_x0000_s3073" name="Document" r:id="rId3" imgW="5292981" imgH="1674703" progId="Word.Document.12">
                  <p:embed/>
                </p:oleObj>
              </mc:Choice>
              <mc:Fallback>
                <p:oleObj name="Document" r:id="rId3" imgW="5292981" imgH="1674703" progId="Word.Document.12">
                  <p:embed/>
                  <p:pic>
                    <p:nvPicPr>
                      <p:cNvPr id="25603" name="Object 4">
                        <a:extLst>
                          <a:ext uri="{FF2B5EF4-FFF2-40B4-BE49-F238E27FC236}">
                            <a16:creationId xmlns:a16="http://schemas.microsoft.com/office/drawing/2014/main" id="{7302B153-B8D7-E499-69E8-4D4C911123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331" y="589643"/>
                        <a:ext cx="866933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a:extLst>
              <a:ext uri="{FF2B5EF4-FFF2-40B4-BE49-F238E27FC236}">
                <a16:creationId xmlns:a16="http://schemas.microsoft.com/office/drawing/2014/main" id="{5A77FEE8-76BF-4648-507E-08C1D7103B21}"/>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19B903E-8B6B-4EFC-A296-7FE0E61AA621}" type="slidenum">
              <a:rPr lang="en-US" altLang="en-US"/>
              <a:pPr/>
              <a:t>25</a:t>
            </a:fld>
            <a:endParaRPr lang="en-US" altLang="en-US"/>
          </a:p>
        </p:txBody>
      </p:sp>
      <p:sp>
        <p:nvSpPr>
          <p:cNvPr id="26627" name="Rectangle 4">
            <a:extLst>
              <a:ext uri="{FF2B5EF4-FFF2-40B4-BE49-F238E27FC236}">
                <a16:creationId xmlns:a16="http://schemas.microsoft.com/office/drawing/2014/main" id="{DEA90768-060E-1A29-26F6-E59CC00B1052}"/>
              </a:ext>
            </a:extLst>
          </p:cNvPr>
          <p:cNvSpPr>
            <a:spLocks noChangeArrowheads="1"/>
          </p:cNvSpPr>
          <p:nvPr/>
        </p:nvSpPr>
        <p:spPr bwMode="auto">
          <a:xfrm>
            <a:off x="152400" y="231775"/>
            <a:ext cx="8686800"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a:solidFill>
                  <a:srgbClr val="0000FF"/>
                </a:solidFill>
                <a:cs typeface="Times New Roman" panose="02020603050405020304" pitchFamily="18" charset="0"/>
              </a:rPr>
              <a:t>C# Button Control</a:t>
            </a:r>
            <a:endParaRPr lang="en-US" altLang="en-US" sz="2800" b="1">
              <a:cs typeface="Times New Roman" panose="02020603050405020304" pitchFamily="18" charset="0"/>
            </a:endParaRPr>
          </a:p>
          <a:p>
            <a:r>
              <a:rPr lang="en-US" altLang="en-US">
                <a:solidFill>
                  <a:srgbClr val="000000"/>
                </a:solidFill>
                <a:latin typeface="Verdana" panose="020B0604030504040204" pitchFamily="34" charset="0"/>
                <a:cs typeface="Times New Roman" panose="02020603050405020304" pitchFamily="18" charset="0"/>
              </a:rPr>
              <a:t>A button is a control, which is an interactive component that enables users to communicate with an application. The Button class inherits directly from the ButtonBase class. A Button can be clicked by using the mouse, ENTER key, or SPACEBAR if the button has focus.</a:t>
            </a:r>
            <a:endParaRPr lang="en-US" altLang="en-US">
              <a:cs typeface="Times New Roman" panose="02020603050405020304" pitchFamily="18" charset="0"/>
            </a:endParaRPr>
          </a:p>
          <a:p>
            <a:endParaRPr lang="en-US" altLang="en-US"/>
          </a:p>
          <a:p>
            <a:r>
              <a:rPr lang="en-US" altLang="en-US"/>
              <a:t>Here we  show a Message box when a button is clicked. We add a button to a form, name it cmdShowMessage as used in code to identify the object and set the buttons text to Show Message.</a:t>
            </a:r>
          </a:p>
          <a:p>
            <a:endParaRPr lang="en-US" altLang="en-US"/>
          </a:p>
          <a:p>
            <a:endParaRPr lang="en-US" altLang="en-US"/>
          </a:p>
          <a:p>
            <a:endParaRPr lang="en-US" altLang="en-US"/>
          </a:p>
          <a:p>
            <a:endParaRPr lang="en-US" altLang="en-US"/>
          </a:p>
          <a:p>
            <a:r>
              <a:rPr lang="en-US" altLang="en-US"/>
              <a:t>We just need to double click the button on the visual designer and Visual Studio will generate the code for the click Event. Now we just need to add the code for the MessageBox there:</a:t>
            </a:r>
          </a:p>
          <a:p>
            <a:r>
              <a:rPr lang="en-US" altLang="en-US"/>
              <a:t>private void cmdShowMessage_Click(object sender, EventArgs e)</a:t>
            </a:r>
          </a:p>
          <a:p>
            <a:r>
              <a:rPr lang="en-US" altLang="en-US"/>
              <a:t>{</a:t>
            </a:r>
          </a:p>
          <a:p>
            <a:r>
              <a:rPr lang="en-US" altLang="en-US"/>
              <a:t>  MessageBox.Show("Hello world!");</a:t>
            </a:r>
          </a:p>
          <a:p>
            <a:r>
              <a:rPr lang="en-US" altLang="en-US"/>
              <a:t>}</a:t>
            </a:r>
          </a:p>
        </p:txBody>
      </p:sp>
      <p:pic>
        <p:nvPicPr>
          <p:cNvPr id="26628" name="Picture 7" descr="enter image description here">
            <a:hlinkClick r:id="rId2"/>
            <a:extLst>
              <a:ext uri="{FF2B5EF4-FFF2-40B4-BE49-F238E27FC236}">
                <a16:creationId xmlns:a16="http://schemas.microsoft.com/office/drawing/2014/main" id="{405B649C-9EE4-90F5-04D0-61EB25962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675" y="2667000"/>
            <a:ext cx="33528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a:extLst>
              <a:ext uri="{FF2B5EF4-FFF2-40B4-BE49-F238E27FC236}">
                <a16:creationId xmlns:a16="http://schemas.microsoft.com/office/drawing/2014/main" id="{D8967595-1FE6-FD50-B8AF-69CA4EFEE0E2}"/>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D1C8760-486B-4705-8FA8-210CDC721230}" type="slidenum">
              <a:rPr lang="en-US" altLang="en-US"/>
              <a:pPr/>
              <a:t>26</a:t>
            </a:fld>
            <a:endParaRPr lang="en-US" altLang="en-US"/>
          </a:p>
        </p:txBody>
      </p:sp>
      <p:sp>
        <p:nvSpPr>
          <p:cNvPr id="27651" name="Rectangle 4">
            <a:extLst>
              <a:ext uri="{FF2B5EF4-FFF2-40B4-BE49-F238E27FC236}">
                <a16:creationId xmlns:a16="http://schemas.microsoft.com/office/drawing/2014/main" id="{4F0B7894-3D71-12C0-2646-0C65B90B67BE}"/>
              </a:ext>
            </a:extLst>
          </p:cNvPr>
          <p:cNvSpPr>
            <a:spLocks noChangeArrowheads="1"/>
          </p:cNvSpPr>
          <p:nvPr/>
        </p:nvSpPr>
        <p:spPr bwMode="auto">
          <a:xfrm>
            <a:off x="304800" y="2667000"/>
            <a:ext cx="7696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If we run the program now and click the button we'll see the message appearing:</a:t>
            </a:r>
          </a:p>
          <a:p>
            <a:endParaRPr lang="en-US" altLang="en-US"/>
          </a:p>
          <a:p>
            <a:endParaRPr lang="en-US" altLang="en-US"/>
          </a:p>
          <a:p>
            <a:endParaRPr lang="en-US" altLang="en-US"/>
          </a:p>
          <a:p>
            <a:endParaRPr lang="en-US" altLang="en-US"/>
          </a:p>
        </p:txBody>
      </p:sp>
      <p:pic>
        <p:nvPicPr>
          <p:cNvPr id="27652" name="Picture 6" descr="enter image description here">
            <a:hlinkClick r:id="rId2"/>
            <a:extLst>
              <a:ext uri="{FF2B5EF4-FFF2-40B4-BE49-F238E27FC236}">
                <a16:creationId xmlns:a16="http://schemas.microsoft.com/office/drawing/2014/main" id="{8A3743F3-EF13-9171-38DC-71DC0143B8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495675"/>
            <a:ext cx="3124200"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id="{96A2BDAF-F782-CFA9-295B-E540C2EA4C81}"/>
              </a:ext>
            </a:extLst>
          </p:cNvPr>
          <p:cNvSpPr>
            <a:spLocks noGrp="1"/>
          </p:cNvSpPr>
          <p:nvPr>
            <p:ph idx="1"/>
          </p:nvPr>
        </p:nvSpPr>
        <p:spPr>
          <a:xfrm>
            <a:off x="152400" y="304800"/>
            <a:ext cx="8763000" cy="6172200"/>
          </a:xfrm>
        </p:spPr>
        <p:txBody>
          <a:bodyPr/>
          <a:lstStyle/>
          <a:p>
            <a:pPr marL="0" indent="0">
              <a:buFontTx/>
              <a:buNone/>
            </a:pPr>
            <a:r>
              <a:rPr lang="en-US" altLang="en-US" sz="2400" b="1">
                <a:solidFill>
                  <a:srgbClr val="C00000"/>
                </a:solidFill>
              </a:rPr>
              <a:t>Common Button Class Properties</a:t>
            </a:r>
          </a:p>
          <a:p>
            <a:pPr marL="0" indent="0">
              <a:buFontTx/>
              <a:buNone/>
            </a:pPr>
            <a:endParaRPr lang="en-US" altLang="en-US" sz="2400" b="1">
              <a:solidFill>
                <a:srgbClr val="C00000"/>
              </a:solidFill>
            </a:endParaRPr>
          </a:p>
          <a:p>
            <a:pPr marL="0" indent="0">
              <a:buFontTx/>
              <a:buNone/>
            </a:pPr>
            <a:r>
              <a:rPr lang="en-US" altLang="en-US" sz="2400" b="1">
                <a:solidFill>
                  <a:srgbClr val="C00000"/>
                </a:solidFill>
              </a:rPr>
              <a:t>FlatStyle</a:t>
            </a:r>
            <a:r>
              <a:rPr lang="en-US" altLang="en-US" sz="2400"/>
              <a:t> Changes the style of the button. If you set the style to Popup, the button appears flat until the user moves the mouse pointer over it. When that happens, the button pops up to a 3-D look.</a:t>
            </a:r>
          </a:p>
          <a:p>
            <a:pPr marL="0" indent="0">
              <a:buFontTx/>
              <a:buNone/>
            </a:pPr>
            <a:r>
              <a:rPr lang="en-US" altLang="en-US" sz="2400" b="1">
                <a:solidFill>
                  <a:srgbClr val="C00000"/>
                </a:solidFill>
              </a:rPr>
              <a:t>Image</a:t>
            </a:r>
            <a:r>
              <a:rPr lang="en-US" altLang="en-US" sz="2400"/>
              <a:t> Specifies an image (bitmap, icon, and so on) that will be displayed on the button.</a:t>
            </a:r>
          </a:p>
          <a:p>
            <a:pPr marL="0" indent="0">
              <a:buFontTx/>
              <a:buNone/>
            </a:pPr>
            <a:endParaRPr lang="en-US" altLang="en-US" sz="2400" b="1">
              <a:solidFill>
                <a:srgbClr val="FF0000"/>
              </a:solidFill>
            </a:endParaRPr>
          </a:p>
          <a:p>
            <a:pPr marL="0" indent="0">
              <a:buFontTx/>
              <a:buNone/>
            </a:pPr>
            <a:r>
              <a:rPr lang="en-US" altLang="en-US" sz="2400" b="1">
                <a:solidFill>
                  <a:srgbClr val="C00000"/>
                </a:solidFill>
              </a:rPr>
              <a:t>ImageAlign</a:t>
            </a:r>
            <a:r>
              <a:rPr lang="en-US" altLang="en-US" sz="2400"/>
              <a:t> Specifies where the image on the button appears.</a:t>
            </a:r>
          </a:p>
          <a:p>
            <a:pPr marL="0" indent="0">
              <a:buFontTx/>
              <a:buNone/>
            </a:pPr>
            <a:r>
              <a:rPr lang="en-US" altLang="en-US" sz="2400" b="1">
                <a:solidFill>
                  <a:srgbClr val="FF0000"/>
                </a:solidFill>
              </a:rPr>
              <a:t>ForeColor</a:t>
            </a:r>
            <a:r>
              <a:rPr lang="en-US" altLang="en-US" sz="2400"/>
              <a:t> The foreground color of the control.</a:t>
            </a:r>
          </a:p>
          <a:p>
            <a:pPr marL="0" indent="0">
              <a:buFontTx/>
              <a:buNone/>
            </a:pPr>
            <a:r>
              <a:rPr lang="en-US" altLang="en-US" sz="2400" b="1">
                <a:solidFill>
                  <a:srgbClr val="FF0000"/>
                </a:solidFill>
              </a:rPr>
              <a:t>BackColor </a:t>
            </a:r>
            <a:r>
              <a:rPr lang="en-US" altLang="en-US" sz="2400"/>
              <a:t>The background color of a control</a:t>
            </a:r>
          </a:p>
          <a:p>
            <a:pPr marL="0" indent="0">
              <a:buFontTx/>
              <a:buNone/>
            </a:pPr>
            <a:endParaRPr lang="en-US" altLang="en-US" sz="2400"/>
          </a:p>
          <a:p>
            <a:pPr marL="0" indent="0">
              <a:buFontTx/>
              <a:buNone/>
            </a:pPr>
            <a:r>
              <a:rPr lang="en-US" altLang="en-US" sz="2400">
                <a:solidFill>
                  <a:srgbClr val="FF0000"/>
                </a:solidFill>
              </a:rPr>
              <a:t>TabIndex</a:t>
            </a:r>
            <a:r>
              <a:rPr lang="en-US" altLang="en-US" sz="2400"/>
              <a:t> The number the control has in the tab order of its containe</a:t>
            </a:r>
            <a:endParaRPr lang="ar-IQ" altLang="en-US" sz="2400" b="1">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a:extLst>
              <a:ext uri="{FF2B5EF4-FFF2-40B4-BE49-F238E27FC236}">
                <a16:creationId xmlns:a16="http://schemas.microsoft.com/office/drawing/2014/main" id="{D3C91183-5180-1C4C-9501-330CAC832704}"/>
              </a:ext>
            </a:extLst>
          </p:cNvPr>
          <p:cNvSpPr>
            <a:spLocks noGrp="1"/>
          </p:cNvSpPr>
          <p:nvPr>
            <p:ph idx="1"/>
          </p:nvPr>
        </p:nvSpPr>
        <p:spPr>
          <a:xfrm>
            <a:off x="152400" y="152400"/>
            <a:ext cx="8839200" cy="6477000"/>
          </a:xfrm>
        </p:spPr>
        <p:txBody>
          <a:bodyPr/>
          <a:lstStyle/>
          <a:p>
            <a:pPr marL="0" indent="0">
              <a:buFontTx/>
              <a:buNone/>
            </a:pPr>
            <a:r>
              <a:rPr lang="en-US" altLang="en-US" sz="2400" b="1">
                <a:solidFill>
                  <a:srgbClr val="FF0000"/>
                </a:solidFill>
              </a:rPr>
              <a:t>Name</a:t>
            </a:r>
            <a:r>
              <a:rPr lang="en-US" altLang="en-US" sz="2400"/>
              <a:t> The name of the control. This name can be used to reference the control in code.</a:t>
            </a:r>
          </a:p>
          <a:p>
            <a:pPr marL="0" indent="0">
              <a:buFontTx/>
              <a:buNone/>
            </a:pPr>
            <a:r>
              <a:rPr lang="en-US" altLang="en-US" sz="2400" b="1">
                <a:solidFill>
                  <a:srgbClr val="FF0000"/>
                </a:solidFill>
              </a:rPr>
              <a:t>Text </a:t>
            </a:r>
            <a:r>
              <a:rPr lang="en-US" altLang="en-US" sz="2400"/>
              <a:t>Holds the text that is associated with this control</a:t>
            </a:r>
          </a:p>
          <a:p>
            <a:pPr marL="0" indent="0">
              <a:buFontTx/>
              <a:buNone/>
            </a:pPr>
            <a:endParaRPr lang="en-US" altLang="en-US" sz="2400" b="1">
              <a:solidFill>
                <a:srgbClr val="FF0000"/>
              </a:solidFill>
            </a:endParaRPr>
          </a:p>
          <a:p>
            <a:pPr marL="0" indent="0">
              <a:buFontTx/>
              <a:buNone/>
            </a:pPr>
            <a:r>
              <a:rPr lang="en-US" altLang="en-US" sz="2400" b="1">
                <a:solidFill>
                  <a:srgbClr val="FF0000"/>
                </a:solidFill>
              </a:rPr>
              <a:t>Dock </a:t>
            </a:r>
            <a:r>
              <a:rPr lang="en-US" altLang="en-US" sz="2400"/>
              <a:t> Docks a control to the edges of its container. </a:t>
            </a:r>
          </a:p>
          <a:p>
            <a:pPr marL="0" indent="0">
              <a:buFontTx/>
              <a:buNone/>
            </a:pPr>
            <a:endParaRPr lang="en-US" altLang="en-US" sz="2400"/>
          </a:p>
          <a:p>
            <a:pPr marL="0" indent="0">
              <a:buFontTx/>
              <a:buNone/>
            </a:pPr>
            <a:r>
              <a:rPr lang="en-US" altLang="en-US" sz="2400" b="1">
                <a:solidFill>
                  <a:srgbClr val="FF0000"/>
                </a:solidFill>
              </a:rPr>
              <a:t>Anchor</a:t>
            </a:r>
            <a:r>
              <a:rPr lang="en-US" altLang="en-US" sz="2400"/>
              <a:t> Specifies how the control behaves when its container is resized.  </a:t>
            </a:r>
            <a:endParaRPr lang="en-US" altLang="en-US" sz="2400" b="1">
              <a:solidFill>
                <a:srgbClr val="FF0000"/>
              </a:solidFill>
            </a:endParaRPr>
          </a:p>
          <a:p>
            <a:pPr marL="0" indent="0">
              <a:buFontTx/>
              <a:buNone/>
            </a:pPr>
            <a:endParaRPr lang="en-US" altLang="en-US" sz="2400" b="1">
              <a:solidFill>
                <a:srgbClr val="FF0000"/>
              </a:solidFill>
            </a:endParaRPr>
          </a:p>
          <a:p>
            <a:pPr marL="0" indent="0">
              <a:buFontTx/>
              <a:buNone/>
            </a:pPr>
            <a:r>
              <a:rPr lang="en-US" altLang="en-US" sz="2400" b="1">
                <a:solidFill>
                  <a:srgbClr val="FF0000"/>
                </a:solidFill>
              </a:rPr>
              <a:t>Enabled </a:t>
            </a:r>
            <a:r>
              <a:rPr lang="en-US" altLang="en-US" sz="2400"/>
              <a:t>Setting Enabled to true usually means that the control can receive input from the user. Setting Enabled to false usually means that it cannot.. Setting it to false means that the button becomes grayed out and nothing happens when you click it.</a:t>
            </a:r>
          </a:p>
          <a:p>
            <a:pPr marL="0" indent="0">
              <a:buFontTx/>
              <a:buNone/>
            </a:pPr>
            <a:endParaRPr lang="en-US" altLang="en-US" sz="2400"/>
          </a:p>
          <a:p>
            <a:pPr marL="0" indent="0">
              <a:buFontTx/>
              <a:buNone/>
            </a:pPr>
            <a:r>
              <a:rPr lang="en-US" altLang="en-US" sz="2400" b="1">
                <a:solidFill>
                  <a:srgbClr val="FF0000"/>
                </a:solidFill>
              </a:rPr>
              <a:t>Visible </a:t>
            </a:r>
            <a:r>
              <a:rPr lang="en-US" altLang="en-US" sz="2400"/>
              <a:t> Specifies whether the control is visible at runtime.</a:t>
            </a:r>
            <a:endParaRPr lang="ar-IQ" altLang="en-US" sz="2400" b="1"/>
          </a:p>
          <a:p>
            <a:pPr marL="0" indent="0">
              <a:buFontTx/>
              <a:buNone/>
            </a:pPr>
            <a:endParaRPr lang="en-US" altLang="en-US" sz="2400"/>
          </a:p>
          <a:p>
            <a:pPr marL="0" indent="0">
              <a:buFontTx/>
              <a:buNone/>
            </a:pPr>
            <a:endParaRPr lang="en-US" altLang="en-US" sz="2400"/>
          </a:p>
          <a:p>
            <a:pPr marL="0" indent="0">
              <a:buFontTx/>
              <a:buNone/>
            </a:pPr>
            <a:endParaRPr lang="ar-IQ" altLang="en-US" sz="2400" b="1">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a:extLst>
              <a:ext uri="{FF2B5EF4-FFF2-40B4-BE49-F238E27FC236}">
                <a16:creationId xmlns:a16="http://schemas.microsoft.com/office/drawing/2014/main" id="{137FC864-D1DB-E1B1-501A-FFBAEE466C76}"/>
              </a:ext>
            </a:extLst>
          </p:cNvPr>
          <p:cNvSpPr>
            <a:spLocks noGrp="1"/>
          </p:cNvSpPr>
          <p:nvPr>
            <p:ph idx="1"/>
          </p:nvPr>
        </p:nvSpPr>
        <p:spPr>
          <a:xfrm>
            <a:off x="228600" y="381000"/>
            <a:ext cx="8763000" cy="6172200"/>
          </a:xfrm>
        </p:spPr>
        <p:txBody>
          <a:bodyPr/>
          <a:lstStyle/>
          <a:p>
            <a:pPr marL="0" indent="0">
              <a:buFontTx/>
              <a:buNone/>
            </a:pPr>
            <a:r>
              <a:rPr lang="en-US" altLang="en-US" sz="2400" b="1">
                <a:solidFill>
                  <a:srgbClr val="FF0000"/>
                </a:solidFill>
              </a:rPr>
              <a:t>Anchor and Dock Properties</a:t>
            </a:r>
          </a:p>
          <a:p>
            <a:pPr marL="0" indent="0">
              <a:buFontTx/>
              <a:buNone/>
            </a:pPr>
            <a:endParaRPr lang="en-US" altLang="en-US" sz="2400" b="1">
              <a:solidFill>
                <a:srgbClr val="FF0000"/>
              </a:solidFill>
            </a:endParaRPr>
          </a:p>
          <a:p>
            <a:pPr marL="0" indent="0">
              <a:buFontTx/>
              <a:buNone/>
            </a:pPr>
            <a:r>
              <a:rPr lang="en-US" altLang="en-US" sz="2400"/>
              <a:t>The </a:t>
            </a:r>
            <a:r>
              <a:rPr lang="en-US" altLang="en-US" sz="2400" b="1">
                <a:solidFill>
                  <a:srgbClr val="C00000"/>
                </a:solidFill>
              </a:rPr>
              <a:t>Anchor</a:t>
            </a:r>
            <a:r>
              <a:rPr lang="en-US" altLang="en-US" sz="2400"/>
              <a:t> property specifies how the control behaves when a user resizes the window. You can specify that the control should resize itself, anchoring itself in proportion to its own edges, or stay the same size, anchoring its position relative to the window’s edges. </a:t>
            </a:r>
          </a:p>
          <a:p>
            <a:pPr marL="0" indent="0">
              <a:buFontTx/>
              <a:buNone/>
            </a:pPr>
            <a:endParaRPr lang="en-US" altLang="en-US" sz="2400"/>
          </a:p>
          <a:p>
            <a:pPr marL="0" indent="0">
              <a:buFontTx/>
              <a:buNone/>
            </a:pPr>
            <a:r>
              <a:rPr lang="en-US" altLang="en-US" sz="2400"/>
              <a:t>The </a:t>
            </a:r>
            <a:r>
              <a:rPr lang="en-US" altLang="en-US" sz="2400" b="1">
                <a:solidFill>
                  <a:srgbClr val="C00000"/>
                </a:solidFill>
              </a:rPr>
              <a:t>Dock</a:t>
            </a:r>
            <a:r>
              <a:rPr lang="en-US" altLang="en-US" sz="2400"/>
              <a:t> property specifies that a control should dock to an edge of its container. If a user resizes the window, then the control continues to be docked to the edge of the window. If, for instance, you specifythat a control should dock with the bottom of its container, then the control resizes and/or moves itself to always occupy the bottom part of the window, no matter how the window is resized.</a:t>
            </a:r>
            <a:endParaRPr lang="ar-IQ" altLang="en-US" sz="2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A8E12DC-C384-9528-EF3A-DCDEFC42BC4C}"/>
              </a:ext>
            </a:extLst>
          </p:cNvPr>
          <p:cNvSpPr>
            <a:spLocks noGrp="1" noChangeArrowheads="1"/>
          </p:cNvSpPr>
          <p:nvPr>
            <p:ph type="title"/>
          </p:nvPr>
        </p:nvSpPr>
        <p:spPr>
          <a:xfrm>
            <a:off x="381000" y="0"/>
            <a:ext cx="8229600" cy="1143000"/>
          </a:xfrm>
          <a:noFill/>
        </p:spPr>
        <p:txBody>
          <a:bodyPr/>
          <a:lstStyle/>
          <a:p>
            <a:pPr eaLnBrk="1" hangingPunct="1"/>
            <a:r>
              <a:rPr lang="en-US" altLang="en-US"/>
              <a:t> Introduction</a:t>
            </a:r>
          </a:p>
        </p:txBody>
      </p:sp>
      <p:sp>
        <p:nvSpPr>
          <p:cNvPr id="16388" name="Rectangle 3">
            <a:extLst>
              <a:ext uri="{FF2B5EF4-FFF2-40B4-BE49-F238E27FC236}">
                <a16:creationId xmlns:a16="http://schemas.microsoft.com/office/drawing/2014/main" id="{C5396358-F6F5-005B-6611-FE0DA51226ED}"/>
              </a:ext>
            </a:extLst>
          </p:cNvPr>
          <p:cNvSpPr>
            <a:spLocks noGrp="1" noChangeArrowheads="1"/>
          </p:cNvSpPr>
          <p:nvPr>
            <p:ph idx="1"/>
          </p:nvPr>
        </p:nvSpPr>
        <p:spPr>
          <a:xfrm>
            <a:off x="304800" y="1219200"/>
            <a:ext cx="8534400" cy="5334000"/>
          </a:xfrm>
        </p:spPr>
        <p:txBody>
          <a:bodyPr/>
          <a:lstStyle/>
          <a:p>
            <a:pPr eaLnBrk="1" hangingPunct="1">
              <a:defRPr/>
            </a:pPr>
            <a:r>
              <a:rPr lang="en-US" sz="2000" dirty="0"/>
              <a:t>Graphical User Interface (GUI)</a:t>
            </a:r>
          </a:p>
          <a:p>
            <a:pPr lvl="1" eaLnBrk="1" hangingPunct="1">
              <a:defRPr/>
            </a:pPr>
            <a:r>
              <a:rPr lang="en-US" sz="2000" dirty="0"/>
              <a:t>Allows the user to interact visually with a program</a:t>
            </a:r>
          </a:p>
          <a:p>
            <a:pPr lvl="1" eaLnBrk="1" hangingPunct="1">
              <a:defRPr/>
            </a:pPr>
            <a:r>
              <a:rPr lang="en-US" sz="2000" dirty="0"/>
              <a:t>Gives a program distinctive “look” and “feel”</a:t>
            </a:r>
          </a:p>
          <a:p>
            <a:pPr marL="457200" lvl="1" indent="0" eaLnBrk="1" hangingPunct="1">
              <a:buFontTx/>
              <a:buNone/>
              <a:defRPr/>
            </a:pPr>
            <a:endParaRPr lang="en-US" sz="2000" dirty="0"/>
          </a:p>
          <a:p>
            <a:pPr marL="388806" indent="-293764">
              <a:buClr>
                <a:srgbClr val="FF3366"/>
              </a:buClr>
              <a:buSzPct val="45000"/>
              <a:buFont typeface="Wingdings"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defRPr/>
            </a:pPr>
            <a:r>
              <a:rPr lang="en-US" sz="2000" dirty="0"/>
              <a:t>GUI's are built from </a:t>
            </a:r>
            <a:r>
              <a:rPr lang="en-US" sz="2000" i="1" dirty="0">
                <a:solidFill>
                  <a:srgbClr val="0000FF"/>
                </a:solidFill>
              </a:rPr>
              <a:t>GUI controls</a:t>
            </a:r>
          </a:p>
          <a:p>
            <a:pPr marL="1044750" indent="-519848">
              <a:buClr>
                <a:srgbClr val="FF3366"/>
              </a:buClr>
              <a:buSzPct val="75000"/>
              <a:buFont typeface="Symbol"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defRPr/>
            </a:pPr>
            <a:r>
              <a:rPr lang="en-US" sz="2000" dirty="0"/>
              <a:t>Also known as </a:t>
            </a:r>
            <a:r>
              <a:rPr lang="en-US" sz="2000" i="1" dirty="0">
                <a:solidFill>
                  <a:srgbClr val="0000FF"/>
                </a:solidFill>
              </a:rPr>
              <a:t>components</a:t>
            </a:r>
            <a:r>
              <a:rPr lang="en-US" sz="2000" dirty="0"/>
              <a:t> or </a:t>
            </a:r>
            <a:r>
              <a:rPr lang="en-US" sz="2000" i="1" dirty="0">
                <a:solidFill>
                  <a:srgbClr val="0000FF"/>
                </a:solidFill>
              </a:rPr>
              <a:t>widgets</a:t>
            </a:r>
            <a:endParaRPr lang="en-US" sz="2000" dirty="0"/>
          </a:p>
          <a:p>
            <a:pPr marL="1044750" indent="-519848">
              <a:buClr>
                <a:srgbClr val="FF3366"/>
              </a:buClr>
              <a:buSzPct val="75000"/>
              <a:buFont typeface="Symbol"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defRPr/>
            </a:pPr>
            <a:r>
              <a:rPr lang="en-US" sz="2000" dirty="0"/>
              <a:t>They are objects that can:</a:t>
            </a:r>
          </a:p>
          <a:p>
            <a:pPr marL="1563863" lvl="1" indent="-519848">
              <a:buClr>
                <a:srgbClr val="FF3366"/>
              </a:buClr>
              <a:buSzPct val="75000"/>
              <a:buFont typeface="Symbol"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defRPr/>
            </a:pPr>
            <a:r>
              <a:rPr lang="en-US" sz="2000" dirty="0"/>
              <a:t>Display information on the screen, or </a:t>
            </a:r>
          </a:p>
          <a:p>
            <a:pPr marL="1563863" lvl="1" indent="-519848">
              <a:buClr>
                <a:srgbClr val="FF3366"/>
              </a:buClr>
              <a:buSzPct val="75000"/>
              <a:buFont typeface="Symbol"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defRPr/>
            </a:pPr>
            <a:r>
              <a:rPr lang="en-US" sz="2000" dirty="0"/>
              <a:t>Enable users to interact with an application via the mouse, keyboard or other form of input</a:t>
            </a:r>
          </a:p>
          <a:p>
            <a:pPr marL="1044750" indent="-519848">
              <a:buClr>
                <a:srgbClr val="FF3366"/>
              </a:buClr>
              <a:buSzPct val="75000"/>
              <a:buFont typeface="Symbol"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defRPr/>
            </a:pPr>
            <a:r>
              <a:rPr lang="en-US" sz="2000" dirty="0"/>
              <a:t>Examples - commonly used </a:t>
            </a:r>
            <a:r>
              <a:rPr lang="en-US" sz="2000" i="1" dirty="0">
                <a:solidFill>
                  <a:srgbClr val="0000FF"/>
                </a:solidFill>
              </a:rPr>
              <a:t>types of GUI controls</a:t>
            </a:r>
          </a:p>
          <a:p>
            <a:pPr marL="1951948" lvl="1" indent="-388806">
              <a:buClr>
                <a:srgbClr val="FF3366"/>
              </a:buClr>
              <a:buSzPct val="45000"/>
              <a:buFont typeface="Wingdings"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defRPr/>
            </a:pPr>
            <a:r>
              <a:rPr lang="en-US" sz="2000" dirty="0"/>
              <a:t>Label, </a:t>
            </a:r>
            <a:r>
              <a:rPr lang="en-US" sz="2000" dirty="0" err="1"/>
              <a:t>TextBox</a:t>
            </a:r>
            <a:r>
              <a:rPr lang="en-US" sz="2000" dirty="0"/>
              <a:t>, Button, </a:t>
            </a:r>
            <a:r>
              <a:rPr lang="en-US" sz="2000" dirty="0" err="1"/>
              <a:t>CheckBox</a:t>
            </a:r>
            <a:r>
              <a:rPr lang="en-US" sz="2000" dirty="0"/>
              <a:t> </a:t>
            </a:r>
            <a:r>
              <a:rPr lang="en-US" sz="2000" dirty="0" err="1"/>
              <a:t>ComboBox</a:t>
            </a:r>
            <a:r>
              <a:rPr lang="en-US" sz="2000" dirty="0"/>
              <a:t>, </a:t>
            </a:r>
            <a:r>
              <a:rPr lang="en-US" sz="2000" dirty="0" err="1"/>
              <a:t>ListBox</a:t>
            </a:r>
            <a:endParaRPr lang="en-US" sz="2000" dirty="0"/>
          </a:p>
          <a:p>
            <a:pPr lvl="1" eaLnBrk="1" hangingPunct="1">
              <a:defRPr/>
            </a:pPr>
            <a:endParaRPr lang="en-US" dirty="0"/>
          </a:p>
          <a:p>
            <a:pPr lvl="1" eaLnBrk="1" hangingPunct="1">
              <a:defRPr/>
            </a:pPr>
            <a:endParaRPr lang="en-US" dirty="0"/>
          </a:p>
          <a:p>
            <a:pPr marL="914400" lvl="2" indent="0" eaLnBrk="1" hangingPunct="1">
              <a:buFontTx/>
              <a:buNone/>
              <a:defRPr/>
            </a:pPr>
            <a:endParaRPr lang="en-US" dirty="0"/>
          </a:p>
          <a:p>
            <a:pPr lvl="1" eaLnBrk="1" hangingPunct="1">
              <a:defRPr/>
            </a:pPr>
            <a:endParaRPr lang="en-US" dirty="0"/>
          </a:p>
        </p:txBody>
      </p:sp>
      <p:sp>
        <p:nvSpPr>
          <p:cNvPr id="4100" name="Slide Number Placeholder 3">
            <a:extLst>
              <a:ext uri="{FF2B5EF4-FFF2-40B4-BE49-F238E27FC236}">
                <a16:creationId xmlns:a16="http://schemas.microsoft.com/office/drawing/2014/main" id="{700C9813-9FC9-57F6-4D0D-40A0AD20DC4E}"/>
              </a:ext>
            </a:extLst>
          </p:cNvPr>
          <p:cNvSpPr>
            <a:spLocks noGrp="1"/>
          </p:cNvSpPr>
          <p:nvPr>
            <p:ph type="sldNum" sz="quarter" idx="12"/>
          </p:nvPr>
        </p:nvSpPr>
        <p:spPr>
          <a:xfrm>
            <a:off x="7010400" y="0"/>
            <a:ext cx="2133600" cy="476250"/>
          </a:xfrm>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BDCFF4-5C42-4434-AC0C-7B0515AB90A7}" type="slidenum">
              <a:rPr lang="en-US" altLang="en-US" sz="1200">
                <a:cs typeface="Times New Roman" panose="02020603050405020304" pitchFamily="18" charset="0"/>
              </a:rPr>
              <a:pPr/>
              <a:t>3</a:t>
            </a:fld>
            <a:endParaRPr lang="en-US" altLang="en-US" sz="120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E0CF85F-9F3D-BE7A-2CD4-B06E20808A7D}"/>
              </a:ext>
            </a:extLst>
          </p:cNvPr>
          <p:cNvSpPr>
            <a:spLocks noChangeArrowheads="1"/>
          </p:cNvSpPr>
          <p:nvPr/>
        </p:nvSpPr>
        <p:spPr bwMode="auto">
          <a:xfrm>
            <a:off x="409575" y="447675"/>
            <a:ext cx="8021638" cy="738188"/>
          </a:xfrm>
          <a:prstGeom prst="rect">
            <a:avLst/>
          </a:prstGeom>
          <a:solidFill>
            <a:srgbClr val="FF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solidFill>
                  <a:srgbClr val="0000FF"/>
                </a:solidFill>
                <a:cs typeface="Times New Roman" panose="02020603050405020304" pitchFamily="18" charset="0"/>
              </a:rPr>
              <a:t>C# Button Control</a:t>
            </a:r>
            <a:endParaRPr lang="en-US" altLang="en-US" sz="2400" b="1">
              <a:cs typeface="Times New Roman" panose="02020603050405020304" pitchFamily="18" charset="0"/>
            </a:endParaRPr>
          </a:p>
          <a:p>
            <a:endParaRPr lang="en-US" altLang="en-US"/>
          </a:p>
        </p:txBody>
      </p:sp>
      <p:pic>
        <p:nvPicPr>
          <p:cNvPr id="31747" name="Picture 12" descr="C# button">
            <a:extLst>
              <a:ext uri="{FF2B5EF4-FFF2-40B4-BE49-F238E27FC236}">
                <a16:creationId xmlns:a16="http://schemas.microsoft.com/office/drawing/2014/main" id="{EF5F347A-7321-0A8E-92C7-F60D9F10B0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5257800"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Rectangle 3">
            <a:extLst>
              <a:ext uri="{FF2B5EF4-FFF2-40B4-BE49-F238E27FC236}">
                <a16:creationId xmlns:a16="http://schemas.microsoft.com/office/drawing/2014/main" id="{B59A57AA-70CE-696A-F4F1-CAB9B26216F2}"/>
              </a:ext>
            </a:extLst>
          </p:cNvPr>
          <p:cNvSpPr>
            <a:spLocks noChangeArrowheads="1"/>
          </p:cNvSpPr>
          <p:nvPr/>
        </p:nvSpPr>
        <p:spPr bwMode="auto">
          <a:xfrm>
            <a:off x="231775" y="4238625"/>
            <a:ext cx="8378825" cy="221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600">
              <a:solidFill>
                <a:srgbClr val="000000"/>
              </a:solidFill>
              <a:latin typeface="Verdana" panose="020B0604030504040204" pitchFamily="34" charset="0"/>
              <a:cs typeface="Times New Roman" panose="02020603050405020304" pitchFamily="18" charset="0"/>
            </a:endParaRPr>
          </a:p>
          <a:p>
            <a:r>
              <a:rPr lang="en-US" altLang="en-US" sz="1600">
                <a:solidFill>
                  <a:srgbClr val="000000"/>
                </a:solidFill>
                <a:latin typeface="Verdana" panose="020B0604030504040204" pitchFamily="34" charset="0"/>
                <a:cs typeface="Times New Roman" panose="02020603050405020304" pitchFamily="18" charset="0"/>
              </a:rPr>
              <a:t>When you want to change display text of the Button , you can change the Text property of the button.</a:t>
            </a:r>
            <a:endParaRPr lang="en-US" altLang="en-US" sz="1600" b="1">
              <a:solidFill>
                <a:srgbClr val="800000"/>
              </a:solidFill>
              <a:latin typeface="Arial Unicode MS" panose="020B0604020202020204" pitchFamily="34" charset="-128"/>
              <a:ea typeface="Times New Roman" panose="02020603050405020304" pitchFamily="18" charset="0"/>
              <a:cs typeface="Courier New" panose="02070309020205020404" pitchFamily="49" charset="0"/>
            </a:endParaRPr>
          </a:p>
          <a:p>
            <a:r>
              <a:rPr lang="en-US" altLang="en-US" sz="1600" b="1">
                <a:solidFill>
                  <a:srgbClr val="800000"/>
                </a:solidFill>
                <a:latin typeface="Arial Unicode MS" panose="020B0604020202020204" pitchFamily="34" charset="-128"/>
                <a:ea typeface="Times New Roman" panose="02020603050405020304" pitchFamily="18" charset="0"/>
                <a:cs typeface="Courier New" panose="02070309020205020404" pitchFamily="49" charset="0"/>
              </a:rPr>
              <a:t>  button1.Text = "Click Here";</a:t>
            </a:r>
            <a:r>
              <a:rPr lang="en-US" altLang="en-US" sz="1600"/>
              <a:t> </a:t>
            </a:r>
          </a:p>
          <a:p>
            <a:endParaRPr lang="en-US" altLang="en-US" sz="1600">
              <a:cs typeface="Times New Roman" panose="02020603050405020304" pitchFamily="18" charset="0"/>
            </a:endParaRPr>
          </a:p>
          <a:p>
            <a:endParaRPr lang="en-US" altLang="en-US" sz="1600">
              <a:cs typeface="Times New Roman" panose="02020603050405020304" pitchFamily="18" charset="0"/>
            </a:endParaRPr>
          </a:p>
          <a:p>
            <a:r>
              <a:rPr lang="en-US" altLang="en-US" sz="1600">
                <a:solidFill>
                  <a:srgbClr val="000000"/>
                </a:solidFill>
                <a:latin typeface="Verdana" panose="020B0604030504040204" pitchFamily="34" charset="0"/>
                <a:cs typeface="Times New Roman" panose="02020603050405020304" pitchFamily="18" charset="0"/>
              </a:rPr>
              <a:t>Similarly if you want to load an Image to a Button control , you can code like this</a:t>
            </a:r>
            <a:endParaRPr lang="en-US" altLang="en-US" sz="1600"/>
          </a:p>
          <a:p>
            <a:r>
              <a:rPr lang="en-US" altLang="en-US" sz="1600" b="1">
                <a:solidFill>
                  <a:srgbClr val="800000"/>
                </a:solidFill>
                <a:latin typeface="Arial Unicode MS" panose="020B0604020202020204" pitchFamily="34" charset="-128"/>
                <a:cs typeface="Times New Roman" panose="02020603050405020304" pitchFamily="18" charset="0"/>
              </a:rPr>
              <a:t>  button1.Image = Image.FromFile("C:\\testimage.jpg");</a:t>
            </a:r>
            <a:r>
              <a:rPr lang="en-US" altLang="en-US" sz="1600"/>
              <a:t> </a:t>
            </a:r>
          </a:p>
          <a:p>
            <a:endParaRPr lang="en-US" altLang="en-US"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a:extLst>
              <a:ext uri="{FF2B5EF4-FFF2-40B4-BE49-F238E27FC236}">
                <a16:creationId xmlns:a16="http://schemas.microsoft.com/office/drawing/2014/main" id="{334FF1C9-9C33-1504-0CC5-4EED8261F636}"/>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03FC5D6-EB0E-4B35-923D-2EFA3CF50147}" type="slidenum">
              <a:rPr lang="en-US" altLang="en-US"/>
              <a:pPr/>
              <a:t>31</a:t>
            </a:fld>
            <a:endParaRPr lang="en-US" altLang="en-US"/>
          </a:p>
        </p:txBody>
      </p:sp>
      <p:sp>
        <p:nvSpPr>
          <p:cNvPr id="32771" name="Rectangle 2">
            <a:extLst>
              <a:ext uri="{FF2B5EF4-FFF2-40B4-BE49-F238E27FC236}">
                <a16:creationId xmlns:a16="http://schemas.microsoft.com/office/drawing/2014/main" id="{679168E9-0EE3-D1AF-78FF-B4CADF659D7D}"/>
              </a:ext>
            </a:extLst>
          </p:cNvPr>
          <p:cNvSpPr>
            <a:spLocks noChangeArrowheads="1"/>
          </p:cNvSpPr>
          <p:nvPr/>
        </p:nvSpPr>
        <p:spPr bwMode="auto">
          <a:xfrm>
            <a:off x="152400" y="0"/>
            <a:ext cx="8915400" cy="680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t>			C</a:t>
            </a:r>
            <a:r>
              <a:rPr lang="en-US" altLang="en-US" sz="2800" b="1"/>
              <a:t># MessageBox</a:t>
            </a:r>
          </a:p>
          <a:p>
            <a:r>
              <a:rPr lang="en-US" altLang="en-US" sz="2400"/>
              <a:t>In today’s applications, it is always required that a message is displayed to the user as a token of information or confirmation so that the user is aware of the status of the operation he performed.</a:t>
            </a:r>
          </a:p>
          <a:p>
            <a:r>
              <a:rPr lang="en-US" altLang="en-US" sz="2400"/>
              <a:t>A message box can be considered as an interface between the user and the application. It is nothing but a window that has text, images, or symbols to guide or convey something to the user. Until appropriate action is performed, and the message box is closed, it will not allow other actions to be performed.</a:t>
            </a:r>
          </a:p>
          <a:p>
            <a:endParaRPr lang="en-US" altLang="en-US" sz="2400"/>
          </a:p>
          <a:p>
            <a:endParaRPr lang="en-US" altLang="en-US" sz="2400"/>
          </a:p>
          <a:p>
            <a:r>
              <a:rPr lang="en-US" altLang="en-US" sz="2400"/>
              <a:t>In its simplest form, the MessageBox just takes</a:t>
            </a:r>
          </a:p>
          <a:p>
            <a:r>
              <a:rPr lang="en-US" altLang="en-US" sz="2400"/>
              <a:t> a single parameter, which is the message to be </a:t>
            </a:r>
          </a:p>
          <a:p>
            <a:r>
              <a:rPr lang="en-US" altLang="en-US" sz="2400"/>
              <a:t>displayed:</a:t>
            </a:r>
          </a:p>
          <a:p>
            <a:r>
              <a:rPr lang="en-US" altLang="en-US" sz="2400"/>
              <a:t>MessageBox.Show("Hello, world!");</a:t>
            </a:r>
          </a:p>
          <a:p>
            <a:endParaRPr lang="en-US" altLang="en-US" sz="2400"/>
          </a:p>
          <a:p>
            <a:endParaRPr lang="ar-IQ" altLang="en-US" sz="2400"/>
          </a:p>
        </p:txBody>
      </p:sp>
      <p:pic>
        <p:nvPicPr>
          <p:cNvPr id="32772" name="Picture 3" descr="https://wpf-tutorial.com/Images/ArticleImages/1/chapters/dialogs/messagebox_simple.png">
            <a:extLst>
              <a:ext uri="{FF2B5EF4-FFF2-40B4-BE49-F238E27FC236}">
                <a16:creationId xmlns:a16="http://schemas.microsoft.com/office/drawing/2014/main" id="{C94856B6-F3A2-83CA-CD2F-DE9D663F58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3981450"/>
            <a:ext cx="2068513"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a:extLst>
              <a:ext uri="{FF2B5EF4-FFF2-40B4-BE49-F238E27FC236}">
                <a16:creationId xmlns:a16="http://schemas.microsoft.com/office/drawing/2014/main" id="{F79044F2-10C4-9D1E-CEE5-C4F7A47A436E}"/>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181B84E-E230-4786-81D9-367D2CBA2125}" type="slidenum">
              <a:rPr lang="en-US" altLang="en-US"/>
              <a:pPr/>
              <a:t>32</a:t>
            </a:fld>
            <a:endParaRPr lang="en-US" altLang="en-US"/>
          </a:p>
        </p:txBody>
      </p:sp>
      <p:sp>
        <p:nvSpPr>
          <p:cNvPr id="33795" name="Rectangle 2">
            <a:extLst>
              <a:ext uri="{FF2B5EF4-FFF2-40B4-BE49-F238E27FC236}">
                <a16:creationId xmlns:a16="http://schemas.microsoft.com/office/drawing/2014/main" id="{7FABB497-D0B2-CE2B-6B85-79A1328BD1E6}"/>
              </a:ext>
            </a:extLst>
          </p:cNvPr>
          <p:cNvSpPr>
            <a:spLocks noChangeArrowheads="1"/>
          </p:cNvSpPr>
          <p:nvPr/>
        </p:nvSpPr>
        <p:spPr bwMode="auto">
          <a:xfrm>
            <a:off x="0" y="-17463"/>
            <a:ext cx="8686800" cy="6538913"/>
          </a:xfrm>
          <a:prstGeom prst="rect">
            <a:avLst/>
          </a:prstGeom>
          <a:solidFill>
            <a:srgbClr val="FF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4800">
                <a:solidFill>
                  <a:srgbClr val="FF0000"/>
                </a:solidFill>
                <a:latin typeface="Segoe UI" panose="020B0502040204020203" pitchFamily="34" charset="0"/>
                <a:ea typeface="Times New Roman" panose="02020603050405020304" pitchFamily="18" charset="0"/>
                <a:cs typeface="Segoe UI" panose="020B0502040204020203" pitchFamily="34" charset="0"/>
              </a:rPr>
              <a:t>MessageBox with a title</a:t>
            </a:r>
            <a:endParaRPr lang="en-US" altLang="en-US" sz="4800" b="1">
              <a:solidFill>
                <a:srgbClr val="FF0000"/>
              </a:solidFill>
              <a:ea typeface="Times New Roman" panose="02020603050405020304" pitchFamily="18" charset="0"/>
              <a:cs typeface="Segoe UI" panose="020B0502040204020203" pitchFamily="34" charset="0"/>
            </a:endParaRPr>
          </a:p>
          <a:p>
            <a:r>
              <a:rPr lang="en-US" altLang="en-US" sz="3600">
                <a:solidFill>
                  <a:srgbClr val="212529"/>
                </a:solidFill>
                <a:latin typeface="Segoe UI" panose="020B0502040204020203" pitchFamily="34" charset="0"/>
                <a:ea typeface="Times New Roman" panose="02020603050405020304" pitchFamily="18" charset="0"/>
                <a:cs typeface="Segoe UI" panose="020B0502040204020203" pitchFamily="34" charset="0"/>
              </a:rPr>
              <a:t>- a title on the window displaying the message would probably help. </a:t>
            </a:r>
          </a:p>
          <a:p>
            <a:r>
              <a:rPr lang="en-US" altLang="en-US" sz="3600">
                <a:solidFill>
                  <a:srgbClr val="212529"/>
                </a:solidFill>
                <a:latin typeface="Segoe UI" panose="020B0502040204020203" pitchFamily="34" charset="0"/>
                <a:ea typeface="Times New Roman" panose="02020603050405020304" pitchFamily="18" charset="0"/>
                <a:cs typeface="Segoe UI" panose="020B0502040204020203" pitchFamily="34" charset="0"/>
              </a:rPr>
              <a:t>Fortunately, the second</a:t>
            </a:r>
          </a:p>
          <a:p>
            <a:r>
              <a:rPr lang="en-US" altLang="en-US" sz="3600">
                <a:solidFill>
                  <a:srgbClr val="212529"/>
                </a:solidFill>
                <a:latin typeface="Segoe UI" panose="020B0502040204020203" pitchFamily="34" charset="0"/>
                <a:ea typeface="Times New Roman" panose="02020603050405020304" pitchFamily="18" charset="0"/>
                <a:cs typeface="Segoe UI" panose="020B0502040204020203" pitchFamily="34" charset="0"/>
              </a:rPr>
              <a:t> and optional parameter allows </a:t>
            </a:r>
          </a:p>
          <a:p>
            <a:r>
              <a:rPr lang="en-US" altLang="en-US" sz="3600">
                <a:solidFill>
                  <a:srgbClr val="212529"/>
                </a:solidFill>
                <a:latin typeface="Segoe UI" panose="020B0502040204020203" pitchFamily="34" charset="0"/>
                <a:ea typeface="Times New Roman" panose="02020603050405020304" pitchFamily="18" charset="0"/>
                <a:cs typeface="Segoe UI" panose="020B0502040204020203" pitchFamily="34" charset="0"/>
              </a:rPr>
              <a:t>us to specify the title:</a:t>
            </a:r>
          </a:p>
          <a:p>
            <a:endParaRPr lang="en-US" altLang="en-US" sz="3600">
              <a:solidFill>
                <a:srgbClr val="212529"/>
              </a:solidFill>
              <a:latin typeface="Segoe UI" panose="020B0502040204020203" pitchFamily="34" charset="0"/>
              <a:ea typeface="Times New Roman" panose="02020603050405020304" pitchFamily="18" charset="0"/>
              <a:cs typeface="Segoe UI" panose="020B0502040204020203" pitchFamily="34" charset="0"/>
            </a:endParaRPr>
          </a:p>
          <a:p>
            <a:endParaRPr lang="en-US" altLang="en-US" sz="3600">
              <a:solidFill>
                <a:srgbClr val="212529"/>
              </a:solidFill>
              <a:latin typeface="Segoe UI" panose="020B0502040204020203" pitchFamily="34" charset="0"/>
              <a:ea typeface="Times New Roman" panose="02020603050405020304" pitchFamily="18" charset="0"/>
              <a:cs typeface="Segoe UI" panose="020B0502040204020203" pitchFamily="34" charset="0"/>
            </a:endParaRPr>
          </a:p>
          <a:p>
            <a:endParaRPr lang="en-US" altLang="en-US" sz="2400">
              <a:solidFill>
                <a:srgbClr val="000000"/>
              </a:solidFill>
              <a:latin typeface="Consolas" panose="020B0609020204030204" pitchFamily="49" charset="0"/>
              <a:ea typeface="Times New Roman" panose="02020603050405020304" pitchFamily="18" charset="0"/>
              <a:cs typeface="Courier New" panose="02070309020205020404" pitchFamily="49" charset="0"/>
            </a:endParaRPr>
          </a:p>
          <a:p>
            <a:endParaRPr lang="en-US" altLang="en-US" sz="2400">
              <a:solidFill>
                <a:srgbClr val="000000"/>
              </a:solidFill>
              <a:latin typeface="Consolas" panose="020B0609020204030204" pitchFamily="49" charset="0"/>
              <a:ea typeface="Times New Roman" panose="02020603050405020304" pitchFamily="18" charset="0"/>
              <a:cs typeface="Courier New" panose="02070309020205020404" pitchFamily="49" charset="0"/>
            </a:endParaRPr>
          </a:p>
          <a:p>
            <a:endParaRPr lang="en-US" altLang="en-US" sz="2400">
              <a:solidFill>
                <a:srgbClr val="000000"/>
              </a:solidFill>
              <a:latin typeface="Consolas" panose="020B0609020204030204" pitchFamily="49" charset="0"/>
              <a:ea typeface="Times New Roman" panose="02020603050405020304" pitchFamily="18" charset="0"/>
              <a:cs typeface="Courier New" panose="02070309020205020404" pitchFamily="49" charset="0"/>
            </a:endParaRPr>
          </a:p>
          <a:p>
            <a:r>
              <a:rPr lang="en-US" altLang="en-US" sz="2800">
                <a:solidFill>
                  <a:srgbClr val="000000"/>
                </a:solidFill>
                <a:latin typeface="Consolas" panose="020B0609020204030204" pitchFamily="49" charset="0"/>
                <a:ea typeface="Times New Roman" panose="02020603050405020304" pitchFamily="18" charset="0"/>
                <a:cs typeface="Courier New" panose="02070309020205020404" pitchFamily="49" charset="0"/>
              </a:rPr>
              <a:t>MessageBox.Show(</a:t>
            </a:r>
            <a:r>
              <a:rPr lang="en-US" altLang="en-US" sz="2800">
                <a:solidFill>
                  <a:srgbClr val="A31515"/>
                </a:solidFill>
                <a:latin typeface="Consolas" panose="020B0609020204030204" pitchFamily="49" charset="0"/>
                <a:ea typeface="Times New Roman" panose="02020603050405020304" pitchFamily="18" charset="0"/>
                <a:cs typeface="Courier New" panose="02070309020205020404" pitchFamily="49" charset="0"/>
              </a:rPr>
              <a:t>"Hello, world!"</a:t>
            </a:r>
            <a:r>
              <a:rPr lang="en-US" altLang="en-US" sz="280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800">
                <a:solidFill>
                  <a:srgbClr val="A31515"/>
                </a:solidFill>
                <a:latin typeface="Consolas" panose="020B0609020204030204" pitchFamily="49" charset="0"/>
                <a:ea typeface="Times New Roman" panose="02020603050405020304" pitchFamily="18" charset="0"/>
                <a:cs typeface="Courier New" panose="02070309020205020404" pitchFamily="49" charset="0"/>
              </a:rPr>
              <a:t>"My App"</a:t>
            </a:r>
            <a:r>
              <a:rPr lang="en-US" altLang="en-US" sz="280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2800"/>
              <a:t> </a:t>
            </a:r>
            <a:endParaRPr lang="en-US" altLang="en-US" sz="2800">
              <a:cs typeface="Times New Roman" panose="02020603050405020304" pitchFamily="18" charset="0"/>
            </a:endParaRPr>
          </a:p>
          <a:p>
            <a:endParaRPr lang="en-US" altLang="en-US"/>
          </a:p>
        </p:txBody>
      </p:sp>
      <p:pic>
        <p:nvPicPr>
          <p:cNvPr id="33796" name="Picture 83" descr="Description: https://wpf-tutorial.com/Images/ArticleImages/1/chapters/dialogs/messagebox_title.png">
            <a:extLst>
              <a:ext uri="{FF2B5EF4-FFF2-40B4-BE49-F238E27FC236}">
                <a16:creationId xmlns:a16="http://schemas.microsoft.com/office/drawing/2014/main" id="{DE6BD0F6-62ED-2530-6D4D-32F8B0E12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0963" y="2971800"/>
            <a:ext cx="2738437" cy="273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Rectangle 3">
            <a:extLst>
              <a:ext uri="{FF2B5EF4-FFF2-40B4-BE49-F238E27FC236}">
                <a16:creationId xmlns:a16="http://schemas.microsoft.com/office/drawing/2014/main" id="{0707D0DD-9659-E79E-7527-5DCEAC82474E}"/>
              </a:ext>
            </a:extLst>
          </p:cNvPr>
          <p:cNvSpPr>
            <a:spLocks noChangeArrowheads="1"/>
          </p:cNvSpPr>
          <p:nvPr/>
        </p:nvSpPr>
        <p:spPr bwMode="auto">
          <a:xfrm>
            <a:off x="0" y="1927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ar-IQ"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a:extLst>
              <a:ext uri="{FF2B5EF4-FFF2-40B4-BE49-F238E27FC236}">
                <a16:creationId xmlns:a16="http://schemas.microsoft.com/office/drawing/2014/main" id="{70F2388A-4905-187B-2C39-35566FA6E6E4}"/>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2BDB614-A276-4320-9406-1CBD5DB88AE5}" type="slidenum">
              <a:rPr lang="en-US" altLang="en-US"/>
              <a:pPr/>
              <a:t>33</a:t>
            </a:fld>
            <a:endParaRPr lang="en-US" altLang="en-US"/>
          </a:p>
        </p:txBody>
      </p:sp>
      <p:sp>
        <p:nvSpPr>
          <p:cNvPr id="35843" name="Rectangle 1">
            <a:extLst>
              <a:ext uri="{FF2B5EF4-FFF2-40B4-BE49-F238E27FC236}">
                <a16:creationId xmlns:a16="http://schemas.microsoft.com/office/drawing/2014/main" id="{2D115E62-EB29-21AE-0D89-386DD69A80BE}"/>
              </a:ext>
            </a:extLst>
          </p:cNvPr>
          <p:cNvSpPr>
            <a:spLocks noChangeArrowheads="1"/>
          </p:cNvSpPr>
          <p:nvPr/>
        </p:nvSpPr>
        <p:spPr bwMode="auto">
          <a:xfrm>
            <a:off x="0" y="615950"/>
            <a:ext cx="9144000" cy="5062538"/>
          </a:xfrm>
          <a:prstGeom prst="rect">
            <a:avLst/>
          </a:prstGeom>
          <a:solidFill>
            <a:srgbClr val="FF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nchor="ctr">
            <a:spAutoFit/>
          </a:bodyPr>
          <a:lstStyle/>
          <a:p>
            <a:pPr>
              <a:tabLst>
                <a:tab pos="457200" algn="l"/>
              </a:tabLst>
              <a:defRPr/>
            </a:pPr>
            <a:r>
              <a:rPr lang="en-US" sz="2800" dirty="0" err="1">
                <a:solidFill>
                  <a:srgbClr val="FF0000"/>
                </a:solidFill>
                <a:latin typeface="Segoe UI" pitchFamily="34" charset="0"/>
                <a:ea typeface="Times New Roman" pitchFamily="18" charset="0"/>
                <a:cs typeface="Segoe UI" pitchFamily="34" charset="0"/>
              </a:rPr>
              <a:t>MessageBox</a:t>
            </a:r>
            <a:r>
              <a:rPr lang="en-US" sz="2800" dirty="0">
                <a:solidFill>
                  <a:srgbClr val="FF0000"/>
                </a:solidFill>
                <a:latin typeface="Segoe UI" pitchFamily="34" charset="0"/>
                <a:ea typeface="Times New Roman" pitchFamily="18" charset="0"/>
                <a:cs typeface="Segoe UI" pitchFamily="34" charset="0"/>
              </a:rPr>
              <a:t> with extra buttons</a:t>
            </a:r>
          </a:p>
          <a:p>
            <a:pPr>
              <a:tabLst>
                <a:tab pos="457200" algn="l"/>
              </a:tabLst>
              <a:defRPr/>
            </a:pPr>
            <a:endParaRPr lang="en-US" sz="2800" b="1" dirty="0">
              <a:solidFill>
                <a:srgbClr val="FF0000"/>
              </a:solidFill>
              <a:ea typeface="Times New Roman" pitchFamily="18" charset="0"/>
              <a:cs typeface="Segoe UI" pitchFamily="34" charset="0"/>
            </a:endParaRPr>
          </a:p>
          <a:p>
            <a:pPr>
              <a:tabLst>
                <a:tab pos="457200" algn="l"/>
              </a:tabLst>
              <a:defRPr/>
            </a:pPr>
            <a:r>
              <a:rPr lang="en-US" sz="2000" dirty="0">
                <a:solidFill>
                  <a:srgbClr val="212529"/>
                </a:solidFill>
                <a:latin typeface="Segoe UI" pitchFamily="34" charset="0"/>
                <a:ea typeface="Times New Roman" pitchFamily="18" charset="0"/>
                <a:cs typeface="Segoe UI" pitchFamily="34" charset="0"/>
              </a:rPr>
              <a:t>By default, the </a:t>
            </a:r>
            <a:r>
              <a:rPr lang="en-US" sz="2000" dirty="0" err="1">
                <a:solidFill>
                  <a:srgbClr val="212529"/>
                </a:solidFill>
                <a:latin typeface="Segoe UI" pitchFamily="34" charset="0"/>
                <a:ea typeface="Times New Roman" pitchFamily="18" charset="0"/>
                <a:cs typeface="Segoe UI" pitchFamily="34" charset="0"/>
              </a:rPr>
              <a:t>MessageBox</a:t>
            </a:r>
            <a:r>
              <a:rPr lang="en-US" sz="2000" dirty="0">
                <a:solidFill>
                  <a:srgbClr val="212529"/>
                </a:solidFill>
                <a:latin typeface="Segoe UI" pitchFamily="34" charset="0"/>
                <a:ea typeface="Times New Roman" pitchFamily="18" charset="0"/>
                <a:cs typeface="Segoe UI" pitchFamily="34" charset="0"/>
              </a:rPr>
              <a:t> only has the one Ok button</a:t>
            </a:r>
          </a:p>
          <a:p>
            <a:pPr>
              <a:tabLst>
                <a:tab pos="457200" algn="l"/>
              </a:tabLst>
              <a:defRPr/>
            </a:pPr>
            <a:endParaRPr lang="en-US" sz="2000" dirty="0">
              <a:solidFill>
                <a:srgbClr val="212529"/>
              </a:solidFill>
              <a:latin typeface="Segoe UI" pitchFamily="34" charset="0"/>
              <a:ea typeface="Times New Roman" pitchFamily="18" charset="0"/>
              <a:cs typeface="Segoe UI" pitchFamily="34" charset="0"/>
            </a:endParaRPr>
          </a:p>
          <a:p>
            <a:pPr>
              <a:tabLst>
                <a:tab pos="457200" algn="l"/>
              </a:tabLst>
              <a:defRPr/>
            </a:pPr>
            <a:r>
              <a:rPr lang="en-US" dirty="0" err="1">
                <a:solidFill>
                  <a:srgbClr val="FF0000"/>
                </a:solidFill>
              </a:rPr>
              <a:t>MessageBox.Show</a:t>
            </a:r>
            <a:r>
              <a:rPr lang="en-US" dirty="0">
                <a:solidFill>
                  <a:srgbClr val="FF0000"/>
                </a:solidFill>
              </a:rPr>
              <a:t>("This </a:t>
            </a:r>
            <a:r>
              <a:rPr lang="en-US" dirty="0" err="1">
                <a:solidFill>
                  <a:srgbClr val="FF0000"/>
                </a:solidFill>
              </a:rPr>
              <a:t>MessageBox</a:t>
            </a:r>
            <a:r>
              <a:rPr lang="en-US" dirty="0">
                <a:solidFill>
                  <a:srgbClr val="FF0000"/>
                </a:solidFill>
              </a:rPr>
              <a:t> has extra options.\n\</a:t>
            </a:r>
            <a:r>
              <a:rPr lang="en-US" dirty="0" err="1">
                <a:solidFill>
                  <a:srgbClr val="FF0000"/>
                </a:solidFill>
              </a:rPr>
              <a:t>nHello</a:t>
            </a:r>
            <a:r>
              <a:rPr lang="en-US" dirty="0">
                <a:solidFill>
                  <a:srgbClr val="FF0000"/>
                </a:solidFill>
              </a:rPr>
              <a:t>, world?", "My App", </a:t>
            </a:r>
            <a:r>
              <a:rPr lang="en-US" dirty="0" err="1">
                <a:solidFill>
                  <a:srgbClr val="FF0000"/>
                </a:solidFill>
              </a:rPr>
              <a:t>MessageBoxButtons.YesNoCancel</a:t>
            </a:r>
            <a:r>
              <a:rPr lang="en-US" dirty="0">
                <a:solidFill>
                  <a:srgbClr val="FF0000"/>
                </a:solidFill>
              </a:rPr>
              <a:t>);</a:t>
            </a:r>
          </a:p>
          <a:p>
            <a:pPr>
              <a:tabLst>
                <a:tab pos="457200" algn="l"/>
              </a:tabLst>
              <a:defRPr/>
            </a:pPr>
            <a:endParaRPr lang="en-US" dirty="0">
              <a:solidFill>
                <a:srgbClr val="FF0000"/>
              </a:solidFill>
            </a:endParaRPr>
          </a:p>
          <a:p>
            <a:pPr>
              <a:tabLst>
                <a:tab pos="457200" algn="l"/>
              </a:tabLst>
              <a:defRPr/>
            </a:pPr>
            <a:endParaRPr lang="en-US" sz="1600" dirty="0">
              <a:solidFill>
                <a:schemeClr val="accent6"/>
              </a:solidFill>
              <a:latin typeface="Segoe UI" pitchFamily="34" charset="0"/>
              <a:cs typeface="Segoe UI" pitchFamily="34" charset="0"/>
            </a:endParaRPr>
          </a:p>
          <a:p>
            <a:pPr>
              <a:tabLst>
                <a:tab pos="457200" algn="l"/>
              </a:tabLst>
              <a:defRPr/>
            </a:pPr>
            <a:r>
              <a:rPr lang="en-US" sz="2000" dirty="0">
                <a:solidFill>
                  <a:srgbClr val="212529"/>
                </a:solidFill>
                <a:latin typeface="Segoe UI" pitchFamily="34" charset="0"/>
                <a:cs typeface="Segoe UI" pitchFamily="34" charset="0"/>
              </a:rPr>
              <a:t>You control which buttons are displayed by using a value from the </a:t>
            </a:r>
            <a:r>
              <a:rPr lang="en-US" sz="2000" dirty="0" err="1">
                <a:solidFill>
                  <a:srgbClr val="212529"/>
                </a:solidFill>
                <a:latin typeface="Segoe UI" pitchFamily="34" charset="0"/>
                <a:cs typeface="Segoe UI" pitchFamily="34" charset="0"/>
              </a:rPr>
              <a:t>MessageBoxButtons</a:t>
            </a:r>
            <a:r>
              <a:rPr lang="en-US" sz="2000" dirty="0">
                <a:solidFill>
                  <a:srgbClr val="212529"/>
                </a:solidFill>
                <a:latin typeface="Segoe UI" pitchFamily="34" charset="0"/>
                <a:cs typeface="Segoe UI" pitchFamily="34" charset="0"/>
              </a:rPr>
              <a:t> enumeration - in this case, a Yes, No and Cancel button is included. The following values, which should be self-explanatory, can be used:</a:t>
            </a:r>
          </a:p>
          <a:p>
            <a:pPr>
              <a:tabLst>
                <a:tab pos="457200" algn="l"/>
              </a:tabLst>
              <a:defRPr/>
            </a:pPr>
            <a:endParaRPr lang="en-US" sz="2000" dirty="0"/>
          </a:p>
          <a:p>
            <a:pPr>
              <a:buFontTx/>
              <a:buChar char="•"/>
              <a:tabLst>
                <a:tab pos="457200" algn="l"/>
              </a:tabLst>
              <a:defRPr/>
            </a:pPr>
            <a:r>
              <a:rPr lang="en-US" sz="2000" dirty="0">
                <a:solidFill>
                  <a:srgbClr val="212529"/>
                </a:solidFill>
                <a:latin typeface="Segoe UI" pitchFamily="34" charset="0"/>
                <a:cs typeface="Segoe UI" pitchFamily="34" charset="0"/>
              </a:rPr>
              <a:t>OK</a:t>
            </a:r>
            <a:endParaRPr lang="en-US" sz="2000" dirty="0">
              <a:cs typeface="Times New Roman" pitchFamily="18" charset="0"/>
            </a:endParaRPr>
          </a:p>
          <a:p>
            <a:pPr>
              <a:buFontTx/>
              <a:buChar char="•"/>
              <a:tabLst>
                <a:tab pos="457200" algn="l"/>
              </a:tabLst>
              <a:defRPr/>
            </a:pPr>
            <a:r>
              <a:rPr lang="en-US" sz="2000" dirty="0" err="1">
                <a:solidFill>
                  <a:srgbClr val="212529"/>
                </a:solidFill>
                <a:latin typeface="Segoe UI" pitchFamily="34" charset="0"/>
                <a:cs typeface="Segoe UI" pitchFamily="34" charset="0"/>
              </a:rPr>
              <a:t>OKCancel</a:t>
            </a:r>
            <a:endParaRPr lang="en-US" sz="2000" dirty="0">
              <a:cs typeface="Times New Roman" pitchFamily="18" charset="0"/>
            </a:endParaRPr>
          </a:p>
          <a:p>
            <a:pPr>
              <a:buFontTx/>
              <a:buChar char="•"/>
              <a:tabLst>
                <a:tab pos="457200" algn="l"/>
              </a:tabLst>
              <a:defRPr/>
            </a:pPr>
            <a:r>
              <a:rPr lang="en-US" sz="2000" dirty="0" err="1">
                <a:solidFill>
                  <a:srgbClr val="212529"/>
                </a:solidFill>
                <a:latin typeface="Segoe UI" pitchFamily="34" charset="0"/>
                <a:cs typeface="Segoe UI" pitchFamily="34" charset="0"/>
              </a:rPr>
              <a:t>YesNoCancel</a:t>
            </a:r>
            <a:endParaRPr lang="en-US" sz="2000" dirty="0">
              <a:cs typeface="Times New Roman" pitchFamily="18" charset="0"/>
            </a:endParaRPr>
          </a:p>
          <a:p>
            <a:pPr>
              <a:buFontTx/>
              <a:buChar char="•"/>
              <a:tabLst>
                <a:tab pos="457200" algn="l"/>
              </a:tabLst>
              <a:defRPr/>
            </a:pPr>
            <a:r>
              <a:rPr lang="en-US" sz="2000" dirty="0" err="1">
                <a:solidFill>
                  <a:srgbClr val="212529"/>
                </a:solidFill>
                <a:latin typeface="Segoe UI" pitchFamily="34" charset="0"/>
                <a:cs typeface="Segoe UI" pitchFamily="34" charset="0"/>
              </a:rPr>
              <a:t>YesNo</a:t>
            </a:r>
            <a:endParaRPr lang="en-US" sz="2000" dirty="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a:extLst>
              <a:ext uri="{FF2B5EF4-FFF2-40B4-BE49-F238E27FC236}">
                <a16:creationId xmlns:a16="http://schemas.microsoft.com/office/drawing/2014/main" id="{8C73CACE-2B02-1557-73AD-225F1CBCB0C7}"/>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FB76F3-43E7-4F4D-88B7-AC1C92484027}" type="slidenum">
              <a:rPr lang="en-US" altLang="en-US"/>
              <a:pPr/>
              <a:t>34</a:t>
            </a:fld>
            <a:endParaRPr lang="en-US" altLang="en-US"/>
          </a:p>
        </p:txBody>
      </p:sp>
      <p:sp>
        <p:nvSpPr>
          <p:cNvPr id="35843" name="Rectangle 3">
            <a:extLst>
              <a:ext uri="{FF2B5EF4-FFF2-40B4-BE49-F238E27FC236}">
                <a16:creationId xmlns:a16="http://schemas.microsoft.com/office/drawing/2014/main" id="{BDBFBE0D-CF0F-C01C-DFA9-FC0CDA5AC992}"/>
              </a:ext>
            </a:extLst>
          </p:cNvPr>
          <p:cNvSpPr>
            <a:spLocks noChangeArrowheads="1"/>
          </p:cNvSpPr>
          <p:nvPr/>
        </p:nvSpPr>
        <p:spPr bwMode="auto">
          <a:xfrm>
            <a:off x="381000" y="336550"/>
            <a:ext cx="8763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t>if (MessageBox.Show(“Would you like to great the world Hello", “My App",MessageBoxButtons.YesNoCancel, MessageBoxIcon.Question)</a:t>
            </a:r>
          </a:p>
          <a:p>
            <a:r>
              <a:rPr lang="de-DE" altLang="en-US" sz="2000"/>
              <a:t>== DialogResult.</a:t>
            </a:r>
            <a:r>
              <a:rPr lang="en-US" altLang="en-US" sz="2000"/>
              <a:t>Yes</a:t>
            </a:r>
            <a:r>
              <a:rPr lang="de-DE" altLang="en-US" sz="2000"/>
              <a:t>)</a:t>
            </a:r>
          </a:p>
          <a:p>
            <a:r>
              <a:rPr lang="de-DE" altLang="en-US" sz="2000"/>
              <a:t>                MessageBox.Show(</a:t>
            </a:r>
            <a:r>
              <a:rPr lang="en-US" altLang="en-US" sz="2000"/>
              <a:t>“</a:t>
            </a:r>
            <a:r>
              <a:rPr lang="de-DE" altLang="en-US" sz="2000"/>
              <a:t>Hello to </a:t>
            </a:r>
            <a:r>
              <a:rPr lang="en-US" altLang="en-US" sz="2000"/>
              <a:t>y</a:t>
            </a:r>
            <a:r>
              <a:rPr lang="de-DE" altLang="en-US" sz="2000"/>
              <a:t>ou too");</a:t>
            </a:r>
          </a:p>
          <a:p>
            <a:endParaRPr lang="de-DE" altLang="en-US" sz="1600"/>
          </a:p>
        </p:txBody>
      </p:sp>
      <p:pic>
        <p:nvPicPr>
          <p:cNvPr id="35844" name="Picture 2">
            <a:extLst>
              <a:ext uri="{FF2B5EF4-FFF2-40B4-BE49-F238E27FC236}">
                <a16:creationId xmlns:a16="http://schemas.microsoft.com/office/drawing/2014/main" id="{E51B6C8C-2107-ECFC-AAE2-DDFEE198C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163" y="4111625"/>
            <a:ext cx="6523037" cy="200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a:extLst>
              <a:ext uri="{FF2B5EF4-FFF2-40B4-BE49-F238E27FC236}">
                <a16:creationId xmlns:a16="http://schemas.microsoft.com/office/drawing/2014/main" id="{2FF7857D-12DF-4B05-70FE-C2C436419673}"/>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E1DBE70-770B-4EF7-87DC-2BF7D554EC80}" type="slidenum">
              <a:rPr lang="en-US" altLang="en-US"/>
              <a:pPr/>
              <a:t>35</a:t>
            </a:fld>
            <a:endParaRPr lang="en-US" altLang="en-US"/>
          </a:p>
        </p:txBody>
      </p:sp>
      <p:sp>
        <p:nvSpPr>
          <p:cNvPr id="36867" name="Rectangle 2">
            <a:extLst>
              <a:ext uri="{FF2B5EF4-FFF2-40B4-BE49-F238E27FC236}">
                <a16:creationId xmlns:a16="http://schemas.microsoft.com/office/drawing/2014/main" id="{F3E4C733-F29D-FB3D-3D3B-12F2C9357B1F}"/>
              </a:ext>
            </a:extLst>
          </p:cNvPr>
          <p:cNvSpPr>
            <a:spLocks noChangeArrowheads="1"/>
          </p:cNvSpPr>
          <p:nvPr/>
        </p:nvSpPr>
        <p:spPr bwMode="auto">
          <a:xfrm>
            <a:off x="381000" y="228600"/>
            <a:ext cx="8453438" cy="747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solidFill>
                  <a:srgbClr val="FF0000"/>
                </a:solidFill>
              </a:rPr>
              <a:t>MessageBox with an icon</a:t>
            </a:r>
          </a:p>
          <a:p>
            <a:endParaRPr lang="en-US" altLang="en-US" sz="2000"/>
          </a:p>
          <a:p>
            <a:r>
              <a:rPr lang="en-US" altLang="en-US" sz="2000"/>
              <a:t>The MessageBox has the ability to show a pre-defined icon to the left of the text message, by using a fourth parameter:</a:t>
            </a:r>
          </a:p>
          <a:p>
            <a:endParaRPr lang="en-US" altLang="en-US" sz="2000"/>
          </a:p>
          <a:p>
            <a:r>
              <a:rPr lang="en-US" altLang="en-US">
                <a:solidFill>
                  <a:srgbClr val="FF0000"/>
                </a:solidFill>
              </a:rPr>
              <a:t>MessageBox.Show("Hello, world!", "My App", MessageBoxButton.OK, MessageBoxicon.Information);</a:t>
            </a:r>
          </a:p>
          <a:p>
            <a:endParaRPr lang="en-US" altLang="en-US" sz="2000"/>
          </a:p>
          <a:p>
            <a:r>
              <a:rPr lang="en-US" altLang="en-US" sz="2000"/>
              <a:t> Using the </a:t>
            </a:r>
            <a:r>
              <a:rPr lang="en-US" altLang="en-US" sz="2000" b="1"/>
              <a:t>MessageBoxIcon</a:t>
            </a:r>
            <a:r>
              <a:rPr lang="en-US" altLang="en-US" sz="2000"/>
              <a:t> enumeration, you can choose between a</a:t>
            </a:r>
          </a:p>
          <a:p>
            <a:r>
              <a:rPr lang="en-US" altLang="en-US" sz="2000"/>
              <a:t> range of icons for different situations. Here's the complete list:</a:t>
            </a:r>
          </a:p>
          <a:p>
            <a:endParaRPr lang="en-US" altLang="en-US" sz="2000"/>
          </a:p>
          <a:p>
            <a:r>
              <a:rPr lang="en-US" altLang="en-US" sz="2000"/>
              <a:t>Asterisk</a:t>
            </a:r>
          </a:p>
          <a:p>
            <a:r>
              <a:rPr lang="en-US" altLang="en-US" sz="2000"/>
              <a:t>Error</a:t>
            </a:r>
          </a:p>
          <a:p>
            <a:r>
              <a:rPr lang="en-US" altLang="en-US" sz="2000"/>
              <a:t>Exclamation</a:t>
            </a:r>
          </a:p>
          <a:p>
            <a:r>
              <a:rPr lang="en-US" altLang="en-US" sz="2000"/>
              <a:t>Hand</a:t>
            </a:r>
          </a:p>
          <a:p>
            <a:r>
              <a:rPr lang="en-US" altLang="en-US" sz="2000"/>
              <a:t>Information</a:t>
            </a:r>
          </a:p>
          <a:p>
            <a:r>
              <a:rPr lang="en-US" altLang="en-US" sz="2000"/>
              <a:t>None</a:t>
            </a:r>
          </a:p>
          <a:p>
            <a:r>
              <a:rPr lang="en-US" altLang="en-US" sz="2000"/>
              <a:t>Question</a:t>
            </a:r>
          </a:p>
          <a:p>
            <a:r>
              <a:rPr lang="en-US" altLang="en-US" sz="2000"/>
              <a:t>Stop</a:t>
            </a:r>
          </a:p>
          <a:p>
            <a:r>
              <a:rPr lang="en-US" altLang="en-US" sz="2000"/>
              <a:t>Warning</a:t>
            </a:r>
          </a:p>
          <a:p>
            <a:endParaRPr lang="en-US" altLang="en-US" sz="2800"/>
          </a:p>
          <a:p>
            <a:endParaRPr lang="en-US" altLang="en-US" sz="2800"/>
          </a:p>
          <a:p>
            <a:endParaRPr lang="en-US" altLang="en-US" sz="2800"/>
          </a:p>
        </p:txBody>
      </p:sp>
      <p:pic>
        <p:nvPicPr>
          <p:cNvPr id="36868" name="Picture 3" descr="https://wpf-tutorial.com/Images/ArticleImages/1/chapters/dialogs/messagebox_icon.png">
            <a:extLst>
              <a:ext uri="{FF2B5EF4-FFF2-40B4-BE49-F238E27FC236}">
                <a16:creationId xmlns:a16="http://schemas.microsoft.com/office/drawing/2014/main" id="{3B0FC661-61FD-E06C-5C20-78070832A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2888" y="3779838"/>
            <a:ext cx="3195637"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a:extLst>
              <a:ext uri="{FF2B5EF4-FFF2-40B4-BE49-F238E27FC236}">
                <a16:creationId xmlns:a16="http://schemas.microsoft.com/office/drawing/2014/main" id="{3C0E0D1A-1F7A-5C34-9D3B-542C87C04293}"/>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EAE65BD-3176-4AD7-A0E1-1293E9090389}" type="slidenum">
              <a:rPr lang="en-US" altLang="en-US"/>
              <a:pPr/>
              <a:t>36</a:t>
            </a:fld>
            <a:endParaRPr lang="en-US" altLang="en-US"/>
          </a:p>
        </p:txBody>
      </p:sp>
      <p:sp>
        <p:nvSpPr>
          <p:cNvPr id="37891" name="Rectangle 2">
            <a:extLst>
              <a:ext uri="{FF2B5EF4-FFF2-40B4-BE49-F238E27FC236}">
                <a16:creationId xmlns:a16="http://schemas.microsoft.com/office/drawing/2014/main" id="{B78072E7-015D-0463-6E83-49AF550B511A}"/>
              </a:ext>
            </a:extLst>
          </p:cNvPr>
          <p:cNvSpPr>
            <a:spLocks noChangeArrowheads="1"/>
          </p:cNvSpPr>
          <p:nvPr/>
        </p:nvSpPr>
        <p:spPr bwMode="auto">
          <a:xfrm>
            <a:off x="0" y="-311150"/>
            <a:ext cx="8915400" cy="5338763"/>
          </a:xfrm>
          <a:prstGeom prst="rect">
            <a:avLst/>
          </a:prstGeom>
          <a:solidFill>
            <a:srgbClr val="FF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a:solidFill>
                  <a:srgbClr val="FF0000"/>
                </a:solidFill>
                <a:latin typeface="Segoe UI" panose="020B0502040204020203" pitchFamily="34" charset="0"/>
                <a:ea typeface="Times New Roman" panose="02020603050405020304" pitchFamily="18" charset="0"/>
                <a:cs typeface="Segoe UI" panose="020B0502040204020203" pitchFamily="34" charset="0"/>
              </a:rPr>
              <a:t>MessageBox with a default option</a:t>
            </a:r>
          </a:p>
          <a:p>
            <a:endParaRPr lang="en-US" altLang="en-US" sz="3200" b="1">
              <a:solidFill>
                <a:srgbClr val="FF0000"/>
              </a:solidFill>
              <a:ea typeface="Times New Roman" panose="02020603050405020304" pitchFamily="18" charset="0"/>
              <a:cs typeface="Segoe UI" panose="020B0502040204020203" pitchFamily="34" charset="0"/>
            </a:endParaRPr>
          </a:p>
          <a:p>
            <a:r>
              <a:rPr lang="en-US" altLang="en-US" sz="2000">
                <a:solidFill>
                  <a:srgbClr val="212529"/>
                </a:solidFill>
                <a:latin typeface="Segoe UI" panose="020B0502040204020203" pitchFamily="34" charset="0"/>
                <a:ea typeface="Times New Roman" panose="02020603050405020304" pitchFamily="18" charset="0"/>
                <a:cs typeface="Segoe UI" panose="020B0502040204020203" pitchFamily="34" charset="0"/>
              </a:rPr>
              <a:t>The MessageBox will select a button as the default choice, which is then the button invoked in case the user just presses Enter once the dialog is shown. For instance, if  you display a MessageBox with a "Yes" and a "No" button, "Yes" will be the default answer. You can change this behavior using a fifth parameter to the MessageBox.Show() method though:</a:t>
            </a:r>
          </a:p>
          <a:p>
            <a:endParaRPr lang="en-US" altLang="en-US">
              <a:solidFill>
                <a:srgbClr val="0000FF"/>
              </a:solidFill>
              <a:latin typeface="Consolas" panose="020B0609020204030204" pitchFamily="49" charset="0"/>
              <a:ea typeface="Times New Roman" panose="02020603050405020304" pitchFamily="18" charset="0"/>
              <a:cs typeface="Courier New" panose="02070309020205020404" pitchFamily="49" charset="0"/>
            </a:endParaRPr>
          </a:p>
          <a:p>
            <a:r>
              <a:rPr lang="de-DE" altLang="en-US" sz="2000"/>
              <a:t>MessageBox.Show("Hello, world!", "My App", MessageBoxButtons.</a:t>
            </a:r>
            <a:r>
              <a:rPr lang="en-US" altLang="en-US" sz="2000">
                <a:solidFill>
                  <a:srgbClr val="000000"/>
                </a:solidFill>
                <a:latin typeface="Consolas" panose="020B0609020204030204" pitchFamily="49" charset="0"/>
                <a:cs typeface="Courier New" panose="02070309020205020404" pitchFamily="49" charset="0"/>
              </a:rPr>
              <a:t> YesNo</a:t>
            </a:r>
            <a:r>
              <a:rPr lang="de-DE" altLang="en-US" sz="2000"/>
              <a:t>,MessageBoxIcon.</a:t>
            </a:r>
            <a:r>
              <a:rPr lang="en-US" altLang="en-US" sz="2000">
                <a:solidFill>
                  <a:srgbClr val="000000"/>
                </a:solidFill>
                <a:latin typeface="Consolas" panose="020B0609020204030204" pitchFamily="49" charset="0"/>
                <a:cs typeface="Courier New" panose="02070309020205020404" pitchFamily="49" charset="0"/>
              </a:rPr>
              <a:t>Question</a:t>
            </a:r>
            <a:r>
              <a:rPr lang="de-DE" altLang="en-US" sz="2000"/>
              <a:t>);</a:t>
            </a:r>
          </a:p>
          <a:p>
            <a:r>
              <a:rPr lang="ar-IQ" altLang="en-US" sz="2000"/>
              <a:t>       </a:t>
            </a:r>
            <a:r>
              <a:rPr lang="de-DE" altLang="en-US" sz="2000"/>
              <a:t> MessageBox.Show("Hello, world!", "my app", MessageBoxButtons.OKCancel, MessageBoxIcon.Information);</a:t>
            </a:r>
          </a:p>
          <a:p>
            <a:endParaRPr lang="ar-IQ" altLang="en-US" sz="2000"/>
          </a:p>
          <a:p>
            <a:endParaRPr lang="en-US" altLang="en-US" sz="2000">
              <a:solidFill>
                <a:srgbClr val="0000FF"/>
              </a:solidFill>
              <a:latin typeface="Consolas" panose="020B0609020204030204" pitchFamily="49" charset="0"/>
              <a:cs typeface="Courier New" panose="02070309020205020404" pitchFamily="49" charset="0"/>
            </a:endParaRPr>
          </a:p>
          <a:p>
            <a:endParaRPr lang="en-US" altLang="en-US" sz="4400"/>
          </a:p>
        </p:txBody>
      </p:sp>
      <p:pic>
        <p:nvPicPr>
          <p:cNvPr id="37892" name="Picture 79" descr="Description: https://wpf-tutorial.com/Images/ArticleImages/1/chapters/dialogs/messagebox_default_button.png">
            <a:extLst>
              <a:ext uri="{FF2B5EF4-FFF2-40B4-BE49-F238E27FC236}">
                <a16:creationId xmlns:a16="http://schemas.microsoft.com/office/drawing/2014/main" id="{ECE731FC-10D3-0854-E7B3-2D03EE3D3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962400"/>
            <a:ext cx="2392363"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51D6F5FE-D802-11B9-88C7-164133619476}"/>
              </a:ext>
            </a:extLst>
          </p:cNvPr>
          <p:cNvSpPr>
            <a:spLocks noGrp="1" noChangeArrowheads="1"/>
          </p:cNvSpPr>
          <p:nvPr>
            <p:ph type="title"/>
          </p:nvPr>
        </p:nvSpPr>
        <p:spPr>
          <a:xfrm>
            <a:off x="0" y="-228600"/>
            <a:ext cx="8491538" cy="1295400"/>
          </a:xfrm>
        </p:spPr>
        <p:txBody>
          <a:bodyPr tIns="35268"/>
          <a:lstStyle/>
          <a:p>
            <a:pPr>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pPr>
            <a:r>
              <a:rPr lang="en-US" altLang="en-US">
                <a:solidFill>
                  <a:srgbClr val="FF6600"/>
                </a:solidFill>
              </a:rPr>
              <a:t> </a:t>
            </a:r>
            <a:r>
              <a:rPr lang="en-US" altLang="en-US" sz="3200">
                <a:solidFill>
                  <a:srgbClr val="FF6600"/>
                </a:solidFill>
              </a:rPr>
              <a:t>Properties and Methods for GUI Controls</a:t>
            </a:r>
          </a:p>
        </p:txBody>
      </p:sp>
      <p:sp>
        <p:nvSpPr>
          <p:cNvPr id="22531" name="Rectangle 2">
            <a:extLst>
              <a:ext uri="{FF2B5EF4-FFF2-40B4-BE49-F238E27FC236}">
                <a16:creationId xmlns:a16="http://schemas.microsoft.com/office/drawing/2014/main" id="{146F9F96-D0D9-7D93-DF4C-F203F96F269B}"/>
              </a:ext>
            </a:extLst>
          </p:cNvPr>
          <p:cNvSpPr>
            <a:spLocks noGrp="1" noChangeArrowheads="1"/>
          </p:cNvSpPr>
          <p:nvPr>
            <p:ph type="body" idx="1"/>
          </p:nvPr>
        </p:nvSpPr>
        <p:spPr>
          <a:xfrm>
            <a:off x="304800" y="914400"/>
            <a:ext cx="7924800" cy="5791200"/>
          </a:xfrm>
        </p:spPr>
        <p:txBody>
          <a:bodyPr tIns="20900"/>
          <a:lstStyle/>
          <a:p>
            <a:pPr marL="387350" indent="-293688">
              <a:buClr>
                <a:srgbClr val="FF3366"/>
              </a:buClr>
              <a:buSzPct val="45000"/>
              <a:buFont typeface="Wingdings" pitchFamily="2" charset="2"/>
              <a:buChar char=""/>
              <a:tabLst>
                <a:tab pos="387350" algn="l"/>
                <a:tab pos="490538" algn="l"/>
                <a:tab pos="904875" algn="l"/>
                <a:tab pos="1319213" algn="l"/>
                <a:tab pos="1735138" algn="l"/>
                <a:tab pos="2149475" algn="l"/>
                <a:tab pos="2563813" algn="l"/>
                <a:tab pos="2978150" algn="l"/>
                <a:tab pos="3394075" algn="l"/>
                <a:tab pos="3808413" algn="l"/>
                <a:tab pos="4222750" algn="l"/>
                <a:tab pos="4637088" algn="l"/>
                <a:tab pos="5053013" algn="l"/>
                <a:tab pos="5467350" algn="l"/>
                <a:tab pos="5881688" algn="l"/>
                <a:tab pos="6296025" algn="l"/>
                <a:tab pos="6710363" algn="l"/>
                <a:tab pos="7126288" algn="l"/>
                <a:tab pos="7540625" algn="l"/>
                <a:tab pos="7954963" algn="l"/>
                <a:tab pos="8369300" algn="l"/>
              </a:tabLst>
              <a:defRPr/>
            </a:pPr>
            <a:r>
              <a:rPr lang="en-US" sz="2000" dirty="0"/>
              <a:t>Each control has </a:t>
            </a:r>
            <a:r>
              <a:rPr lang="en-US" sz="2000" i="1" dirty="0">
                <a:solidFill>
                  <a:srgbClr val="0000FF"/>
                </a:solidFill>
              </a:rPr>
              <a:t>properties</a:t>
            </a:r>
            <a:r>
              <a:rPr lang="en-US" sz="2000" dirty="0"/>
              <a:t> (and some </a:t>
            </a:r>
            <a:r>
              <a:rPr lang="en-US" sz="2000" i="1" dirty="0">
                <a:solidFill>
                  <a:srgbClr val="0000FF"/>
                </a:solidFill>
              </a:rPr>
              <a:t>methods</a:t>
            </a:r>
            <a:r>
              <a:rPr lang="en-US" sz="2000" dirty="0"/>
              <a:t>)</a:t>
            </a:r>
          </a:p>
          <a:p>
            <a:pPr marL="906463" lvl="1" indent="-293688">
              <a:buClr>
                <a:srgbClr val="FF3366"/>
              </a:buClr>
              <a:buSzPct val="45000"/>
              <a:buFont typeface="Wingdings" pitchFamily="2" charset="2"/>
              <a:buChar char=""/>
              <a:tabLst>
                <a:tab pos="387350" algn="l"/>
                <a:tab pos="490538" algn="l"/>
                <a:tab pos="904875" algn="l"/>
                <a:tab pos="1319213" algn="l"/>
                <a:tab pos="1735138" algn="l"/>
                <a:tab pos="2149475" algn="l"/>
                <a:tab pos="2563813" algn="l"/>
                <a:tab pos="2978150" algn="l"/>
                <a:tab pos="3394075" algn="l"/>
                <a:tab pos="3808413" algn="l"/>
                <a:tab pos="4222750" algn="l"/>
                <a:tab pos="4637088" algn="l"/>
                <a:tab pos="5053013" algn="l"/>
                <a:tab pos="5467350" algn="l"/>
                <a:tab pos="5881688" algn="l"/>
                <a:tab pos="6296025" algn="l"/>
                <a:tab pos="6710363" algn="l"/>
                <a:tab pos="7126288" algn="l"/>
                <a:tab pos="7540625" algn="l"/>
                <a:tab pos="7954963" algn="l"/>
                <a:tab pos="8369300" algn="l"/>
              </a:tabLst>
              <a:defRPr/>
            </a:pPr>
            <a:r>
              <a:rPr lang="en-US" sz="2000" dirty="0"/>
              <a:t>Example properties:</a:t>
            </a:r>
          </a:p>
          <a:p>
            <a:pPr marL="1958975" lvl="2" indent="-519113">
              <a:buClr>
                <a:srgbClr val="FF3366"/>
              </a:buClr>
              <a:buSzPct val="75000"/>
              <a:buFont typeface="Symbol" pitchFamily="18" charset="2"/>
              <a:buChar char=""/>
              <a:tabLst>
                <a:tab pos="387350" algn="l"/>
                <a:tab pos="490538" algn="l"/>
                <a:tab pos="904875" algn="l"/>
                <a:tab pos="1319213" algn="l"/>
                <a:tab pos="1735138" algn="l"/>
                <a:tab pos="2149475" algn="l"/>
                <a:tab pos="2563813" algn="l"/>
                <a:tab pos="2978150" algn="l"/>
                <a:tab pos="3394075" algn="l"/>
                <a:tab pos="3808413" algn="l"/>
                <a:tab pos="4222750" algn="l"/>
                <a:tab pos="4637088" algn="l"/>
                <a:tab pos="5053013" algn="l"/>
                <a:tab pos="5467350" algn="l"/>
                <a:tab pos="5881688" algn="l"/>
                <a:tab pos="6296025" algn="l"/>
                <a:tab pos="6710363" algn="l"/>
                <a:tab pos="7126288" algn="l"/>
                <a:tab pos="7540625" algn="l"/>
                <a:tab pos="7954963" algn="l"/>
                <a:tab pos="8369300" algn="l"/>
              </a:tabLst>
              <a:defRPr/>
            </a:pPr>
            <a:r>
              <a:rPr lang="en-US" sz="2000" dirty="0"/>
              <a:t>Enable</a:t>
            </a:r>
          </a:p>
          <a:p>
            <a:pPr marL="1958975" lvl="2" indent="-519113">
              <a:buClr>
                <a:srgbClr val="FF3366"/>
              </a:buClr>
              <a:buSzPct val="75000"/>
              <a:buFont typeface="Symbol" pitchFamily="18" charset="2"/>
              <a:buChar char=""/>
              <a:tabLst>
                <a:tab pos="387350" algn="l"/>
                <a:tab pos="490538" algn="l"/>
                <a:tab pos="904875" algn="l"/>
                <a:tab pos="1319213" algn="l"/>
                <a:tab pos="1735138" algn="l"/>
                <a:tab pos="2149475" algn="l"/>
                <a:tab pos="2563813" algn="l"/>
                <a:tab pos="2978150" algn="l"/>
                <a:tab pos="3394075" algn="l"/>
                <a:tab pos="3808413" algn="l"/>
                <a:tab pos="4222750" algn="l"/>
                <a:tab pos="4637088" algn="l"/>
                <a:tab pos="5053013" algn="l"/>
                <a:tab pos="5467350" algn="l"/>
                <a:tab pos="5881688" algn="l"/>
                <a:tab pos="6296025" algn="l"/>
                <a:tab pos="6710363" algn="l"/>
                <a:tab pos="7126288" algn="l"/>
                <a:tab pos="7540625" algn="l"/>
                <a:tab pos="7954963" algn="l"/>
                <a:tab pos="8369300" algn="l"/>
              </a:tabLst>
              <a:defRPr/>
            </a:pPr>
            <a:r>
              <a:rPr lang="en-US" sz="2000" dirty="0"/>
              <a:t>Font</a:t>
            </a:r>
          </a:p>
          <a:p>
            <a:pPr marL="1958975" lvl="2" indent="-519113">
              <a:buClr>
                <a:srgbClr val="FF3366"/>
              </a:buClr>
              <a:buSzPct val="75000"/>
              <a:buFont typeface="Symbol" pitchFamily="18" charset="2"/>
              <a:buChar char=""/>
              <a:tabLst>
                <a:tab pos="387350" algn="l"/>
                <a:tab pos="490538" algn="l"/>
                <a:tab pos="904875" algn="l"/>
                <a:tab pos="1319213" algn="l"/>
                <a:tab pos="1735138" algn="l"/>
                <a:tab pos="2149475" algn="l"/>
                <a:tab pos="2563813" algn="l"/>
                <a:tab pos="2978150" algn="l"/>
                <a:tab pos="3394075" algn="l"/>
                <a:tab pos="3808413" algn="l"/>
                <a:tab pos="4222750" algn="l"/>
                <a:tab pos="4637088" algn="l"/>
                <a:tab pos="5053013" algn="l"/>
                <a:tab pos="5467350" algn="l"/>
                <a:tab pos="5881688" algn="l"/>
                <a:tab pos="6296025" algn="l"/>
                <a:tab pos="6710363" algn="l"/>
                <a:tab pos="7126288" algn="l"/>
                <a:tab pos="7540625" algn="l"/>
                <a:tab pos="7954963" algn="l"/>
                <a:tab pos="8369300" algn="l"/>
              </a:tabLst>
              <a:defRPr/>
            </a:pPr>
            <a:r>
              <a:rPr lang="en-US" sz="2000" dirty="0"/>
              <a:t>Text</a:t>
            </a:r>
          </a:p>
          <a:p>
            <a:pPr marL="1958975" lvl="2" indent="-519113">
              <a:buClr>
                <a:srgbClr val="FF3366"/>
              </a:buClr>
              <a:buSzPct val="75000"/>
              <a:buFont typeface="Symbol" pitchFamily="18" charset="2"/>
              <a:buChar char=""/>
              <a:tabLst>
                <a:tab pos="387350" algn="l"/>
                <a:tab pos="490538" algn="l"/>
                <a:tab pos="904875" algn="l"/>
                <a:tab pos="1319213" algn="l"/>
                <a:tab pos="1735138" algn="l"/>
                <a:tab pos="2149475" algn="l"/>
                <a:tab pos="2563813" algn="l"/>
                <a:tab pos="2978150" algn="l"/>
                <a:tab pos="3394075" algn="l"/>
                <a:tab pos="3808413" algn="l"/>
                <a:tab pos="4222750" algn="l"/>
                <a:tab pos="4637088" algn="l"/>
                <a:tab pos="5053013" algn="l"/>
                <a:tab pos="5467350" algn="l"/>
                <a:tab pos="5881688" algn="l"/>
                <a:tab pos="6296025" algn="l"/>
                <a:tab pos="6710363" algn="l"/>
                <a:tab pos="7126288" algn="l"/>
                <a:tab pos="7540625" algn="l"/>
                <a:tab pos="7954963" algn="l"/>
                <a:tab pos="8369300" algn="l"/>
              </a:tabLst>
              <a:defRPr/>
            </a:pPr>
            <a:r>
              <a:rPr lang="en-US" sz="2000" dirty="0"/>
              <a:t>Visible</a:t>
            </a:r>
          </a:p>
          <a:p>
            <a:pPr marL="906463" lvl="1" indent="-293688">
              <a:buClr>
                <a:srgbClr val="FF3366"/>
              </a:buClr>
              <a:buSzPct val="45000"/>
              <a:buFont typeface="Wingdings" pitchFamily="2" charset="2"/>
              <a:buChar char=""/>
              <a:tabLst>
                <a:tab pos="387350" algn="l"/>
                <a:tab pos="490538" algn="l"/>
                <a:tab pos="904875" algn="l"/>
                <a:tab pos="1319213" algn="l"/>
                <a:tab pos="1735138" algn="l"/>
                <a:tab pos="2149475" algn="l"/>
                <a:tab pos="2563813" algn="l"/>
                <a:tab pos="2978150" algn="l"/>
                <a:tab pos="3394075" algn="l"/>
                <a:tab pos="3808413" algn="l"/>
                <a:tab pos="4222750" algn="l"/>
                <a:tab pos="4637088" algn="l"/>
                <a:tab pos="5053013" algn="l"/>
                <a:tab pos="5467350" algn="l"/>
                <a:tab pos="5881688" algn="l"/>
                <a:tab pos="6296025" algn="l"/>
                <a:tab pos="6710363" algn="l"/>
                <a:tab pos="7126288" algn="l"/>
                <a:tab pos="7540625" algn="l"/>
                <a:tab pos="7954963" algn="l"/>
                <a:tab pos="8369300" algn="l"/>
              </a:tabLst>
              <a:defRPr/>
            </a:pPr>
            <a:r>
              <a:rPr lang="en-US" sz="2000" dirty="0"/>
              <a:t>Example methods:</a:t>
            </a:r>
          </a:p>
          <a:p>
            <a:pPr marL="1958975" lvl="2" indent="-519113">
              <a:buClr>
                <a:srgbClr val="FF3366"/>
              </a:buClr>
              <a:buSzPct val="75000"/>
              <a:buFont typeface="Symbol" pitchFamily="18" charset="2"/>
              <a:buChar char=""/>
              <a:tabLst>
                <a:tab pos="387350" algn="l"/>
                <a:tab pos="490538" algn="l"/>
                <a:tab pos="904875" algn="l"/>
                <a:tab pos="1319213" algn="l"/>
                <a:tab pos="1735138" algn="l"/>
                <a:tab pos="2149475" algn="l"/>
                <a:tab pos="2563813" algn="l"/>
                <a:tab pos="2978150" algn="l"/>
                <a:tab pos="3394075" algn="l"/>
                <a:tab pos="3808413" algn="l"/>
                <a:tab pos="4222750" algn="l"/>
                <a:tab pos="4637088" algn="l"/>
                <a:tab pos="5053013" algn="l"/>
                <a:tab pos="5467350" algn="l"/>
                <a:tab pos="5881688" algn="l"/>
                <a:tab pos="6296025" algn="l"/>
                <a:tab pos="6710363" algn="l"/>
                <a:tab pos="7126288" algn="l"/>
                <a:tab pos="7540625" algn="l"/>
                <a:tab pos="7954963" algn="l"/>
                <a:tab pos="8369300" algn="l"/>
              </a:tabLst>
              <a:defRPr/>
            </a:pPr>
            <a:r>
              <a:rPr lang="en-US" sz="2000" dirty="0"/>
              <a:t>Hide</a:t>
            </a:r>
          </a:p>
          <a:p>
            <a:pPr marL="1958975" lvl="2" indent="-519113">
              <a:buClr>
                <a:srgbClr val="FF3366"/>
              </a:buClr>
              <a:buSzPct val="75000"/>
              <a:buFont typeface="Symbol" pitchFamily="18" charset="2"/>
              <a:buChar char=""/>
              <a:tabLst>
                <a:tab pos="387350" algn="l"/>
                <a:tab pos="490538" algn="l"/>
                <a:tab pos="904875" algn="l"/>
                <a:tab pos="1319213" algn="l"/>
                <a:tab pos="1735138" algn="l"/>
                <a:tab pos="2149475" algn="l"/>
                <a:tab pos="2563813" algn="l"/>
                <a:tab pos="2978150" algn="l"/>
                <a:tab pos="3394075" algn="l"/>
                <a:tab pos="3808413" algn="l"/>
                <a:tab pos="4222750" algn="l"/>
                <a:tab pos="4637088" algn="l"/>
                <a:tab pos="5053013" algn="l"/>
                <a:tab pos="5467350" algn="l"/>
                <a:tab pos="5881688" algn="l"/>
                <a:tab pos="6296025" algn="l"/>
                <a:tab pos="6710363" algn="l"/>
                <a:tab pos="7126288" algn="l"/>
                <a:tab pos="7540625" algn="l"/>
                <a:tab pos="7954963" algn="l"/>
                <a:tab pos="8369300" algn="l"/>
              </a:tabLst>
              <a:defRPr/>
            </a:pPr>
            <a:r>
              <a:rPr lang="en-US" sz="2000" dirty="0"/>
              <a:t>Select</a:t>
            </a:r>
          </a:p>
          <a:p>
            <a:pPr marL="1958975" lvl="2" indent="-519113">
              <a:buClr>
                <a:srgbClr val="FF3366"/>
              </a:buClr>
              <a:buSzPct val="75000"/>
              <a:buFont typeface="Symbol" pitchFamily="18" charset="2"/>
              <a:buChar char=""/>
              <a:tabLst>
                <a:tab pos="387350" algn="l"/>
                <a:tab pos="490538" algn="l"/>
                <a:tab pos="904875" algn="l"/>
                <a:tab pos="1319213" algn="l"/>
                <a:tab pos="1735138" algn="l"/>
                <a:tab pos="2149475" algn="l"/>
                <a:tab pos="2563813" algn="l"/>
                <a:tab pos="2978150" algn="l"/>
                <a:tab pos="3394075" algn="l"/>
                <a:tab pos="3808413" algn="l"/>
                <a:tab pos="4222750" algn="l"/>
                <a:tab pos="4637088" algn="l"/>
                <a:tab pos="5053013" algn="l"/>
                <a:tab pos="5467350" algn="l"/>
                <a:tab pos="5881688" algn="l"/>
                <a:tab pos="6296025" algn="l"/>
                <a:tab pos="6710363" algn="l"/>
                <a:tab pos="7126288" algn="l"/>
                <a:tab pos="7540625" algn="l"/>
                <a:tab pos="7954963" algn="l"/>
                <a:tab pos="8369300" algn="l"/>
              </a:tabLst>
              <a:defRPr/>
            </a:pPr>
            <a:r>
              <a:rPr lang="en-US" sz="2000" dirty="0"/>
              <a:t>Show</a:t>
            </a:r>
          </a:p>
          <a:p>
            <a:pPr marL="1958975" lvl="2" indent="-519113">
              <a:buClr>
                <a:srgbClr val="FF3366"/>
              </a:buClr>
              <a:buSzPct val="75000"/>
              <a:buFont typeface="Symbol" pitchFamily="18" charset="2"/>
              <a:buChar char=""/>
              <a:tabLst>
                <a:tab pos="387350" algn="l"/>
                <a:tab pos="490538" algn="l"/>
                <a:tab pos="904875" algn="l"/>
                <a:tab pos="1319213" algn="l"/>
                <a:tab pos="1735138" algn="l"/>
                <a:tab pos="2149475" algn="l"/>
                <a:tab pos="2563813" algn="l"/>
                <a:tab pos="2978150" algn="l"/>
                <a:tab pos="3394075" algn="l"/>
                <a:tab pos="3808413" algn="l"/>
                <a:tab pos="4222750" algn="l"/>
                <a:tab pos="4637088" algn="l"/>
                <a:tab pos="5053013" algn="l"/>
                <a:tab pos="5467350" algn="l"/>
                <a:tab pos="5881688" algn="l"/>
                <a:tab pos="6296025" algn="l"/>
                <a:tab pos="6710363" algn="l"/>
                <a:tab pos="7126288" algn="l"/>
                <a:tab pos="7540625" algn="l"/>
                <a:tab pos="7954963" algn="l"/>
                <a:tab pos="8369300" algn="l"/>
              </a:tabLst>
              <a:defRPr/>
            </a:pPr>
            <a:endParaRPr lang="en-US" sz="2000" dirty="0"/>
          </a:p>
          <a:p>
            <a:pPr marL="620650" indent="-619209">
              <a:buFont typeface="Times New Roman" pitchFamily="16" charset="0"/>
              <a:buChar char="•"/>
              <a:tabLst>
                <a:tab pos="620650" algn="l"/>
                <a:tab pos="722891" algn="l"/>
                <a:tab pos="1137617" algn="l"/>
                <a:tab pos="1552343" algn="l"/>
                <a:tab pos="1967069" algn="l"/>
                <a:tab pos="2381795" algn="l"/>
                <a:tab pos="2796521" algn="l"/>
                <a:tab pos="3211247" algn="l"/>
                <a:tab pos="3625974" algn="l"/>
                <a:tab pos="4040700" algn="l"/>
                <a:tab pos="4455426" algn="l"/>
                <a:tab pos="4870152" algn="l"/>
                <a:tab pos="5284878" algn="l"/>
                <a:tab pos="5699604" algn="l"/>
                <a:tab pos="6114330" algn="l"/>
                <a:tab pos="6529056" algn="l"/>
                <a:tab pos="6943782" algn="l"/>
                <a:tab pos="7358509" algn="l"/>
                <a:tab pos="7773235" algn="l"/>
                <a:tab pos="8187961" algn="l"/>
                <a:tab pos="8602687" algn="l"/>
              </a:tabLst>
              <a:defRPr/>
            </a:pPr>
            <a:r>
              <a:rPr lang="en-US" sz="2000" dirty="0"/>
              <a:t>In C#, </a:t>
            </a:r>
            <a:r>
              <a:rPr lang="en-US" sz="2000" i="1" dirty="0">
                <a:solidFill>
                  <a:srgbClr val="0000FF"/>
                </a:solidFill>
              </a:rPr>
              <a:t>default  names </a:t>
            </a:r>
            <a:r>
              <a:rPr lang="en-US" sz="2000" dirty="0"/>
              <a:t>for controls/components are:</a:t>
            </a:r>
          </a:p>
          <a:p>
            <a:pPr marL="1139763" lvl="1" indent="-619209">
              <a:buFont typeface="Arial" charset="0"/>
              <a:buChar char="–"/>
              <a:tabLst>
                <a:tab pos="620650" algn="l"/>
                <a:tab pos="722891" algn="l"/>
                <a:tab pos="1137617" algn="l"/>
                <a:tab pos="1552343" algn="l"/>
                <a:tab pos="1967069" algn="l"/>
                <a:tab pos="2381795" algn="l"/>
                <a:tab pos="2796521" algn="l"/>
                <a:tab pos="3211247" algn="l"/>
                <a:tab pos="3625974" algn="l"/>
                <a:tab pos="4040700" algn="l"/>
                <a:tab pos="4455426" algn="l"/>
                <a:tab pos="4870152" algn="l"/>
                <a:tab pos="5284878" algn="l"/>
                <a:tab pos="5699604" algn="l"/>
                <a:tab pos="6114330" algn="l"/>
                <a:tab pos="6529056" algn="l"/>
                <a:tab pos="6943782" algn="l"/>
                <a:tab pos="7358509" algn="l"/>
                <a:tab pos="7773235" algn="l"/>
                <a:tab pos="8187961" algn="l"/>
                <a:tab pos="8602687" algn="l"/>
              </a:tabLst>
              <a:defRPr/>
            </a:pPr>
            <a:r>
              <a:rPr lang="en-US" sz="2000" dirty="0"/>
              <a:t> button1, label1, textbox1, etc.</a:t>
            </a:r>
          </a:p>
          <a:p>
            <a:pPr marL="1535050" lvl="2" indent="-619209">
              <a:buFont typeface="Arial" charset="0"/>
              <a:buChar char="-"/>
              <a:tabLst>
                <a:tab pos="620650" algn="l"/>
                <a:tab pos="722891" algn="l"/>
                <a:tab pos="1137617" algn="l"/>
                <a:tab pos="1552343" algn="l"/>
                <a:tab pos="1967069" algn="l"/>
                <a:tab pos="2381795" algn="l"/>
                <a:tab pos="2796521" algn="l"/>
                <a:tab pos="3211247" algn="l"/>
                <a:tab pos="3625974" algn="l"/>
                <a:tab pos="4040700" algn="l"/>
                <a:tab pos="4455426" algn="l"/>
                <a:tab pos="4870152" algn="l"/>
                <a:tab pos="5284878" algn="l"/>
                <a:tab pos="5699604" algn="l"/>
                <a:tab pos="6114330" algn="l"/>
                <a:tab pos="6529056" algn="l"/>
                <a:tab pos="6943782" algn="l"/>
                <a:tab pos="7358509" algn="l"/>
                <a:tab pos="7773235" algn="l"/>
                <a:tab pos="8187961" algn="l"/>
                <a:tab pos="8602687" algn="l"/>
              </a:tabLst>
              <a:defRPr/>
            </a:pPr>
            <a:r>
              <a:rPr lang="en-US" sz="2000" dirty="0"/>
              <a:t>not very descriptive (“generic”)</a:t>
            </a:r>
          </a:p>
          <a:p>
            <a:pPr marL="620650" indent="-619209">
              <a:buFont typeface="Times New Roman" pitchFamily="16" charset="0"/>
              <a:buChar char="•"/>
              <a:tabLst>
                <a:tab pos="620650" algn="l"/>
                <a:tab pos="722891" algn="l"/>
                <a:tab pos="1137617" algn="l"/>
                <a:tab pos="1552343" algn="l"/>
                <a:tab pos="1967069" algn="l"/>
                <a:tab pos="2381795" algn="l"/>
                <a:tab pos="2796521" algn="l"/>
                <a:tab pos="3211247" algn="l"/>
                <a:tab pos="3625974" algn="l"/>
                <a:tab pos="4040700" algn="l"/>
                <a:tab pos="4455426" algn="l"/>
                <a:tab pos="4870152" algn="l"/>
                <a:tab pos="5284878" algn="l"/>
                <a:tab pos="5699604" algn="l"/>
                <a:tab pos="6114330" algn="l"/>
                <a:tab pos="6529056" algn="l"/>
                <a:tab pos="6943782" algn="l"/>
                <a:tab pos="7358509" algn="l"/>
                <a:tab pos="7773235" algn="l"/>
                <a:tab pos="8187961" algn="l"/>
                <a:tab pos="8602687" algn="l"/>
              </a:tabLst>
              <a:defRPr/>
            </a:pPr>
            <a:r>
              <a:rPr lang="en-US" sz="2000" dirty="0">
                <a:solidFill>
                  <a:srgbClr val="0000FF"/>
                </a:solidFill>
              </a:rPr>
              <a:t>Use</a:t>
            </a:r>
            <a:r>
              <a:rPr lang="en-US" sz="2000" dirty="0"/>
              <a:t> better, </a:t>
            </a:r>
            <a:r>
              <a:rPr lang="en-US" sz="2000" dirty="0">
                <a:solidFill>
                  <a:srgbClr val="0000FF"/>
                </a:solidFill>
              </a:rPr>
              <a:t>descriptive names</a:t>
            </a:r>
            <a:endParaRPr lang="en-US" sz="2000" b="1" dirty="0">
              <a:solidFill>
                <a:srgbClr val="0000FF"/>
              </a:solidFill>
            </a:endParaRPr>
          </a:p>
          <a:p>
            <a:pPr marL="1346420" lvl="1" indent="-515528">
              <a:buFont typeface="Times New Roman" pitchFamily="16" charset="0"/>
              <a:buChar char="–"/>
              <a:tabLst>
                <a:tab pos="620650" algn="l"/>
                <a:tab pos="722891" algn="l"/>
                <a:tab pos="1137617" algn="l"/>
                <a:tab pos="1552343" algn="l"/>
                <a:tab pos="1967069" algn="l"/>
                <a:tab pos="2381795" algn="l"/>
                <a:tab pos="2796521" algn="l"/>
                <a:tab pos="3211247" algn="l"/>
                <a:tab pos="3625974" algn="l"/>
                <a:tab pos="4040700" algn="l"/>
                <a:tab pos="4455426" algn="l"/>
                <a:tab pos="4870152" algn="l"/>
                <a:tab pos="5284878" algn="l"/>
                <a:tab pos="5699604" algn="l"/>
                <a:tab pos="6114330" algn="l"/>
                <a:tab pos="6529056" algn="l"/>
                <a:tab pos="6943782" algn="l"/>
                <a:tab pos="7358509" algn="l"/>
                <a:tab pos="7773235" algn="l"/>
                <a:tab pos="8187961" algn="l"/>
                <a:tab pos="8602687" algn="l"/>
              </a:tabLst>
              <a:defRPr/>
            </a:pPr>
            <a:r>
              <a:rPr lang="en-US" sz="2000" dirty="0"/>
              <a:t>Names to have meanings that make sense</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991CB206-DA79-0937-0C3B-0571F8BDF298}"/>
              </a:ext>
            </a:extLst>
          </p:cNvPr>
          <p:cNvSpPr>
            <a:spLocks noGrp="1"/>
          </p:cNvSpPr>
          <p:nvPr>
            <p:ph type="title"/>
          </p:nvPr>
        </p:nvSpPr>
        <p:spPr/>
        <p:txBody>
          <a:bodyPr/>
          <a:lstStyle/>
          <a:p>
            <a:r>
              <a:rPr lang="en-US" altLang="en-US" sz="2000"/>
              <a:t>C# is designed for building a variety of applications that run on the .NET Framework</a:t>
            </a:r>
            <a:endParaRPr lang="ar-IQ" altLang="en-US" sz="2000"/>
          </a:p>
        </p:txBody>
      </p:sp>
      <p:sp>
        <p:nvSpPr>
          <p:cNvPr id="6147" name="Content Placeholder 2">
            <a:extLst>
              <a:ext uri="{FF2B5EF4-FFF2-40B4-BE49-F238E27FC236}">
                <a16:creationId xmlns:a16="http://schemas.microsoft.com/office/drawing/2014/main" id="{50E5D774-0C48-CFE6-B70F-919981AF0F66}"/>
              </a:ext>
            </a:extLst>
          </p:cNvPr>
          <p:cNvSpPr>
            <a:spLocks noGrp="1"/>
          </p:cNvSpPr>
          <p:nvPr>
            <p:ph idx="1"/>
          </p:nvPr>
        </p:nvSpPr>
        <p:spPr/>
        <p:txBody>
          <a:bodyPr/>
          <a:lstStyle/>
          <a:p>
            <a:endParaRPr lang="ar-IQ" altLang="en-US"/>
          </a:p>
        </p:txBody>
      </p:sp>
      <p:sp>
        <p:nvSpPr>
          <p:cNvPr id="6148" name="Slide Number Placeholder 3">
            <a:extLst>
              <a:ext uri="{FF2B5EF4-FFF2-40B4-BE49-F238E27FC236}">
                <a16:creationId xmlns:a16="http://schemas.microsoft.com/office/drawing/2014/main" id="{DBAC553C-C140-83D6-B814-36B2AF722F07}"/>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8B3FC52-807E-4AA7-A8F9-56D9AC44798E}" type="slidenum">
              <a:rPr lang="en-US" altLang="en-US"/>
              <a:pPr/>
              <a:t>5</a:t>
            </a:fld>
            <a:endParaRPr lang="en-US" altLang="en-US"/>
          </a:p>
        </p:txBody>
      </p:sp>
      <p:pic>
        <p:nvPicPr>
          <p:cNvPr id="6149" name="Picture 2">
            <a:extLst>
              <a:ext uri="{FF2B5EF4-FFF2-40B4-BE49-F238E27FC236}">
                <a16:creationId xmlns:a16="http://schemas.microsoft.com/office/drawing/2014/main" id="{5B924D0D-6949-0F0F-604A-CE42EEE3CC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295400"/>
            <a:ext cx="89217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B92DDD24-5D7F-3357-9A96-A0133AE3E283}"/>
              </a:ext>
            </a:extLst>
          </p:cNvPr>
          <p:cNvSpPr>
            <a:spLocks noGrp="1"/>
          </p:cNvSpPr>
          <p:nvPr>
            <p:ph type="title"/>
          </p:nvPr>
        </p:nvSpPr>
        <p:spPr/>
        <p:txBody>
          <a:bodyPr/>
          <a:lstStyle/>
          <a:p>
            <a:endParaRPr lang="ar-IQ" altLang="en-US"/>
          </a:p>
        </p:txBody>
      </p:sp>
      <p:sp>
        <p:nvSpPr>
          <p:cNvPr id="7171" name="Content Placeholder 2">
            <a:extLst>
              <a:ext uri="{FF2B5EF4-FFF2-40B4-BE49-F238E27FC236}">
                <a16:creationId xmlns:a16="http://schemas.microsoft.com/office/drawing/2014/main" id="{F1BD6208-73F9-1039-1000-6FD6A3D9EFBA}"/>
              </a:ext>
            </a:extLst>
          </p:cNvPr>
          <p:cNvSpPr>
            <a:spLocks noGrp="1"/>
          </p:cNvSpPr>
          <p:nvPr>
            <p:ph idx="1"/>
          </p:nvPr>
        </p:nvSpPr>
        <p:spPr/>
        <p:txBody>
          <a:bodyPr/>
          <a:lstStyle/>
          <a:p>
            <a:r>
              <a:rPr lang="en-US" altLang="en-US"/>
              <a:t>1. Menu Bar</a:t>
            </a:r>
          </a:p>
          <a:p>
            <a:r>
              <a:rPr lang="en-US" altLang="en-US"/>
              <a:t>2. Standard Toolbar</a:t>
            </a:r>
          </a:p>
          <a:p>
            <a:r>
              <a:rPr lang="en-US" altLang="en-US"/>
              <a:t>3. ToolBox</a:t>
            </a:r>
          </a:p>
          <a:p>
            <a:r>
              <a:rPr lang="en-US" altLang="en-US"/>
              <a:t>4. Forms Designer</a:t>
            </a:r>
          </a:p>
          <a:p>
            <a:r>
              <a:rPr lang="en-US" altLang="en-US"/>
              <a:t>5. Output Window</a:t>
            </a:r>
          </a:p>
          <a:p>
            <a:r>
              <a:rPr lang="en-US" altLang="en-US"/>
              <a:t>6. Solution Explorer</a:t>
            </a:r>
          </a:p>
          <a:p>
            <a:r>
              <a:rPr lang="en-US" altLang="en-US"/>
              <a:t>7. Properties Window</a:t>
            </a:r>
          </a:p>
          <a:p>
            <a:endParaRPr lang="ar-IQ" altLang="en-US"/>
          </a:p>
        </p:txBody>
      </p:sp>
      <p:sp>
        <p:nvSpPr>
          <p:cNvPr id="7172" name="Slide Number Placeholder 3">
            <a:extLst>
              <a:ext uri="{FF2B5EF4-FFF2-40B4-BE49-F238E27FC236}">
                <a16:creationId xmlns:a16="http://schemas.microsoft.com/office/drawing/2014/main" id="{DCFA3FE7-EF5E-3FC4-FCBC-A2A7BBBCE7FC}"/>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23415E6-DEB2-4EAF-8BE3-B6FB87EE6D9B}" type="slidenum">
              <a:rPr lang="en-US" altLang="en-US"/>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a:extLst>
              <a:ext uri="{FF2B5EF4-FFF2-40B4-BE49-F238E27FC236}">
                <a16:creationId xmlns:a16="http://schemas.microsoft.com/office/drawing/2014/main" id="{DED74647-F1B8-6C01-39EA-8EB5D5A40BCE}"/>
              </a:ext>
            </a:extLst>
          </p:cNvPr>
          <p:cNvSpPr>
            <a:spLocks noGrp="1"/>
          </p:cNvSpPr>
          <p:nvPr>
            <p:ph idx="1"/>
          </p:nvPr>
        </p:nvSpPr>
        <p:spPr>
          <a:xfrm>
            <a:off x="457200" y="533400"/>
            <a:ext cx="8229600" cy="5592763"/>
          </a:xfrm>
        </p:spPr>
        <p:txBody>
          <a:bodyPr/>
          <a:lstStyle/>
          <a:p>
            <a:r>
              <a:rPr lang="en-US" altLang="en-US" sz="2400"/>
              <a:t>The first step is to start a new project and build a form. Open your Visual Studio and select File-&gt;New Project and from the new project dialog box select Other Languages-&gt;Visual C# and select Windows Forms Application. Enter a project name at the bottom of the dialouge box and click OK button. The following picture shows how to create a new Form in Visual Studio</a:t>
            </a:r>
            <a:r>
              <a:rPr lang="en-US" altLang="en-US" sz="2000"/>
              <a:t>.</a:t>
            </a:r>
            <a:endParaRPr lang="ar-IQ" altLang="en-US" sz="2000"/>
          </a:p>
        </p:txBody>
      </p:sp>
      <p:sp>
        <p:nvSpPr>
          <p:cNvPr id="8195" name="Slide Number Placeholder 3">
            <a:extLst>
              <a:ext uri="{FF2B5EF4-FFF2-40B4-BE49-F238E27FC236}">
                <a16:creationId xmlns:a16="http://schemas.microsoft.com/office/drawing/2014/main" id="{CD5511EE-66C3-B768-7199-6E2C4571353A}"/>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CECCA85-075C-44CF-AE79-D69CE78C112B}" type="slidenum">
              <a:rPr lang="en-US" altLang="en-US"/>
              <a:pPr/>
              <a:t>7</a:t>
            </a:fld>
            <a:endParaRPr lang="en-US" altLang="en-US"/>
          </a:p>
        </p:txBody>
      </p:sp>
      <p:pic>
        <p:nvPicPr>
          <p:cNvPr id="8196" name="Picture 3">
            <a:extLst>
              <a:ext uri="{FF2B5EF4-FFF2-40B4-BE49-F238E27FC236}">
                <a16:creationId xmlns:a16="http://schemas.microsoft.com/office/drawing/2014/main" id="{65FE3641-54DD-E882-E87C-4C48F5FA3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50" y="3352800"/>
            <a:ext cx="77978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8207455F-2B25-CE38-EFE0-FEB8E07641AE}"/>
              </a:ext>
            </a:extLst>
          </p:cNvPr>
          <p:cNvSpPr>
            <a:spLocks noGrp="1"/>
          </p:cNvSpPr>
          <p:nvPr>
            <p:ph type="title"/>
          </p:nvPr>
        </p:nvSpPr>
        <p:spPr/>
        <p:txBody>
          <a:bodyPr/>
          <a:lstStyle/>
          <a:p>
            <a:endParaRPr lang="ar-IQ" altLang="en-US"/>
          </a:p>
        </p:txBody>
      </p:sp>
      <p:sp>
        <p:nvSpPr>
          <p:cNvPr id="9219" name="Content Placeholder 2">
            <a:extLst>
              <a:ext uri="{FF2B5EF4-FFF2-40B4-BE49-F238E27FC236}">
                <a16:creationId xmlns:a16="http://schemas.microsoft.com/office/drawing/2014/main" id="{548F4275-E2B3-989A-16BC-4B5A6FA24110}"/>
              </a:ext>
            </a:extLst>
          </p:cNvPr>
          <p:cNvSpPr>
            <a:spLocks noGrp="1"/>
          </p:cNvSpPr>
          <p:nvPr>
            <p:ph idx="1"/>
          </p:nvPr>
        </p:nvSpPr>
        <p:spPr>
          <a:xfrm>
            <a:off x="457200" y="1524000"/>
            <a:ext cx="8229600" cy="4800600"/>
          </a:xfrm>
        </p:spPr>
        <p:txBody>
          <a:bodyPr/>
          <a:lstStyle/>
          <a:p>
            <a:r>
              <a:rPr lang="en-US" altLang="en-US"/>
              <a:t>Select Windows Forms Application from New Project dialog box.</a:t>
            </a:r>
            <a:endParaRPr lang="ar-IQ" altLang="en-US"/>
          </a:p>
        </p:txBody>
      </p:sp>
      <p:sp>
        <p:nvSpPr>
          <p:cNvPr id="9220" name="Slide Number Placeholder 3">
            <a:extLst>
              <a:ext uri="{FF2B5EF4-FFF2-40B4-BE49-F238E27FC236}">
                <a16:creationId xmlns:a16="http://schemas.microsoft.com/office/drawing/2014/main" id="{B6B46592-84F8-9393-07EB-0AC7CE554310}"/>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1A7F2EF-D56D-4A93-95E3-68920DAF7B51}" type="slidenum">
              <a:rPr lang="en-US" altLang="en-US"/>
              <a:pPr/>
              <a:t>8</a:t>
            </a:fld>
            <a:endParaRPr lang="en-US" altLang="en-US"/>
          </a:p>
        </p:txBody>
      </p:sp>
      <p:pic>
        <p:nvPicPr>
          <p:cNvPr id="9221" name="Picture 2">
            <a:extLst>
              <a:ext uri="{FF2B5EF4-FFF2-40B4-BE49-F238E27FC236}">
                <a16:creationId xmlns:a16="http://schemas.microsoft.com/office/drawing/2014/main" id="{65A97880-5D4D-0575-8F2A-D28CEDA678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038" y="3352800"/>
            <a:ext cx="7883525" cy="298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a:extLst>
              <a:ext uri="{FF2B5EF4-FFF2-40B4-BE49-F238E27FC236}">
                <a16:creationId xmlns:a16="http://schemas.microsoft.com/office/drawing/2014/main" id="{5D3223DA-739F-24F0-742F-20DA264751EE}"/>
              </a:ext>
            </a:extLst>
          </p:cNvPr>
          <p:cNvSpPr>
            <a:spLocks noGrp="1"/>
          </p:cNvSpPr>
          <p:nvPr>
            <p:ph idx="1"/>
          </p:nvPr>
        </p:nvSpPr>
        <p:spPr>
          <a:xfrm>
            <a:off x="268288" y="228600"/>
            <a:ext cx="8229600" cy="4525963"/>
          </a:xfrm>
        </p:spPr>
        <p:txBody>
          <a:bodyPr/>
          <a:lstStyle/>
          <a:p>
            <a:r>
              <a:rPr lang="en-US" altLang="en-US" sz="2000"/>
              <a:t>To create your first Windows form project, click the File menu again. This time, select </a:t>
            </a:r>
            <a:r>
              <a:rPr lang="en-US" altLang="en-US" sz="2000" b="1"/>
              <a:t>New Project</a:t>
            </a:r>
            <a:r>
              <a:rPr lang="en-US" altLang="en-US" sz="2000"/>
              <a:t> from the menu. When you do, you'll see the New Project dialogue box again</a:t>
            </a:r>
            <a:r>
              <a:rPr lang="en-US" altLang="en-US"/>
              <a:t>.</a:t>
            </a:r>
            <a:endParaRPr lang="ar-IQ" altLang="en-US"/>
          </a:p>
        </p:txBody>
      </p:sp>
      <p:sp>
        <p:nvSpPr>
          <p:cNvPr id="10243" name="Slide Number Placeholder 3">
            <a:extLst>
              <a:ext uri="{FF2B5EF4-FFF2-40B4-BE49-F238E27FC236}">
                <a16:creationId xmlns:a16="http://schemas.microsoft.com/office/drawing/2014/main" id="{F7FFBCFE-6284-A98E-60F2-E904B49FC184}"/>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CCE0FEE-82D0-48B3-94F6-B5C0FD724A03}" type="slidenum">
              <a:rPr lang="en-US" altLang="en-US"/>
              <a:pPr/>
              <a:t>9</a:t>
            </a:fld>
            <a:endParaRPr lang="en-US" altLang="en-US"/>
          </a:p>
        </p:txBody>
      </p:sp>
      <p:pic>
        <p:nvPicPr>
          <p:cNvPr id="10244" name="Picture 2">
            <a:extLst>
              <a:ext uri="{FF2B5EF4-FFF2-40B4-BE49-F238E27FC236}">
                <a16:creationId xmlns:a16="http://schemas.microsoft.com/office/drawing/2014/main" id="{3FEACE21-D88D-55F4-B0FF-35B5DCB71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88" y="1676400"/>
            <a:ext cx="8875712"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6021</TotalTime>
  <Words>2003</Words>
  <Application>Microsoft Office PowerPoint</Application>
  <PresentationFormat>On-screen Show (4:3)</PresentationFormat>
  <Paragraphs>263</Paragraphs>
  <Slides>36</Slides>
  <Notes>4</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Default Design</vt:lpstr>
      <vt:lpstr>PowerPoint Presentation</vt:lpstr>
      <vt:lpstr>OBJECTIVES</vt:lpstr>
      <vt:lpstr> Introduction</vt:lpstr>
      <vt:lpstr> Properties and Methods for GUI Controls</vt:lpstr>
      <vt:lpstr>C# is designed for building a variety of applications that run on the .NET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Windows Forms</vt:lpstr>
      <vt:lpstr>PowerPoint Presentation</vt:lpstr>
      <vt:lpstr>PowerPoint Presentation</vt:lpstr>
      <vt:lpstr>PowerPoint Presentation</vt:lpstr>
      <vt:lpstr>PowerPoint Presentation</vt:lpstr>
      <vt:lpstr> Event Handling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dc:title>
  <dc:creator>PAUL</dc:creator>
  <cp:lastModifiedBy>9647502157121</cp:lastModifiedBy>
  <cp:revision>228</cp:revision>
  <cp:lastPrinted>2018-02-19T10:16:47Z</cp:lastPrinted>
  <dcterms:created xsi:type="dcterms:W3CDTF">1999-09-10T19:21:11Z</dcterms:created>
  <dcterms:modified xsi:type="dcterms:W3CDTF">2022-10-10T19:13:16Z</dcterms:modified>
</cp:coreProperties>
</file>