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2"/>
  </p:notesMasterIdLst>
  <p:handoutMasterIdLst>
    <p:handoutMasterId r:id="rId23"/>
  </p:handoutMasterIdLst>
  <p:sldIdLst>
    <p:sldId id="477" r:id="rId2"/>
    <p:sldId id="507" r:id="rId3"/>
    <p:sldId id="508" r:id="rId4"/>
    <p:sldId id="478" r:id="rId5"/>
    <p:sldId id="520" r:id="rId6"/>
    <p:sldId id="479" r:id="rId7"/>
    <p:sldId id="501" r:id="rId8"/>
    <p:sldId id="500" r:id="rId9"/>
    <p:sldId id="502" r:id="rId10"/>
    <p:sldId id="514" r:id="rId11"/>
    <p:sldId id="515" r:id="rId12"/>
    <p:sldId id="517" r:id="rId13"/>
    <p:sldId id="518" r:id="rId14"/>
    <p:sldId id="519" r:id="rId15"/>
    <p:sldId id="509" r:id="rId16"/>
    <p:sldId id="510" r:id="rId17"/>
    <p:sldId id="511" r:id="rId18"/>
    <p:sldId id="512" r:id="rId19"/>
    <p:sldId id="513" r:id="rId20"/>
    <p:sldId id="516"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6" autoAdjust="0"/>
    <p:restoredTop sz="75984" autoAdjust="0"/>
  </p:normalViewPr>
  <p:slideViewPr>
    <p:cSldViewPr>
      <p:cViewPr>
        <p:scale>
          <a:sx n="40" d="100"/>
          <a:sy n="40" d="100"/>
        </p:scale>
        <p:origin x="-173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0" d="100"/>
          <a:sy n="30" d="100"/>
        </p:scale>
        <p:origin x="-126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handoutMaster" Target="handoutMasters/handout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 Id="rId27" Type="http://schemas.openxmlformats.org/officeDocument/2006/relationships/tableStyles" Target="tableStyles.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5002D79-AB1B-104D-BA65-9BF7D2A3B99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pPr>
              <a:defRPr/>
            </a:pPr>
            <a:endParaRPr lang="en-US" altLang="en-US"/>
          </a:p>
        </p:txBody>
      </p:sp>
      <p:sp>
        <p:nvSpPr>
          <p:cNvPr id="81923" name="Rectangle 3">
            <a:extLst>
              <a:ext uri="{FF2B5EF4-FFF2-40B4-BE49-F238E27FC236}">
                <a16:creationId xmlns:a16="http://schemas.microsoft.com/office/drawing/2014/main" id="{9EEE01E5-EF8F-5E90-5A83-C91E9AAB643F}"/>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pPr>
              <a:defRPr/>
            </a:pPr>
            <a:endParaRPr lang="en-US" altLang="en-US"/>
          </a:p>
        </p:txBody>
      </p:sp>
      <p:sp>
        <p:nvSpPr>
          <p:cNvPr id="81924" name="Rectangle 4">
            <a:extLst>
              <a:ext uri="{FF2B5EF4-FFF2-40B4-BE49-F238E27FC236}">
                <a16:creationId xmlns:a16="http://schemas.microsoft.com/office/drawing/2014/main" id="{3CD96F83-1608-8779-55AC-413B8425BD02}"/>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pPr>
              <a:defRPr/>
            </a:pPr>
            <a:endParaRPr lang="en-US" altLang="en-US"/>
          </a:p>
        </p:txBody>
      </p:sp>
      <p:sp>
        <p:nvSpPr>
          <p:cNvPr id="81925" name="Rectangle 5">
            <a:extLst>
              <a:ext uri="{FF2B5EF4-FFF2-40B4-BE49-F238E27FC236}">
                <a16:creationId xmlns:a16="http://schemas.microsoft.com/office/drawing/2014/main" id="{7D4483F9-6CB1-9B6B-34B5-0EAB238CEEE7}"/>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4E4356A5-C912-447F-8273-FCF2BD045968}"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55D6E8D-B871-E775-5F3F-ABB1E83EA95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pPr>
              <a:defRPr/>
            </a:pPr>
            <a:endParaRPr lang="en-US" altLang="en-US"/>
          </a:p>
        </p:txBody>
      </p:sp>
      <p:sp>
        <p:nvSpPr>
          <p:cNvPr id="80899" name="Rectangle 3">
            <a:extLst>
              <a:ext uri="{FF2B5EF4-FFF2-40B4-BE49-F238E27FC236}">
                <a16:creationId xmlns:a16="http://schemas.microsoft.com/office/drawing/2014/main" id="{CD3EA0B9-72F3-4CDE-EEE1-DBA138FDE229}"/>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pPr>
              <a:defRPr/>
            </a:pPr>
            <a:endParaRPr lang="en-US" altLang="en-US"/>
          </a:p>
        </p:txBody>
      </p:sp>
      <p:sp>
        <p:nvSpPr>
          <p:cNvPr id="22532" name="Rectangle 4">
            <a:extLst>
              <a:ext uri="{FF2B5EF4-FFF2-40B4-BE49-F238E27FC236}">
                <a16:creationId xmlns:a16="http://schemas.microsoft.com/office/drawing/2014/main" id="{395DCF82-5F7E-3977-4D9C-7FF409486D5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a:extLst>
              <a:ext uri="{FF2B5EF4-FFF2-40B4-BE49-F238E27FC236}">
                <a16:creationId xmlns:a16="http://schemas.microsoft.com/office/drawing/2014/main" id="{0C8E6637-B30F-00B8-F19C-DF3C70C47888}"/>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0902" name="Rectangle 6">
            <a:extLst>
              <a:ext uri="{FF2B5EF4-FFF2-40B4-BE49-F238E27FC236}">
                <a16:creationId xmlns:a16="http://schemas.microsoft.com/office/drawing/2014/main" id="{A62EFCA5-56D0-723E-6CEF-E03C27BC0D8E}"/>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pPr>
              <a:defRPr/>
            </a:pPr>
            <a:endParaRPr lang="en-US" altLang="en-US"/>
          </a:p>
        </p:txBody>
      </p:sp>
      <p:sp>
        <p:nvSpPr>
          <p:cNvPr id="80903" name="Rectangle 7">
            <a:extLst>
              <a:ext uri="{FF2B5EF4-FFF2-40B4-BE49-F238E27FC236}">
                <a16:creationId xmlns:a16="http://schemas.microsoft.com/office/drawing/2014/main" id="{4E0E668E-E1BC-9D01-9553-AB354268B992}"/>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A2540379-2004-4B0C-95D3-4FF999E28B3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7709DBA0-B397-7C7A-CE16-83B5A8CF9E4D}"/>
              </a:ext>
            </a:extLst>
          </p:cNvPr>
          <p:cNvSpPr>
            <a:spLocks noGrp="1" noRot="1" noChangeAspect="1" noTextEdit="1"/>
          </p:cNvSpPr>
          <p:nvPr>
            <p:ph type="sldImg"/>
          </p:nvPr>
        </p:nvSpPr>
        <p:spPr>
          <a:ln/>
        </p:spPr>
      </p:sp>
      <p:sp>
        <p:nvSpPr>
          <p:cNvPr id="23555" name="Notes Placeholder 2">
            <a:extLst>
              <a:ext uri="{FF2B5EF4-FFF2-40B4-BE49-F238E27FC236}">
                <a16:creationId xmlns:a16="http://schemas.microsoft.com/office/drawing/2014/main" id="{B2EEDB7F-FC6C-925E-9AB4-FAC3025EA3C3}"/>
              </a:ext>
            </a:extLst>
          </p:cNvPr>
          <p:cNvSpPr>
            <a:spLocks noGrp="1"/>
          </p:cNvSpPr>
          <p:nvPr>
            <p:ph type="body" idx="1"/>
          </p:nvPr>
        </p:nvSpPr>
        <p:spPr>
          <a:noFill/>
        </p:spPr>
        <p:txBody>
          <a:bodyPr/>
          <a:lstStyle/>
          <a:p>
            <a:endParaRPr lang="ar-IQ" altLang="en-US"/>
          </a:p>
        </p:txBody>
      </p:sp>
      <p:sp>
        <p:nvSpPr>
          <p:cNvPr id="23556" name="Slide Number Placeholder 3">
            <a:extLst>
              <a:ext uri="{FF2B5EF4-FFF2-40B4-BE49-F238E27FC236}">
                <a16:creationId xmlns:a16="http://schemas.microsoft.com/office/drawing/2014/main" id="{CE86EE46-3999-4333-C940-DC7265A02B30}"/>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CA29B72-A891-4868-B145-F0C8918D247E}"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6E798D49-A496-C390-20DE-A52D0CDB699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6DC043E-A94F-4AAB-9F98-C098FD25251F}"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24579" name="Rectangle 2">
            <a:extLst>
              <a:ext uri="{FF2B5EF4-FFF2-40B4-BE49-F238E27FC236}">
                <a16:creationId xmlns:a16="http://schemas.microsoft.com/office/drawing/2014/main" id="{E82978E2-1EBA-0061-1B3D-AC1B47D7EF2C}"/>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2CF6A21A-595D-B905-DC97-F98EEFE9ABC6}"/>
              </a:ext>
            </a:extLst>
          </p:cNvPr>
          <p:cNvSpPr>
            <a:spLocks noGrp="1" noChangeArrowheads="1"/>
          </p:cNvSpPr>
          <p:nvPr>
            <p:ph type="body" idx="1"/>
          </p:nvPr>
        </p:nvSpPr>
        <p:spPr>
          <a:noFill/>
        </p:spPr>
        <p:txBody>
          <a:bodyPr/>
          <a:lstStyle/>
          <a:p>
            <a:endParaRPr lang="tr-T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A50760E3-9EFC-B477-25AC-A8FB2EC1FB3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9C0908-1F66-4839-9101-ECBDA3396258}"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25603" name="Rectangle 2">
            <a:extLst>
              <a:ext uri="{FF2B5EF4-FFF2-40B4-BE49-F238E27FC236}">
                <a16:creationId xmlns:a16="http://schemas.microsoft.com/office/drawing/2014/main" id="{16827F05-6F1A-6DB4-5E02-EACDDAD7743A}"/>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FE2A9E70-27B4-B61D-702D-84F810FEDDE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7EA5D71E-7B0E-40D8-99BE-F4525204693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D097B80-0FA1-798F-1A63-B88C1B554E8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75A3328-E301-C19D-2C1E-5179A90EBDAA}"/>
              </a:ext>
            </a:extLst>
          </p:cNvPr>
          <p:cNvSpPr>
            <a:spLocks noGrp="1" noChangeArrowheads="1"/>
          </p:cNvSpPr>
          <p:nvPr>
            <p:ph type="sldNum" sz="quarter" idx="12"/>
          </p:nvPr>
        </p:nvSpPr>
        <p:spPr>
          <a:ln/>
        </p:spPr>
        <p:txBody>
          <a:bodyPr/>
          <a:lstStyle>
            <a:lvl1pPr>
              <a:defRPr/>
            </a:lvl1pPr>
          </a:lstStyle>
          <a:p>
            <a:fld id="{3AB16168-76DA-4083-A649-29D75FC60C22}" type="slidenum">
              <a:rPr lang="en-US" altLang="en-US"/>
              <a:pPr/>
              <a:t>‹#›</a:t>
            </a:fld>
            <a:endParaRPr lang="en-US" altLang="en-US"/>
          </a:p>
        </p:txBody>
      </p:sp>
    </p:spTree>
    <p:extLst>
      <p:ext uri="{BB962C8B-B14F-4D97-AF65-F5344CB8AC3E}">
        <p14:creationId xmlns:p14="http://schemas.microsoft.com/office/powerpoint/2010/main" val="3687905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7C522E3-B235-F779-1639-C96BB6F71AE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FDB9586-50DD-CC5F-6D40-EA38620C5A4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FD99E19-ED6E-476E-F59F-194B6BC3B718}"/>
              </a:ext>
            </a:extLst>
          </p:cNvPr>
          <p:cNvSpPr>
            <a:spLocks noGrp="1" noChangeArrowheads="1"/>
          </p:cNvSpPr>
          <p:nvPr>
            <p:ph type="sldNum" sz="quarter" idx="12"/>
          </p:nvPr>
        </p:nvSpPr>
        <p:spPr>
          <a:ln/>
        </p:spPr>
        <p:txBody>
          <a:bodyPr/>
          <a:lstStyle>
            <a:lvl1pPr>
              <a:defRPr/>
            </a:lvl1pPr>
          </a:lstStyle>
          <a:p>
            <a:fld id="{A989F2EC-8E19-4DC5-9872-F2A61868C921}" type="slidenum">
              <a:rPr lang="en-US" altLang="en-US"/>
              <a:pPr/>
              <a:t>‹#›</a:t>
            </a:fld>
            <a:endParaRPr lang="en-US" altLang="en-US"/>
          </a:p>
        </p:txBody>
      </p:sp>
    </p:spTree>
    <p:extLst>
      <p:ext uri="{BB962C8B-B14F-4D97-AF65-F5344CB8AC3E}">
        <p14:creationId xmlns:p14="http://schemas.microsoft.com/office/powerpoint/2010/main" val="1670472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67E7ABC-082D-8244-21E3-84028D32AA1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1915CFD-D98F-8742-DC7F-214338E5C6F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650D1866-74E3-51FD-777B-D59AA31ECC0D}"/>
              </a:ext>
            </a:extLst>
          </p:cNvPr>
          <p:cNvSpPr>
            <a:spLocks noGrp="1" noChangeArrowheads="1"/>
          </p:cNvSpPr>
          <p:nvPr>
            <p:ph type="sldNum" sz="quarter" idx="12"/>
          </p:nvPr>
        </p:nvSpPr>
        <p:spPr>
          <a:ln/>
        </p:spPr>
        <p:txBody>
          <a:bodyPr/>
          <a:lstStyle>
            <a:lvl1pPr>
              <a:defRPr/>
            </a:lvl1pPr>
          </a:lstStyle>
          <a:p>
            <a:fld id="{DFE2B80A-8DA5-49AE-B3E5-59F16D8BCF57}" type="slidenum">
              <a:rPr lang="en-US" altLang="en-US"/>
              <a:pPr/>
              <a:t>‹#›</a:t>
            </a:fld>
            <a:endParaRPr lang="en-US" altLang="en-US"/>
          </a:p>
        </p:txBody>
      </p:sp>
    </p:spTree>
    <p:extLst>
      <p:ext uri="{BB962C8B-B14F-4D97-AF65-F5344CB8AC3E}">
        <p14:creationId xmlns:p14="http://schemas.microsoft.com/office/powerpoint/2010/main" val="80968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3C6F9C2-BE63-E99C-D3E1-D007AF81233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2FCE8167-886C-2767-DB73-3791853420D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4FD9752-F7C1-5339-CB2C-1968019B361F}"/>
              </a:ext>
            </a:extLst>
          </p:cNvPr>
          <p:cNvSpPr>
            <a:spLocks noGrp="1" noChangeArrowheads="1"/>
          </p:cNvSpPr>
          <p:nvPr>
            <p:ph type="sldNum" sz="quarter" idx="12"/>
          </p:nvPr>
        </p:nvSpPr>
        <p:spPr>
          <a:ln/>
        </p:spPr>
        <p:txBody>
          <a:bodyPr/>
          <a:lstStyle>
            <a:lvl1pPr>
              <a:defRPr/>
            </a:lvl1pPr>
          </a:lstStyle>
          <a:p>
            <a:fld id="{7D889925-5912-4E2B-A2ED-9E166876152E}" type="slidenum">
              <a:rPr lang="en-US" altLang="en-US"/>
              <a:pPr/>
              <a:t>‹#›</a:t>
            </a:fld>
            <a:endParaRPr lang="en-US" altLang="en-US"/>
          </a:p>
        </p:txBody>
      </p:sp>
    </p:spTree>
    <p:extLst>
      <p:ext uri="{BB962C8B-B14F-4D97-AF65-F5344CB8AC3E}">
        <p14:creationId xmlns:p14="http://schemas.microsoft.com/office/powerpoint/2010/main" val="354919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5C87322E-0318-5596-5214-D4A40144EB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33C76ED1-A806-B10B-51C5-75D27241ADE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556423B-FEE6-5DDB-D111-79F59E8CA3A1}"/>
              </a:ext>
            </a:extLst>
          </p:cNvPr>
          <p:cNvSpPr>
            <a:spLocks noGrp="1" noChangeArrowheads="1"/>
          </p:cNvSpPr>
          <p:nvPr>
            <p:ph type="sldNum" sz="quarter" idx="12"/>
          </p:nvPr>
        </p:nvSpPr>
        <p:spPr>
          <a:ln/>
        </p:spPr>
        <p:txBody>
          <a:bodyPr/>
          <a:lstStyle>
            <a:lvl1pPr>
              <a:defRPr/>
            </a:lvl1pPr>
          </a:lstStyle>
          <a:p>
            <a:fld id="{07071DDA-DF71-4AE2-8968-C11173C352DB}" type="slidenum">
              <a:rPr lang="en-US" altLang="en-US"/>
              <a:pPr/>
              <a:t>‹#›</a:t>
            </a:fld>
            <a:endParaRPr lang="en-US" altLang="en-US"/>
          </a:p>
        </p:txBody>
      </p:sp>
    </p:spTree>
    <p:extLst>
      <p:ext uri="{BB962C8B-B14F-4D97-AF65-F5344CB8AC3E}">
        <p14:creationId xmlns:p14="http://schemas.microsoft.com/office/powerpoint/2010/main" val="2249577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42C070B-6F01-FF15-BF10-1D0F5D386D8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47D328AA-0438-6B10-904C-C8D44CE8F14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A05D9DA0-CFDC-6BC8-B3BD-5D0C2C1BEF81}"/>
              </a:ext>
            </a:extLst>
          </p:cNvPr>
          <p:cNvSpPr>
            <a:spLocks noGrp="1" noChangeArrowheads="1"/>
          </p:cNvSpPr>
          <p:nvPr>
            <p:ph type="sldNum" sz="quarter" idx="12"/>
          </p:nvPr>
        </p:nvSpPr>
        <p:spPr>
          <a:ln/>
        </p:spPr>
        <p:txBody>
          <a:bodyPr/>
          <a:lstStyle>
            <a:lvl1pPr>
              <a:defRPr/>
            </a:lvl1pPr>
          </a:lstStyle>
          <a:p>
            <a:fld id="{95289AC3-037C-497B-B74C-36C28AB9CF2C}" type="slidenum">
              <a:rPr lang="en-US" altLang="en-US"/>
              <a:pPr/>
              <a:t>‹#›</a:t>
            </a:fld>
            <a:endParaRPr lang="en-US" altLang="en-US"/>
          </a:p>
        </p:txBody>
      </p:sp>
    </p:spTree>
    <p:extLst>
      <p:ext uri="{BB962C8B-B14F-4D97-AF65-F5344CB8AC3E}">
        <p14:creationId xmlns:p14="http://schemas.microsoft.com/office/powerpoint/2010/main" val="2482438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780330B-853F-0736-15B7-68678CE576A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3EAD48AE-254A-8D40-D00E-5582718DFBE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E9F746C6-AB16-E48A-E6AC-486A63A6E211}"/>
              </a:ext>
            </a:extLst>
          </p:cNvPr>
          <p:cNvSpPr>
            <a:spLocks noGrp="1" noChangeArrowheads="1"/>
          </p:cNvSpPr>
          <p:nvPr>
            <p:ph type="sldNum" sz="quarter" idx="12"/>
          </p:nvPr>
        </p:nvSpPr>
        <p:spPr>
          <a:ln/>
        </p:spPr>
        <p:txBody>
          <a:bodyPr/>
          <a:lstStyle>
            <a:lvl1pPr>
              <a:defRPr/>
            </a:lvl1pPr>
          </a:lstStyle>
          <a:p>
            <a:fld id="{481AF264-BA58-4560-95FB-0EE55E22C01A}" type="slidenum">
              <a:rPr lang="en-US" altLang="en-US"/>
              <a:pPr/>
              <a:t>‹#›</a:t>
            </a:fld>
            <a:endParaRPr lang="en-US" altLang="en-US"/>
          </a:p>
        </p:txBody>
      </p:sp>
    </p:spTree>
    <p:extLst>
      <p:ext uri="{BB962C8B-B14F-4D97-AF65-F5344CB8AC3E}">
        <p14:creationId xmlns:p14="http://schemas.microsoft.com/office/powerpoint/2010/main" val="3507027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A4C0CC5-BB0A-A5C2-22F3-00D4E183A80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EF3E2672-61E9-BF24-D3BD-366E7B85F58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53048E3B-F3B3-3B02-B643-70F8163B6816}"/>
              </a:ext>
            </a:extLst>
          </p:cNvPr>
          <p:cNvSpPr>
            <a:spLocks noGrp="1" noChangeArrowheads="1"/>
          </p:cNvSpPr>
          <p:nvPr>
            <p:ph type="sldNum" sz="quarter" idx="12"/>
          </p:nvPr>
        </p:nvSpPr>
        <p:spPr>
          <a:ln/>
        </p:spPr>
        <p:txBody>
          <a:bodyPr/>
          <a:lstStyle>
            <a:lvl1pPr>
              <a:defRPr/>
            </a:lvl1pPr>
          </a:lstStyle>
          <a:p>
            <a:fld id="{E945F879-CED0-444A-9B81-339E1DF095DF}" type="slidenum">
              <a:rPr lang="en-US" altLang="en-US"/>
              <a:pPr/>
              <a:t>‹#›</a:t>
            </a:fld>
            <a:endParaRPr lang="en-US" altLang="en-US"/>
          </a:p>
        </p:txBody>
      </p:sp>
    </p:spTree>
    <p:extLst>
      <p:ext uri="{BB962C8B-B14F-4D97-AF65-F5344CB8AC3E}">
        <p14:creationId xmlns:p14="http://schemas.microsoft.com/office/powerpoint/2010/main" val="1896174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ADF3A64-E5AF-94C0-4D4A-06D4E732D5C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73AF2320-5F4A-4322-E9E7-A2ADDEF84D5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E0E7D7E7-BB7E-7971-2906-33811819D932}"/>
              </a:ext>
            </a:extLst>
          </p:cNvPr>
          <p:cNvSpPr>
            <a:spLocks noGrp="1" noChangeArrowheads="1"/>
          </p:cNvSpPr>
          <p:nvPr>
            <p:ph type="sldNum" sz="quarter" idx="12"/>
          </p:nvPr>
        </p:nvSpPr>
        <p:spPr>
          <a:ln/>
        </p:spPr>
        <p:txBody>
          <a:bodyPr/>
          <a:lstStyle>
            <a:lvl1pPr>
              <a:defRPr/>
            </a:lvl1pPr>
          </a:lstStyle>
          <a:p>
            <a:fld id="{7ECF0D12-11E0-46E4-B57A-860AB54FCEF8}" type="slidenum">
              <a:rPr lang="en-US" altLang="en-US"/>
              <a:pPr/>
              <a:t>‹#›</a:t>
            </a:fld>
            <a:endParaRPr lang="en-US" altLang="en-US"/>
          </a:p>
        </p:txBody>
      </p:sp>
    </p:spTree>
    <p:extLst>
      <p:ext uri="{BB962C8B-B14F-4D97-AF65-F5344CB8AC3E}">
        <p14:creationId xmlns:p14="http://schemas.microsoft.com/office/powerpoint/2010/main" val="260683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A7ABD0C4-3DF3-DD95-3BB3-5D371BE3E75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24E3C763-37EF-E948-1F96-0C5C2A96943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FA2311C5-442F-D57F-65F5-E65270616FC4}"/>
              </a:ext>
            </a:extLst>
          </p:cNvPr>
          <p:cNvSpPr>
            <a:spLocks noGrp="1" noChangeArrowheads="1"/>
          </p:cNvSpPr>
          <p:nvPr>
            <p:ph type="sldNum" sz="quarter" idx="12"/>
          </p:nvPr>
        </p:nvSpPr>
        <p:spPr>
          <a:ln/>
        </p:spPr>
        <p:txBody>
          <a:bodyPr/>
          <a:lstStyle>
            <a:lvl1pPr>
              <a:defRPr/>
            </a:lvl1pPr>
          </a:lstStyle>
          <a:p>
            <a:fld id="{9A3CB9F8-74E2-44C4-A046-DC83CC197CC9}" type="slidenum">
              <a:rPr lang="en-US" altLang="en-US"/>
              <a:pPr/>
              <a:t>‹#›</a:t>
            </a:fld>
            <a:endParaRPr lang="en-US" altLang="en-US"/>
          </a:p>
        </p:txBody>
      </p:sp>
    </p:spTree>
    <p:extLst>
      <p:ext uri="{BB962C8B-B14F-4D97-AF65-F5344CB8AC3E}">
        <p14:creationId xmlns:p14="http://schemas.microsoft.com/office/powerpoint/2010/main" val="2579948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448DD35B-E920-F38A-B4D5-D166DFB0806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9B6F135-D6B6-1EB7-7A76-46BD521514F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430AB72D-6A2D-61CA-804C-B7E224E0F0AB}"/>
              </a:ext>
            </a:extLst>
          </p:cNvPr>
          <p:cNvSpPr>
            <a:spLocks noGrp="1" noChangeArrowheads="1"/>
          </p:cNvSpPr>
          <p:nvPr>
            <p:ph type="sldNum" sz="quarter" idx="12"/>
          </p:nvPr>
        </p:nvSpPr>
        <p:spPr>
          <a:ln/>
        </p:spPr>
        <p:txBody>
          <a:bodyPr/>
          <a:lstStyle>
            <a:lvl1pPr>
              <a:defRPr/>
            </a:lvl1pPr>
          </a:lstStyle>
          <a:p>
            <a:fld id="{AC8FBAD7-B20F-4073-866B-003A6C43D549}" type="slidenum">
              <a:rPr lang="en-US" altLang="en-US"/>
              <a:pPr/>
              <a:t>‹#›</a:t>
            </a:fld>
            <a:endParaRPr lang="en-US" altLang="en-US"/>
          </a:p>
        </p:txBody>
      </p:sp>
    </p:spTree>
    <p:extLst>
      <p:ext uri="{BB962C8B-B14F-4D97-AF65-F5344CB8AC3E}">
        <p14:creationId xmlns:p14="http://schemas.microsoft.com/office/powerpoint/2010/main" val="386311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A6140AD-F3E8-EACE-7409-5A3A4CA6545D}"/>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F58ED7D-539B-4A25-5987-FED0CA2AD67B}"/>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53284" name="Rectangle 4">
            <a:extLst>
              <a:ext uri="{FF2B5EF4-FFF2-40B4-BE49-F238E27FC236}">
                <a16:creationId xmlns:a16="http://schemas.microsoft.com/office/drawing/2014/main" id="{C7130F2A-FF72-BB7E-356C-C60EABD62B9E}"/>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353285" name="Rectangle 5">
            <a:extLst>
              <a:ext uri="{FF2B5EF4-FFF2-40B4-BE49-F238E27FC236}">
                <a16:creationId xmlns:a16="http://schemas.microsoft.com/office/drawing/2014/main" id="{729F6822-A632-94F9-F13F-F31D0D65298E}"/>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353286" name="Rectangle 6">
            <a:extLst>
              <a:ext uri="{FF2B5EF4-FFF2-40B4-BE49-F238E27FC236}">
                <a16:creationId xmlns:a16="http://schemas.microsoft.com/office/drawing/2014/main" id="{1141F34C-F1D3-6E54-D9D8-40272FE534A3}"/>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708A150E-F5FB-4633-B191-2D8A63565C8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 /><Relationship Id="rId2" Type="http://schemas.openxmlformats.org/officeDocument/2006/relationships/slideLayout" Target="../slideLayouts/slideLayout2.xml" /><Relationship Id="rId1" Type="http://schemas.openxmlformats.org/officeDocument/2006/relationships/vmlDrawing" Target="../drawings/vmlDrawing1.vml" /><Relationship Id="rId5" Type="http://schemas.openxmlformats.org/officeDocument/2006/relationships/image" Target="../media/image1.emf" /><Relationship Id="rId4" Type="http://schemas.openxmlformats.org/officeDocument/2006/relationships/oleObject" Target="../embeddings/oleObject1.bin" /></Relationships>
</file>

<file path=ppt/slides/_rels/slide1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1">
            <a:extLst>
              <a:ext uri="{FF2B5EF4-FFF2-40B4-BE49-F238E27FC236}">
                <a16:creationId xmlns:a16="http://schemas.microsoft.com/office/drawing/2014/main" id="{DF06A36E-9D2F-0735-096A-284670EE888F}"/>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AC7BE2-5CAA-4479-81A1-8646439BAF2B}" type="slidenum">
              <a:rPr lang="en-US" altLang="en-US"/>
              <a:pPr/>
              <a:t>1</a:t>
            </a:fld>
            <a:endParaRPr lang="en-US" altLang="en-US"/>
          </a:p>
        </p:txBody>
      </p:sp>
      <p:sp>
        <p:nvSpPr>
          <p:cNvPr id="2051" name="Rectangle 4">
            <a:extLst>
              <a:ext uri="{FF2B5EF4-FFF2-40B4-BE49-F238E27FC236}">
                <a16:creationId xmlns:a16="http://schemas.microsoft.com/office/drawing/2014/main" id="{4A06483C-23D8-A6C1-EE0D-B784B0937D86}"/>
              </a:ext>
            </a:extLst>
          </p:cNvPr>
          <p:cNvSpPr>
            <a:spLocks noChangeArrowheads="1"/>
          </p:cNvSpPr>
          <p:nvPr/>
        </p:nvSpPr>
        <p:spPr bwMode="auto">
          <a:xfrm>
            <a:off x="228600" y="136525"/>
            <a:ext cx="8915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a:solidFill>
                  <a:srgbClr val="0000FF"/>
                </a:solidFill>
                <a:latin typeface="Times New Roman" panose="02020603050405020304" pitchFamily="18" charset="0"/>
                <a:cs typeface="Times New Roman" panose="02020603050405020304" pitchFamily="18" charset="0"/>
              </a:rPr>
              <a:t>C# TextBox Control</a:t>
            </a:r>
          </a:p>
          <a:p>
            <a:endParaRPr lang="en-US" altLang="en-US" sz="3200" b="1">
              <a:latin typeface="Times New Roman" panose="02020603050405020304" pitchFamily="18" charset="0"/>
              <a:cs typeface="Times New Roman" panose="02020603050405020304" pitchFamily="18" charset="0"/>
            </a:endParaRPr>
          </a:p>
          <a:p>
            <a:r>
              <a:rPr lang="en-US" altLang="en-US" sz="2000">
                <a:solidFill>
                  <a:srgbClr val="000000"/>
                </a:solidFill>
                <a:latin typeface="Verdana" panose="020B0604030504040204" pitchFamily="34" charset="0"/>
                <a:cs typeface="Times New Roman" panose="02020603050405020304" pitchFamily="18" charset="0"/>
              </a:rPr>
              <a:t>A TextBox control is used to display, or accept as input, a single line of text. This control has additional functionality that is not found in the standard Windows text box control, including multiline editing and password character masking.</a:t>
            </a:r>
            <a:endParaRPr lang="en-US" altLang="en-US">
              <a:latin typeface="Times New Roman" panose="02020603050405020304" pitchFamily="18" charset="0"/>
              <a:cs typeface="Times New Roman" panose="02020603050405020304" pitchFamily="18" charset="0"/>
            </a:endParaRPr>
          </a:p>
        </p:txBody>
      </p:sp>
      <p:sp>
        <p:nvSpPr>
          <p:cNvPr id="2052" name="Rectangle 4">
            <a:extLst>
              <a:ext uri="{FF2B5EF4-FFF2-40B4-BE49-F238E27FC236}">
                <a16:creationId xmlns:a16="http://schemas.microsoft.com/office/drawing/2014/main" id="{96A80836-9ABF-9A62-E920-C7877A6038FF}"/>
              </a:ext>
            </a:extLst>
          </p:cNvPr>
          <p:cNvSpPr>
            <a:spLocks noChangeArrowheads="1"/>
          </p:cNvSpPr>
          <p:nvPr/>
        </p:nvSpPr>
        <p:spPr bwMode="auto">
          <a:xfrm>
            <a:off x="228600" y="2819400"/>
            <a:ext cx="8001000" cy="2708275"/>
          </a:xfrm>
          <a:prstGeom prst="rect">
            <a:avLst/>
          </a:prstGeom>
          <a:solidFill>
            <a:srgbClr val="FF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rgbClr val="000000"/>
                </a:solidFill>
                <a:latin typeface="Verdana" panose="020B0604030504040204" pitchFamily="34" charset="0"/>
              </a:rPr>
              <a:t>For displaying a text in a TextBox control , you can code like this</a:t>
            </a:r>
            <a:endParaRPr lang="en-US" altLang="en-US" sz="2400" b="1">
              <a:solidFill>
                <a:srgbClr val="800000"/>
              </a:solidFill>
              <a:latin typeface="Arial Unicode MS" panose="020B0604020202020204" pitchFamily="34" charset="-128"/>
            </a:endParaRPr>
          </a:p>
          <a:p>
            <a:r>
              <a:rPr lang="en-US" altLang="en-US" sz="2400" b="1">
                <a:solidFill>
                  <a:srgbClr val="800000"/>
                </a:solidFill>
                <a:latin typeface="Arial Unicode MS" panose="020B0604020202020204" pitchFamily="34" charset="-128"/>
              </a:rPr>
              <a:t>textBox1.Text = "http://csharp.net-informations.com";</a:t>
            </a:r>
          </a:p>
          <a:p>
            <a:endParaRPr lang="en-US" altLang="en-US" sz="2400" b="1">
              <a:solidFill>
                <a:srgbClr val="800000"/>
              </a:solidFill>
              <a:latin typeface="Arial Unicode MS" panose="020B0604020202020204" pitchFamily="34" charset="-128"/>
            </a:endParaRPr>
          </a:p>
          <a:p>
            <a:endParaRPr lang="en-US" altLang="en-US" sz="2400"/>
          </a:p>
          <a:p>
            <a:endParaRPr lang="de-DE" altLang="en-US" sz="3200"/>
          </a:p>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EAEB56-07C5-3077-27D6-39DE6C28DBBA}"/>
              </a:ext>
            </a:extLst>
          </p:cNvPr>
          <p:cNvSpPr>
            <a:spLocks noGrp="1"/>
          </p:cNvSpPr>
          <p:nvPr>
            <p:ph idx="1"/>
          </p:nvPr>
        </p:nvSpPr>
        <p:spPr>
          <a:xfrm>
            <a:off x="457200" y="304800"/>
            <a:ext cx="8229600" cy="6019800"/>
          </a:xfrm>
        </p:spPr>
        <p:txBody>
          <a:bodyPr>
            <a:normAutofit fontScale="40000" lnSpcReduction="20000"/>
          </a:bodyPr>
          <a:lstStyle/>
          <a:p>
            <a:pPr>
              <a:defRPr/>
            </a:pPr>
            <a:r>
              <a:rPr lang="en-US" sz="7600" dirty="0">
                <a:solidFill>
                  <a:srgbClr val="FF0000"/>
                </a:solidFill>
              </a:rPr>
              <a:t>How to use C# foreach loop</a:t>
            </a:r>
          </a:p>
          <a:p>
            <a:pPr marL="0" indent="0">
              <a:buFontTx/>
              <a:buNone/>
              <a:defRPr/>
            </a:pPr>
            <a:r>
              <a:rPr lang="en-US" sz="4000" dirty="0"/>
              <a:t>The foreach loop in C# executes a block of code on each element in an array or a collection of items. When executing foreach loop it traversing items in a collection or an array . The foreach loop is useful for traversing each items in an array or a collection of items and displayed one by one.</a:t>
            </a:r>
          </a:p>
          <a:p>
            <a:pPr marL="0" indent="0">
              <a:buFontTx/>
              <a:buNone/>
              <a:defRPr/>
            </a:pPr>
            <a:endParaRPr lang="en-US" dirty="0"/>
          </a:p>
          <a:p>
            <a:pPr marL="0" indent="0">
              <a:buFontTx/>
              <a:buNone/>
              <a:defRPr/>
            </a:pPr>
            <a:endParaRPr lang="en-US" dirty="0"/>
          </a:p>
          <a:p>
            <a:pPr marL="0" indent="0">
              <a:buFontTx/>
              <a:buNone/>
              <a:defRPr/>
            </a:pPr>
            <a:r>
              <a:rPr lang="en-US" sz="5100" dirty="0">
                <a:solidFill>
                  <a:schemeClr val="accent6">
                    <a:lumMod val="50000"/>
                  </a:schemeClr>
                </a:solidFill>
              </a:rPr>
              <a:t>  </a:t>
            </a:r>
            <a:r>
              <a:rPr lang="en-US" sz="5100" dirty="0" err="1">
                <a:solidFill>
                  <a:schemeClr val="accent6">
                    <a:lumMod val="50000"/>
                  </a:schemeClr>
                </a:solidFill>
              </a:rPr>
              <a:t>foreach</a:t>
            </a:r>
            <a:r>
              <a:rPr lang="en-US" sz="5100" dirty="0">
                <a:solidFill>
                  <a:schemeClr val="accent6">
                    <a:lumMod val="50000"/>
                  </a:schemeClr>
                </a:solidFill>
              </a:rPr>
              <a:t>(type    variable    in     collection){</a:t>
            </a:r>
          </a:p>
          <a:p>
            <a:pPr marL="0" indent="0">
              <a:buFontTx/>
              <a:buNone/>
              <a:defRPr/>
            </a:pPr>
            <a:endParaRPr lang="en-US" sz="5100" dirty="0">
              <a:solidFill>
                <a:schemeClr val="accent6">
                  <a:lumMod val="50000"/>
                </a:schemeClr>
              </a:solidFill>
            </a:endParaRPr>
          </a:p>
          <a:p>
            <a:pPr marL="0" indent="0">
              <a:buFontTx/>
              <a:buNone/>
              <a:defRPr/>
            </a:pPr>
            <a:r>
              <a:rPr lang="en-US" dirty="0"/>
              <a:t>           </a:t>
            </a:r>
            <a:r>
              <a:rPr lang="en-US" sz="5100" dirty="0">
                <a:solidFill>
                  <a:schemeClr val="accent6">
                    <a:lumMod val="50000"/>
                  </a:schemeClr>
                </a:solidFill>
              </a:rPr>
              <a:t>// code block</a:t>
            </a:r>
          </a:p>
          <a:p>
            <a:pPr marL="0" indent="0">
              <a:buFontTx/>
              <a:buNone/>
              <a:defRPr/>
            </a:pPr>
            <a:endParaRPr lang="en-US" sz="5100" dirty="0">
              <a:solidFill>
                <a:schemeClr val="accent6">
                  <a:lumMod val="50000"/>
                </a:schemeClr>
              </a:solidFill>
            </a:endParaRPr>
          </a:p>
          <a:p>
            <a:pPr marL="0" indent="0">
              <a:buFontTx/>
              <a:buNone/>
              <a:defRPr/>
            </a:pPr>
            <a:r>
              <a:rPr lang="en-US" sz="5100" dirty="0">
                <a:solidFill>
                  <a:schemeClr val="accent6">
                    <a:lumMod val="50000"/>
                  </a:schemeClr>
                </a:solidFill>
              </a:rPr>
              <a:t>            }</a:t>
            </a:r>
          </a:p>
          <a:p>
            <a:pPr marL="0" indent="0">
              <a:buFontTx/>
              <a:buNone/>
              <a:defRPr/>
            </a:pPr>
            <a:endParaRPr lang="en-US" dirty="0"/>
          </a:p>
          <a:p>
            <a:pPr marL="0" indent="0">
              <a:buFontTx/>
              <a:buNone/>
              <a:defRPr/>
            </a:pPr>
            <a:endParaRPr lang="en-US" dirty="0"/>
          </a:p>
          <a:p>
            <a:pPr marL="0" indent="0">
              <a:buFontTx/>
              <a:buNone/>
              <a:defRPr/>
            </a:pPr>
            <a:r>
              <a:rPr lang="en-US" dirty="0"/>
              <a:t>  variable  : The variable used for collect the item from Collection</a:t>
            </a:r>
          </a:p>
          <a:p>
            <a:pPr marL="0" indent="0">
              <a:buFontTx/>
              <a:buNone/>
              <a:defRPr/>
            </a:pPr>
            <a:endParaRPr lang="en-US" dirty="0"/>
          </a:p>
          <a:p>
            <a:pPr marL="0" indent="0">
              <a:buFontTx/>
              <a:buNone/>
              <a:defRPr/>
            </a:pPr>
            <a:r>
              <a:rPr lang="en-US" dirty="0"/>
              <a:t>  collection	  : Collection of items</a:t>
            </a:r>
          </a:p>
          <a:p>
            <a:pPr marL="0" indent="0">
              <a:buFontTx/>
              <a:buNone/>
              <a:defRPr/>
            </a:pPr>
            <a:endParaRPr lang="en-US" dirty="0"/>
          </a:p>
          <a:p>
            <a:pPr marL="0" indent="0">
              <a:buFontTx/>
              <a:buNone/>
              <a:defRPr/>
            </a:pPr>
            <a:r>
              <a:rPr lang="en-US" sz="3800" dirty="0"/>
              <a:t>  </a:t>
            </a:r>
            <a:r>
              <a:rPr lang="en-US" sz="4200" dirty="0"/>
              <a:t>string[] days = { "Sunday", "Monday", "</a:t>
            </a:r>
            <a:r>
              <a:rPr lang="en-US" sz="4200" dirty="0" err="1"/>
              <a:t>TuesDay</a:t>
            </a:r>
            <a:r>
              <a:rPr lang="en-US" sz="4200" dirty="0"/>
              <a:t>"};</a:t>
            </a:r>
          </a:p>
          <a:p>
            <a:pPr marL="0" indent="0">
              <a:buFontTx/>
              <a:buNone/>
              <a:defRPr/>
            </a:pPr>
            <a:r>
              <a:rPr lang="en-US" sz="4200" dirty="0"/>
              <a:t>  foreach (string  day    in     days)</a:t>
            </a:r>
          </a:p>
          <a:p>
            <a:pPr marL="0" indent="0">
              <a:buFontTx/>
              <a:buNone/>
              <a:defRPr/>
            </a:pPr>
            <a:r>
              <a:rPr lang="en-US" sz="4200" dirty="0"/>
              <a:t>  {</a:t>
            </a:r>
            <a:endParaRPr lang="en-US" sz="3400" dirty="0"/>
          </a:p>
          <a:p>
            <a:pPr marL="0" indent="0">
              <a:buFontTx/>
              <a:buNone/>
              <a:defRPr/>
            </a:pPr>
            <a:r>
              <a:rPr lang="en-US" sz="3400" dirty="0"/>
              <a:t>	</a:t>
            </a:r>
            <a:r>
              <a:rPr lang="en-US" sz="4200" dirty="0"/>
              <a:t>  </a:t>
            </a:r>
            <a:r>
              <a:rPr lang="en-US" sz="4200" dirty="0" err="1"/>
              <a:t>MessageBox.Show</a:t>
            </a:r>
            <a:r>
              <a:rPr lang="en-US" sz="4200" dirty="0"/>
              <a:t>("The day is : " + day);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id="{5D25ADB0-E399-8EC9-3D57-FC4E53AEC3D7}"/>
              </a:ext>
            </a:extLst>
          </p:cNvPr>
          <p:cNvSpPr>
            <a:spLocks noGrp="1"/>
          </p:cNvSpPr>
          <p:nvPr>
            <p:ph idx="1"/>
          </p:nvPr>
        </p:nvSpPr>
        <p:spPr>
          <a:xfrm>
            <a:off x="228600" y="990600"/>
            <a:ext cx="8839200" cy="5334000"/>
          </a:xfrm>
        </p:spPr>
        <p:txBody>
          <a:bodyPr/>
          <a:lstStyle/>
          <a:p>
            <a:pPr marL="0" indent="0">
              <a:buFontTx/>
              <a:buNone/>
            </a:pPr>
            <a:r>
              <a:rPr lang="en-US" altLang="en-US" sz="2400"/>
              <a:t>int[] numbers = { 2, 3, 5, 7, 11, 13, 17, 19 };</a:t>
            </a:r>
          </a:p>
          <a:p>
            <a:pPr marL="0" indent="0">
              <a:buFontTx/>
              <a:buNone/>
            </a:pPr>
            <a:r>
              <a:rPr lang="en-US" altLang="en-US" sz="2400"/>
              <a:t>foreach (int  i    in   numbers)</a:t>
            </a:r>
          </a:p>
          <a:p>
            <a:pPr marL="0" indent="0">
              <a:buFontTx/>
              <a:buNone/>
            </a:pPr>
            <a:r>
              <a:rPr lang="en-US" altLang="en-US" sz="2400"/>
              <a:t>{</a:t>
            </a:r>
          </a:p>
          <a:p>
            <a:pPr marL="0" indent="0">
              <a:buFontTx/>
              <a:buNone/>
            </a:pPr>
            <a:r>
              <a:rPr lang="en-US" altLang="en-US" sz="2400"/>
              <a:t>MessageBox.Show(i);</a:t>
            </a:r>
          </a:p>
          <a:p>
            <a:pPr marL="0" indent="0">
              <a:buFontTx/>
              <a:buNone/>
            </a:pPr>
            <a:r>
              <a:rPr lang="en-US" altLang="en-US" sz="2400"/>
              <a:t>}</a:t>
            </a:r>
          </a:p>
          <a:p>
            <a:pPr marL="0" indent="0">
              <a:buFontTx/>
              <a:buNone/>
            </a:pPr>
            <a:endParaRPr lang="en-US" altLang="en-US" sz="2400"/>
          </a:p>
          <a:p>
            <a:pPr marL="0" indent="0">
              <a:buFontTx/>
              <a:buNone/>
            </a:pPr>
            <a:r>
              <a:rPr lang="en-US" altLang="en-US" sz="2400"/>
              <a:t>string[] towns = { "London", "Paris", "Milan", "New York" };</a:t>
            </a:r>
          </a:p>
          <a:p>
            <a:pPr marL="0" indent="0">
              <a:buFontTx/>
              <a:buNone/>
            </a:pPr>
            <a:r>
              <a:rPr lang="en-US" altLang="en-US" sz="2400"/>
              <a:t>foreach (string town    in   towns)</a:t>
            </a:r>
          </a:p>
          <a:p>
            <a:pPr marL="0" indent="0">
              <a:buFontTx/>
              <a:buNone/>
            </a:pPr>
            <a:r>
              <a:rPr lang="en-US" altLang="en-US" sz="2400"/>
              <a:t>{</a:t>
            </a:r>
          </a:p>
          <a:p>
            <a:pPr marL="0" indent="0">
              <a:buFontTx/>
              <a:buNone/>
            </a:pPr>
            <a:r>
              <a:rPr lang="en-US" altLang="en-US" sz="2400"/>
              <a:t>MessageBox.Show("The town is”,town);</a:t>
            </a:r>
          </a:p>
          <a:p>
            <a:pPr marL="0" indent="0">
              <a:buFontTx/>
              <a:buNone/>
            </a:pPr>
            <a:endParaRPr lang="en-US" altLang="en-US" sz="2400"/>
          </a:p>
          <a:p>
            <a:pPr marL="0" indent="0">
              <a:buFontTx/>
              <a:buNone/>
            </a:pPr>
            <a:r>
              <a:rPr lang="en-US" altLang="en-US" sz="240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a:extLst>
              <a:ext uri="{FF2B5EF4-FFF2-40B4-BE49-F238E27FC236}">
                <a16:creationId xmlns:a16="http://schemas.microsoft.com/office/drawing/2014/main" id="{BACD8FC8-A476-1999-1043-3AEA9B358DF8}"/>
              </a:ext>
            </a:extLst>
          </p:cNvPr>
          <p:cNvSpPr>
            <a:spLocks noGrp="1"/>
          </p:cNvSpPr>
          <p:nvPr>
            <p:ph idx="1"/>
          </p:nvPr>
        </p:nvSpPr>
        <p:spPr/>
        <p:txBody>
          <a:bodyPr/>
          <a:lstStyle/>
          <a:p>
            <a:r>
              <a:rPr lang="en-US" altLang="en-US"/>
              <a:t> </a:t>
            </a:r>
          </a:p>
        </p:txBody>
      </p:sp>
      <p:sp>
        <p:nvSpPr>
          <p:cNvPr id="13315" name="Rectangle 3">
            <a:extLst>
              <a:ext uri="{FF2B5EF4-FFF2-40B4-BE49-F238E27FC236}">
                <a16:creationId xmlns:a16="http://schemas.microsoft.com/office/drawing/2014/main" id="{2542F25C-90A5-98A9-6192-8129CEAD09B5}"/>
              </a:ext>
            </a:extLst>
          </p:cNvPr>
          <p:cNvSpPr>
            <a:spLocks noChangeArrowheads="1"/>
          </p:cNvSpPr>
          <p:nvPr/>
        </p:nvSpPr>
        <p:spPr bwMode="auto">
          <a:xfrm>
            <a:off x="685800" y="927100"/>
            <a:ext cx="7772400" cy="557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solidFill>
                  <a:srgbClr val="FF0000"/>
                </a:solidFill>
              </a:rPr>
              <a:t>Random Number Generator in C#</a:t>
            </a:r>
          </a:p>
          <a:p>
            <a:r>
              <a:rPr lang="en-US" altLang="en-US"/>
              <a:t>In some situations we have to generate Random numbers in our applications for different purposes. In these situations we have to use Random Class in C# for generating the Random numbers. The Random Class in C# represents a pseudo-random number generator, a device that produces a sequence of numbers that meet certain statistical requirements for randomness.</a:t>
            </a:r>
          </a:p>
          <a:p>
            <a:endParaRPr lang="en-US" altLang="en-US"/>
          </a:p>
          <a:p>
            <a:r>
              <a:rPr lang="en-US" altLang="en-US"/>
              <a:t>  </a:t>
            </a:r>
            <a:r>
              <a:rPr lang="en-US" altLang="en-US">
                <a:solidFill>
                  <a:srgbClr val="FF0000"/>
                </a:solidFill>
              </a:rPr>
              <a:t>static Random random = new Random();</a:t>
            </a:r>
          </a:p>
          <a:p>
            <a:r>
              <a:rPr lang="en-US" altLang="en-US"/>
              <a:t>The Next() method in Random class returns a nonnegative random number.</a:t>
            </a:r>
          </a:p>
          <a:p>
            <a:endParaRPr lang="en-US" altLang="en-US"/>
          </a:p>
          <a:p>
            <a:r>
              <a:rPr lang="en-US" altLang="en-US">
                <a:solidFill>
                  <a:srgbClr val="FF0000"/>
                </a:solidFill>
              </a:rPr>
              <a:t>  random.Next();</a:t>
            </a:r>
          </a:p>
          <a:p>
            <a:r>
              <a:rPr lang="en-US" altLang="en-US"/>
              <a:t>We can limit the generation of Random number by giving a specified range to Next() method.</a:t>
            </a:r>
          </a:p>
          <a:p>
            <a:endParaRPr lang="en-US" altLang="en-US"/>
          </a:p>
          <a:p>
            <a:r>
              <a:rPr lang="en-US" altLang="en-US"/>
              <a:t>  </a:t>
            </a:r>
            <a:r>
              <a:rPr lang="en-US" altLang="en-US">
                <a:solidFill>
                  <a:srgbClr val="FF0000"/>
                </a:solidFill>
              </a:rPr>
              <a:t>random.Next(10,20);</a:t>
            </a:r>
          </a:p>
          <a:p>
            <a:r>
              <a:rPr lang="en-US" altLang="en-US"/>
              <a:t>The above code limit to generate the Random number within the specified range from 10 to 20.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A7410C6-531D-59F4-0419-692A7E6E3EFA}"/>
              </a:ext>
            </a:extLst>
          </p:cNvPr>
          <p:cNvGraphicFramePr>
            <a:graphicFrameLocks noGrp="1"/>
          </p:cNvGraphicFramePr>
          <p:nvPr>
            <p:ph idx="1"/>
          </p:nvPr>
        </p:nvGraphicFramePr>
        <p:xfrm>
          <a:off x="533400" y="457200"/>
          <a:ext cx="7848600" cy="6146800"/>
        </p:xfrm>
        <a:graphic>
          <a:graphicData uri="http://schemas.openxmlformats.org/drawingml/2006/table">
            <a:tbl>
              <a:tblPr/>
              <a:tblGrid>
                <a:gridCol w="20574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437601">
                <a:tc>
                  <a:txBody>
                    <a:bodyPr/>
                    <a:lstStyle/>
                    <a:p>
                      <a:pPr algn="l" fontAlgn="b"/>
                      <a:r>
                        <a:rPr lang="de-DE" sz="2400" b="0" dirty="0">
                          <a:solidFill>
                            <a:srgbClr val="FFFFFF"/>
                          </a:solidFill>
                          <a:effectLst/>
                        </a:rPr>
                        <a:t>Method</a:t>
                      </a:r>
                    </a:p>
                  </a:txBody>
                  <a:tcPr marL="71841" marR="71841" marT="35920" marB="35920"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de-DE" sz="2400" b="0">
                          <a:solidFill>
                            <a:srgbClr val="FFFFFF"/>
                          </a:solidFill>
                          <a:effectLst/>
                        </a:rPr>
                        <a:t>Description</a:t>
                      </a:r>
                    </a:p>
                  </a:txBody>
                  <a:tcPr marL="71841" marR="71841" marT="35920" marB="35920"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10000"/>
                  </a:ext>
                </a:extLst>
              </a:tr>
              <a:tr h="1226459">
                <a:tc>
                  <a:txBody>
                    <a:bodyPr/>
                    <a:lstStyle/>
                    <a:p>
                      <a:pPr fontAlgn="t"/>
                      <a:r>
                        <a:rPr lang="de-DE" sz="2400" dirty="0">
                          <a:solidFill>
                            <a:srgbClr val="414141"/>
                          </a:solidFill>
                          <a:effectLst/>
                        </a:rPr>
                        <a:t>Next()</a:t>
                      </a:r>
                    </a:p>
                  </a:txBody>
                  <a:tcPr marL="71841" marR="71841" marT="35920" marB="3592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400">
                          <a:solidFill>
                            <a:srgbClr val="414141"/>
                          </a:solidFill>
                          <a:effectLst/>
                        </a:rPr>
                        <a:t>Returns a positive random integer within the default range -2,147,483,648 to 2,147,483, 647.</a:t>
                      </a:r>
                    </a:p>
                  </a:txBody>
                  <a:tcPr marL="71841" marR="71841" marT="35920" marB="3592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43431">
                <a:tc>
                  <a:txBody>
                    <a:bodyPr/>
                    <a:lstStyle/>
                    <a:p>
                      <a:pPr fontAlgn="t"/>
                      <a:r>
                        <a:rPr lang="de-DE" sz="2400">
                          <a:solidFill>
                            <a:srgbClr val="414141"/>
                          </a:solidFill>
                          <a:effectLst/>
                        </a:rPr>
                        <a:t>Next(int)</a:t>
                      </a:r>
                    </a:p>
                  </a:txBody>
                  <a:tcPr marL="71841" marR="71841" marT="35920" marB="3592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400" dirty="0">
                          <a:solidFill>
                            <a:srgbClr val="414141"/>
                          </a:solidFill>
                          <a:effectLst/>
                        </a:rPr>
                        <a:t>Returns a positive random integer that is less than the specified maximum value.</a:t>
                      </a:r>
                    </a:p>
                  </a:txBody>
                  <a:tcPr marL="71841" marR="71841" marT="35920" marB="3592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1509489">
                <a:tc>
                  <a:txBody>
                    <a:bodyPr/>
                    <a:lstStyle/>
                    <a:p>
                      <a:pPr fontAlgn="t"/>
                      <a:r>
                        <a:rPr lang="de-DE" sz="2400">
                          <a:solidFill>
                            <a:srgbClr val="414141"/>
                          </a:solidFill>
                          <a:effectLst/>
                        </a:rPr>
                        <a:t>Next(int, int)</a:t>
                      </a:r>
                    </a:p>
                  </a:txBody>
                  <a:tcPr marL="71841" marR="71841" marT="35920" marB="3592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400" dirty="0">
                          <a:solidFill>
                            <a:srgbClr val="414141"/>
                          </a:solidFill>
                          <a:effectLst/>
                        </a:rPr>
                        <a:t>Returns a positive random integer within the specified minimum and maximum range (includes min and excludes max).</a:t>
                      </a:r>
                    </a:p>
                  </a:txBody>
                  <a:tcPr marL="71841" marR="71841" marT="35920" marB="3592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226459">
                <a:tc>
                  <a:txBody>
                    <a:bodyPr/>
                    <a:lstStyle/>
                    <a:p>
                      <a:pPr fontAlgn="t"/>
                      <a:r>
                        <a:rPr lang="de-DE" sz="2400" dirty="0">
                          <a:solidFill>
                            <a:srgbClr val="414141"/>
                          </a:solidFill>
                          <a:effectLst/>
                        </a:rPr>
                        <a:t>NextDouble()</a:t>
                      </a:r>
                    </a:p>
                  </a:txBody>
                  <a:tcPr marL="71841" marR="71841" marT="35920" marB="3592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400" dirty="0">
                          <a:solidFill>
                            <a:srgbClr val="414141"/>
                          </a:solidFill>
                          <a:effectLst/>
                        </a:rPr>
                        <a:t>Generates random floating-point number that is greater than or equal to 0.0 and less than 1.0.</a:t>
                      </a:r>
                    </a:p>
                  </a:txBody>
                  <a:tcPr marL="71841" marR="71841" marT="35920" marB="3592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803361">
                <a:tc>
                  <a:txBody>
                    <a:bodyPr/>
                    <a:lstStyle/>
                    <a:p>
                      <a:pPr fontAlgn="t"/>
                      <a:r>
                        <a:rPr lang="de-DE" sz="2400">
                          <a:solidFill>
                            <a:srgbClr val="414141"/>
                          </a:solidFill>
                          <a:effectLst/>
                        </a:rPr>
                        <a:t>NextByte()</a:t>
                      </a:r>
                    </a:p>
                  </a:txBody>
                  <a:tcPr marL="71841" marR="71841" marT="35920" marB="3592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400" dirty="0">
                          <a:solidFill>
                            <a:srgbClr val="414141"/>
                          </a:solidFill>
                          <a:effectLst/>
                        </a:rPr>
                        <a:t>Fills the specified array with the random bytes.</a:t>
                      </a:r>
                    </a:p>
                  </a:txBody>
                  <a:tcPr marL="71841" marR="71841" marT="35920" marB="3592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14361" name="Rectangle 1">
            <a:extLst>
              <a:ext uri="{FF2B5EF4-FFF2-40B4-BE49-F238E27FC236}">
                <a16:creationId xmlns:a16="http://schemas.microsoft.com/office/drawing/2014/main" id="{AC4A638E-9255-ACCE-8CFA-7F5A2AA27301}"/>
              </a:ext>
            </a:extLst>
          </p:cNvPr>
          <p:cNvSpPr>
            <a:spLocks noChangeArrowheads="1"/>
          </p:cNvSpPr>
          <p:nvPr/>
        </p:nvSpPr>
        <p:spPr bwMode="auto">
          <a:xfrm>
            <a:off x="18923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br>
              <a:rPr lang="en-US" altLang="en-US"/>
            </a:b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7A1F7BC4-2C99-231F-51B4-34C6DE7FA7E0}"/>
              </a:ext>
            </a:extLst>
          </p:cNvPr>
          <p:cNvSpPr>
            <a:spLocks noGrp="1"/>
          </p:cNvSpPr>
          <p:nvPr>
            <p:ph idx="1"/>
          </p:nvPr>
        </p:nvSpPr>
        <p:spPr>
          <a:xfrm>
            <a:off x="304800" y="152400"/>
            <a:ext cx="8610600" cy="6705600"/>
          </a:xfrm>
        </p:spPr>
        <p:txBody>
          <a:bodyPr/>
          <a:lstStyle/>
          <a:p>
            <a:pPr marL="0" indent="0">
              <a:buFontTx/>
              <a:buNone/>
            </a:pPr>
            <a:r>
              <a:rPr lang="en-US" altLang="en-US" sz="2400"/>
              <a:t>public partial class Form1 : Form</a:t>
            </a:r>
          </a:p>
          <a:p>
            <a:pPr marL="0" indent="0">
              <a:buFontTx/>
              <a:buNone/>
            </a:pPr>
            <a:r>
              <a:rPr lang="ar-IQ" altLang="en-US" sz="2400"/>
              <a:t> </a:t>
            </a:r>
            <a:r>
              <a:rPr lang="en-US" altLang="en-US" sz="2400"/>
              <a:t>        </a:t>
            </a:r>
            <a:r>
              <a:rPr lang="en-US" altLang="en-US" sz="2400">
                <a:solidFill>
                  <a:srgbClr val="FF0000"/>
                </a:solidFill>
              </a:rPr>
              <a:t>static Random rand = new Random();</a:t>
            </a:r>
          </a:p>
          <a:p>
            <a:pPr marL="0" indent="0">
              <a:buFontTx/>
              <a:buNone/>
            </a:pPr>
            <a:r>
              <a:rPr lang="de-DE" altLang="en-US" sz="2400"/>
              <a:t>        public Form1()</a:t>
            </a:r>
          </a:p>
          <a:p>
            <a:pPr marL="0" indent="0">
              <a:buFontTx/>
              <a:buNone/>
            </a:pPr>
            <a:r>
              <a:rPr lang="de-DE" altLang="en-US" sz="2400"/>
              <a:t>          </a:t>
            </a:r>
            <a:r>
              <a:rPr lang="en-US" altLang="en-US" sz="2400"/>
              <a:t>{</a:t>
            </a:r>
            <a:r>
              <a:rPr lang="de-DE" altLang="en-US" sz="2400"/>
              <a:t>  InitializeComponent();</a:t>
            </a:r>
            <a:r>
              <a:rPr lang="en-US" altLang="en-US" sz="2400"/>
              <a:t>}</a:t>
            </a:r>
            <a:endParaRPr lang="de-DE" altLang="en-US" sz="2400"/>
          </a:p>
          <a:p>
            <a:pPr marL="0" indent="0">
              <a:buFontTx/>
              <a:buNone/>
            </a:pPr>
            <a:r>
              <a:rPr lang="ar-IQ" altLang="en-US" sz="2400"/>
              <a:t>           </a:t>
            </a:r>
            <a:r>
              <a:rPr lang="en-US" altLang="en-US" sz="2400"/>
              <a:t>private void button1_Click(object sender, EventArgs e)</a:t>
            </a:r>
          </a:p>
          <a:p>
            <a:pPr marL="0" indent="0">
              <a:buFontTx/>
              <a:buNone/>
            </a:pPr>
            <a:r>
              <a:rPr lang="ar-IQ" altLang="en-US" sz="2400"/>
              <a:t>         </a:t>
            </a:r>
            <a:r>
              <a:rPr lang="en-US" altLang="en-US" sz="2400"/>
              <a:t>{</a:t>
            </a:r>
            <a:r>
              <a:rPr lang="nn-NO" altLang="en-US" sz="2400"/>
              <a:t>            for (int i = 0; i &lt; 10; i++)</a:t>
            </a:r>
          </a:p>
          <a:p>
            <a:pPr marL="0" indent="0">
              <a:buFontTx/>
              <a:buNone/>
            </a:pPr>
            <a:r>
              <a:rPr lang="ar-IQ" altLang="en-US" sz="2400"/>
              <a:t> </a:t>
            </a:r>
            <a:r>
              <a:rPr lang="en-US" altLang="en-US" sz="2400"/>
              <a:t>   </a:t>
            </a:r>
            <a:r>
              <a:rPr lang="de-DE" altLang="en-US" sz="2400"/>
              <a:t>           </a:t>
            </a:r>
            <a:r>
              <a:rPr lang="en-US" altLang="en-US" sz="2400"/>
              <a:t>{</a:t>
            </a:r>
            <a:r>
              <a:rPr lang="de-DE" altLang="en-US" sz="2400"/>
              <a:t> int x = </a:t>
            </a:r>
            <a:r>
              <a:rPr lang="de-DE" altLang="en-US" sz="2400">
                <a:solidFill>
                  <a:srgbClr val="FF0000"/>
                </a:solidFill>
              </a:rPr>
              <a:t>rand.Next(10, 30);</a:t>
            </a:r>
          </a:p>
          <a:p>
            <a:pPr marL="0" indent="0">
              <a:buFontTx/>
              <a:buNone/>
            </a:pPr>
            <a:r>
              <a:rPr lang="de-DE" altLang="en-US" sz="2400"/>
              <a:t>                 MessageBox.Show(x.ToString());</a:t>
            </a:r>
          </a:p>
          <a:p>
            <a:pPr marL="0" indent="0">
              <a:buFontTx/>
              <a:buNone/>
            </a:pPr>
            <a:r>
              <a:rPr lang="ar-IQ" altLang="en-US" sz="2400"/>
              <a:t>            </a:t>
            </a:r>
            <a:r>
              <a:rPr lang="en-US" altLang="en-US" sz="2400"/>
              <a:t>}}</a:t>
            </a:r>
            <a:endParaRPr lang="ar-IQ" altLang="en-US" sz="2400"/>
          </a:p>
          <a:p>
            <a:pPr marL="0" indent="0">
              <a:buFontTx/>
              <a:buNone/>
            </a:pPr>
            <a:r>
              <a:rPr lang="en-US" altLang="en-US"/>
              <a:t>    </a:t>
            </a:r>
            <a:r>
              <a:rPr lang="en-US" altLang="en-US" sz="2400"/>
              <a:t>private void button2_Click(object sender, EventArgs e)</a:t>
            </a:r>
          </a:p>
          <a:p>
            <a:pPr marL="0" indent="0">
              <a:buFontTx/>
              <a:buNone/>
            </a:pPr>
            <a:r>
              <a:rPr lang="de-DE" altLang="en-US" sz="2400"/>
              <a:t>        { byte[] Randombytes =new byte[4];</a:t>
            </a:r>
          </a:p>
          <a:p>
            <a:pPr marL="0" indent="0">
              <a:buFontTx/>
              <a:buNone/>
            </a:pPr>
            <a:r>
              <a:rPr lang="de-DE" altLang="en-US" sz="2400"/>
              <a:t>            </a:t>
            </a:r>
            <a:r>
              <a:rPr lang="de-DE" altLang="en-US" sz="2400">
                <a:solidFill>
                  <a:srgbClr val="FF0000"/>
                </a:solidFill>
              </a:rPr>
              <a:t>rand.NextBytes(Randombytes);</a:t>
            </a:r>
          </a:p>
          <a:p>
            <a:pPr marL="0" indent="0">
              <a:buFontTx/>
              <a:buNone/>
            </a:pPr>
            <a:r>
              <a:rPr lang="sv-SE" altLang="en-US" sz="2400"/>
              <a:t>            foreach (byte val in Randombytes)</a:t>
            </a:r>
          </a:p>
          <a:p>
            <a:pPr marL="0" indent="0">
              <a:buFontTx/>
              <a:buNone/>
            </a:pPr>
            <a:r>
              <a:rPr lang="de-DE" altLang="en-US" sz="2400"/>
              <a:t>                MessageBox.Show(val.ToString());</a:t>
            </a:r>
          </a:p>
          <a:p>
            <a:pPr marL="0" indent="0">
              <a:buFontTx/>
              <a:buNone/>
            </a:pPr>
            <a:r>
              <a:rPr lang="en-US" altLang="en-US" sz="2400"/>
              <a:t>}}</a:t>
            </a:r>
            <a:endParaRPr lang="de-DE" altLang="en-US" sz="2400"/>
          </a:p>
          <a:p>
            <a:pPr marL="0" indent="0">
              <a:buFontTx/>
              <a:buNone/>
            </a:pPr>
            <a:endParaRPr lang="ar-IQ" altLang="en-US" sz="2400"/>
          </a:p>
          <a:p>
            <a:pPr marL="0" indent="0">
              <a:buFontTx/>
              <a:buNone/>
            </a:pPr>
            <a:r>
              <a:rPr lang="ar-IQ" altLang="en-US" sz="2400"/>
              <a:t>        </a:t>
            </a:r>
            <a:endParaRPr lang="ar-IQ"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C127EEF-99E0-0E15-A5E1-F634F70B8C84}"/>
              </a:ext>
            </a:extLst>
          </p:cNvPr>
          <p:cNvSpPr>
            <a:spLocks noGrp="1" noChangeArrowheads="1"/>
          </p:cNvSpPr>
          <p:nvPr>
            <p:ph type="title"/>
          </p:nvPr>
        </p:nvSpPr>
        <p:spPr/>
        <p:txBody>
          <a:bodyPr/>
          <a:lstStyle/>
          <a:p>
            <a:r>
              <a:rPr lang="en-US" altLang="en-US">
                <a:solidFill>
                  <a:srgbClr val="C00000"/>
                </a:solidFill>
                <a:latin typeface="Lucida Console" panose="020B0609040504020204" pitchFamily="49" charset="0"/>
              </a:rPr>
              <a:t>NumericUpDown</a:t>
            </a:r>
            <a:r>
              <a:rPr lang="en-US" altLang="en-US">
                <a:solidFill>
                  <a:srgbClr val="C00000"/>
                </a:solidFill>
              </a:rPr>
              <a:t> Control</a:t>
            </a:r>
          </a:p>
        </p:txBody>
      </p:sp>
      <p:sp>
        <p:nvSpPr>
          <p:cNvPr id="19460" name="Rectangle 3">
            <a:extLst>
              <a:ext uri="{FF2B5EF4-FFF2-40B4-BE49-F238E27FC236}">
                <a16:creationId xmlns:a16="http://schemas.microsoft.com/office/drawing/2014/main" id="{539E2624-8B71-A89B-C93C-A1D016257FE6}"/>
              </a:ext>
            </a:extLst>
          </p:cNvPr>
          <p:cNvSpPr>
            <a:spLocks noGrp="1" noChangeArrowheads="1"/>
          </p:cNvSpPr>
          <p:nvPr>
            <p:ph type="body" idx="1"/>
          </p:nvPr>
        </p:nvSpPr>
        <p:spPr/>
        <p:txBody>
          <a:bodyPr/>
          <a:lstStyle/>
          <a:p>
            <a:pPr>
              <a:defRPr/>
            </a:pPr>
            <a:r>
              <a:rPr lang="en-US" altLang="en-US" dirty="0" err="1">
                <a:latin typeface="Lucida Console" pitchFamily="49" charset="0"/>
              </a:rPr>
              <a:t>NumericUpDown</a:t>
            </a:r>
            <a:endParaRPr lang="en-US" altLang="en-US" dirty="0">
              <a:latin typeface="Lucida Console" pitchFamily="49" charset="0"/>
            </a:endParaRPr>
          </a:p>
          <a:p>
            <a:pPr lvl="1">
              <a:defRPr/>
            </a:pPr>
            <a:r>
              <a:rPr lang="en-US" altLang="en-US" dirty="0"/>
              <a:t>Restrict a user’s input choices to a specific range of numeric values.</a:t>
            </a:r>
          </a:p>
          <a:p>
            <a:pPr marL="457200" lvl="1" indent="0">
              <a:buFontTx/>
              <a:buNone/>
              <a:defRPr/>
            </a:pPr>
            <a:endParaRPr lang="en-US" altLang="en-US" dirty="0"/>
          </a:p>
          <a:p>
            <a:pPr lvl="1">
              <a:defRPr/>
            </a:pPr>
            <a:r>
              <a:rPr lang="en-US" altLang="en-US" dirty="0"/>
              <a:t>Appears as a </a:t>
            </a:r>
            <a:r>
              <a:rPr lang="en-US" altLang="en-US" dirty="0" err="1">
                <a:latin typeface="Lucida Console" pitchFamily="49" charset="0"/>
              </a:rPr>
              <a:t>TextBox</a:t>
            </a:r>
            <a:r>
              <a:rPr lang="en-US" altLang="en-US" dirty="0"/>
              <a:t>, with two small Buttons on the right side</a:t>
            </a:r>
          </a:p>
          <a:p>
            <a:pPr lvl="1">
              <a:defRPr/>
            </a:pPr>
            <a:r>
              <a:rPr lang="en-US" altLang="en-US" dirty="0" err="1">
                <a:latin typeface="Lucida Console" pitchFamily="49" charset="0"/>
              </a:rPr>
              <a:t>NumericUpDown</a:t>
            </a:r>
            <a:r>
              <a:rPr lang="en-US" altLang="en-US" dirty="0" err="1"/>
              <a:t>’s</a:t>
            </a:r>
            <a:r>
              <a:rPr lang="en-US" altLang="en-US" dirty="0"/>
              <a:t> </a:t>
            </a:r>
            <a:r>
              <a:rPr lang="en-US" altLang="en-US" dirty="0" err="1">
                <a:latin typeface="Lucida Console" pitchFamily="49" charset="0"/>
              </a:rPr>
              <a:t>ReadOnly</a:t>
            </a:r>
            <a:r>
              <a:rPr lang="en-US" altLang="en-US" dirty="0"/>
              <a:t> property indicates if user can type a number into the control </a:t>
            </a:r>
          </a:p>
          <a:p>
            <a:pPr lvl="1">
              <a:defRPr/>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3">
            <a:extLst>
              <a:ext uri="{FF2B5EF4-FFF2-40B4-BE49-F238E27FC236}">
                <a16:creationId xmlns:a16="http://schemas.microsoft.com/office/drawing/2014/main" id="{BA3CA3F0-A5E5-A804-1496-6E6B647EC98B}"/>
              </a:ext>
            </a:extLst>
          </p:cNvPr>
          <p:cNvGraphicFramePr>
            <a:graphicFrameLocks noGrp="1" noChangeAspect="1"/>
          </p:cNvGraphicFramePr>
          <p:nvPr>
            <p:ph idx="1"/>
          </p:nvPr>
        </p:nvGraphicFramePr>
        <p:xfrm>
          <a:off x="304800" y="304800"/>
          <a:ext cx="8229600" cy="5961063"/>
        </p:xfrm>
        <a:graphic>
          <a:graphicData uri="http://schemas.openxmlformats.org/presentationml/2006/ole">
            <mc:AlternateContent xmlns:mc="http://schemas.openxmlformats.org/markup-compatibility/2006">
              <mc:Choice xmlns:v="urn:schemas-microsoft-com:vml" Requires="v">
                <p:oleObj spid="_x0000_s1025" name="Document" r:id="rId4" imgW="6447275" imgH="6224668" progId="Word.Document.8">
                  <p:embed/>
                </p:oleObj>
              </mc:Choice>
              <mc:Fallback>
                <p:oleObj name="Document" r:id="rId4" imgW="6447275" imgH="6224668" progId="Word.Document.8">
                  <p:embed/>
                  <p:pic>
                    <p:nvPicPr>
                      <p:cNvPr id="17410" name="Object 3">
                        <a:extLst>
                          <a:ext uri="{FF2B5EF4-FFF2-40B4-BE49-F238E27FC236}">
                            <a16:creationId xmlns:a16="http://schemas.microsoft.com/office/drawing/2014/main" id="{BA3CA3F0-A5E5-A804-1496-6E6B647EC98B}"/>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04800"/>
                        <a:ext cx="8229600" cy="596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2">
            <a:extLst>
              <a:ext uri="{FF2B5EF4-FFF2-40B4-BE49-F238E27FC236}">
                <a16:creationId xmlns:a16="http://schemas.microsoft.com/office/drawing/2014/main" id="{6D0E01FF-0A37-0D74-7217-D6DEB552FD3B}"/>
              </a:ext>
            </a:extLst>
          </p:cNvPr>
          <p:cNvSpPr>
            <a:spLocks noGrp="1" noChangeArrowheads="1"/>
          </p:cNvSpPr>
          <p:nvPr>
            <p:ph type="title"/>
          </p:nvPr>
        </p:nvSpPr>
        <p:spPr>
          <a:xfrm>
            <a:off x="533400" y="228600"/>
            <a:ext cx="8077200" cy="1143000"/>
          </a:xfrm>
        </p:spPr>
        <p:txBody>
          <a:bodyPr/>
          <a:lstStyle/>
          <a:p>
            <a:pPr eaLnBrk="1" hangingPunct="1">
              <a:defRPr/>
            </a:pPr>
            <a:r>
              <a:rPr lang="en-US" sz="4000" spc="-200" dirty="0">
                <a:solidFill>
                  <a:srgbClr val="0070C0"/>
                </a:solidFill>
              </a:rPr>
              <a:t>Adding a </a:t>
            </a:r>
            <a:r>
              <a:rPr lang="en-US" sz="4000" spc="-200" dirty="0">
                <a:solidFill>
                  <a:srgbClr val="0070C0"/>
                </a:solidFill>
                <a:latin typeface="Courier New" pitchFamily="49" charset="0"/>
                <a:cs typeface="Courier New" pitchFamily="49" charset="0"/>
              </a:rPr>
              <a:t>PictureBox</a:t>
            </a:r>
            <a:r>
              <a:rPr lang="en-US" sz="4000" spc="-200" dirty="0">
                <a:solidFill>
                  <a:srgbClr val="0070C0"/>
                </a:solidFill>
              </a:rPr>
              <a:t> to a </a:t>
            </a:r>
            <a:r>
              <a:rPr lang="en-US" sz="4000" spc="-200" dirty="0">
                <a:solidFill>
                  <a:srgbClr val="0070C0"/>
                </a:solidFill>
                <a:latin typeface="Courier New" pitchFamily="49" charset="0"/>
                <a:cs typeface="Courier New" pitchFamily="49" charset="0"/>
              </a:rPr>
              <a:t>Form</a:t>
            </a:r>
          </a:p>
        </p:txBody>
      </p:sp>
      <p:sp>
        <p:nvSpPr>
          <p:cNvPr id="18435" name="Rectangle 3">
            <a:extLst>
              <a:ext uri="{FF2B5EF4-FFF2-40B4-BE49-F238E27FC236}">
                <a16:creationId xmlns:a16="http://schemas.microsoft.com/office/drawing/2014/main" id="{7FD6381A-A693-23BC-24B9-C0552085F323}"/>
              </a:ext>
            </a:extLst>
          </p:cNvPr>
          <p:cNvSpPr>
            <a:spLocks noGrp="1" noChangeArrowheads="1"/>
          </p:cNvSpPr>
          <p:nvPr>
            <p:ph idx="1"/>
          </p:nvPr>
        </p:nvSpPr>
        <p:spPr>
          <a:xfrm>
            <a:off x="457200" y="1676400"/>
            <a:ext cx="8305800" cy="4572000"/>
          </a:xfrm>
        </p:spPr>
        <p:txBody>
          <a:bodyPr/>
          <a:lstStyle/>
          <a:p>
            <a:pPr eaLnBrk="1" hangingPunct="1"/>
            <a:r>
              <a:rPr lang="en-US" altLang="en-US" b="1">
                <a:solidFill>
                  <a:srgbClr val="0070C0"/>
                </a:solidFill>
                <a:latin typeface="Courier New" panose="02070309020205020404" pitchFamily="49" charset="0"/>
              </a:rPr>
              <a:t>PictureBox</a:t>
            </a:r>
            <a:r>
              <a:rPr lang="en-US" altLang="en-US">
                <a:solidFill>
                  <a:srgbClr val="0070C0"/>
                </a:solidFill>
              </a:rPr>
              <a:t> </a:t>
            </a:r>
          </a:p>
          <a:p>
            <a:pPr lvl="1" eaLnBrk="1" hangingPunct="1"/>
            <a:r>
              <a:rPr lang="en-US" altLang="en-US"/>
              <a:t>A </a:t>
            </a:r>
            <a:r>
              <a:rPr lang="en-US" altLang="en-US">
                <a:latin typeface="Courier New" panose="02070309020205020404" pitchFamily="49" charset="0"/>
              </a:rPr>
              <a:t>Control</a:t>
            </a:r>
            <a:r>
              <a:rPr lang="en-US" altLang="en-US"/>
              <a:t> in which you can display graphics from a bitmap, icon, JPEG, GIF, or other image file type</a:t>
            </a:r>
          </a:p>
        </p:txBody>
      </p:sp>
      <p:pic>
        <p:nvPicPr>
          <p:cNvPr id="18436" name="Picture 9">
            <a:extLst>
              <a:ext uri="{FF2B5EF4-FFF2-40B4-BE49-F238E27FC236}">
                <a16:creationId xmlns:a16="http://schemas.microsoft.com/office/drawing/2014/main" id="{F4821961-68C3-A923-9E5F-072393D270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3" y="3154363"/>
            <a:ext cx="8535987" cy="28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7" name="TextBox 1">
            <a:extLst>
              <a:ext uri="{FF2B5EF4-FFF2-40B4-BE49-F238E27FC236}">
                <a16:creationId xmlns:a16="http://schemas.microsoft.com/office/drawing/2014/main" id="{6B0D1B6D-28CD-A2F1-A4E5-81EC05C18BF6}"/>
              </a:ext>
            </a:extLst>
          </p:cNvPr>
          <p:cNvSpPr txBox="1">
            <a:spLocks noChangeArrowheads="1"/>
          </p:cNvSpPr>
          <p:nvPr/>
        </p:nvSpPr>
        <p:spPr bwMode="auto">
          <a:xfrm>
            <a:off x="381000" y="6183313"/>
            <a:ext cx="830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solidFill>
                <a:srgbClr val="00206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8A50C9FD-39B2-189E-33A7-81A837742F02}"/>
              </a:ext>
            </a:extLst>
          </p:cNvPr>
          <p:cNvSpPr>
            <a:spLocks noGrp="1" noChangeArrowheads="1"/>
          </p:cNvSpPr>
          <p:nvPr>
            <p:ph idx="1"/>
          </p:nvPr>
        </p:nvSpPr>
        <p:spPr/>
        <p:txBody>
          <a:bodyPr/>
          <a:lstStyle/>
          <a:p>
            <a:endParaRPr lang="en-US" altLang="en-US"/>
          </a:p>
        </p:txBody>
      </p:sp>
      <p:sp>
        <p:nvSpPr>
          <p:cNvPr id="19459" name="Slide Number Placeholder 3">
            <a:extLst>
              <a:ext uri="{FF2B5EF4-FFF2-40B4-BE49-F238E27FC236}">
                <a16:creationId xmlns:a16="http://schemas.microsoft.com/office/drawing/2014/main" id="{A951C2EC-F272-8A1E-3861-C3F66FCB06DA}"/>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09D7A6C-8C06-480B-9126-976882929B9D}" type="slidenum">
              <a:rPr lang="en-US" altLang="en-US"/>
              <a:pPr/>
              <a:t>18</a:t>
            </a:fld>
            <a:endParaRPr lang="en-US" altLang="en-US"/>
          </a:p>
        </p:txBody>
      </p:sp>
      <p:sp>
        <p:nvSpPr>
          <p:cNvPr id="19460" name="Rectangle 1">
            <a:extLst>
              <a:ext uri="{FF2B5EF4-FFF2-40B4-BE49-F238E27FC236}">
                <a16:creationId xmlns:a16="http://schemas.microsoft.com/office/drawing/2014/main" id="{EA6970D4-6B44-31E9-8071-3E366836B737}"/>
              </a:ext>
            </a:extLst>
          </p:cNvPr>
          <p:cNvSpPr>
            <a:spLocks noChangeArrowheads="1"/>
          </p:cNvSpPr>
          <p:nvPr/>
        </p:nvSpPr>
        <p:spPr bwMode="auto">
          <a:xfrm>
            <a:off x="579438" y="381000"/>
            <a:ext cx="8077200" cy="4738688"/>
          </a:xfrm>
          <a:prstGeom prst="rect">
            <a:avLst/>
          </a:prstGeom>
          <a:solidFill>
            <a:srgbClr val="FF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600" b="1">
                <a:solidFill>
                  <a:srgbClr val="0070C0"/>
                </a:solidFill>
              </a:rPr>
              <a:t>C# PictureBox Control</a:t>
            </a:r>
          </a:p>
          <a:p>
            <a:endParaRPr lang="en-US" altLang="en-US" sz="2400">
              <a:solidFill>
                <a:srgbClr val="000000"/>
              </a:solidFill>
              <a:latin typeface="Verdana" panose="020B0604030504040204" pitchFamily="34" charset="0"/>
            </a:endParaRPr>
          </a:p>
          <a:p>
            <a:endParaRPr lang="en-US" altLang="en-US" sz="2400">
              <a:solidFill>
                <a:srgbClr val="000000"/>
              </a:solidFill>
              <a:latin typeface="Verdana" panose="020B0604030504040204" pitchFamily="34" charset="0"/>
            </a:endParaRPr>
          </a:p>
          <a:p>
            <a:r>
              <a:rPr lang="en-US" altLang="en-US" sz="2000">
                <a:solidFill>
                  <a:srgbClr val="000000"/>
                </a:solidFill>
                <a:latin typeface="Verdana" panose="020B0604030504040204" pitchFamily="34" charset="0"/>
              </a:rPr>
              <a:t>You can set the Image property to the Image you want to display, either at design time or at run time. You can programmatically change the image displayed in a picture box, which is particularly useful when you use a single form to display different pieces of information</a:t>
            </a:r>
            <a:r>
              <a:rPr lang="en-US" altLang="en-US" sz="1600">
                <a:solidFill>
                  <a:srgbClr val="000000"/>
                </a:solidFill>
                <a:latin typeface="Verdana" panose="020B0604030504040204" pitchFamily="34" charset="0"/>
              </a:rPr>
              <a:t>.</a:t>
            </a:r>
          </a:p>
          <a:p>
            <a:endParaRPr lang="en-US" altLang="en-US" sz="1600" b="1">
              <a:solidFill>
                <a:srgbClr val="800000"/>
              </a:solidFill>
              <a:latin typeface="Arial Unicode MS" panose="020B0604020202020204" pitchFamily="34" charset="-128"/>
            </a:endParaRPr>
          </a:p>
          <a:p>
            <a:r>
              <a:rPr lang="en-US" altLang="en-US" sz="2000" b="1">
                <a:solidFill>
                  <a:srgbClr val="800000"/>
                </a:solidFill>
                <a:latin typeface="Arial Unicode MS" panose="020B0604020202020204" pitchFamily="34" charset="-128"/>
              </a:rPr>
              <a:t>pictureBox1.Image = Image.FromFile("c:\\testImage.jpg");</a:t>
            </a:r>
            <a:r>
              <a:rPr lang="en-US" altLang="en-US" sz="2000"/>
              <a:t> </a:t>
            </a:r>
          </a:p>
          <a:p>
            <a:endParaRPr lang="en-US" altLang="en-US" sz="1600"/>
          </a:p>
          <a:p>
            <a:endParaRPr lang="en-US" altLang="en-US" sz="1600"/>
          </a:p>
          <a:p>
            <a:endParaRPr lang="en-US" altLang="en-US" sz="1600"/>
          </a:p>
          <a:p>
            <a:endParaRPr lang="en-US" altLang="en-US" sz="1600"/>
          </a:p>
          <a:p>
            <a:endParaRPr lang="en-US" altLang="en-US"/>
          </a:p>
        </p:txBody>
      </p:sp>
      <p:sp>
        <p:nvSpPr>
          <p:cNvPr id="19461" name="Rectangle 2">
            <a:extLst>
              <a:ext uri="{FF2B5EF4-FFF2-40B4-BE49-F238E27FC236}">
                <a16:creationId xmlns:a16="http://schemas.microsoft.com/office/drawing/2014/main" id="{26364071-4CAB-6F7B-B9F5-F10252C398A7}"/>
              </a:ext>
            </a:extLst>
          </p:cNvPr>
          <p:cNvSpPr>
            <a:spLocks noChangeArrowheads="1"/>
          </p:cNvSpPr>
          <p:nvPr/>
        </p:nvSpPr>
        <p:spPr bwMode="auto">
          <a:xfrm>
            <a:off x="579438" y="4027488"/>
            <a:ext cx="7870825" cy="2184400"/>
          </a:xfrm>
          <a:prstGeom prst="rect">
            <a:avLst/>
          </a:prstGeom>
          <a:solidFill>
            <a:srgbClr val="FF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00"/>
                </a:solidFill>
                <a:latin typeface="Verdana" panose="020B0604030504040204" pitchFamily="34" charset="0"/>
              </a:rPr>
              <a:t>The SizeMode property, which is set to values in the PictureBoxSizeMode enumeration, controls the clipping and positioning of the image in the display area.</a:t>
            </a:r>
          </a:p>
          <a:p>
            <a:endParaRPr lang="en-US" altLang="en-US" sz="1600">
              <a:solidFill>
                <a:srgbClr val="000000"/>
              </a:solidFill>
              <a:latin typeface="Verdana" panose="020B0604030504040204" pitchFamily="34" charset="0"/>
            </a:endParaRPr>
          </a:p>
          <a:p>
            <a:r>
              <a:rPr lang="en-US" altLang="en-US" sz="2000" b="1">
                <a:solidFill>
                  <a:srgbClr val="800000"/>
                </a:solidFill>
                <a:latin typeface="Arial Unicode MS" panose="020B0604020202020204" pitchFamily="34" charset="-128"/>
              </a:rPr>
              <a:t>pictureBox1.SizeMode = PictureBoxSizeMode.StretchImage; </a:t>
            </a:r>
          </a:p>
          <a:p>
            <a:r>
              <a:rPr lang="de-DE" altLang="en-US" sz="2000" b="1">
                <a:solidFill>
                  <a:srgbClr val="800000"/>
                </a:solidFill>
                <a:latin typeface="Arial Unicode MS" panose="020B0604020202020204" pitchFamily="34" charset="-128"/>
              </a:rPr>
              <a:t>pictureBox1.Location = new Point(100, 100);</a:t>
            </a:r>
          </a:p>
          <a:p>
            <a:endParaRPr lang="en-US" altLang="en-US" sz="2000" b="1">
              <a:solidFill>
                <a:srgbClr val="800000"/>
              </a:solidFill>
              <a:latin typeface="Arial Unicode MS" panose="020B0604020202020204" pitchFamily="3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68387708-CE40-6899-F4D1-E02636D504E9}"/>
              </a:ext>
            </a:extLst>
          </p:cNvPr>
          <p:cNvSpPr>
            <a:spLocks noGrp="1"/>
          </p:cNvSpPr>
          <p:nvPr>
            <p:ph type="title"/>
          </p:nvPr>
        </p:nvSpPr>
        <p:spPr/>
        <p:txBody>
          <a:bodyPr/>
          <a:lstStyle/>
          <a:p>
            <a:r>
              <a:rPr lang="en-US" altLang="en-US" b="1">
                <a:solidFill>
                  <a:srgbClr val="0070C0"/>
                </a:solidFill>
              </a:rPr>
              <a:t>C# PictureBox Control</a:t>
            </a:r>
            <a:br>
              <a:rPr lang="en-US" altLang="en-US" b="1">
                <a:solidFill>
                  <a:srgbClr val="0070C0"/>
                </a:solidFill>
              </a:rPr>
            </a:br>
            <a:endParaRPr lang="ar-IQ" altLang="en-US"/>
          </a:p>
        </p:txBody>
      </p:sp>
      <p:sp>
        <p:nvSpPr>
          <p:cNvPr id="20483" name="Content Placeholder 2">
            <a:extLst>
              <a:ext uri="{FF2B5EF4-FFF2-40B4-BE49-F238E27FC236}">
                <a16:creationId xmlns:a16="http://schemas.microsoft.com/office/drawing/2014/main" id="{3D52EE9A-EABE-C075-15AB-049CAD4C85E0}"/>
              </a:ext>
            </a:extLst>
          </p:cNvPr>
          <p:cNvSpPr>
            <a:spLocks noGrp="1"/>
          </p:cNvSpPr>
          <p:nvPr>
            <p:ph idx="1"/>
          </p:nvPr>
        </p:nvSpPr>
        <p:spPr>
          <a:xfrm>
            <a:off x="152400" y="1524000"/>
            <a:ext cx="8534400" cy="4602163"/>
          </a:xfrm>
        </p:spPr>
        <p:txBody>
          <a:bodyPr/>
          <a:lstStyle/>
          <a:p>
            <a:pPr marL="0" indent="0">
              <a:buFontTx/>
              <a:buNone/>
            </a:pPr>
            <a:r>
              <a:rPr lang="en-US" altLang="en-US" sz="2000"/>
              <a:t>private void Form1_Load(object sender, EventArgs e)</a:t>
            </a:r>
          </a:p>
          <a:p>
            <a:pPr marL="0" indent="0">
              <a:buFontTx/>
              <a:buNone/>
            </a:pPr>
            <a:r>
              <a:rPr lang="en-US" altLang="en-US" sz="2000"/>
              <a:t>        {</a:t>
            </a:r>
          </a:p>
          <a:p>
            <a:pPr marL="0" indent="0">
              <a:buFontTx/>
              <a:buNone/>
            </a:pPr>
            <a:r>
              <a:rPr lang="en-US" altLang="en-US" sz="2000"/>
              <a:t>            pictureBox1.Image = Image.FromFile("c:\\testImage.jpg");</a:t>
            </a:r>
          </a:p>
          <a:p>
            <a:pPr marL="0" indent="0">
              <a:buFontTx/>
              <a:buNone/>
            </a:pPr>
            <a:r>
              <a:rPr lang="en-US" altLang="en-US" sz="2000"/>
              <a:t>            pictureBox1.SizeMode = PictureBoxSizeMode.StretchImage;</a:t>
            </a:r>
          </a:p>
          <a:p>
            <a:pPr marL="0" indent="0">
              <a:buFontTx/>
              <a:buNone/>
            </a:pPr>
            <a:r>
              <a:rPr lang="en-US" altLang="en-US" sz="2000"/>
              <a:t>        }</a:t>
            </a:r>
            <a:endParaRPr lang="ar-IQ" altLang="en-US" sz="2000"/>
          </a:p>
        </p:txBody>
      </p:sp>
      <p:sp>
        <p:nvSpPr>
          <p:cNvPr id="20484" name="Slide Number Placeholder 3">
            <a:extLst>
              <a:ext uri="{FF2B5EF4-FFF2-40B4-BE49-F238E27FC236}">
                <a16:creationId xmlns:a16="http://schemas.microsoft.com/office/drawing/2014/main" id="{5CABA52C-F4C1-CA6F-A8D4-DFF315C0FF5A}"/>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2A5611-622C-4A1E-A881-C5A5CE75B0C6}" type="slidenum">
              <a:rPr lang="en-US" altLang="en-US"/>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a:extLst>
              <a:ext uri="{FF2B5EF4-FFF2-40B4-BE49-F238E27FC236}">
                <a16:creationId xmlns:a16="http://schemas.microsoft.com/office/drawing/2014/main" id="{00EB2063-24A8-5069-4DB5-9027F73F62C0}"/>
              </a:ext>
            </a:extLst>
          </p:cNvPr>
          <p:cNvSpPr>
            <a:spLocks noGrp="1"/>
          </p:cNvSpPr>
          <p:nvPr>
            <p:ph idx="1"/>
          </p:nvPr>
        </p:nvSpPr>
        <p:spPr>
          <a:xfrm>
            <a:off x="0" y="0"/>
            <a:ext cx="9144000" cy="6553200"/>
          </a:xfrm>
        </p:spPr>
        <p:txBody>
          <a:bodyPr/>
          <a:lstStyle/>
          <a:p>
            <a:pPr marL="0" indent="0">
              <a:buFontTx/>
              <a:buNone/>
              <a:defRPr/>
            </a:pPr>
            <a:r>
              <a:rPr lang="en-US" sz="2400" b="1" dirty="0">
                <a:solidFill>
                  <a:srgbClr val="C00000"/>
                </a:solidFill>
              </a:rPr>
              <a:t>Common </a:t>
            </a:r>
            <a:r>
              <a:rPr lang="en-US" sz="2400" b="1" dirty="0" err="1">
                <a:solidFill>
                  <a:srgbClr val="C00000"/>
                </a:solidFill>
              </a:rPr>
              <a:t>TextBox</a:t>
            </a:r>
            <a:r>
              <a:rPr lang="en-US" sz="2400" b="1" dirty="0">
                <a:solidFill>
                  <a:srgbClr val="C00000"/>
                </a:solidFill>
              </a:rPr>
              <a:t> Control Properties</a:t>
            </a:r>
          </a:p>
          <a:p>
            <a:pPr marL="0" indent="0">
              <a:buFontTx/>
              <a:buNone/>
              <a:defRPr/>
            </a:pPr>
            <a:r>
              <a:rPr lang="en-US" sz="2400" b="1" dirty="0" err="1">
                <a:solidFill>
                  <a:srgbClr val="C00000"/>
                </a:solidFill>
              </a:rPr>
              <a:t>MaxLength</a:t>
            </a:r>
            <a:r>
              <a:rPr lang="en-US" sz="2400" dirty="0"/>
              <a:t> A value that specifies the maximum length, in characters, of any text entered into the </a:t>
            </a:r>
            <a:r>
              <a:rPr lang="en-US" sz="2400" dirty="0" err="1"/>
              <a:t>TextBox</a:t>
            </a:r>
            <a:r>
              <a:rPr lang="en-US" sz="2400" dirty="0"/>
              <a:t>. </a:t>
            </a:r>
          </a:p>
          <a:p>
            <a:pPr marL="0" indent="0">
              <a:buFontTx/>
              <a:buNone/>
              <a:defRPr/>
            </a:pPr>
            <a:endParaRPr lang="en-US" sz="2400" b="1" dirty="0">
              <a:solidFill>
                <a:srgbClr val="FF0000"/>
              </a:solidFill>
            </a:endParaRPr>
          </a:p>
          <a:p>
            <a:pPr marL="0" indent="0">
              <a:buFontTx/>
              <a:buNone/>
              <a:defRPr/>
            </a:pPr>
            <a:r>
              <a:rPr lang="en-US" sz="2400" b="1" dirty="0" err="1">
                <a:solidFill>
                  <a:srgbClr val="C00000"/>
                </a:solidFill>
              </a:rPr>
              <a:t>CharacterCasing</a:t>
            </a:r>
            <a:r>
              <a:rPr lang="en-US" sz="2400" dirty="0"/>
              <a:t> A value indicating whether the </a:t>
            </a:r>
            <a:r>
              <a:rPr lang="en-US" sz="2400" dirty="0" err="1"/>
              <a:t>TextBox</a:t>
            </a:r>
            <a:r>
              <a:rPr lang="en-US" sz="2400" dirty="0"/>
              <a:t> changes the case of the text entered. Three values are possible: 	</a:t>
            </a:r>
            <a:r>
              <a:rPr lang="en-US" sz="2400" dirty="0">
                <a:solidFill>
                  <a:srgbClr val="C00000"/>
                </a:solidFill>
              </a:rPr>
              <a:t>Lower</a:t>
            </a:r>
            <a:r>
              <a:rPr lang="en-US" sz="2400" dirty="0"/>
              <a:t>: All text entered is converted to lowercase. </a:t>
            </a:r>
          </a:p>
          <a:p>
            <a:pPr marL="0" indent="0">
              <a:buFontTx/>
              <a:buNone/>
              <a:defRPr/>
            </a:pPr>
            <a:r>
              <a:rPr lang="en-US" sz="2400" dirty="0"/>
              <a:t>	</a:t>
            </a:r>
            <a:r>
              <a:rPr lang="en-US" sz="2400" dirty="0">
                <a:solidFill>
                  <a:srgbClr val="C00000"/>
                </a:solidFill>
              </a:rPr>
              <a:t>Normal:</a:t>
            </a:r>
            <a:r>
              <a:rPr lang="en-US" sz="2400" dirty="0"/>
              <a:t> No changes are made to the text.</a:t>
            </a:r>
          </a:p>
          <a:p>
            <a:pPr marL="0" indent="0">
              <a:buFontTx/>
              <a:buNone/>
              <a:defRPr/>
            </a:pPr>
            <a:r>
              <a:rPr lang="en-US" sz="2400" dirty="0"/>
              <a:t>	</a:t>
            </a:r>
            <a:r>
              <a:rPr lang="en-US" sz="2400" dirty="0">
                <a:solidFill>
                  <a:srgbClr val="C00000"/>
                </a:solidFill>
              </a:rPr>
              <a:t> Upper: </a:t>
            </a:r>
            <a:r>
              <a:rPr lang="en-US" sz="2400" dirty="0"/>
              <a:t>All text entered is converted to uppercase.</a:t>
            </a:r>
          </a:p>
          <a:p>
            <a:pPr marL="0" indent="0">
              <a:buFontTx/>
              <a:buNone/>
              <a:defRPr/>
            </a:pPr>
            <a:r>
              <a:rPr lang="en-US" sz="2400" b="1" dirty="0">
                <a:solidFill>
                  <a:srgbClr val="C00000"/>
                </a:solidFill>
              </a:rPr>
              <a:t>Multiline</a:t>
            </a:r>
            <a:r>
              <a:rPr lang="en-US" sz="2400" dirty="0"/>
              <a:t> Indicates whether this is a multiline control, meaning it is able to show multiple lines of text. </a:t>
            </a:r>
          </a:p>
          <a:p>
            <a:pPr>
              <a:defRPr/>
            </a:pPr>
            <a:r>
              <a:rPr lang="en-US" altLang="en-US" sz="2400" b="1" dirty="0">
                <a:solidFill>
                  <a:srgbClr val="FF0000"/>
                </a:solidFill>
                <a:latin typeface="Verdana" pitchFamily="34" charset="0"/>
              </a:rPr>
              <a:t>Background Color and Foreground Color</a:t>
            </a:r>
          </a:p>
          <a:p>
            <a:pPr marL="0" indent="0">
              <a:buFontTx/>
              <a:buNone/>
              <a:defRPr/>
            </a:pPr>
            <a:r>
              <a:rPr lang="en-US" altLang="en-US" sz="2400" dirty="0"/>
              <a:t>You can set background color and foreground color through property window and programmatically.</a:t>
            </a:r>
          </a:p>
          <a:p>
            <a:pPr marL="0" indent="0">
              <a:buFontTx/>
              <a:buNone/>
              <a:defRPr/>
            </a:pPr>
            <a:r>
              <a:rPr lang="en-US" altLang="en-US" sz="2400" dirty="0">
                <a:solidFill>
                  <a:srgbClr val="0000FF"/>
                </a:solidFill>
                <a:latin typeface="Arial Unicode MS" pitchFamily="34" charset="-128"/>
              </a:rPr>
              <a:t>         textBox1.BackColor = </a:t>
            </a:r>
            <a:r>
              <a:rPr lang="en-US" altLang="en-US" sz="2400" dirty="0" err="1">
                <a:solidFill>
                  <a:srgbClr val="0000FF"/>
                </a:solidFill>
                <a:latin typeface="Arial Unicode MS" pitchFamily="34" charset="-128"/>
              </a:rPr>
              <a:t>Color.Blue</a:t>
            </a:r>
            <a:r>
              <a:rPr lang="en-US" altLang="en-US" sz="2400" dirty="0">
                <a:solidFill>
                  <a:srgbClr val="0000FF"/>
                </a:solidFill>
                <a:latin typeface="Arial Unicode MS" pitchFamily="34" charset="-128"/>
              </a:rPr>
              <a:t>;                       	textBox1.ForeColor = </a:t>
            </a:r>
            <a:r>
              <a:rPr lang="en-US" altLang="en-US" sz="2400" dirty="0" err="1">
                <a:solidFill>
                  <a:srgbClr val="0000FF"/>
                </a:solidFill>
                <a:latin typeface="Arial Unicode MS" pitchFamily="34" charset="-128"/>
              </a:rPr>
              <a:t>Color.White</a:t>
            </a:r>
            <a:r>
              <a:rPr lang="en-US" altLang="en-US" sz="2400" dirty="0">
                <a:solidFill>
                  <a:srgbClr val="0000FF"/>
                </a:solidFill>
                <a:latin typeface="Arial Unicode MS" pitchFamily="34" charset="-128"/>
              </a:rPr>
              <a:t>; </a:t>
            </a:r>
            <a:endParaRPr lang="en-US" altLang="en-US" sz="2400" dirty="0"/>
          </a:p>
          <a:p>
            <a:pPr marL="0" indent="0">
              <a:buFontTx/>
              <a:buNone/>
              <a:defRPr/>
            </a:pPr>
            <a:endParaRPr lang="en-US" sz="2400" dirty="0"/>
          </a:p>
          <a:p>
            <a:pPr marL="0" indent="0">
              <a:buFontTx/>
              <a:buNone/>
              <a:defRPr/>
            </a:pPr>
            <a:endParaRPr lang="en-US" sz="2400" dirty="0"/>
          </a:p>
          <a:p>
            <a:pPr marL="0" indent="0">
              <a:buFontTx/>
              <a:buNone/>
              <a:defRPr/>
            </a:pPr>
            <a:endParaRPr lang="en-US" sz="2400" dirty="0"/>
          </a:p>
          <a:p>
            <a:pPr marL="0" indent="0">
              <a:buFontTx/>
              <a:buNone/>
              <a:defRPr/>
            </a:pPr>
            <a:endParaRPr lang="en-US" sz="2400" dirty="0"/>
          </a:p>
          <a:p>
            <a:pPr marL="0" indent="0">
              <a:buFontTx/>
              <a:buNone/>
              <a:defRPr/>
            </a:pPr>
            <a:r>
              <a:rPr lang="en-US" sz="2400" b="1" dirty="0">
                <a:solidFill>
                  <a:srgbClr val="C00000"/>
                </a:solidFill>
              </a:rPr>
              <a:t> </a:t>
            </a:r>
            <a:endParaRPr lang="en-US" sz="2400" b="1" dirty="0">
              <a:solidFill>
                <a:srgbClr val="FF0000"/>
              </a:solidFill>
            </a:endParaRPr>
          </a:p>
          <a:p>
            <a:pPr marL="0" indent="0">
              <a:buFontTx/>
              <a:buNone/>
              <a:defRPr/>
            </a:pPr>
            <a:endParaRPr lang="ar-IQ" sz="2400" b="1"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A8DC536-52F9-A1E2-3A25-93450525F5C2}"/>
              </a:ext>
            </a:extLst>
          </p:cNvPr>
          <p:cNvSpPr>
            <a:spLocks noGrp="1"/>
          </p:cNvSpPr>
          <p:nvPr>
            <p:ph type="title"/>
          </p:nvPr>
        </p:nvSpPr>
        <p:spPr/>
        <p:txBody>
          <a:bodyPr/>
          <a:lstStyle/>
          <a:p>
            <a:r>
              <a:rPr lang="en-US" altLang="en-US" b="1"/>
              <a:t>C# PictureBox Events</a:t>
            </a:r>
            <a:br>
              <a:rPr lang="en-US" altLang="en-US" b="1"/>
            </a:br>
            <a:endParaRPr lang="ar-IQ" altLang="en-US"/>
          </a:p>
        </p:txBody>
      </p:sp>
      <p:sp>
        <p:nvSpPr>
          <p:cNvPr id="21507" name="Content Placeholder 2">
            <a:extLst>
              <a:ext uri="{FF2B5EF4-FFF2-40B4-BE49-F238E27FC236}">
                <a16:creationId xmlns:a16="http://schemas.microsoft.com/office/drawing/2014/main" id="{355113EC-89ED-3F82-3EE9-8EF3C760DFC7}"/>
              </a:ext>
            </a:extLst>
          </p:cNvPr>
          <p:cNvSpPr>
            <a:spLocks noGrp="1"/>
          </p:cNvSpPr>
          <p:nvPr>
            <p:ph idx="1"/>
          </p:nvPr>
        </p:nvSpPr>
        <p:spPr>
          <a:xfrm>
            <a:off x="228600" y="1066800"/>
            <a:ext cx="8610600" cy="5105400"/>
          </a:xfrm>
        </p:spPr>
        <p:txBody>
          <a:bodyPr/>
          <a:lstStyle/>
          <a:p>
            <a:r>
              <a:rPr lang="en-US" altLang="en-US" sz="2400"/>
              <a:t>C# PictureBox Events will allow you to perform the specific task o r functionality according to the requirements on specific actions done by the end-user. There are many Events which you can use with the PictureBox to make your desktop application more interactive. Here is the list of those events which we will discuss further in this tutorial.</a:t>
            </a:r>
          </a:p>
          <a:p>
            <a:endParaRPr lang="en-US" altLang="en-US" sz="2400"/>
          </a:p>
          <a:p>
            <a:r>
              <a:rPr lang="en-US" altLang="en-US" sz="2400" b="1"/>
              <a:t>C# PictureBox Click Events</a:t>
            </a:r>
            <a:endParaRPr lang="en-US" altLang="en-US" sz="2400"/>
          </a:p>
          <a:p>
            <a:r>
              <a:rPr lang="en-US" altLang="en-US" sz="2400" b="1"/>
              <a:t>C# PictureBox DoubleClick Events</a:t>
            </a:r>
            <a:endParaRPr lang="en-US" altLang="en-US" sz="2400"/>
          </a:p>
          <a:p>
            <a:r>
              <a:rPr lang="en-US" altLang="en-US" sz="2400" b="1"/>
              <a:t>C# PictureBox MouseEnter Events</a:t>
            </a:r>
            <a:endParaRPr lang="en-US" altLang="en-US" sz="2400"/>
          </a:p>
          <a:p>
            <a:r>
              <a:rPr lang="en-US" altLang="en-US" sz="2400" b="1"/>
              <a:t>C# PictureBox MouseHover Events</a:t>
            </a:r>
            <a:endParaRPr lang="en-US" altLang="en-US" sz="2400"/>
          </a:p>
          <a:p>
            <a:r>
              <a:rPr lang="en-US" altLang="en-US" sz="2400" b="1"/>
              <a:t>C# PictureBox MouseLeave Events</a:t>
            </a:r>
            <a:endParaRPr lang="en-US" altLang="en-US" sz="2400"/>
          </a:p>
          <a:p>
            <a:endParaRPr lang="ar-IQ" altLang="en-US" sz="2000"/>
          </a:p>
        </p:txBody>
      </p:sp>
      <p:sp>
        <p:nvSpPr>
          <p:cNvPr id="21508" name="Slide Number Placeholder 3">
            <a:extLst>
              <a:ext uri="{FF2B5EF4-FFF2-40B4-BE49-F238E27FC236}">
                <a16:creationId xmlns:a16="http://schemas.microsoft.com/office/drawing/2014/main" id="{BECD3369-CF06-0B82-4F82-E3328DEE731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D5ED92-EA59-4F1C-8E54-7F06F6810EB9}" type="slidenum">
              <a:rPr lang="en-US" altLang="en-US"/>
              <a:pPr/>
              <a:t>20</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D7BDED6-9397-B527-598F-9A6CDBE0AA8B}"/>
              </a:ext>
            </a:extLst>
          </p:cNvPr>
          <p:cNvSpPr>
            <a:spLocks noGrp="1" noChangeArrowheads="1"/>
          </p:cNvSpPr>
          <p:nvPr>
            <p:ph type="title"/>
          </p:nvPr>
        </p:nvSpPr>
        <p:spPr>
          <a:xfrm>
            <a:off x="457200" y="0"/>
            <a:ext cx="8229600" cy="1143000"/>
          </a:xfrm>
        </p:spPr>
        <p:txBody>
          <a:bodyPr/>
          <a:lstStyle/>
          <a:p>
            <a:pPr eaLnBrk="1" hangingPunct="1"/>
            <a:r>
              <a:rPr lang="en-US" altLang="en-US">
                <a:solidFill>
                  <a:srgbClr val="C00000"/>
                </a:solidFill>
              </a:rPr>
              <a:t>TextBox</a:t>
            </a:r>
          </a:p>
        </p:txBody>
      </p:sp>
      <p:sp>
        <p:nvSpPr>
          <p:cNvPr id="16388" name="Rectangle 3">
            <a:extLst>
              <a:ext uri="{FF2B5EF4-FFF2-40B4-BE49-F238E27FC236}">
                <a16:creationId xmlns:a16="http://schemas.microsoft.com/office/drawing/2014/main" id="{EB5B240E-1947-9C94-6B2A-1A1E6356573C}"/>
              </a:ext>
            </a:extLst>
          </p:cNvPr>
          <p:cNvSpPr>
            <a:spLocks noGrp="1" noChangeArrowheads="1"/>
          </p:cNvSpPr>
          <p:nvPr>
            <p:ph type="body" idx="1"/>
          </p:nvPr>
        </p:nvSpPr>
        <p:spPr>
          <a:xfrm>
            <a:off x="152400" y="1066800"/>
            <a:ext cx="8686800" cy="5638800"/>
          </a:xfrm>
        </p:spPr>
        <p:txBody>
          <a:bodyPr/>
          <a:lstStyle/>
          <a:p>
            <a:pPr lvl="1" eaLnBrk="1" hangingPunct="1">
              <a:lnSpc>
                <a:spcPct val="90000"/>
              </a:lnSpc>
              <a:defRPr/>
            </a:pPr>
            <a:r>
              <a:rPr lang="en-US" altLang="en-US" dirty="0" err="1">
                <a:solidFill>
                  <a:srgbClr val="C00000"/>
                </a:solidFill>
                <a:latin typeface="Times New Roman" panose="02020603050405020304" pitchFamily="18" charset="0"/>
                <a:cs typeface="Times New Roman" panose="02020603050405020304" pitchFamily="18" charset="0"/>
              </a:rPr>
              <a:t>ReadOnly</a:t>
            </a:r>
            <a:r>
              <a:rPr lang="en-US" altLang="en-US" dirty="0">
                <a:solidFill>
                  <a:srgbClr val="C00000"/>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if true, the control is grayed out and will not accept user input</a:t>
            </a:r>
          </a:p>
          <a:p>
            <a:pPr marL="457200" lvl="1" indent="0" eaLnBrk="1" hangingPunct="1">
              <a:lnSpc>
                <a:spcPct val="90000"/>
              </a:lnSpc>
              <a:buFontTx/>
              <a:buNone/>
              <a:defRPr/>
            </a:pPr>
            <a:endParaRPr lang="en-US" altLang="en-US" dirty="0">
              <a:latin typeface="Times New Roman" panose="02020603050405020304" pitchFamily="18" charset="0"/>
              <a:cs typeface="Times New Roman" panose="02020603050405020304" pitchFamily="18" charset="0"/>
            </a:endParaRPr>
          </a:p>
          <a:p>
            <a:pPr lvl="1" eaLnBrk="1" hangingPunct="1">
              <a:lnSpc>
                <a:spcPct val="90000"/>
              </a:lnSpc>
              <a:defRPr/>
            </a:pPr>
            <a:r>
              <a:rPr lang="en-US" altLang="en-US" dirty="0" err="1">
                <a:solidFill>
                  <a:srgbClr val="C00000"/>
                </a:solidFill>
                <a:latin typeface="Times New Roman" panose="02020603050405020304" pitchFamily="18" charset="0"/>
                <a:cs typeface="Times New Roman" panose="02020603050405020304" pitchFamily="18" charset="0"/>
              </a:rPr>
              <a:t>ScrollBars</a:t>
            </a:r>
            <a:r>
              <a:rPr lang="en-US" altLang="en-US" dirty="0">
                <a:solidFill>
                  <a:srgbClr val="C00000"/>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determines which scrollbars will be used: </a:t>
            </a:r>
            <a:r>
              <a:rPr lang="en-US" altLang="en-US" dirty="0" err="1">
                <a:latin typeface="Times New Roman" panose="02020603050405020304" pitchFamily="18" charset="0"/>
                <a:cs typeface="Times New Roman" panose="02020603050405020304" pitchFamily="18" charset="0"/>
              </a:rPr>
              <a:t>ScrollBars.None</a:t>
            </a:r>
            <a:r>
              <a:rPr lang="en-US" altLang="en-US" dirty="0">
                <a:latin typeface="Times New Roman" panose="02020603050405020304" pitchFamily="18" charset="0"/>
                <a:cs typeface="Times New Roman" panose="02020603050405020304" pitchFamily="18" charset="0"/>
              </a:rPr>
              <a:t>, Vertical, Horizontal, Both</a:t>
            </a:r>
          </a:p>
          <a:p>
            <a:pPr marL="457200" lvl="1" indent="0" eaLnBrk="1" hangingPunct="1">
              <a:lnSpc>
                <a:spcPct val="90000"/>
              </a:lnSpc>
              <a:buFontTx/>
              <a:buNone/>
              <a:defRPr/>
            </a:pPr>
            <a:endParaRPr lang="en-US" altLang="en-US" dirty="0">
              <a:latin typeface="Times New Roman" panose="02020603050405020304" pitchFamily="18" charset="0"/>
              <a:cs typeface="Times New Roman" panose="02020603050405020304" pitchFamily="18" charset="0"/>
            </a:endParaRPr>
          </a:p>
          <a:p>
            <a:pPr lvl="1" eaLnBrk="1" hangingPunct="1">
              <a:lnSpc>
                <a:spcPct val="90000"/>
              </a:lnSpc>
              <a:defRPr/>
            </a:pPr>
            <a:r>
              <a:rPr lang="en-US" altLang="en-US" dirty="0" err="1">
                <a:solidFill>
                  <a:srgbClr val="C00000"/>
                </a:solidFill>
                <a:latin typeface="Times New Roman" panose="02020603050405020304" pitchFamily="18" charset="0"/>
                <a:cs typeface="Times New Roman" panose="02020603050405020304" pitchFamily="18" charset="0"/>
              </a:rPr>
              <a:t>TextAlign</a:t>
            </a:r>
            <a:r>
              <a:rPr lang="en-US" altLang="en-US" dirty="0">
                <a:solidFill>
                  <a:srgbClr val="C00000"/>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get/set </a:t>
            </a:r>
            <a:r>
              <a:rPr lang="en-US" altLang="en-US" dirty="0" err="1">
                <a:latin typeface="Times New Roman" panose="02020603050405020304" pitchFamily="18" charset="0"/>
                <a:cs typeface="Times New Roman" panose="02020603050405020304" pitchFamily="18" charset="0"/>
              </a:rPr>
              <a:t>HorizontalAlignment.Left</a:t>
            </a:r>
            <a:r>
              <a:rPr lang="en-US" altLang="en-US" dirty="0">
                <a:latin typeface="Times New Roman" panose="02020603050405020304" pitchFamily="18" charset="0"/>
                <a:cs typeface="Times New Roman" panose="02020603050405020304" pitchFamily="18" charset="0"/>
              </a:rPr>
              <a:t>, Center, or Right</a:t>
            </a:r>
          </a:p>
          <a:p>
            <a:pPr lvl="1" eaLnBrk="1" hangingPunct="1">
              <a:lnSpc>
                <a:spcPct val="90000"/>
              </a:lnSpc>
              <a:defRPr/>
            </a:pPr>
            <a:r>
              <a:rPr lang="en-US" dirty="0" err="1">
                <a:solidFill>
                  <a:srgbClr val="C00000"/>
                </a:solidFill>
                <a:latin typeface="Times New Roman" panose="02020603050405020304" pitchFamily="18" charset="0"/>
                <a:cs typeface="Times New Roman" panose="02020603050405020304" pitchFamily="18" charset="0"/>
              </a:rPr>
              <a:t>PasswordChar</a:t>
            </a:r>
            <a:r>
              <a:rPr lang="en-US" dirty="0"/>
              <a:t> </a:t>
            </a:r>
            <a:r>
              <a:rPr lang="en-US" dirty="0">
                <a:latin typeface="Times New Roman" panose="02020603050405020304" pitchFamily="18" charset="0"/>
                <a:cs typeface="Times New Roman" panose="02020603050405020304" pitchFamily="18" charset="0"/>
              </a:rPr>
              <a:t>Specifies whether a password character should replace the actual characters entered into a single-line </a:t>
            </a:r>
            <a:r>
              <a:rPr lang="en-US" dirty="0" err="1">
                <a:latin typeface="Times New Roman" panose="02020603050405020304" pitchFamily="18" charset="0"/>
                <a:cs typeface="Times New Roman" panose="02020603050405020304" pitchFamily="18" charset="0"/>
              </a:rPr>
              <a:t>TextBox</a:t>
            </a:r>
            <a:r>
              <a:rPr lang="en-US" dirty="0">
                <a:latin typeface="Times New Roman" panose="02020603050405020304" pitchFamily="18" charset="0"/>
                <a:cs typeface="Times New Roman" panose="02020603050405020304" pitchFamily="18" charset="0"/>
              </a:rPr>
              <a:t>. If the Multiline property is true, then this has no effect.</a:t>
            </a:r>
          </a:p>
          <a:p>
            <a:pPr marL="457200" lvl="1" indent="0" eaLnBrk="1" hangingPunct="1">
              <a:lnSpc>
                <a:spcPct val="90000"/>
              </a:lnSpc>
              <a:buFontTx/>
              <a:buNone/>
              <a:defRPr/>
            </a:pPr>
            <a:r>
              <a:rPr lang="de-DE" dirty="0"/>
              <a:t>          </a:t>
            </a:r>
            <a:r>
              <a:rPr lang="de-DE" dirty="0">
                <a:solidFill>
                  <a:srgbClr val="FF0000"/>
                </a:solidFill>
              </a:rPr>
              <a:t>txtName.PasswordChar = '*';</a:t>
            </a:r>
            <a:endParaRPr lang="en-US" dirty="0">
              <a:solidFill>
                <a:srgbClr val="FF0000"/>
              </a:solidFill>
              <a:latin typeface="Times New Roman" panose="02020603050405020304" pitchFamily="18" charset="0"/>
              <a:cs typeface="Times New Roman" panose="02020603050405020304" pitchFamily="18" charset="0"/>
            </a:endParaRPr>
          </a:p>
          <a:p>
            <a:pPr lvl="1" eaLnBrk="1" hangingPunct="1">
              <a:lnSpc>
                <a:spcPct val="90000"/>
              </a:lnSpc>
              <a:defRPr/>
            </a:pPr>
            <a:endParaRPr lang="en-US" altLang="en-US" dirty="0">
              <a:latin typeface="Times New Roman" panose="02020603050405020304" pitchFamily="18" charset="0"/>
              <a:cs typeface="Times New Roman" panose="02020603050405020304" pitchFamily="18" charset="0"/>
            </a:endParaRPr>
          </a:p>
          <a:p>
            <a:pPr marL="457200" lvl="1" indent="0" eaLnBrk="1" hangingPunct="1">
              <a:lnSpc>
                <a:spcPct val="90000"/>
              </a:lnSpc>
              <a:buFontTx/>
              <a:buNone/>
              <a:defRP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4D72E2A-CA30-6615-6827-D702D989C99C}"/>
              </a:ext>
            </a:extLst>
          </p:cNvPr>
          <p:cNvSpPr>
            <a:spLocks noChangeArrowheads="1"/>
          </p:cNvSpPr>
          <p:nvPr/>
        </p:nvSpPr>
        <p:spPr bwMode="auto">
          <a:xfrm>
            <a:off x="0" y="-409575"/>
            <a:ext cx="9144000" cy="7140575"/>
          </a:xfrm>
          <a:prstGeom prst="rect">
            <a:avLst/>
          </a:prstGeom>
          <a:solidFill>
            <a:srgbClr val="FF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solidFill>
                <a:srgbClr val="FF0000"/>
              </a:solidFill>
            </a:endParaRPr>
          </a:p>
          <a:p>
            <a:r>
              <a:rPr lang="en-US" altLang="en-US" sz="2400" b="1">
                <a:solidFill>
                  <a:srgbClr val="FF0000"/>
                </a:solidFill>
              </a:rPr>
              <a:t>TextBox Text Changed Event</a:t>
            </a:r>
          </a:p>
          <a:p>
            <a:endParaRPr lang="en-US" altLang="en-US" sz="2400" b="1">
              <a:solidFill>
                <a:srgbClr val="FF0000"/>
              </a:solidFill>
            </a:endParaRPr>
          </a:p>
          <a:p>
            <a:r>
              <a:rPr lang="en-US" altLang="en-US">
                <a:solidFill>
                  <a:srgbClr val="000000"/>
                </a:solidFill>
                <a:latin typeface="Verdana" panose="020B0604030504040204" pitchFamily="34" charset="0"/>
              </a:rPr>
              <a:t>The TextChanged event is triggered when the text in the text box gets changed.</a:t>
            </a:r>
          </a:p>
          <a:p>
            <a:endParaRPr lang="en-US" altLang="en-US">
              <a:solidFill>
                <a:srgbClr val="000000"/>
              </a:solidFill>
              <a:latin typeface="Verdana" panose="020B0604030504040204" pitchFamily="34" charset="0"/>
            </a:endParaRPr>
          </a:p>
          <a:p>
            <a:pPr algn="just"/>
            <a:r>
              <a:rPr lang="en-US" altLang="en-US" b="1">
                <a:solidFill>
                  <a:srgbClr val="FF0000"/>
                </a:solidFill>
              </a:rPr>
              <a:t>TextChanged Event</a:t>
            </a:r>
          </a:p>
          <a:p>
            <a:pPr algn="just"/>
            <a:r>
              <a:rPr lang="en-US" altLang="en-US">
                <a:solidFill>
                  <a:srgbClr val="000000"/>
                </a:solidFill>
                <a:latin typeface="Verdana" panose="020B0604030504040204" pitchFamily="34" charset="0"/>
              </a:rPr>
              <a:t>When user input or setting the Text property to a new value raises the TextChanged event</a:t>
            </a:r>
          </a:p>
          <a:p>
            <a:pPr algn="just"/>
            <a:endParaRPr lang="en-US" altLang="en-US">
              <a:solidFill>
                <a:srgbClr val="000000"/>
              </a:solidFill>
              <a:latin typeface="Verdana" panose="020B0604030504040204" pitchFamily="34" charset="0"/>
            </a:endParaRPr>
          </a:p>
          <a:p>
            <a:pPr algn="just"/>
            <a:endParaRPr lang="en-US" altLang="en-US">
              <a:solidFill>
                <a:srgbClr val="000000"/>
              </a:solidFill>
              <a:latin typeface="Verdana" panose="020B0604030504040204" pitchFamily="34" charset="0"/>
            </a:endParaRPr>
          </a:p>
          <a:p>
            <a:r>
              <a:rPr lang="en-US" altLang="en-US"/>
              <a:t>private void textBox1_TextChanged(object sender, EventArgs e)</a:t>
            </a:r>
          </a:p>
          <a:p>
            <a:r>
              <a:rPr lang="ar-IQ" altLang="en-US"/>
              <a:t>       </a:t>
            </a:r>
            <a:r>
              <a:rPr lang="en-US" altLang="en-US"/>
              <a:t>{</a:t>
            </a:r>
            <a:endParaRPr lang="ar-IQ" altLang="en-US"/>
          </a:p>
          <a:p>
            <a:r>
              <a:rPr lang="de-DE" altLang="en-US"/>
              <a:t>            label1.Text = textBox1.Text;</a:t>
            </a:r>
          </a:p>
          <a:p>
            <a:r>
              <a:rPr lang="ar-IQ" altLang="en-US"/>
              <a:t>  </a:t>
            </a:r>
            <a:r>
              <a:rPr lang="en-US" altLang="en-US"/>
              <a:t>}</a:t>
            </a:r>
            <a:endParaRPr lang="ar-IQ" altLang="en-US"/>
          </a:p>
          <a:p>
            <a:pPr algn="just"/>
            <a:endParaRPr lang="en-US" altLang="en-US"/>
          </a:p>
          <a:p>
            <a:r>
              <a:rPr lang="en-US" altLang="en-US" b="1">
                <a:solidFill>
                  <a:srgbClr val="FF0000"/>
                </a:solidFill>
              </a:rPr>
              <a:t>TextBox Mouse Enter Event</a:t>
            </a:r>
          </a:p>
          <a:p>
            <a:endParaRPr lang="en-US" altLang="en-US" b="1">
              <a:solidFill>
                <a:srgbClr val="FF0000"/>
              </a:solidFill>
            </a:endParaRPr>
          </a:p>
          <a:p>
            <a:r>
              <a:rPr lang="en-US" altLang="en-US"/>
              <a:t>Another event in TextBoxes is a </a:t>
            </a:r>
            <a:r>
              <a:rPr lang="en-US" altLang="en-US" b="1">
                <a:solidFill>
                  <a:srgbClr val="FF0000"/>
                </a:solidFill>
              </a:rPr>
              <a:t>MouseEnter Event</a:t>
            </a:r>
            <a:r>
              <a:rPr lang="en-US" altLang="en-US"/>
              <a:t>. This event will be triggered the moment the mouse cursor enters the TextBox. For example:</a:t>
            </a:r>
          </a:p>
          <a:p>
            <a:endParaRPr lang="en-US" altLang="en-US"/>
          </a:p>
          <a:p>
            <a:r>
              <a:rPr lang="de-DE" altLang="en-US" sz="1400"/>
              <a:t>private void txtName_MouseEnter(object sender, EventArgs e)</a:t>
            </a:r>
          </a:p>
          <a:p>
            <a:r>
              <a:rPr lang="de-DE" altLang="en-US" sz="1400"/>
              <a:t>{</a:t>
            </a:r>
          </a:p>
          <a:p>
            <a:r>
              <a:rPr lang="de-DE" altLang="en-US" sz="1400"/>
              <a:t>txtName.BackColor = Color.AliceBlue;</a:t>
            </a:r>
          </a:p>
          <a:p>
            <a:r>
              <a:rPr lang="en-US" altLang="en-US" sz="1400"/>
              <a:t>}</a:t>
            </a:r>
            <a:endParaRPr lang="en-US" altLang="en-US">
              <a:solidFill>
                <a:srgbClr val="000000"/>
              </a:solidFill>
              <a:latin typeface="Verdan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a:extLst>
              <a:ext uri="{FF2B5EF4-FFF2-40B4-BE49-F238E27FC236}">
                <a16:creationId xmlns:a16="http://schemas.microsoft.com/office/drawing/2014/main" id="{0787B315-33F9-423D-2354-0AFB204D7319}"/>
              </a:ext>
            </a:extLst>
          </p:cNvPr>
          <p:cNvSpPr>
            <a:spLocks noGrp="1"/>
          </p:cNvSpPr>
          <p:nvPr>
            <p:ph idx="1"/>
          </p:nvPr>
        </p:nvSpPr>
        <p:spPr>
          <a:xfrm>
            <a:off x="381000" y="304800"/>
            <a:ext cx="8458200" cy="6096000"/>
          </a:xfrm>
        </p:spPr>
        <p:txBody>
          <a:bodyPr/>
          <a:lstStyle/>
          <a:p>
            <a:r>
              <a:rPr lang="en-US" altLang="en-US" sz="2400">
                <a:solidFill>
                  <a:srgbClr val="000000"/>
                </a:solidFill>
                <a:latin typeface="Verdana" panose="020B0604030504040204" pitchFamily="34" charset="0"/>
              </a:rPr>
              <a:t>You can also collect the input value from a TextBox control to a variable like this way</a:t>
            </a:r>
            <a:endParaRPr lang="en-US" altLang="en-US" sz="2400" b="1">
              <a:solidFill>
                <a:srgbClr val="800000"/>
              </a:solidFill>
              <a:latin typeface="Arial Unicode MS" panose="020B0604020202020204" pitchFamily="34" charset="-128"/>
            </a:endParaRPr>
          </a:p>
          <a:p>
            <a:r>
              <a:rPr lang="en-US" altLang="en-US" sz="2400" b="1">
                <a:solidFill>
                  <a:srgbClr val="800000"/>
                </a:solidFill>
                <a:latin typeface="Arial Unicode MS" panose="020B0604020202020204" pitchFamily="34" charset="-128"/>
              </a:rPr>
              <a:t>string      var; </a:t>
            </a:r>
          </a:p>
          <a:p>
            <a:r>
              <a:rPr lang="en-US" altLang="en-US" sz="2400" b="1">
                <a:solidFill>
                  <a:srgbClr val="800000"/>
                </a:solidFill>
                <a:latin typeface="Arial Unicode MS" panose="020B0604020202020204" pitchFamily="34" charset="-128"/>
              </a:rPr>
              <a:t>var = textBox1.Text;</a:t>
            </a:r>
            <a:r>
              <a:rPr lang="en-US" altLang="en-US" sz="2400"/>
              <a:t> </a:t>
            </a:r>
          </a:p>
          <a:p>
            <a:endParaRPr lang="en-US" altLang="en-US" sz="2400"/>
          </a:p>
          <a:p>
            <a:pPr marL="1346200" lvl="1" indent="-514350">
              <a:buFont typeface="Times New Roman" panose="02020603050405020304" pitchFamily="18" charset="0"/>
              <a:buChar char="–"/>
            </a:pPr>
            <a:r>
              <a:rPr lang="en-US" altLang="en-US" sz="2400"/>
              <a:t>To </a:t>
            </a:r>
            <a:r>
              <a:rPr lang="en-US" altLang="en-US" sz="2400">
                <a:solidFill>
                  <a:srgbClr val="0000FF"/>
                </a:solidFill>
              </a:rPr>
              <a:t>get information typed into a textbox </a:t>
            </a:r>
            <a:r>
              <a:rPr lang="en-US" altLang="en-US" sz="2400"/>
              <a:t>by a user , use the following code:</a:t>
            </a:r>
          </a:p>
          <a:p>
            <a:pPr marL="2073275" lvl="2" indent="-412750">
              <a:buFont typeface="Times New Roman" panose="02020603050405020304" pitchFamily="18" charset="0"/>
              <a:buChar char="•"/>
            </a:pPr>
            <a:r>
              <a:rPr lang="en-US" altLang="en-US"/>
              <a:t>string    userName = txtUserName.Text;</a:t>
            </a:r>
          </a:p>
          <a:p>
            <a:pPr marL="2073275" lvl="2" indent="-412750">
              <a:buFont typeface="Times New Roman" panose="02020603050405020304" pitchFamily="18" charset="0"/>
              <a:buChar char="•"/>
            </a:pPr>
            <a:endParaRPr lang="en-US" altLang="en-US" sz="1000"/>
          </a:p>
          <a:p>
            <a:pPr marL="1346200" lvl="1" indent="-514350">
              <a:buFont typeface="Times New Roman" panose="02020603050405020304" pitchFamily="18" charset="0"/>
              <a:buChar char="–"/>
            </a:pPr>
            <a:r>
              <a:rPr lang="en-US" altLang="en-US" sz="2400"/>
              <a:t>To     </a:t>
            </a:r>
            <a:r>
              <a:rPr lang="en-US" altLang="en-US" sz="2400">
                <a:solidFill>
                  <a:srgbClr val="0000FF"/>
                </a:solidFill>
              </a:rPr>
              <a:t>display</a:t>
            </a:r>
            <a:r>
              <a:rPr lang="en-US" altLang="en-US" sz="2400"/>
              <a:t> “Hello!” </a:t>
            </a:r>
            <a:r>
              <a:rPr lang="en-US" altLang="en-US" sz="2400">
                <a:solidFill>
                  <a:srgbClr val="0000FF"/>
                </a:solidFill>
              </a:rPr>
              <a:t>in </a:t>
            </a:r>
            <a:r>
              <a:rPr lang="en-US" altLang="en-US" sz="2400"/>
              <a:t>the</a:t>
            </a:r>
            <a:r>
              <a:rPr lang="en-US" altLang="en-US" sz="2400">
                <a:solidFill>
                  <a:srgbClr val="0000FF"/>
                </a:solidFill>
              </a:rPr>
              <a:t> textbox</a:t>
            </a:r>
            <a:r>
              <a:rPr lang="en-US" altLang="en-US" sz="2400"/>
              <a:t>, use:</a:t>
            </a:r>
          </a:p>
          <a:p>
            <a:pPr marL="2073275" lvl="2" indent="-412750">
              <a:buFont typeface="Times New Roman" panose="02020603050405020304" pitchFamily="18" charset="0"/>
              <a:buChar char="•"/>
            </a:pPr>
            <a:r>
              <a:rPr lang="en-US" altLang="en-US"/>
              <a:t>txtUserName.Text = “Hello!”;</a:t>
            </a:r>
          </a:p>
          <a:p>
            <a:pPr marL="2073275" lvl="2" indent="-412750">
              <a:buFont typeface="Times New Roman" panose="02020603050405020304" pitchFamily="18" charset="0"/>
              <a:buChar char="•"/>
            </a:pPr>
            <a:endParaRPr lang="en-US" altLang="en-US" sz="1000"/>
          </a:p>
          <a:p>
            <a:pPr marL="1346200" lvl="1" indent="-514350">
              <a:buFont typeface="Times New Roman" panose="02020603050405020304" pitchFamily="18" charset="0"/>
              <a:buChar char="–"/>
            </a:pPr>
            <a:r>
              <a:rPr lang="en-US" altLang="en-US" sz="2400"/>
              <a:t>To </a:t>
            </a:r>
            <a:r>
              <a:rPr lang="en-US" altLang="en-US" sz="2400">
                <a:solidFill>
                  <a:srgbClr val="0000FF"/>
                </a:solidFill>
              </a:rPr>
              <a:t>empty</a:t>
            </a:r>
            <a:r>
              <a:rPr lang="en-US" altLang="en-US" sz="2400"/>
              <a:t> the </a:t>
            </a:r>
            <a:r>
              <a:rPr lang="en-US" altLang="en-US" sz="2400">
                <a:solidFill>
                  <a:srgbClr val="0000FF"/>
                </a:solidFill>
              </a:rPr>
              <a:t>textbox</a:t>
            </a:r>
            <a:r>
              <a:rPr lang="en-US" altLang="en-US" sz="2400"/>
              <a:t>, use:</a:t>
            </a:r>
          </a:p>
          <a:p>
            <a:pPr marL="2073275" lvl="2" indent="-412750">
              <a:buFont typeface="Times New Roman" panose="02020603050405020304" pitchFamily="18" charset="0"/>
              <a:buChar char="•"/>
            </a:pPr>
            <a:r>
              <a:rPr lang="en-US" altLang="en-US"/>
              <a:t>txtUserName.Text = “”;</a:t>
            </a:r>
          </a:p>
          <a:p>
            <a:endParaRPr lang="ar-IQ" altLang="en-US"/>
          </a:p>
        </p:txBody>
      </p:sp>
      <p:sp>
        <p:nvSpPr>
          <p:cNvPr id="6147" name="Slide Number Placeholder 3">
            <a:extLst>
              <a:ext uri="{FF2B5EF4-FFF2-40B4-BE49-F238E27FC236}">
                <a16:creationId xmlns:a16="http://schemas.microsoft.com/office/drawing/2014/main" id="{9A09439F-3A10-48D3-47ED-710E133FF3E3}"/>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07CAFA-0D95-4D59-A683-85A8C84D7708}" type="slidenum">
              <a:rPr lang="en-US" altLang="en-US"/>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FFE4F2E8-8C69-17FE-C92D-C6E2E8314384}"/>
              </a:ext>
            </a:extLst>
          </p:cNvPr>
          <p:cNvSpPr>
            <a:spLocks noChangeArrowheads="1"/>
          </p:cNvSpPr>
          <p:nvPr/>
        </p:nvSpPr>
        <p:spPr bwMode="auto">
          <a:xfrm>
            <a:off x="361950" y="-173038"/>
            <a:ext cx="8629650" cy="674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de-DE" altLang="en-US" sz="2400"/>
          </a:p>
          <a:p>
            <a:r>
              <a:rPr lang="ar-IQ" altLang="en-US" sz="2400"/>
              <a:t> </a:t>
            </a:r>
            <a:r>
              <a:rPr lang="en-US" altLang="en-US" sz="2400" b="1">
                <a:solidFill>
                  <a:srgbClr val="0000FF"/>
                </a:solidFill>
                <a:latin typeface="Verdana" panose="020B0604030504040204" pitchFamily="34" charset="0"/>
              </a:rPr>
              <a:t>How to retrieve integer values from textbox ?</a:t>
            </a:r>
            <a:endParaRPr lang="en-US" altLang="en-US" sz="2400"/>
          </a:p>
          <a:p>
            <a:r>
              <a:rPr lang="en-US" altLang="en-US" sz="2400">
                <a:solidFill>
                  <a:srgbClr val="0000FF"/>
                </a:solidFill>
                <a:latin typeface="Arial Unicode MS" panose="020B0604020202020204" pitchFamily="34" charset="-128"/>
              </a:rPr>
              <a:t>int i;</a:t>
            </a:r>
          </a:p>
          <a:p>
            <a:r>
              <a:rPr lang="en-US" altLang="en-US" sz="2400">
                <a:solidFill>
                  <a:srgbClr val="0000FF"/>
                </a:solidFill>
                <a:latin typeface="Arial Unicode MS" panose="020B0604020202020204" pitchFamily="34" charset="-128"/>
              </a:rPr>
              <a:t> i = int.Parse (textBox1.Text); </a:t>
            </a:r>
            <a:endParaRPr lang="en-US" altLang="en-US" sz="2400"/>
          </a:p>
          <a:p>
            <a:r>
              <a:rPr lang="en-US" altLang="en-US" sz="2400">
                <a:solidFill>
                  <a:srgbClr val="000000"/>
                </a:solidFill>
                <a:latin typeface="Verdana" panose="020B0604030504040204" pitchFamily="34" charset="0"/>
              </a:rPr>
              <a:t>Parse method Converts the string representation of a number to its integer equivalent.</a:t>
            </a:r>
            <a:endParaRPr lang="en-US" altLang="en-US" sz="2400"/>
          </a:p>
          <a:p>
            <a:r>
              <a:rPr lang="en-US" altLang="en-US" sz="2400">
                <a:solidFill>
                  <a:srgbClr val="000000"/>
                </a:solidFill>
                <a:latin typeface="Verdana" panose="020B0604030504040204" pitchFamily="34" charset="0"/>
              </a:rPr>
              <a:t>String to Float conversion</a:t>
            </a:r>
            <a:endParaRPr lang="en-US" altLang="en-US" sz="2400"/>
          </a:p>
          <a:p>
            <a:r>
              <a:rPr lang="en-US" altLang="en-US" sz="2400">
                <a:solidFill>
                  <a:srgbClr val="0000FF"/>
                </a:solidFill>
                <a:latin typeface="Arial Unicode MS" panose="020B0604020202020204" pitchFamily="34" charset="-128"/>
              </a:rPr>
              <a:t>float i;</a:t>
            </a:r>
          </a:p>
          <a:p>
            <a:r>
              <a:rPr lang="en-US" altLang="en-US" sz="2400">
                <a:solidFill>
                  <a:srgbClr val="0000FF"/>
                </a:solidFill>
                <a:latin typeface="Arial Unicode MS" panose="020B0604020202020204" pitchFamily="34" charset="-128"/>
              </a:rPr>
              <a:t> i = float.Parse (textBox1.Text);</a:t>
            </a:r>
          </a:p>
          <a:p>
            <a:endParaRPr lang="en-US" altLang="en-US" sz="2400">
              <a:solidFill>
                <a:srgbClr val="0000FF"/>
              </a:solidFill>
              <a:latin typeface="Arial Unicode MS" panose="020B0604020202020204" pitchFamily="34" charset="-128"/>
            </a:endParaRPr>
          </a:p>
          <a:p>
            <a:r>
              <a:rPr lang="en-US" altLang="en-US" sz="2400" b="1">
                <a:solidFill>
                  <a:srgbClr val="FF0000"/>
                </a:solidFill>
              </a:rPr>
              <a:t>C# String ToString()</a:t>
            </a:r>
          </a:p>
          <a:p>
            <a:r>
              <a:rPr lang="en-US" altLang="en-US" sz="2400"/>
              <a:t>The C# ToString() method is used to get instance of String.</a:t>
            </a:r>
          </a:p>
          <a:p>
            <a:r>
              <a:rPr lang="en-US" altLang="en-US" sz="2400"/>
              <a:t>It does not any parameter, It returns a string object.</a:t>
            </a:r>
          </a:p>
          <a:p>
            <a:endParaRPr lang="en-US" altLang="en-US" sz="2400">
              <a:solidFill>
                <a:srgbClr val="0000FF"/>
              </a:solidFill>
              <a:latin typeface="Arial Unicode MS" panose="020B0604020202020204" pitchFamily="34" charset="-128"/>
            </a:endParaRPr>
          </a:p>
          <a:p>
            <a:r>
              <a:rPr lang="en-US" altLang="en-US" sz="2400"/>
              <a:t>int x = 10; string s;</a:t>
            </a:r>
          </a:p>
          <a:p>
            <a:r>
              <a:rPr lang="de-DE" altLang="en-US" sz="2400"/>
              <a:t>                s = x.ToString();</a:t>
            </a:r>
          </a:p>
          <a:p>
            <a:r>
              <a:rPr lang="de-DE" altLang="en-US" sz="2400"/>
              <a:t>                MessageBox.Show(s);</a:t>
            </a:r>
          </a:p>
          <a:p>
            <a:r>
              <a:rPr lang="de-DE" altLang="en-US" sz="2400"/>
              <a:t>	MessageBox.Show(x.ToString());</a:t>
            </a:r>
            <a:endParaRPr lang="en-US"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a:extLst>
              <a:ext uri="{FF2B5EF4-FFF2-40B4-BE49-F238E27FC236}">
                <a16:creationId xmlns:a16="http://schemas.microsoft.com/office/drawing/2014/main" id="{8D569D0F-A41A-8FC9-F14A-6AAE5E51F26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12989D4-BD57-4C96-9B87-97F041407AC3}" type="slidenum">
              <a:rPr lang="en-US" altLang="en-US"/>
              <a:pPr/>
              <a:t>7</a:t>
            </a:fld>
            <a:endParaRPr lang="en-US" altLang="en-US"/>
          </a:p>
        </p:txBody>
      </p:sp>
      <p:sp>
        <p:nvSpPr>
          <p:cNvPr id="8195" name="Rectangle 2">
            <a:extLst>
              <a:ext uri="{FF2B5EF4-FFF2-40B4-BE49-F238E27FC236}">
                <a16:creationId xmlns:a16="http://schemas.microsoft.com/office/drawing/2014/main" id="{3BAA3EB8-2DD1-9380-0882-DC9B8D29BC35}"/>
              </a:ext>
            </a:extLst>
          </p:cNvPr>
          <p:cNvSpPr>
            <a:spLocks noChangeArrowheads="1"/>
          </p:cNvSpPr>
          <p:nvPr/>
        </p:nvSpPr>
        <p:spPr bwMode="auto">
          <a:xfrm>
            <a:off x="276225" y="12954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In a multiline TextBox, if the TextBox contents are separated by multiple lines and you want to read contents of a TextBox line by line, you can use the Lines property of the TextBox. The Lines property returns an array of strings where each element of the returned array is a line.</a:t>
            </a:r>
            <a:r>
              <a:rPr lang="de-DE" altLang="en-US"/>
              <a:t> </a:t>
            </a:r>
          </a:p>
          <a:p>
            <a:endParaRPr lang="de-DE" altLang="en-US"/>
          </a:p>
          <a:p>
            <a:r>
              <a:rPr lang="en-US" altLang="en-US"/>
              <a:t> private void button1_Click(object sender, EventArgs e)</a:t>
            </a:r>
          </a:p>
          <a:p>
            <a:r>
              <a:rPr lang="ar-IQ" altLang="en-US"/>
              <a:t>           </a:t>
            </a:r>
            <a:r>
              <a:rPr lang="en-US" altLang="en-US"/>
              <a:t>{</a:t>
            </a:r>
            <a:r>
              <a:rPr lang="ar-IQ" altLang="en-US"/>
              <a:t> </a:t>
            </a:r>
            <a:endParaRPr lang="de-DE" altLang="en-US"/>
          </a:p>
          <a:p>
            <a:r>
              <a:rPr lang="de-DE" altLang="en-US"/>
              <a:t>	string[] textBoxLines = textBox1.Lines;</a:t>
            </a:r>
          </a:p>
          <a:p>
            <a:r>
              <a:rPr lang="ar-IQ" altLang="en-US"/>
              <a:t>                 </a:t>
            </a:r>
          </a:p>
          <a:p>
            <a:r>
              <a:rPr lang="en-US" altLang="en-US"/>
              <a:t>                foreach (string line in textBoxLines)  </a:t>
            </a:r>
          </a:p>
          <a:p>
            <a:r>
              <a:rPr lang="ar-IQ" altLang="en-US"/>
              <a:t>     }            </a:t>
            </a:r>
          </a:p>
          <a:p>
            <a:r>
              <a:rPr lang="de-DE" altLang="en-US"/>
              <a:t>            MessageBox.Show(line);  </a:t>
            </a:r>
          </a:p>
          <a:p>
            <a:r>
              <a:rPr lang="ar-IQ" altLang="en-US"/>
              <a:t> {{           </a:t>
            </a:r>
          </a:p>
          <a:p>
            <a:endParaRPr lang="ar-IQ"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1734EB65-8637-F607-5AEC-9F0361C179A8}"/>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C1EBFE4-9782-410B-8C9F-5EF273882BCC}" type="slidenum">
              <a:rPr lang="en-US" altLang="en-US"/>
              <a:pPr/>
              <a:t>8</a:t>
            </a:fld>
            <a:endParaRPr lang="en-US" altLang="en-US"/>
          </a:p>
        </p:txBody>
      </p:sp>
      <p:sp>
        <p:nvSpPr>
          <p:cNvPr id="9219" name="Rectangle 2">
            <a:extLst>
              <a:ext uri="{FF2B5EF4-FFF2-40B4-BE49-F238E27FC236}">
                <a16:creationId xmlns:a16="http://schemas.microsoft.com/office/drawing/2014/main" id="{BBB70907-DE97-CF99-DF5D-2F9F7FC1BA1F}"/>
              </a:ext>
            </a:extLst>
          </p:cNvPr>
          <p:cNvSpPr>
            <a:spLocks noChangeArrowheads="1"/>
          </p:cNvSpPr>
          <p:nvPr/>
        </p:nvSpPr>
        <p:spPr bwMode="auto">
          <a:xfrm>
            <a:off x="304800" y="609600"/>
            <a:ext cx="8534400"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de-DE" altLang="en-US"/>
          </a:p>
          <a:p>
            <a:r>
              <a:rPr lang="en-US" altLang="en-US" sz="2000">
                <a:solidFill>
                  <a:srgbClr val="FF0000"/>
                </a:solidFill>
              </a:rPr>
              <a:t>SelectedText</a:t>
            </a:r>
            <a:r>
              <a:rPr lang="en-US" altLang="en-US" sz="2000"/>
              <a:t> property returns the selected text in a TextBox control. </a:t>
            </a:r>
          </a:p>
          <a:p>
            <a:endParaRPr lang="de-DE" altLang="en-US" sz="2000"/>
          </a:p>
          <a:p>
            <a:r>
              <a:rPr lang="de-DE" altLang="en-US" sz="2000"/>
              <a:t>	string selectedText = textBox1.SelectedText;</a:t>
            </a:r>
          </a:p>
          <a:p>
            <a:r>
              <a:rPr lang="de-DE" altLang="en-US" sz="2000"/>
              <a:t>               MessageBox.Show(selectedText); </a:t>
            </a:r>
          </a:p>
          <a:p>
            <a:r>
              <a:rPr lang="de-DE" altLang="en-US" sz="2000"/>
              <a:t>               MessageBox.Show( textBox1.SelectionLength.ToString());</a:t>
            </a:r>
          </a:p>
          <a:p>
            <a:r>
              <a:rPr lang="de-DE" altLang="en-US" sz="2000"/>
              <a:t>               MessageBox.Show(textBox1.SelectionStart.ToString());</a:t>
            </a:r>
          </a:p>
          <a:p>
            <a:r>
              <a:rPr lang="de-DE" altLang="en-US" sz="2000"/>
              <a:t>  </a:t>
            </a:r>
          </a:p>
          <a:p>
            <a:r>
              <a:rPr lang="en-US" altLang="en-US" sz="2000">
                <a:solidFill>
                  <a:srgbClr val="FF0000"/>
                </a:solidFill>
              </a:rPr>
              <a:t>SelectionStart </a:t>
            </a:r>
            <a:r>
              <a:rPr lang="en-US" altLang="en-US" sz="2000"/>
              <a:t>and </a:t>
            </a:r>
            <a:r>
              <a:rPr lang="en-US" altLang="en-US" sz="2000">
                <a:solidFill>
                  <a:srgbClr val="FF0000"/>
                </a:solidFill>
              </a:rPr>
              <a:t>SelectionLength</a:t>
            </a:r>
            <a:r>
              <a:rPr lang="en-US" altLang="en-US" sz="2000"/>
              <a:t> properties to get and set the selected text in a TextBox.</a:t>
            </a:r>
          </a:p>
          <a:p>
            <a:endParaRPr lang="en-US" altLang="en-US" sz="2000"/>
          </a:p>
          <a:p>
            <a:r>
              <a:rPr lang="en-US" altLang="en-US" sz="2000"/>
              <a:t> The SelectionStart property represents the starting index of the selected text </a:t>
            </a:r>
          </a:p>
          <a:p>
            <a:endParaRPr lang="en-US" altLang="en-US" sz="2000"/>
          </a:p>
          <a:p>
            <a:r>
              <a:rPr lang="en-US" altLang="en-US" sz="2000"/>
              <a:t> SelectionLength property represents the number of characters to be selected after the starting character. </a:t>
            </a:r>
          </a:p>
          <a:p>
            <a:endParaRPr lang="en-US" altLang="en-US"/>
          </a:p>
          <a:p>
            <a:r>
              <a:rPr lang="en-US" altLang="en-US"/>
              <a:t>  </a:t>
            </a:r>
          </a:p>
          <a:p>
            <a:endParaRPr lang="de-DE"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a:extLst>
              <a:ext uri="{FF2B5EF4-FFF2-40B4-BE49-F238E27FC236}">
                <a16:creationId xmlns:a16="http://schemas.microsoft.com/office/drawing/2014/main" id="{3AB76BD8-9EAE-0355-8870-100EFD039D1E}"/>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BDA6DD-198A-4438-B563-4DECF44DB2FA}" type="slidenum">
              <a:rPr lang="en-US" altLang="en-US"/>
              <a:pPr/>
              <a:t>9</a:t>
            </a:fld>
            <a:endParaRPr lang="en-US" altLang="en-US"/>
          </a:p>
        </p:txBody>
      </p:sp>
      <p:sp>
        <p:nvSpPr>
          <p:cNvPr id="10243" name="Rectangle 2">
            <a:extLst>
              <a:ext uri="{FF2B5EF4-FFF2-40B4-BE49-F238E27FC236}">
                <a16:creationId xmlns:a16="http://schemas.microsoft.com/office/drawing/2014/main" id="{104B0D17-B630-4D74-9DA9-AC1B7EE9E37B}"/>
              </a:ext>
            </a:extLst>
          </p:cNvPr>
          <p:cNvSpPr>
            <a:spLocks noChangeArrowheads="1"/>
          </p:cNvSpPr>
          <p:nvPr/>
        </p:nvSpPr>
        <p:spPr bwMode="auto">
          <a:xfrm>
            <a:off x="457200" y="1676400"/>
            <a:ext cx="80772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chemeClr val="accent2"/>
                </a:solidFill>
              </a:rPr>
              <a:t>Cut, Copy, Paste, Undo Operations in TextBox</a:t>
            </a:r>
            <a:br>
              <a:rPr lang="en-US" altLang="en-US" sz="2000" b="1">
                <a:solidFill>
                  <a:schemeClr val="accent2"/>
                </a:solidFill>
              </a:rPr>
            </a:br>
            <a:br>
              <a:rPr lang="en-US" altLang="en-US" sz="2000" b="1"/>
            </a:br>
            <a:r>
              <a:rPr lang="en-US" altLang="en-US"/>
              <a:t>TextBox class provides Cut, Copy, Paste, and Undo methods to cut, copy, paste, and undo clipboard operations</a:t>
            </a:r>
          </a:p>
          <a:p>
            <a:endParaRPr lang="en-US" altLang="en-US"/>
          </a:p>
          <a:p>
            <a:r>
              <a:rPr lang="en-US" altLang="en-US"/>
              <a:t>	textBox1.Cut()</a:t>
            </a:r>
          </a:p>
          <a:p>
            <a:endParaRPr lang="en-US" altLang="en-US"/>
          </a:p>
          <a:p>
            <a:endParaRPr lang="en-US" altLang="en-US"/>
          </a:p>
          <a:p>
            <a:r>
              <a:rPr lang="en-US" altLang="en-US"/>
              <a:t>TextBox class provides </a:t>
            </a:r>
            <a:r>
              <a:rPr lang="en-US" altLang="en-US">
                <a:solidFill>
                  <a:srgbClr val="FF0000"/>
                </a:solidFill>
              </a:rPr>
              <a:t>SelectAll</a:t>
            </a:r>
            <a:r>
              <a:rPr lang="en-US" altLang="en-US"/>
              <a:t> and </a:t>
            </a:r>
            <a:r>
              <a:rPr lang="en-US" altLang="en-US">
                <a:solidFill>
                  <a:srgbClr val="FF0000"/>
                </a:solidFill>
              </a:rPr>
              <a:t>DeselectAll</a:t>
            </a:r>
            <a:r>
              <a:rPr lang="en-US" altLang="en-US"/>
              <a:t> methods to select and deselect all text of a TextBox control</a:t>
            </a:r>
          </a:p>
          <a:p>
            <a:endParaRPr lang="en-US" altLang="en-US"/>
          </a:p>
          <a:p>
            <a:r>
              <a:rPr lang="en-US" altLang="en-US">
                <a:solidFill>
                  <a:srgbClr val="FF0000"/>
                </a:solidFill>
              </a:rPr>
              <a:t>Clear</a:t>
            </a:r>
            <a:r>
              <a:rPr lang="en-US" altLang="en-US"/>
              <a:t> method removes the contents of a TextBox</a:t>
            </a:r>
          </a:p>
          <a:p>
            <a:endParaRPr lang="en-US" altLang="en-US"/>
          </a:p>
          <a:p>
            <a:r>
              <a:rPr lang="en-US" altLang="en-US"/>
              <a:t>       textBox1.Clear();</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7721</TotalTime>
  <Words>1302</Words>
  <Application>Microsoft Office PowerPoint</Application>
  <PresentationFormat>On-screen Show (4:3)</PresentationFormat>
  <Paragraphs>236</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Default Design</vt:lpstr>
      <vt:lpstr>PowerPoint Presentation</vt:lpstr>
      <vt:lpstr>PowerPoint Presentation</vt:lpstr>
      <vt:lpstr>TextBox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NumericUpDown Control</vt:lpstr>
      <vt:lpstr>PowerPoint Presentation</vt:lpstr>
      <vt:lpstr>Adding a PictureBox to a Form</vt:lpstr>
      <vt:lpstr>PowerPoint Presentation</vt:lpstr>
      <vt:lpstr>C# PictureBox Control </vt:lpstr>
      <vt:lpstr>C# PictureBox Events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dc:title>
  <dc:creator>PAUL</dc:creator>
  <cp:lastModifiedBy>9647502157121</cp:lastModifiedBy>
  <cp:revision>240</cp:revision>
  <cp:lastPrinted>2018-02-19T10:16:47Z</cp:lastPrinted>
  <dcterms:created xsi:type="dcterms:W3CDTF">1999-09-10T19:21:11Z</dcterms:created>
  <dcterms:modified xsi:type="dcterms:W3CDTF">2022-09-26T15:44:19Z</dcterms:modified>
</cp:coreProperties>
</file>