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473" r:id="rId2"/>
    <p:sldId id="475" r:id="rId3"/>
    <p:sldId id="476" r:id="rId4"/>
    <p:sldId id="465" r:id="rId5"/>
    <p:sldId id="443" r:id="rId6"/>
    <p:sldId id="469" r:id="rId7"/>
    <p:sldId id="470" r:id="rId8"/>
    <p:sldId id="446" r:id="rId9"/>
    <p:sldId id="444" r:id="rId10"/>
    <p:sldId id="445" r:id="rId11"/>
    <p:sldId id="414" r:id="rId12"/>
    <p:sldId id="468" r:id="rId13"/>
    <p:sldId id="4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2" autoAdjust="0"/>
    <p:restoredTop sz="76029" autoAdjust="0"/>
  </p:normalViewPr>
  <p:slideViewPr>
    <p:cSldViewPr>
      <p:cViewPr>
        <p:scale>
          <a:sx n="30" d="100"/>
          <a:sy n="30" d="100"/>
        </p:scale>
        <p:origin x="-1886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26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35E69C7-D1FE-10B5-21A6-368CD0EBAA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859D325-A2F6-6DA7-B8EF-7FEF290ADB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62C52AF6-D33E-A797-8849-1911FBA505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E1CE7BD-E93B-F7A3-1A1E-D0F8B8AB5BE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BFDBEACC-F248-4C3A-92E2-4DD68FB2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14A5B83-30CC-3E3E-DD14-5EAF5BA8AA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B3F60B4-C770-43E0-EF5A-031CEB11C1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7CF9DDD-37BE-79D8-427C-C288945C41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BAF8ABB3-0AE6-A37A-86FF-F2FA5F13A4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53924B48-231A-E116-5078-0EBCB14807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96B59D5F-0E4A-900C-AE2A-78E8A8676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186FBDE-8DD4-4F6D-A52F-BF3F50EB81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A7B662B-5C60-C67A-4C08-31CBE4843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444869-EDE0-47E6-B406-D6CDAF667EE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9DE0B90-E0C0-03CC-C83F-8D5DC368B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5502A9B-00C4-E388-DDE0-FAC3725D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C082B2-084D-7399-5C79-3EFE633AE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097AF-8836-284A-49CA-B6F7AA023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FF3A3-FF62-BF43-9670-78D926AE2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F073-DF2D-49ED-9239-4777F8BE5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6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56815E-F749-DE78-097D-1FD2389A9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B8E0FF-3C79-8225-08D2-9D06BFF9C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22F694-EBA0-23D7-BDE3-5FC34FF4E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B6822-EE1B-46E6-9B84-BF95CDC8C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1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36BD45-2848-7813-C396-EE6BC056D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1B5B6-7947-B16D-D2BC-0AEB49774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14030-B193-899A-348F-ADCE93DA9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D3623-A61E-4742-AB78-FE4D98918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8B9687-BFDC-3FE6-A018-8869F047C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5AC69B-D18D-3840-68A3-5EC0178EB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1234D8-D68D-8D28-E8DC-D3569B13D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01C92-BF55-4B40-B9AF-E38C36FFB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65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92835-1763-BEB5-4D9D-E784AEDD3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4C023F-8AB6-58D8-B257-3B779343F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895C46-6AEF-882B-1780-7B49D3471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0DB9E-84CA-45F7-9062-E18FB9874F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3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458D3-87F3-59A6-C5B1-8895E994E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C2075-BB39-C400-6F17-F30C341B9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C806A-0CB7-3FBA-5FBD-DABE30348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17717-B757-48F8-9D6A-236B2D935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5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64C501-F838-D871-8BAB-5D1AF21C8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BDB382-1728-F152-1D25-FB2CAC585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B7BF40-BDE3-87AF-7FFB-ED5A415EA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C8145-7BAD-4520-BDB6-F338902E73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7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75DDF8-3BD7-F855-6566-78A14727E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223FB2-572F-5A04-9A56-8B62351F0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B47648-3DAF-8266-C9F4-49AB74989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FB481-8B10-4D15-AE1E-7DE99DBE3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9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BFA4DE-2023-7612-0205-A8DB4586D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E36F9D-B8E1-6D2B-12B5-BC62A1332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B4E532-8D0A-B957-CD78-FD49365ABC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0B5EC-B980-4754-B37A-5E5971518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7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B527D-1BED-E21D-318B-8CC06321F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478F0-0A5A-D0BF-341B-79D26702E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03EEE-6A1D-7E9C-8690-99259D719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7FCB6-6B63-43F3-A7D8-A41F5C5160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78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F72A7-6280-4DC8-61BB-467CE985D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EC04D-120B-4A8E-D66D-736B59AA9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0F0DE-D000-D5DA-1F34-F7BA2A914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CC657-BB82-473C-B9E2-5CCAA7763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6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AB3EC3-3588-4C6E-9348-0733AB911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3067E0-FF3F-88D9-2F49-79CC99C2B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11F8FC9C-C2D1-8996-E9C3-E2CA765315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3285" name="Rectangle 5">
            <a:extLst>
              <a:ext uri="{FF2B5EF4-FFF2-40B4-BE49-F238E27FC236}">
                <a16:creationId xmlns:a16="http://schemas.microsoft.com/office/drawing/2014/main" id="{50708E67-E0D3-88D0-88B4-D8507743C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3286" name="Rectangle 6">
            <a:extLst>
              <a:ext uri="{FF2B5EF4-FFF2-40B4-BE49-F238E27FC236}">
                <a16:creationId xmlns:a16="http://schemas.microsoft.com/office/drawing/2014/main" id="{9E1C6ABA-5E68-9077-56C3-C855A9F1F2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01A3F84-F871-432B-9197-AF97C08AD7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2638772-20D8-ABF8-941E-4654FDF2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848600" cy="762000"/>
          </a:xfrm>
        </p:spPr>
        <p:txBody>
          <a:bodyPr/>
          <a:lstStyle/>
          <a:p>
            <a:r>
              <a:rPr lang="en-US" altLang="en-US" sz="3600">
                <a:solidFill>
                  <a:srgbClr val="FF0000"/>
                </a:solidFill>
              </a:rPr>
              <a:t>Timer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99D7-F9D3-BC72-6CEF-AB7DEF04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5943600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z="7200" dirty="0"/>
              <a:t>We require Timer Object in many situations on our development environment. We </a:t>
            </a:r>
            <a:r>
              <a:rPr lang="en-US" sz="6400" dirty="0"/>
              <a:t>have to use Timer Object when we want to set an interval between events, periodic checking, to start a process at a fixed time schedule, to increase or decrease the speed in an animation graphics with time schedule etc.</a:t>
            </a:r>
          </a:p>
          <a:p>
            <a:pPr marL="0" indent="0">
              <a:buFontTx/>
              <a:buNone/>
              <a:defRPr/>
            </a:pPr>
            <a:endParaRPr lang="en-US" sz="6400" dirty="0"/>
          </a:p>
          <a:p>
            <a:pPr>
              <a:defRPr/>
            </a:pPr>
            <a:r>
              <a:rPr lang="en-US" sz="6400" dirty="0"/>
              <a:t>A Timer control does not have a visual representation and works as a component in the background.</a:t>
            </a:r>
          </a:p>
          <a:p>
            <a:pPr marL="0" indent="0">
              <a:buFontTx/>
              <a:buNone/>
              <a:defRPr/>
            </a:pPr>
            <a:endParaRPr lang="en-US" sz="6400" dirty="0"/>
          </a:p>
          <a:p>
            <a:pPr>
              <a:defRPr/>
            </a:pPr>
            <a:r>
              <a:rPr lang="en-US" sz="6400" dirty="0"/>
              <a:t>Add a timer control to the form</a:t>
            </a:r>
          </a:p>
          <a:p>
            <a:pPr>
              <a:defRPr/>
            </a:pPr>
            <a:r>
              <a:rPr lang="en-US" sz="6400" dirty="0"/>
              <a:t>Set its interval – 1000 </a:t>
            </a:r>
            <a:r>
              <a:rPr lang="en-US" sz="6400" dirty="0" err="1"/>
              <a:t>ms</a:t>
            </a:r>
            <a:r>
              <a:rPr lang="en-US" sz="6400" dirty="0"/>
              <a:t> = 1 second</a:t>
            </a:r>
          </a:p>
          <a:p>
            <a:pPr>
              <a:defRPr/>
            </a:pPr>
            <a:r>
              <a:rPr lang="en-US" sz="6400" dirty="0"/>
              <a:t>Set its Tick event handler to handle the timer event at every interval</a:t>
            </a:r>
          </a:p>
          <a:p>
            <a:pPr>
              <a:defRPr/>
            </a:pPr>
            <a:endParaRPr lang="en-US" sz="6400" dirty="0"/>
          </a:p>
          <a:p>
            <a:pPr>
              <a:defRPr/>
            </a:pPr>
            <a:r>
              <a:rPr lang="en-US" sz="6400" b="1" dirty="0">
                <a:solidFill>
                  <a:srgbClr val="FF0000"/>
                </a:solidFill>
              </a:rPr>
              <a:t>Start and Stop Timer </a:t>
            </a:r>
          </a:p>
          <a:p>
            <a:pPr marL="400050" lvl="1" indent="0">
              <a:buFontTx/>
              <a:buNone/>
              <a:defRPr/>
            </a:pPr>
            <a:r>
              <a:rPr lang="en-US" sz="6400" dirty="0"/>
              <a:t>The Timer control have included the </a:t>
            </a:r>
            <a:r>
              <a:rPr lang="en-US" sz="6400" dirty="0">
                <a:solidFill>
                  <a:srgbClr val="FF0000"/>
                </a:solidFill>
              </a:rPr>
              <a:t>Start and Stop methods </a:t>
            </a:r>
            <a:r>
              <a:rPr lang="en-US" sz="6400" dirty="0"/>
              <a:t>for start and stop the Timer control functions.</a:t>
            </a:r>
          </a:p>
          <a:p>
            <a:pPr marL="400050" lvl="1" indent="0">
              <a:buFontTx/>
              <a:buNone/>
              <a:defRPr/>
            </a:pPr>
            <a:endParaRPr lang="en-US" sz="6400" dirty="0"/>
          </a:p>
          <a:p>
            <a:pPr marL="0" indent="0">
              <a:buFontTx/>
              <a:buNone/>
              <a:defRPr/>
            </a:pPr>
            <a:r>
              <a:rPr lang="en-US" sz="6400" dirty="0"/>
              <a:t>            </a:t>
            </a:r>
            <a:r>
              <a:rPr lang="en-US" sz="6400" b="1" dirty="0">
                <a:solidFill>
                  <a:srgbClr val="FF0000"/>
                </a:solidFill>
              </a:rPr>
              <a:t>timer1.Interval = 1000;</a:t>
            </a:r>
          </a:p>
          <a:p>
            <a:pPr marL="0" indent="0">
              <a:buFontTx/>
              <a:buNone/>
              <a:defRPr/>
            </a:pPr>
            <a:r>
              <a:rPr lang="en-US" sz="6400" b="1" dirty="0">
                <a:solidFill>
                  <a:srgbClr val="FF0000"/>
                </a:solidFill>
              </a:rPr>
              <a:t>            timer1.Start();</a:t>
            </a:r>
          </a:p>
          <a:p>
            <a:pPr marL="0" indent="0">
              <a:buFontTx/>
              <a:buNone/>
              <a:defRPr/>
            </a:pPr>
            <a:endParaRPr lang="en-US" sz="64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6400" b="1" dirty="0">
                <a:solidFill>
                  <a:srgbClr val="FF0000"/>
                </a:solidFill>
              </a:rPr>
              <a:t>Timer Tick Event</a:t>
            </a:r>
          </a:p>
          <a:p>
            <a:pPr marL="0" indent="0">
              <a:buFontTx/>
              <a:buNone/>
              <a:defRPr/>
            </a:pPr>
            <a:r>
              <a:rPr lang="en-US" sz="6400" dirty="0">
                <a:solidFill>
                  <a:srgbClr val="FF0000"/>
                </a:solidFill>
              </a:rPr>
              <a:t>Timer </a:t>
            </a:r>
            <a:r>
              <a:rPr lang="en-US" sz="6400" b="1" dirty="0">
                <a:solidFill>
                  <a:srgbClr val="FF0000"/>
                </a:solidFill>
              </a:rPr>
              <a:t>Tick event</a:t>
            </a:r>
            <a:r>
              <a:rPr lang="en-US" sz="6400" dirty="0">
                <a:solidFill>
                  <a:srgbClr val="FF0000"/>
                </a:solidFill>
              </a:rPr>
              <a:t> </a:t>
            </a:r>
            <a:r>
              <a:rPr lang="en-US" sz="6400" dirty="0">
                <a:solidFill>
                  <a:schemeClr val="tx2"/>
                </a:solidFill>
              </a:rPr>
              <a:t>occurs when the specified timer interval has elapsed and the timer is enabled.</a:t>
            </a:r>
          </a:p>
          <a:p>
            <a:pPr marL="0" indent="0">
              <a:buFontTx/>
              <a:buNone/>
              <a:defRPr/>
            </a:pPr>
            <a:r>
              <a:rPr lang="en-US" sz="6400" dirty="0">
                <a:solidFill>
                  <a:srgbClr val="C00000"/>
                </a:solidFill>
              </a:rPr>
              <a:t>	timer1.Start();</a:t>
            </a:r>
          </a:p>
          <a:p>
            <a:pPr>
              <a:defRPr/>
            </a:pPr>
            <a:endParaRPr lang="en-US" sz="7200" dirty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7200" dirty="0"/>
              <a:t>private void </a:t>
            </a:r>
            <a:r>
              <a:rPr lang="en-US" sz="7200" dirty="0">
                <a:solidFill>
                  <a:srgbClr val="FF0000"/>
                </a:solidFill>
              </a:rPr>
              <a:t>timer1_Tick</a:t>
            </a:r>
            <a:r>
              <a:rPr lang="en-US" sz="7200" dirty="0"/>
              <a:t>(object sender, </a:t>
            </a:r>
            <a:r>
              <a:rPr lang="en-US" sz="7200" dirty="0" err="1"/>
              <a:t>EventArgs</a:t>
            </a:r>
            <a:r>
              <a:rPr lang="en-US" sz="7200" dirty="0"/>
              <a:t> e)</a:t>
            </a:r>
          </a:p>
          <a:p>
            <a:pPr marL="0" indent="0">
              <a:buFontTx/>
              <a:buNone/>
              <a:defRPr/>
            </a:pPr>
            <a:r>
              <a:rPr lang="ar-IQ" sz="7200" dirty="0"/>
              <a:t>}</a:t>
            </a:r>
            <a:r>
              <a:rPr lang="en-US" sz="7200" dirty="0"/>
              <a:t>            label1.Text = </a:t>
            </a:r>
            <a:r>
              <a:rPr lang="en-US" sz="7200" dirty="0" err="1"/>
              <a:t>DateTime.Now.ToString</a:t>
            </a:r>
            <a:r>
              <a:rPr lang="en-US" sz="7200" dirty="0"/>
              <a:t>();   }</a:t>
            </a:r>
            <a:endParaRPr lang="ar-IQ" sz="7200" dirty="0"/>
          </a:p>
          <a:p>
            <a:pPr marL="0" indent="0">
              <a:buFontTx/>
              <a:buNone/>
              <a:defRPr/>
            </a:pPr>
            <a:endParaRPr lang="en-US" sz="3600" dirty="0">
              <a:solidFill>
                <a:schemeClr val="tx2"/>
              </a:solidFill>
            </a:endParaRPr>
          </a:p>
          <a:p>
            <a:pPr marL="0" indent="0">
              <a:buFontTx/>
              <a:buNone/>
              <a:defRPr/>
            </a:pPr>
            <a:endParaRPr lang="en-US" sz="36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E2DEE0-ED17-58DA-5EDB-630AD0366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Panels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75498E9-6FBA-B71F-760F-FE8F21F0E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panel is like a group box but does not have a text 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contains a group of controls just like group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BorderStyle</a:t>
            </a:r>
            <a:r>
              <a:rPr lang="en-US" altLang="en-US"/>
              <a:t> – get/set border style 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BorderStyle.Fixed3D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BorderStyle.FixedSingle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BorderStyle.None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>
            <a:extLst>
              <a:ext uri="{FF2B5EF4-FFF2-40B4-BE49-F238E27FC236}">
                <a16:creationId xmlns:a16="http://schemas.microsoft.com/office/drawing/2014/main" id="{65E8AD5A-3E23-2D6B-AA2D-56E05E848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pc="-200" dirty="0">
                <a:solidFill>
                  <a:srgbClr val="FF0000"/>
                </a:solidFill>
              </a:rPr>
              <a:t>Understanding </a:t>
            </a:r>
            <a:r>
              <a:rPr lang="en-US" sz="4000" spc="-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GroupBox</a:t>
            </a:r>
            <a:r>
              <a:rPr lang="en-US" sz="4000" spc="-200" dirty="0">
                <a:solidFill>
                  <a:srgbClr val="FF0000"/>
                </a:solidFill>
              </a:rPr>
              <a:t>es and </a:t>
            </a:r>
            <a:r>
              <a:rPr lang="en-US" sz="4000" spc="-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Panel</a:t>
            </a:r>
            <a:r>
              <a:rPr lang="en-US" sz="4000" spc="-2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1C5B5B-C6DD-C676-211E-C2224E00C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GroupBox</a:t>
            </a:r>
            <a:r>
              <a:rPr lang="en-US" altLang="en-US" b="1"/>
              <a:t> </a:t>
            </a:r>
            <a:r>
              <a:rPr lang="en-US" altLang="en-US"/>
              <a:t>or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Panel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Groups related </a:t>
            </a:r>
            <a:r>
              <a:rPr lang="en-US" altLang="en-US">
                <a:latin typeface="Courier New" panose="02070309020205020404" pitchFamily="49" charset="0"/>
              </a:rPr>
              <a:t>Control</a:t>
            </a:r>
            <a:r>
              <a:rPr lang="en-US" altLang="en-US"/>
              <a:t>s on a </a:t>
            </a:r>
            <a:r>
              <a:rPr lang="en-US" altLang="en-US">
                <a:latin typeface="Courier New" panose="02070309020205020404" pitchFamily="49" charset="0"/>
              </a:rPr>
              <a:t>Form</a:t>
            </a:r>
          </a:p>
          <a:p>
            <a:pPr lvl="1" eaLnBrk="1" hangingPunct="1"/>
            <a:r>
              <a:rPr lang="en-US" altLang="en-US"/>
              <a:t>Can be anchored or docked inside a </a:t>
            </a:r>
            <a:r>
              <a:rPr lang="en-US" altLang="en-US">
                <a:latin typeface="Courier New" panose="02070309020205020404" pitchFamily="49" charset="0"/>
              </a:rPr>
              <a:t>Form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GroupBox</a:t>
            </a:r>
            <a:r>
              <a:rPr lang="en-US" altLang="en-US"/>
              <a:t>es</a:t>
            </a:r>
          </a:p>
          <a:p>
            <a:pPr lvl="1" eaLnBrk="1" hangingPunct="1"/>
            <a:r>
              <a:rPr lang="en-US" altLang="en-US"/>
              <a:t>Can display a caption</a:t>
            </a:r>
          </a:p>
          <a:p>
            <a:pPr lvl="1" eaLnBrk="1" hangingPunct="1"/>
            <a:r>
              <a:rPr lang="en-US" altLang="en-US"/>
              <a:t>Do not have scroll bars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Panel</a:t>
            </a:r>
            <a:r>
              <a:rPr lang="en-US" altLang="en-US"/>
              <a:t>s</a:t>
            </a:r>
          </a:p>
          <a:p>
            <a:pPr lvl="1" eaLnBrk="1" hangingPunct="1"/>
            <a:r>
              <a:rPr lang="en-US" altLang="en-US"/>
              <a:t>Cannot display a caption</a:t>
            </a:r>
          </a:p>
          <a:p>
            <a:pPr lvl="1" eaLnBrk="1" hangingPunct="1"/>
            <a:r>
              <a:rPr lang="en-US" altLang="en-US"/>
              <a:t>Have scroll bars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E0E906A-400D-6828-AFA8-E0E6D340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BD93474-A68C-3C5F-7DD9-62557730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altLang="en-US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E5E86B29-2779-51C9-9B9A-408A4D2E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55713"/>
            <a:ext cx="6019800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1BF3EEC6-68E5-A43E-1DDA-CC39B5A1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400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private void button1_Click(object sender, EventArgs e)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{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if (radioButton1.Checked == true)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{        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       MessageBox.Show ("You are selected Red !! ");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    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}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else if (radioButton2.Checked == true)</a:t>
            </a:r>
          </a:p>
          <a:p>
            <a:pPr marL="0" indent="0">
              <a:buFontTx/>
              <a:buNone/>
            </a:pPr>
            <a:r>
              <a:rPr lang="en-US" altLang="en-US"/>
              <a:t>            </a:t>
            </a:r>
            <a:r>
              <a:rPr lang="en-US" altLang="en-US" sz="2000"/>
              <a:t>{   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            MessageBox.Show("You are selected Blue !! ");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                }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else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{</a:t>
            </a:r>
          </a:p>
          <a:p>
            <a:pPr marL="0" indent="0">
              <a:buFontTx/>
              <a:buNone/>
            </a:pPr>
            <a:r>
              <a:rPr lang="en-US" altLang="en-US"/>
              <a:t>                </a:t>
            </a:r>
            <a:r>
              <a:rPr lang="en-US" altLang="en-US" sz="2000"/>
              <a:t>MessageBox.Show("You are selected Green !! ");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    </a:t>
            </a:r>
          </a:p>
          <a:p>
            <a:pPr marL="0" indent="0">
              <a:buFontTx/>
              <a:buNone/>
            </a:pPr>
            <a:r>
              <a:rPr lang="en-US" altLang="en-US" sz="2000"/>
              <a:t>            }}</a:t>
            </a:r>
          </a:p>
          <a:p>
            <a:pPr marL="0" indent="0">
              <a:buFontTx/>
              <a:buNone/>
            </a:pPr>
            <a:r>
              <a:rPr lang="en-US" altLang="en-US"/>
              <a:t>        </a:t>
            </a:r>
            <a:endParaRPr lang="ar-IQ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DD3A76A-3AB9-7B6E-2336-0283C2AD2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229600" cy="2886075"/>
          </a:xfrm>
        </p:spPr>
        <p:txBody>
          <a:bodyPr/>
          <a:lstStyle/>
          <a:p>
            <a:br>
              <a:rPr lang="en-US" altLang="en-US" sz="2800" b="1">
                <a:solidFill>
                  <a:srgbClr val="0070C0"/>
                </a:solidFill>
              </a:rPr>
            </a:br>
            <a:br>
              <a:rPr lang="en-US" altLang="en-US" sz="2800" b="1">
                <a:solidFill>
                  <a:srgbClr val="0070C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C# ProgressBar Control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progress bar is a control that an application can use to indicate the progress of a lengthy operation such as calculating a complex result, downloading a large file from the Web etc.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lide Number Placeholder 3">
            <a:extLst>
              <a:ext uri="{FF2B5EF4-FFF2-40B4-BE49-F238E27FC236}">
                <a16:creationId xmlns:a16="http://schemas.microsoft.com/office/drawing/2014/main" id="{D901A8E2-7F54-CA48-B9F7-D600F64D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587D7-E1E6-4142-BEF7-499E6CAFC9E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6" name="Rectangle 9">
            <a:extLst>
              <a:ext uri="{FF2B5EF4-FFF2-40B4-BE49-F238E27FC236}">
                <a16:creationId xmlns:a16="http://schemas.microsoft.com/office/drawing/2014/main" id="{1B543259-D81C-91D8-9EBF-6ADADA66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Rectangle 10">
            <a:extLst>
              <a:ext uri="{FF2B5EF4-FFF2-40B4-BE49-F238E27FC236}">
                <a16:creationId xmlns:a16="http://schemas.microsoft.com/office/drawing/2014/main" id="{561243C7-871B-081E-D7C8-FA4668E6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1798638"/>
            <a:ext cx="8578850" cy="4708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Sets the lower value for the range of valid values for progress.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Sets the upper value for the range of valid values for progress. </a:t>
            </a:r>
          </a:p>
          <a:p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This property obtains or sets the current level of progress</a:t>
            </a:r>
            <a:r>
              <a:rPr lang="en-US" altLang="en-US" sz="20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en-US" sz="20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en-US" sz="2000"/>
              <a:t>private void button1_Click(object sender, EventArgs e) </a:t>
            </a:r>
          </a:p>
          <a:p>
            <a:r>
              <a:rPr lang="de-DE" altLang="en-US" sz="2000"/>
              <a:t>	{ int i;</a:t>
            </a:r>
          </a:p>
          <a:p>
            <a:r>
              <a:rPr lang="de-DE" altLang="en-US" sz="2000"/>
              <a:t>		 progressBar1.Minimum = 0; </a:t>
            </a:r>
          </a:p>
          <a:p>
            <a:r>
              <a:rPr lang="de-DE" altLang="en-US" sz="2000"/>
              <a:t>		progressBar1.Maximum = 200; </a:t>
            </a:r>
          </a:p>
          <a:p>
            <a:r>
              <a:rPr lang="de-DE" altLang="en-US" sz="2000"/>
              <a:t>		for (i = 0; i &lt;= 200; i++)</a:t>
            </a:r>
          </a:p>
          <a:p>
            <a:r>
              <a:rPr lang="de-DE" altLang="en-US" sz="2000"/>
              <a:t>		 { progressBar1.Value = i; }         }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13" descr="C# progressbar">
            <a:extLst>
              <a:ext uri="{FF2B5EF4-FFF2-40B4-BE49-F238E27FC236}">
                <a16:creationId xmlns:a16="http://schemas.microsoft.com/office/drawing/2014/main" id="{659BEB6B-A44D-90B4-61D3-5234EB49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4038"/>
            <a:ext cx="26828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B6EA346-F3DB-A012-678E-1D6FF118A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/>
          <a:lstStyle/>
          <a:p>
            <a:pPr algn="l"/>
            <a:br>
              <a:rPr lang="en-US" altLang="en-US" sz="2800" b="1">
                <a:solidFill>
                  <a:srgbClr val="0070C0"/>
                </a:solidFill>
              </a:rPr>
            </a:br>
            <a:br>
              <a:rPr lang="en-US" altLang="en-US" sz="2800" b="1">
                <a:solidFill>
                  <a:srgbClr val="0070C0"/>
                </a:solidFill>
              </a:rPr>
            </a:b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8BE2B41C-3E58-5FAC-C83D-81053683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7CD6EA-1B27-4266-A9DB-18AAF5951E7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00" name="Title 1">
            <a:extLst>
              <a:ext uri="{FF2B5EF4-FFF2-40B4-BE49-F238E27FC236}">
                <a16:creationId xmlns:a16="http://schemas.microsoft.com/office/drawing/2014/main" id="{FC4648E9-337D-6D72-EB8C-8583BD8FF4EE}"/>
              </a:ext>
            </a:extLst>
          </p:cNvPr>
          <p:cNvSpPr txBox="1">
            <a:spLocks/>
          </p:cNvSpPr>
          <p:nvPr/>
        </p:nvSpPr>
        <p:spPr bwMode="auto">
          <a:xfrm>
            <a:off x="444500" y="3173413"/>
            <a:ext cx="82296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n-US" altLang="en-US" sz="2800" b="1">
                <a:solidFill>
                  <a:srgbClr val="0070C0"/>
                </a:solidFill>
              </a:rPr>
            </a:br>
            <a:br>
              <a:rPr lang="en-US" altLang="en-US" sz="2800" b="1">
                <a:solidFill>
                  <a:srgbClr val="0070C0"/>
                </a:solidFill>
              </a:rPr>
            </a:b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58972447-5E4C-5E7E-0628-837DE40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Rectangle 10">
            <a:extLst>
              <a:ext uri="{FF2B5EF4-FFF2-40B4-BE49-F238E27FC236}">
                <a16:creationId xmlns:a16="http://schemas.microsoft.com/office/drawing/2014/main" id="{2F140EDC-4631-A042-4C85-A52C2E985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66700"/>
            <a:ext cx="8229600" cy="6372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/>
              <a:t>private void timer1_Tick(object sender, EventArgs e)</a:t>
            </a:r>
          </a:p>
          <a:p>
            <a:r>
              <a:rPr lang="en-US" altLang="en-US" sz="2400"/>
              <a:t> {</a:t>
            </a:r>
            <a:endParaRPr lang="ar-IQ" altLang="en-US" sz="2400"/>
          </a:p>
          <a:p>
            <a:r>
              <a:rPr lang="en-US" altLang="en-US" sz="2400"/>
              <a:t>            label1.Text = DateTime.Now.ToLongTimeString();</a:t>
            </a:r>
          </a:p>
          <a:p>
            <a:r>
              <a:rPr lang="en-US" altLang="en-US" sz="2400"/>
              <a:t>           </a:t>
            </a:r>
          </a:p>
          <a:p>
            <a:r>
              <a:rPr lang="en-US" altLang="en-US" sz="2400"/>
              <a:t>	 if (progressBar1.Value&lt;progressBar1.Maximum)</a:t>
            </a:r>
          </a:p>
          <a:p>
            <a:r>
              <a:rPr lang="en-US" altLang="en-US" sz="2400"/>
              <a:t>             {  progressBar1.Value +=2 ;}</a:t>
            </a:r>
          </a:p>
          <a:p>
            <a:r>
              <a:rPr lang="en-US" altLang="en-US" sz="2400"/>
              <a:t>            else</a:t>
            </a:r>
          </a:p>
          <a:p>
            <a:r>
              <a:rPr lang="en-US" altLang="en-US" sz="2400"/>
              <a:t>	</a:t>
            </a:r>
            <a:endParaRPr lang="ar-IQ" altLang="en-US" sz="2400"/>
          </a:p>
          <a:p>
            <a:r>
              <a:rPr lang="en-US" altLang="en-US" sz="2400"/>
              <a:t>            { timer1.Stop(); </a:t>
            </a:r>
          </a:p>
          <a:p>
            <a:r>
              <a:rPr lang="en-US" altLang="en-US" sz="2400"/>
              <a:t>                MessageBox.Show("finished progrss");</a:t>
            </a:r>
          </a:p>
          <a:p>
            <a:r>
              <a:rPr lang="en-US" altLang="en-US" sz="2400"/>
              <a:t>            } </a:t>
            </a:r>
          </a:p>
          <a:p>
            <a:endParaRPr lang="en-US" altLang="en-US" sz="2400"/>
          </a:p>
          <a:p>
            <a:endParaRPr lang="ar-IQ" altLang="en-US" sz="2400"/>
          </a:p>
          <a:p>
            <a:r>
              <a:rPr lang="ar-IQ" altLang="en-US" sz="2400"/>
              <a:t>    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A374D971-7041-82BB-19AD-173D8A6F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5638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Radio button and the Check box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800" dirty="0"/>
              <a:t>The radio button and the check box are used for different functions. Use a radio button when you want the user to choose only one option. When you want the user to choose all appropriate options, use a check box.</a:t>
            </a:r>
          </a:p>
          <a:p>
            <a:pPr marL="0" indent="0">
              <a:buFontTx/>
              <a:buNone/>
              <a:defRPr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ar-IQ" sz="2800" b="1" dirty="0">
              <a:solidFill>
                <a:srgbClr val="FF0000"/>
              </a:solidFill>
            </a:endParaRPr>
          </a:p>
        </p:txBody>
      </p:sp>
      <p:pic>
        <p:nvPicPr>
          <p:cNvPr id="5123" name="Picture 8">
            <a:extLst>
              <a:ext uri="{FF2B5EF4-FFF2-40B4-BE49-F238E27FC236}">
                <a16:creationId xmlns:a16="http://schemas.microsoft.com/office/drawing/2014/main" id="{BBD0B79F-F81A-ABB4-DDD2-7FB4CAF4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52850"/>
            <a:ext cx="83486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5009C5-5259-8569-5D13-DB5FC2B87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CheckBoxes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58F5CC5-1C7C-8A6A-93BF-681257921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534400" cy="350520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boxes which can be checked or unchecked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get/set Boolean to determine if box is checked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CheckedChanged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delegate called when the box is checked or unchecked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71938E6-184C-30C8-845C-DE943CAC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76375"/>
            <a:ext cx="23622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45694480-7B61-3F34-8DC7-502EDC55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altLang="en-US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CC5A53C6-E790-9106-EA5B-E2140D08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98525"/>
            <a:ext cx="5791200" cy="469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0FB63EB0-D8AF-A6A6-15CD-723E2E14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629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/>
              <a:t>private void button1_Click(object sender, EventArgs e)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{            string msg = "";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if (checkBox1.Checked == true)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{                msg = "net-informations.com";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if (checkBox2.Checked == true)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{                msg = msg + "   vb.net-informations.com";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if (checkBox3.Checked == true)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{                msg = msg + "   csharp.net-informations.com";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if (msg.Length &gt; 0)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{                MessageBox.Show (msg + " selected ");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else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{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    MessageBox.Show ("No checkbox selected");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   }</a:t>
            </a:r>
          </a:p>
          <a:p>
            <a:pPr marL="0" indent="0">
              <a:buFontTx/>
              <a:buNone/>
            </a:pPr>
            <a:endParaRPr lang="en-US" altLang="en-US" sz="1800"/>
          </a:p>
          <a:p>
            <a:pPr marL="0" indent="0">
              <a:buFontTx/>
              <a:buNone/>
            </a:pPr>
            <a:r>
              <a:rPr lang="en-US" altLang="en-US" sz="1800"/>
              <a:t>            checkBox1.ThreeState = true;    }    }</a:t>
            </a:r>
            <a:endParaRPr lang="ar-IQ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5D99BF-F5C4-DDCF-87FA-18E54D25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1206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RadioButton Control</a:t>
            </a:r>
            <a:br>
              <a:rPr lang="en-US" altLang="en-US">
                <a:solidFill>
                  <a:srgbClr val="C00000"/>
                </a:solidFill>
              </a:rPr>
            </a:br>
            <a:r>
              <a:rPr lang="en-US" altLang="en-US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00E41D-928B-5223-CC27-8ACB67D24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62100"/>
            <a:ext cx="8458200" cy="3657600"/>
          </a:xfrm>
        </p:spPr>
        <p:txBody>
          <a:bodyPr/>
          <a:lstStyle/>
          <a:p>
            <a:pPr eaLnBrk="1" hangingPunct="1"/>
            <a:r>
              <a:rPr lang="en-US" altLang="en-US" sz="2800"/>
              <a:t>Radio buttons are similar to checkboxes, but</a:t>
            </a:r>
          </a:p>
          <a:p>
            <a:pPr lvl="1" eaLnBrk="1" hangingPunct="1"/>
            <a:r>
              <a:rPr lang="en-US" altLang="en-US" sz="2400"/>
              <a:t>Appear slightly different</a:t>
            </a:r>
          </a:p>
          <a:p>
            <a:pPr lvl="1" eaLnBrk="1" hangingPunct="1"/>
            <a:r>
              <a:rPr lang="en-US" altLang="en-US" sz="2400"/>
              <a:t>Allow buttons to be grouped so that only one can be checked at a time</a:t>
            </a:r>
          </a:p>
          <a:p>
            <a:pPr lvl="1" eaLnBrk="1" hangingPunct="1"/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get/set Boolean indicating if the button is checked</a:t>
            </a:r>
          </a:p>
          <a:p>
            <a:pPr lvl="1" eaLnBrk="1" hangingPunct="1"/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CheckedChanged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delegate invoked when the button is checked or unchecked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800"/>
              <a:t>A group is formed when the radio buttons are in the same container – usually a group box or panel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9B7FB09-35C0-CFB2-C2C0-D27B11C8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927100"/>
            <a:ext cx="3048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0F4CF8-0852-9B1A-9AE5-3642070C9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GroupBox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6B3648-A8B1-82BB-4B13-D37C810FA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en-US" sz="2800"/>
              <a:t>Displays a border around a group of controls</a:t>
            </a:r>
          </a:p>
          <a:p>
            <a:pPr eaLnBrk="1" hangingPunct="1"/>
            <a:r>
              <a:rPr lang="en-US" altLang="en-US" sz="2800"/>
              <a:t>Can have optional label controlled by Text property</a:t>
            </a:r>
          </a:p>
          <a:p>
            <a:pPr eaLnBrk="1" hangingPunct="1"/>
            <a:r>
              <a:rPr lang="en-US" altLang="en-US" sz="2800"/>
              <a:t>Controls can be added by</a:t>
            </a:r>
          </a:p>
          <a:p>
            <a:pPr lvl="1" eaLnBrk="1" hangingPunct="1"/>
            <a:r>
              <a:rPr lang="en-US" altLang="en-US" sz="2400"/>
              <a:t>Placing them within the group box in the designer</a:t>
            </a:r>
          </a:p>
          <a:p>
            <a:pPr lvl="1" eaLnBrk="1" hangingPunct="1"/>
            <a:r>
              <a:rPr lang="en-US" altLang="en-US" sz="2400"/>
              <a:t>Adding to the Controls list programmatically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98E124F-D69F-CB67-9173-3ED91CBB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7638"/>
            <a:ext cx="4446588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643</Words>
  <Application>Microsoft Office PowerPoint</Application>
  <PresentationFormat>On-screen Show (4:3)</PresentationFormat>
  <Paragraphs>139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Timer Control</vt:lpstr>
      <vt:lpstr>  C# ProgressBar Control A progress bar is a control that an application can use to indicate the progress of a lengthy operation such as calculating a complex result, downloading a large file from the Web etc.     </vt:lpstr>
      <vt:lpstr>  </vt:lpstr>
      <vt:lpstr>PowerPoint Presentation</vt:lpstr>
      <vt:lpstr>CheckBoxes</vt:lpstr>
      <vt:lpstr>PowerPoint Presentation</vt:lpstr>
      <vt:lpstr>PowerPoint Presentation</vt:lpstr>
      <vt:lpstr>RadioButton Control  </vt:lpstr>
      <vt:lpstr>GroupBox</vt:lpstr>
      <vt:lpstr>Panels</vt:lpstr>
      <vt:lpstr>Understanding GroupBoxes and Panels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PAUL</dc:creator>
  <cp:lastModifiedBy>9647502157121</cp:lastModifiedBy>
  <cp:revision>195</cp:revision>
  <cp:lastPrinted>2018-02-19T10:16:47Z</cp:lastPrinted>
  <dcterms:created xsi:type="dcterms:W3CDTF">1999-09-10T19:21:11Z</dcterms:created>
  <dcterms:modified xsi:type="dcterms:W3CDTF">2022-10-10T14:30:06Z</dcterms:modified>
</cp:coreProperties>
</file>