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05" r:id="rId3"/>
    <p:sldId id="304" r:id="rId4"/>
    <p:sldId id="306" r:id="rId5"/>
    <p:sldId id="307" r:id="rId6"/>
    <p:sldId id="309" r:id="rId7"/>
    <p:sldId id="308" r:id="rId8"/>
    <p:sldId id="316" r:id="rId9"/>
    <p:sldId id="299" r:id="rId10"/>
    <p:sldId id="327" r:id="rId11"/>
    <p:sldId id="319" r:id="rId12"/>
    <p:sldId id="320" r:id="rId13"/>
    <p:sldId id="325" r:id="rId14"/>
    <p:sldId id="32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56" d="100"/>
          <a:sy n="56" d="100"/>
        </p:scale>
        <p:origin x="-1099"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233117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153529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37517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277879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95540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245195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319106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233084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128093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341277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2C5FC0D-5906-4F25-95A6-265916D47071}" type="datetimeFigureOut">
              <a:rPr lang="en-US" smtClean="0"/>
              <a:t>10/17/2022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E8791F-B916-4690-B450-7D1B13876E07}" type="slidenum">
              <a:rPr lang="en-US" smtClean="0"/>
              <a:t>‹#›</a:t>
            </a:fld>
            <a:endParaRPr lang="en-US"/>
          </a:p>
        </p:txBody>
      </p:sp>
    </p:spTree>
    <p:extLst>
      <p:ext uri="{BB962C8B-B14F-4D97-AF65-F5344CB8AC3E}">
        <p14:creationId xmlns:p14="http://schemas.microsoft.com/office/powerpoint/2010/main" val="243712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685800"/>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14400"/>
            <a:ext cx="82296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8791F-B916-4690-B450-7D1B13876E07}" type="slidenum">
              <a:rPr lang="en-US" smtClean="0"/>
              <a:t>‹#›</a:t>
            </a:fld>
            <a:endParaRPr lang="en-US"/>
          </a:p>
        </p:txBody>
      </p:sp>
    </p:spTree>
    <p:extLst>
      <p:ext uri="{BB962C8B-B14F-4D97-AF65-F5344CB8AC3E}">
        <p14:creationId xmlns:p14="http://schemas.microsoft.com/office/powerpoint/2010/main" val="4184403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dotnet/api/system.string?view=netframework-4.8"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FD0DB-325F-4E4C-89C9-C0D6D8143E74}"/>
              </a:ext>
            </a:extLst>
          </p:cNvPr>
          <p:cNvSpPr>
            <a:spLocks noGrp="1"/>
          </p:cNvSpPr>
          <p:nvPr>
            <p:ph idx="1"/>
          </p:nvPr>
        </p:nvSpPr>
        <p:spPr>
          <a:xfrm>
            <a:off x="533400" y="533400"/>
            <a:ext cx="8229600" cy="5410200"/>
          </a:xfrm>
        </p:spPr>
        <p:txBody>
          <a:bodyPr>
            <a:normAutofit fontScale="77500" lnSpcReduction="20000"/>
          </a:bodyPr>
          <a:lstStyle/>
          <a:p>
            <a:r>
              <a:rPr lang="en-US" sz="4800" b="1" dirty="0">
                <a:solidFill>
                  <a:srgbClr val="C00000"/>
                </a:solidFill>
                <a:latin typeface="Verdana" panose="020B0604030504040204" pitchFamily="34" charset="0"/>
                <a:ea typeface="Calibri" panose="020F0502020204030204" pitchFamily="34" charset="0"/>
                <a:cs typeface="Verdana" panose="020B0604030504040204" pitchFamily="34" charset="0"/>
              </a:rPr>
              <a:t>Strings </a:t>
            </a:r>
            <a:endParaRPr lang="en-US" sz="4400" dirty="0">
              <a:solidFill>
                <a:srgbClr val="C00000"/>
              </a:solidFill>
              <a:latin typeface="Verdana" panose="020B0604030504040204" pitchFamily="34" charset="0"/>
              <a:ea typeface="Calibri" panose="020F0502020204030204" pitchFamily="34" charset="0"/>
              <a:cs typeface="Verdana" panose="020B0604030504040204" pitchFamily="34" charset="0"/>
            </a:endParaRPr>
          </a:p>
          <a:p>
            <a:r>
              <a:rPr lang="en-US" dirty="0">
                <a:solidFill>
                  <a:srgbClr val="000000"/>
                </a:solidFill>
                <a:latin typeface="Verdana" panose="020B0604030504040204" pitchFamily="34" charset="0"/>
                <a:ea typeface="Calibri" panose="020F0502020204030204" pitchFamily="34" charset="0"/>
                <a:cs typeface="Verdana" panose="020B0604030504040204" pitchFamily="34" charset="0"/>
              </a:rPr>
              <a:t>In practice we often come to the </a:t>
            </a:r>
            <a:r>
              <a:rPr lang="en-US" b="1" dirty="0">
                <a:solidFill>
                  <a:srgbClr val="000000"/>
                </a:solidFill>
                <a:latin typeface="Verdana" panose="020B0604030504040204" pitchFamily="34" charset="0"/>
                <a:ea typeface="Calibri" panose="020F0502020204030204" pitchFamily="34" charset="0"/>
                <a:cs typeface="Verdana" panose="020B0604030504040204" pitchFamily="34" charset="0"/>
              </a:rPr>
              <a:t>text processing</a:t>
            </a:r>
            <a:r>
              <a:rPr lang="en-US" dirty="0">
                <a:solidFill>
                  <a:srgbClr val="000000"/>
                </a:solidFill>
                <a:latin typeface="Verdana" panose="020B0604030504040204" pitchFamily="34" charset="0"/>
                <a:ea typeface="Calibri" panose="020F0502020204030204" pitchFamily="34" charset="0"/>
                <a:cs typeface="Verdana" panose="020B0604030504040204" pitchFamily="34" charset="0"/>
              </a:rPr>
              <a:t>: reading text files, searching for keywords and replacing them in a paragraph, validating user input data, etc… In such cases we can save the text content, which we will need in strings, and process them using the C# language. </a:t>
            </a:r>
            <a:endParaRPr lang="en-US" sz="4400" dirty="0">
              <a:solidFill>
                <a:srgbClr val="000000"/>
              </a:solidFill>
              <a:latin typeface="Verdana" panose="020B0604030504040204" pitchFamily="34" charset="0"/>
              <a:ea typeface="Calibri" panose="020F0502020204030204" pitchFamily="34" charset="0"/>
              <a:cs typeface="Verdana" panose="020B0604030504040204" pitchFamily="34" charset="0"/>
            </a:endParaRPr>
          </a:p>
          <a:p>
            <a:r>
              <a:rPr lang="en-US" sz="4800" b="1" dirty="0">
                <a:solidFill>
                  <a:srgbClr val="C00000"/>
                </a:solidFill>
                <a:latin typeface="Verdana" panose="020B0604030504040204" pitchFamily="34" charset="0"/>
                <a:ea typeface="Calibri" panose="020F0502020204030204" pitchFamily="34" charset="0"/>
                <a:cs typeface="Verdana" panose="020B0604030504040204" pitchFamily="34" charset="0"/>
              </a:rPr>
              <a:t>What Is a String? </a:t>
            </a:r>
            <a:endParaRPr lang="en-US" sz="4400" dirty="0">
              <a:solidFill>
                <a:srgbClr val="C00000"/>
              </a:solidFill>
              <a:latin typeface="Verdana" panose="020B0604030504040204" pitchFamily="34" charset="0"/>
              <a:ea typeface="Calibri" panose="020F0502020204030204" pitchFamily="34" charset="0"/>
              <a:cs typeface="Verdana" panose="020B060403050404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A string is a </a:t>
            </a:r>
            <a:r>
              <a:rPr lang="en-US" b="1" dirty="0">
                <a:latin typeface="Calibri" panose="020F0502020204030204" pitchFamily="34" charset="0"/>
                <a:ea typeface="Calibri" panose="020F0502020204030204" pitchFamily="34" charset="0"/>
                <a:cs typeface="Arial" panose="020B0604020202020204" pitchFamily="34" charset="0"/>
              </a:rPr>
              <a:t>sequence of characters </a:t>
            </a:r>
            <a:r>
              <a:rPr lang="en-US" dirty="0">
                <a:latin typeface="Calibri" panose="020F0502020204030204" pitchFamily="34" charset="0"/>
                <a:ea typeface="Calibri" panose="020F0502020204030204" pitchFamily="34" charset="0"/>
                <a:cs typeface="Arial" panose="020B0604020202020204" pitchFamily="34" charset="0"/>
              </a:rPr>
              <a:t>stored in a certain address in memory. Remember the type </a:t>
            </a:r>
            <a:r>
              <a:rPr lang="en-US" sz="4000" b="1" dirty="0">
                <a:latin typeface="Consolas" panose="020B0609020204030204" pitchFamily="49" charset="0"/>
                <a:ea typeface="Calibri" panose="020F0502020204030204" pitchFamily="34" charset="0"/>
                <a:cs typeface="Consolas" panose="020B0609020204030204" pitchFamily="49" charset="0"/>
              </a:rPr>
              <a:t>char</a:t>
            </a:r>
            <a:r>
              <a:rPr lang="en-US" dirty="0">
                <a:latin typeface="Calibri" panose="020F0502020204030204" pitchFamily="34" charset="0"/>
                <a:ea typeface="Calibri" panose="020F0502020204030204" pitchFamily="34" charset="0"/>
                <a:cs typeface="Arial" panose="020B0604020202020204" pitchFamily="34" charset="0"/>
              </a:rPr>
              <a:t>? In the variable of type </a:t>
            </a:r>
            <a:r>
              <a:rPr lang="en-US" sz="4000" b="1" dirty="0">
                <a:latin typeface="Consolas" panose="020B0609020204030204" pitchFamily="49" charset="0"/>
                <a:ea typeface="Calibri" panose="020F0502020204030204" pitchFamily="34" charset="0"/>
                <a:cs typeface="Consolas" panose="020B0609020204030204" pitchFamily="49" charset="0"/>
              </a:rPr>
              <a:t>char </a:t>
            </a:r>
            <a:r>
              <a:rPr lang="en-US" dirty="0">
                <a:latin typeface="Calibri" panose="020F0502020204030204" pitchFamily="34" charset="0"/>
                <a:ea typeface="Calibri" panose="020F0502020204030204" pitchFamily="34" charset="0"/>
                <a:cs typeface="Arial" panose="020B0604020202020204" pitchFamily="34" charset="0"/>
              </a:rPr>
              <a:t>we can record only one character. Where it is necessary to process more than one character then strings come to our aid.</a:t>
            </a:r>
            <a:endParaRPr lang="en-US" sz="40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8738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458200" cy="5257800"/>
          </a:xfrm>
        </p:spPr>
        <p:txBody>
          <a:bodyPr>
            <a:normAutofit fontScale="92500"/>
          </a:bodyPr>
          <a:lstStyle/>
          <a:p>
            <a:pPr algn="l"/>
            <a:r>
              <a:rPr lang="en-US" b="1" dirty="0">
                <a:solidFill>
                  <a:schemeClr val="accent2"/>
                </a:solidFill>
              </a:rPr>
              <a:t>string </a:t>
            </a:r>
            <a:r>
              <a:rPr lang="en-US" b="1" dirty="0" err="1">
                <a:solidFill>
                  <a:schemeClr val="accent2"/>
                </a:solidFill>
              </a:rPr>
              <a:t>ToLower</a:t>
            </a:r>
            <a:r>
              <a:rPr lang="en-US" b="1" dirty="0">
                <a:solidFill>
                  <a:schemeClr val="accent2"/>
                </a:solidFill>
              </a:rPr>
              <a:t> ()and </a:t>
            </a:r>
            <a:r>
              <a:rPr lang="en-US" b="1" dirty="0" err="1">
                <a:solidFill>
                  <a:schemeClr val="accent2"/>
                </a:solidFill>
              </a:rPr>
              <a:t>ToUpper</a:t>
            </a:r>
            <a:br>
              <a:rPr lang="en-US" b="1" dirty="0">
                <a:solidFill>
                  <a:schemeClr val="tx1"/>
                </a:solidFill>
              </a:rPr>
            </a:br>
            <a:r>
              <a:rPr lang="en-US" sz="2000" dirty="0">
                <a:solidFill>
                  <a:schemeClr val="tx1"/>
                </a:solidFill>
              </a:rPr>
              <a:t>The String </a:t>
            </a:r>
            <a:r>
              <a:rPr lang="en-US" sz="2000" b="1" dirty="0" err="1">
                <a:solidFill>
                  <a:schemeClr val="accent2"/>
                </a:solidFill>
              </a:rPr>
              <a:t>ToLower</a:t>
            </a:r>
            <a:r>
              <a:rPr lang="en-US" sz="2000" b="1" dirty="0">
                <a:solidFill>
                  <a:schemeClr val="accent2"/>
                </a:solidFill>
              </a:rPr>
              <a:t>()</a:t>
            </a:r>
            <a:r>
              <a:rPr lang="en-US" sz="2000" dirty="0">
                <a:solidFill>
                  <a:schemeClr val="tx1"/>
                </a:solidFill>
              </a:rPr>
              <a:t> method converts all characters in the string to lowercase.</a:t>
            </a:r>
          </a:p>
          <a:p>
            <a:pPr algn="l"/>
            <a:endParaRPr lang="en-US" sz="2000" dirty="0">
              <a:solidFill>
                <a:schemeClr val="tx1"/>
              </a:solidFill>
            </a:endParaRPr>
          </a:p>
          <a:p>
            <a:pPr algn="l"/>
            <a:r>
              <a:rPr lang="en-US" sz="2000" dirty="0">
                <a:solidFill>
                  <a:schemeClr val="tx1"/>
                </a:solidFill>
              </a:rPr>
              <a:t>string </a:t>
            </a:r>
            <a:r>
              <a:rPr lang="en-US" sz="2000" dirty="0" err="1">
                <a:solidFill>
                  <a:schemeClr val="tx1"/>
                </a:solidFill>
              </a:rPr>
              <a:t>str</a:t>
            </a:r>
            <a:r>
              <a:rPr lang="en-US" sz="2000" dirty="0">
                <a:solidFill>
                  <a:schemeClr val="tx1"/>
                </a:solidFill>
              </a:rPr>
              <a:t> = "CHOCOLATE"; // converts </a:t>
            </a:r>
            <a:r>
              <a:rPr lang="en-US" sz="2000" dirty="0" err="1">
                <a:solidFill>
                  <a:schemeClr val="tx1"/>
                </a:solidFill>
              </a:rPr>
              <a:t>str</a:t>
            </a:r>
            <a:r>
              <a:rPr lang="en-US" sz="2000" dirty="0">
                <a:solidFill>
                  <a:schemeClr val="tx1"/>
                </a:solidFill>
              </a:rPr>
              <a:t> to lowercase </a:t>
            </a:r>
          </a:p>
          <a:p>
            <a:pPr algn="l"/>
            <a:r>
              <a:rPr lang="en-US" sz="2000" dirty="0">
                <a:solidFill>
                  <a:schemeClr val="tx1"/>
                </a:solidFill>
              </a:rPr>
              <a:t>      string result = </a:t>
            </a:r>
            <a:r>
              <a:rPr lang="en-US" sz="2000" dirty="0" err="1">
                <a:solidFill>
                  <a:schemeClr val="tx1"/>
                </a:solidFill>
              </a:rPr>
              <a:t>str.ToLower</a:t>
            </a:r>
            <a:r>
              <a:rPr lang="en-US" sz="2000" dirty="0">
                <a:solidFill>
                  <a:schemeClr val="tx1"/>
                </a:solidFill>
              </a:rPr>
              <a:t>();</a:t>
            </a:r>
          </a:p>
          <a:p>
            <a:pPr algn="l"/>
            <a:endParaRPr lang="en-US" sz="2000" dirty="0">
              <a:solidFill>
                <a:schemeClr val="tx1"/>
              </a:solidFill>
            </a:endParaRPr>
          </a:p>
          <a:p>
            <a:pPr algn="l"/>
            <a:r>
              <a:rPr lang="en-US" sz="2000" dirty="0">
                <a:solidFill>
                  <a:schemeClr val="tx1"/>
                </a:solidFill>
              </a:rPr>
              <a:t>The String </a:t>
            </a:r>
            <a:r>
              <a:rPr lang="en-US" sz="2000" b="1" dirty="0" err="1">
                <a:solidFill>
                  <a:schemeClr val="accent2"/>
                </a:solidFill>
              </a:rPr>
              <a:t>ToUpper</a:t>
            </a:r>
            <a:r>
              <a:rPr lang="en-US" sz="2000" b="1" dirty="0">
                <a:solidFill>
                  <a:schemeClr val="accent2"/>
                </a:solidFill>
              </a:rPr>
              <a:t>()</a:t>
            </a:r>
            <a:r>
              <a:rPr lang="en-US" sz="2000" b="1" dirty="0">
                <a:solidFill>
                  <a:srgbClr val="C00000"/>
                </a:solidFill>
              </a:rPr>
              <a:t> method </a:t>
            </a:r>
            <a:r>
              <a:rPr lang="en-US" sz="2000" dirty="0">
                <a:solidFill>
                  <a:schemeClr val="tx1"/>
                </a:solidFill>
              </a:rPr>
              <a:t>converts all characters in the string to uppercase.</a:t>
            </a:r>
          </a:p>
          <a:p>
            <a:pPr algn="l"/>
            <a:r>
              <a:rPr lang="de-DE" sz="2000" dirty="0">
                <a:solidFill>
                  <a:schemeClr val="tx1"/>
                </a:solidFill>
              </a:rPr>
              <a:t>     string result = str.ToUpper();</a:t>
            </a:r>
          </a:p>
          <a:p>
            <a:pPr algn="l"/>
            <a:endParaRPr lang="de-DE" sz="2000" dirty="0">
              <a:solidFill>
                <a:schemeClr val="tx1"/>
              </a:solidFill>
            </a:endParaRPr>
          </a:p>
          <a:p>
            <a:pPr algn="l"/>
            <a:r>
              <a:rPr lang="en-US" sz="2000" dirty="0">
                <a:solidFill>
                  <a:schemeClr val="tx1"/>
                </a:solidFill>
              </a:rPr>
              <a:t>The String </a:t>
            </a:r>
            <a:r>
              <a:rPr lang="en-US" sz="2000" b="1" dirty="0">
                <a:solidFill>
                  <a:srgbClr val="C00000"/>
                </a:solidFill>
              </a:rPr>
              <a:t>Equals() method </a:t>
            </a:r>
            <a:r>
              <a:rPr lang="en-US" sz="2000" dirty="0">
                <a:solidFill>
                  <a:schemeClr val="tx1"/>
                </a:solidFill>
              </a:rPr>
              <a:t>checks whether two strings have the same value or not.</a:t>
            </a:r>
          </a:p>
          <a:p>
            <a:pPr algn="l"/>
            <a:r>
              <a:rPr lang="en-US" sz="2000" dirty="0">
                <a:solidFill>
                  <a:schemeClr val="tx1"/>
                </a:solidFill>
              </a:rPr>
              <a:t>string str1 = "Ice cream"; string str2 = "Ice cream"; // comparing str1 with str2 </a:t>
            </a:r>
            <a:r>
              <a:rPr lang="en-US" sz="2000" dirty="0" err="1">
                <a:solidFill>
                  <a:schemeClr val="tx1"/>
                </a:solidFill>
              </a:rPr>
              <a:t>bool</a:t>
            </a:r>
            <a:r>
              <a:rPr lang="en-US" sz="2000" dirty="0">
                <a:solidFill>
                  <a:schemeClr val="tx1"/>
                </a:solidFill>
              </a:rPr>
              <a:t> result = </a:t>
            </a:r>
            <a:r>
              <a:rPr lang="en-US" sz="2000" dirty="0" err="1">
                <a:solidFill>
                  <a:schemeClr val="tx1"/>
                </a:solidFill>
              </a:rPr>
              <a:t>String.Equals</a:t>
            </a:r>
            <a:r>
              <a:rPr lang="en-US" sz="2000" dirty="0">
                <a:solidFill>
                  <a:schemeClr val="tx1"/>
                </a:solidFill>
              </a:rPr>
              <a:t>(str1, str2);</a:t>
            </a:r>
          </a:p>
          <a:p>
            <a:pPr algn="l"/>
            <a:endParaRPr lang="en-US" sz="2000" dirty="0">
              <a:solidFill>
                <a:schemeClr val="tx1"/>
              </a:solidFill>
            </a:endParaRPr>
          </a:p>
          <a:p>
            <a:pPr algn="l"/>
            <a:r>
              <a:rPr lang="en-US" sz="2000" b="1" dirty="0">
                <a:solidFill>
                  <a:schemeClr val="accent2"/>
                </a:solidFill>
              </a:rPr>
              <a:t>Length</a:t>
            </a:r>
            <a:r>
              <a:rPr lang="en-US" sz="2000" b="1" dirty="0"/>
              <a:t>  </a:t>
            </a:r>
            <a:r>
              <a:rPr lang="en-US" sz="2100" b="1" dirty="0">
                <a:solidFill>
                  <a:schemeClr val="accent2"/>
                </a:solidFill>
              </a:rPr>
              <a:t>method– </a:t>
            </a:r>
            <a:r>
              <a:rPr lang="en-US" sz="2100" dirty="0">
                <a:solidFill>
                  <a:schemeClr val="tx1"/>
                </a:solidFill>
              </a:rPr>
              <a:t>returns length of string saved in the variable (number of used positions in the buffer) </a:t>
            </a:r>
          </a:p>
          <a:p>
            <a:pPr algn="l"/>
            <a:endParaRPr lang="en-US" sz="2000" dirty="0">
              <a:solidFill>
                <a:schemeClr val="tx1"/>
              </a:solidFill>
            </a:endParaRPr>
          </a:p>
          <a:p>
            <a:pPr algn="l"/>
            <a:endParaRPr lang="de-DE" sz="2000" dirty="0">
              <a:solidFill>
                <a:schemeClr val="tx1"/>
              </a:solidFill>
            </a:endParaRPr>
          </a:p>
          <a:p>
            <a:pPr algn="l"/>
            <a:endParaRPr lang="de-DE" sz="2000" dirty="0">
              <a:solidFill>
                <a:schemeClr val="tx1"/>
              </a:solidFill>
            </a:endParaRPr>
          </a:p>
          <a:p>
            <a:pPr algn="l"/>
            <a:endParaRPr lang="de-DE" sz="2000" dirty="0">
              <a:solidFill>
                <a:schemeClr val="tx1"/>
              </a:solidFill>
            </a:endParaRPr>
          </a:p>
          <a:p>
            <a:pPr algn="l"/>
            <a:endParaRPr lang="ar-IQ" sz="2000" dirty="0">
              <a:solidFill>
                <a:schemeClr val="tx1"/>
              </a:solidFill>
            </a:endParaRPr>
          </a:p>
        </p:txBody>
      </p:sp>
    </p:spTree>
    <p:extLst>
      <p:ext uri="{BB962C8B-B14F-4D97-AF65-F5344CB8AC3E}">
        <p14:creationId xmlns:p14="http://schemas.microsoft.com/office/powerpoint/2010/main" val="292893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err="1"/>
              <a:t>ToCharArray</a:t>
            </a:r>
            <a:br>
              <a:rPr lang="en-US" b="1" dirty="0"/>
            </a:br>
            <a:endParaRPr lang="ar-IQ" dirty="0"/>
          </a:p>
        </p:txBody>
      </p:sp>
      <p:sp>
        <p:nvSpPr>
          <p:cNvPr id="3" name="Content Placeholder 2"/>
          <p:cNvSpPr>
            <a:spLocks noGrp="1"/>
          </p:cNvSpPr>
          <p:nvPr>
            <p:ph idx="1"/>
          </p:nvPr>
        </p:nvSpPr>
        <p:spPr/>
        <p:txBody>
          <a:bodyPr>
            <a:normAutofit/>
          </a:bodyPr>
          <a:lstStyle/>
          <a:p>
            <a:r>
              <a:rPr lang="en-US" sz="2000" b="1" dirty="0">
                <a:solidFill>
                  <a:schemeClr val="accent2"/>
                </a:solidFill>
              </a:rPr>
              <a:t>char[] </a:t>
            </a:r>
            <a:r>
              <a:rPr lang="en-US" sz="2000" b="1" dirty="0" err="1">
                <a:solidFill>
                  <a:schemeClr val="accent2"/>
                </a:solidFill>
              </a:rPr>
              <a:t>ToCharArray</a:t>
            </a:r>
            <a:r>
              <a:rPr lang="en-US" sz="2000" b="1" dirty="0">
                <a:solidFill>
                  <a:schemeClr val="accent2"/>
                </a:solidFill>
              </a:rPr>
              <a:t> ()</a:t>
            </a:r>
          </a:p>
          <a:p>
            <a:r>
              <a:rPr lang="en-US" sz="2000" dirty="0"/>
              <a:t>A Unicode character array whose elements are the individual characters of this instance. If this instance is an empty string, the returned array is empty and has a zero length.</a:t>
            </a:r>
          </a:p>
          <a:p>
            <a:r>
              <a:rPr lang="en-US" sz="2000" dirty="0"/>
              <a:t>String s = "</a:t>
            </a:r>
            <a:r>
              <a:rPr lang="en-US" sz="2000" dirty="0" err="1"/>
              <a:t>AaBbCcDd</a:t>
            </a:r>
            <a:r>
              <a:rPr lang="en-US" sz="2000" dirty="0"/>
              <a:t>"; char chars = </a:t>
            </a:r>
            <a:r>
              <a:rPr lang="en-US" sz="2000" dirty="0" err="1"/>
              <a:t>s.ToCharArray</a:t>
            </a:r>
            <a:r>
              <a:rPr lang="en-US" sz="2000" dirty="0"/>
              <a:t>();</a:t>
            </a:r>
          </a:p>
          <a:p>
            <a:pPr marL="0" indent="0">
              <a:buNone/>
            </a:pPr>
            <a:endParaRPr lang="en-US" sz="2000" dirty="0"/>
          </a:p>
          <a:p>
            <a:endParaRPr lang="en-US" sz="2000" dirty="0"/>
          </a:p>
          <a:p>
            <a:r>
              <a:rPr lang="en-US" sz="2000" dirty="0"/>
              <a:t>Copies the characters in a specified substring in this instance to a Unicode character array.</a:t>
            </a:r>
          </a:p>
          <a:p>
            <a:r>
              <a:rPr lang="en-US" sz="2000" b="1" dirty="0">
                <a:solidFill>
                  <a:schemeClr val="accent2"/>
                </a:solidFill>
              </a:rPr>
              <a:t>char[] </a:t>
            </a:r>
            <a:r>
              <a:rPr lang="en-US" sz="2000" b="1" dirty="0" err="1">
                <a:solidFill>
                  <a:schemeClr val="accent2"/>
                </a:solidFill>
              </a:rPr>
              <a:t>ToCharArray</a:t>
            </a:r>
            <a:r>
              <a:rPr lang="en-US" sz="2000" b="1" dirty="0">
                <a:solidFill>
                  <a:schemeClr val="accent2"/>
                </a:solidFill>
              </a:rPr>
              <a:t> (</a:t>
            </a:r>
            <a:r>
              <a:rPr lang="en-US" sz="2000" b="1" dirty="0" err="1">
                <a:solidFill>
                  <a:schemeClr val="accent2"/>
                </a:solidFill>
              </a:rPr>
              <a:t>int</a:t>
            </a:r>
            <a:r>
              <a:rPr lang="en-US" sz="2000" b="1" dirty="0">
                <a:solidFill>
                  <a:schemeClr val="accent2"/>
                </a:solidFill>
              </a:rPr>
              <a:t> </a:t>
            </a:r>
            <a:r>
              <a:rPr lang="en-US" sz="2000" b="1" dirty="0" err="1">
                <a:solidFill>
                  <a:schemeClr val="accent2"/>
                </a:solidFill>
              </a:rPr>
              <a:t>startIndex</a:t>
            </a:r>
            <a:r>
              <a:rPr lang="en-US" sz="2000" b="1" dirty="0">
                <a:solidFill>
                  <a:schemeClr val="accent2"/>
                </a:solidFill>
              </a:rPr>
              <a:t>, </a:t>
            </a:r>
            <a:r>
              <a:rPr lang="en-US" sz="2000" b="1" dirty="0" err="1">
                <a:solidFill>
                  <a:schemeClr val="accent2"/>
                </a:solidFill>
              </a:rPr>
              <a:t>int</a:t>
            </a:r>
            <a:r>
              <a:rPr lang="en-US" sz="2000" b="1" dirty="0">
                <a:solidFill>
                  <a:schemeClr val="accent2"/>
                </a:solidFill>
              </a:rPr>
              <a:t> length)</a:t>
            </a:r>
          </a:p>
          <a:p>
            <a:r>
              <a:rPr lang="en-US" sz="2000" dirty="0"/>
              <a:t>string </a:t>
            </a:r>
            <a:r>
              <a:rPr lang="en-US" sz="2000" dirty="0" err="1"/>
              <a:t>str</a:t>
            </a:r>
            <a:r>
              <a:rPr lang="en-US" sz="2000" dirty="0"/>
              <a:t> = "012wxyz789"; char[] </a:t>
            </a:r>
            <a:r>
              <a:rPr lang="en-US" sz="2000" dirty="0" err="1"/>
              <a:t>arr</a:t>
            </a:r>
            <a:r>
              <a:rPr lang="en-US" sz="2000" dirty="0"/>
              <a:t>; </a:t>
            </a:r>
          </a:p>
          <a:p>
            <a:r>
              <a:rPr lang="en-US" sz="2000" dirty="0" err="1"/>
              <a:t>arr</a:t>
            </a:r>
            <a:r>
              <a:rPr lang="en-US" sz="2000" dirty="0"/>
              <a:t> = </a:t>
            </a:r>
            <a:r>
              <a:rPr lang="en-US" sz="2000" dirty="0" err="1"/>
              <a:t>str.ToCharArray</a:t>
            </a:r>
            <a:r>
              <a:rPr lang="en-US" sz="2000" dirty="0"/>
              <a:t>(3, 4);</a:t>
            </a:r>
          </a:p>
          <a:p>
            <a:r>
              <a:rPr lang="en-US" sz="2000" dirty="0"/>
              <a:t>For each (char c in </a:t>
            </a:r>
            <a:r>
              <a:rPr lang="en-US" sz="2000" dirty="0" err="1"/>
              <a:t>arr</a:t>
            </a:r>
            <a:r>
              <a:rPr lang="en-US" sz="2000" dirty="0"/>
              <a:t>) </a:t>
            </a:r>
            <a:r>
              <a:rPr lang="en-US" sz="2000" dirty="0" err="1"/>
              <a:t>Console.WriteLine</a:t>
            </a:r>
            <a:r>
              <a:rPr lang="en-US" sz="2000" dirty="0"/>
              <a:t>(c);</a:t>
            </a:r>
            <a:endParaRPr lang="ar-IQ" sz="2000" b="1" dirty="0">
              <a:solidFill>
                <a:schemeClr val="accent2"/>
              </a:solidFill>
            </a:endParaRPr>
          </a:p>
        </p:txBody>
      </p:sp>
    </p:spTree>
    <p:extLst>
      <p:ext uri="{BB962C8B-B14F-4D97-AF65-F5344CB8AC3E}">
        <p14:creationId xmlns:p14="http://schemas.microsoft.com/office/powerpoint/2010/main" val="239619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Compare(String, String)</a:t>
            </a:r>
            <a:br>
              <a:rPr lang="en-US" b="1" dirty="0"/>
            </a:br>
            <a:endParaRPr lang="ar-IQ" dirty="0"/>
          </a:p>
        </p:txBody>
      </p:sp>
      <p:sp>
        <p:nvSpPr>
          <p:cNvPr id="3" name="Content Placeholder 2"/>
          <p:cNvSpPr>
            <a:spLocks noGrp="1"/>
          </p:cNvSpPr>
          <p:nvPr>
            <p:ph idx="1"/>
          </p:nvPr>
        </p:nvSpPr>
        <p:spPr/>
        <p:txBody>
          <a:bodyPr>
            <a:normAutofit lnSpcReduction="10000"/>
          </a:bodyPr>
          <a:lstStyle/>
          <a:p>
            <a:r>
              <a:rPr lang="en-US" sz="2000" dirty="0"/>
              <a:t>Compares two specified </a:t>
            </a:r>
            <a:r>
              <a:rPr lang="en-US" sz="2000" u="sng" dirty="0">
                <a:hlinkClick r:id="rId2"/>
              </a:rPr>
              <a:t>String</a:t>
            </a:r>
            <a:r>
              <a:rPr lang="en-US" sz="2000" dirty="0"/>
              <a:t> objects and returns an integer that indicates their relative position in the sort order.</a:t>
            </a:r>
          </a:p>
          <a:p>
            <a:r>
              <a:rPr lang="en-US" sz="2000" b="1" dirty="0" err="1">
                <a:solidFill>
                  <a:schemeClr val="accent2"/>
                </a:solidFill>
              </a:rPr>
              <a:t>int</a:t>
            </a:r>
            <a:r>
              <a:rPr lang="en-US" sz="2000" b="1" dirty="0">
                <a:solidFill>
                  <a:schemeClr val="accent2"/>
                </a:solidFill>
              </a:rPr>
              <a:t> Compare (string </a:t>
            </a:r>
            <a:r>
              <a:rPr lang="en-US" sz="2000" b="1" dirty="0" err="1">
                <a:solidFill>
                  <a:schemeClr val="accent2"/>
                </a:solidFill>
              </a:rPr>
              <a:t>strA</a:t>
            </a:r>
            <a:r>
              <a:rPr lang="en-US" sz="2000" b="1" dirty="0">
                <a:solidFill>
                  <a:schemeClr val="accent2"/>
                </a:solidFill>
              </a:rPr>
              <a:t>, string </a:t>
            </a:r>
            <a:r>
              <a:rPr lang="en-US" sz="2000" b="1" dirty="0" err="1">
                <a:solidFill>
                  <a:schemeClr val="accent2"/>
                </a:solidFill>
              </a:rPr>
              <a:t>strB</a:t>
            </a:r>
            <a:r>
              <a:rPr lang="en-US" sz="2000" b="1" dirty="0">
                <a:solidFill>
                  <a:schemeClr val="accent2"/>
                </a:solidFill>
              </a:rPr>
              <a:t>)</a:t>
            </a: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pPr marL="0" indent="0">
              <a:buNone/>
            </a:pPr>
            <a:r>
              <a:rPr lang="en-US" sz="2000" b="1" dirty="0"/>
              <a:t>string str1 = "C#"; string str2 =</a:t>
            </a:r>
          </a:p>
          <a:p>
            <a:pPr marL="0" indent="0">
              <a:buNone/>
            </a:pPr>
            <a:r>
              <a:rPr lang="en-US" sz="2000" b="1" dirty="0" err="1"/>
              <a:t>int</a:t>
            </a:r>
            <a:r>
              <a:rPr lang="en-US" sz="2000" b="1" dirty="0"/>
              <a:t> result = </a:t>
            </a:r>
            <a:r>
              <a:rPr lang="en-US" sz="2000" b="1" dirty="0" err="1"/>
              <a:t>String.Compare</a:t>
            </a:r>
            <a:r>
              <a:rPr lang="en-US" sz="2000" b="1" dirty="0"/>
              <a:t>(str1, str2);</a:t>
            </a:r>
          </a:p>
          <a:p>
            <a:pPr marL="0" indent="0">
              <a:buNone/>
            </a:pPr>
            <a:r>
              <a:rPr lang="de-DE" sz="2000" b="1" dirty="0"/>
              <a:t>       </a:t>
            </a:r>
          </a:p>
          <a:p>
            <a:r>
              <a:rPr lang="de-DE" sz="2400" dirty="0">
                <a:solidFill>
                  <a:srgbClr val="FF0000"/>
                </a:solidFill>
              </a:rPr>
              <a:t>if (string.Compare(Value, s) &gt; 0)</a:t>
            </a:r>
            <a:endParaRPr lang="en-US" sz="2400" b="1" dirty="0">
              <a:solidFill>
                <a:srgbClr val="FF0000"/>
              </a:solidFill>
            </a:endParaRPr>
          </a:p>
          <a:p>
            <a:endParaRPr lang="ar-IQ" sz="2000" b="1"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68405056"/>
              </p:ext>
            </p:extLst>
          </p:nvPr>
        </p:nvGraphicFramePr>
        <p:xfrm>
          <a:off x="1066800" y="2129790"/>
          <a:ext cx="7315200" cy="2366010"/>
        </p:xfrm>
        <a:graphic>
          <a:graphicData uri="http://schemas.openxmlformats.org/drawingml/2006/table">
            <a:tbl>
              <a:tblPr/>
              <a:tblGrid>
                <a:gridCol w="2170963">
                  <a:extLst>
                    <a:ext uri="{9D8B030D-6E8A-4147-A177-3AD203B41FA5}">
                      <a16:colId xmlns:a16="http://schemas.microsoft.com/office/drawing/2014/main" val="20000"/>
                    </a:ext>
                  </a:extLst>
                </a:gridCol>
                <a:gridCol w="5144237">
                  <a:extLst>
                    <a:ext uri="{9D8B030D-6E8A-4147-A177-3AD203B41FA5}">
                      <a16:colId xmlns:a16="http://schemas.microsoft.com/office/drawing/2014/main" val="20001"/>
                    </a:ext>
                  </a:extLst>
                </a:gridCol>
              </a:tblGrid>
              <a:tr h="381000">
                <a:tc>
                  <a:txBody>
                    <a:bodyPr/>
                    <a:lstStyle/>
                    <a:p>
                      <a:pPr algn="l" fontAlgn="b"/>
                      <a:r>
                        <a:rPr lang="en-US" dirty="0">
                          <a:effectLst/>
                        </a:rPr>
                        <a:t>Value</a:t>
                      </a:r>
                    </a:p>
                  </a:txBody>
                  <a:tcPr anchor="b">
                    <a:lnL w="12700" cap="flat" cmpd="sng" algn="ctr">
                      <a:solidFill>
                        <a:srgbClr val="306340"/>
                      </a:solidFill>
                      <a:prstDash val="solid"/>
                      <a:round/>
                      <a:headEnd type="none" w="med" len="med"/>
                      <a:tailEnd type="none" w="med" len="med"/>
                    </a:lnL>
                    <a:lnR w="12700" cap="flat" cmpd="sng" algn="ctr">
                      <a:solidFill>
                        <a:srgbClr val="B04B64"/>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a:effectLst/>
                        </a:rPr>
                        <a:t>Condition</a:t>
                      </a:r>
                    </a:p>
                  </a:txBody>
                  <a:tcPr anchor="b">
                    <a:lnL w="12700" cap="flat" cmpd="sng" algn="ctr">
                      <a:solidFill>
                        <a:srgbClr val="B04B64"/>
                      </a:solidFill>
                      <a:prstDash val="solid"/>
                      <a:round/>
                      <a:headEnd type="none" w="med" len="med"/>
                      <a:tailEnd type="none" w="med" len="med"/>
                    </a:lnL>
                    <a:lnR w="12700" cap="flat" cmpd="sng" algn="ctr">
                      <a:solidFill>
                        <a:srgbClr val="B04B64"/>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66750">
                <a:tc>
                  <a:txBody>
                    <a:bodyPr/>
                    <a:lstStyle/>
                    <a:p>
                      <a:pPr algn="l" fontAlgn="t"/>
                      <a:r>
                        <a:rPr lang="en-US" dirty="0">
                          <a:effectLst/>
                        </a:rPr>
                        <a:t>Less than zero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strA precedes strB in the sort order.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52500">
                <a:tc>
                  <a:txBody>
                    <a:bodyPr/>
                    <a:lstStyle/>
                    <a:p>
                      <a:pPr algn="l" fontAlgn="t"/>
                      <a:r>
                        <a:rPr lang="en-US" dirty="0">
                          <a:effectLst/>
                        </a:rPr>
                        <a:t>Zero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strA occurs in the same position as strB in the sort order.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1950">
                <a:tc>
                  <a:txBody>
                    <a:bodyPr/>
                    <a:lstStyle/>
                    <a:p>
                      <a:pPr algn="l" fontAlgn="t"/>
                      <a:r>
                        <a:rPr lang="en-US" dirty="0">
                          <a:effectLst/>
                        </a:rPr>
                        <a:t>Greater than zero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err="1">
                          <a:effectLst/>
                        </a:rPr>
                        <a:t>strA</a:t>
                      </a:r>
                      <a:r>
                        <a:rPr lang="en-US" dirty="0">
                          <a:effectLst/>
                        </a:rPr>
                        <a:t> follows </a:t>
                      </a:r>
                      <a:r>
                        <a:rPr lang="en-US" dirty="0" err="1">
                          <a:effectLst/>
                        </a:rPr>
                        <a:t>strB</a:t>
                      </a:r>
                      <a:r>
                        <a:rPr lang="en-US" dirty="0">
                          <a:effectLst/>
                        </a:rPr>
                        <a:t> in the sort order.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8330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982F-633E-43AF-8979-63A2B184CD59}"/>
              </a:ext>
            </a:extLst>
          </p:cNvPr>
          <p:cNvSpPr>
            <a:spLocks noGrp="1"/>
          </p:cNvSpPr>
          <p:nvPr>
            <p:ph idx="1"/>
          </p:nvPr>
        </p:nvSpPr>
        <p:spPr>
          <a:xfrm>
            <a:off x="457200" y="304800"/>
            <a:ext cx="8686800" cy="5943600"/>
          </a:xfrm>
        </p:spPr>
        <p:txBody>
          <a:bodyPr>
            <a:normAutofit/>
          </a:bodyPr>
          <a:lstStyle/>
          <a:p>
            <a:pPr marL="0" indent="0">
              <a:buNone/>
            </a:pPr>
            <a:endParaRPr lang="en-US" sz="2800"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33091344"/>
              </p:ext>
            </p:extLst>
          </p:nvPr>
        </p:nvGraphicFramePr>
        <p:xfrm>
          <a:off x="152401" y="533401"/>
          <a:ext cx="8763000" cy="5714999"/>
        </p:xfrm>
        <a:graphic>
          <a:graphicData uri="http://schemas.openxmlformats.org/drawingml/2006/table">
            <a:tbl>
              <a:tblPr rtl="1" firstRow="1" bandRow="1">
                <a:tableStyleId>{616DA210-FB5B-4158-B5E0-FEB733F419BA}</a:tableStyleId>
              </a:tblPr>
              <a:tblGrid>
                <a:gridCol w="3081552">
                  <a:extLst>
                    <a:ext uri="{9D8B030D-6E8A-4147-A177-3AD203B41FA5}">
                      <a16:colId xmlns:a16="http://schemas.microsoft.com/office/drawing/2014/main" val="20000"/>
                    </a:ext>
                  </a:extLst>
                </a:gridCol>
                <a:gridCol w="3915286">
                  <a:extLst>
                    <a:ext uri="{9D8B030D-6E8A-4147-A177-3AD203B41FA5}">
                      <a16:colId xmlns:a16="http://schemas.microsoft.com/office/drawing/2014/main" val="20001"/>
                    </a:ext>
                  </a:extLst>
                </a:gridCol>
                <a:gridCol w="1766162">
                  <a:extLst>
                    <a:ext uri="{9D8B030D-6E8A-4147-A177-3AD203B41FA5}">
                      <a16:colId xmlns:a16="http://schemas.microsoft.com/office/drawing/2014/main" val="20002"/>
                    </a:ext>
                  </a:extLst>
                </a:gridCol>
              </a:tblGrid>
              <a:tr h="896062">
                <a:tc>
                  <a:txBody>
                    <a:bodyPr/>
                    <a:lstStyle/>
                    <a:p>
                      <a:pPr rtl="1"/>
                      <a:r>
                        <a:rPr lang="en-US" b="0" dirty="0" err="1"/>
                        <a:t>bool</a:t>
                      </a:r>
                      <a:r>
                        <a:rPr lang="en-US" b="0" dirty="0"/>
                        <a:t> result = </a:t>
                      </a:r>
                      <a:r>
                        <a:rPr lang="en-US" b="0" dirty="0" err="1"/>
                        <a:t>sValue.EndsWith</a:t>
                      </a:r>
                      <a:r>
                        <a:rPr lang="en-US" b="0" dirty="0"/>
                        <a:t>("#");</a:t>
                      </a:r>
                      <a:endParaRPr lang="ar-IQ" b="0" dirty="0"/>
                    </a:p>
                  </a:txBody>
                  <a:tcPr/>
                </a:tc>
                <a:tc>
                  <a:txBody>
                    <a:bodyPr/>
                    <a:lstStyle/>
                    <a:p>
                      <a:pPr rtl="1"/>
                      <a:r>
                        <a:rPr lang="en-US" b="0" dirty="0"/>
                        <a:t>Determines whether the end of this instance matches the specified string</a:t>
                      </a:r>
                      <a:endParaRPr lang="ar-IQ" b="0" dirty="0"/>
                    </a:p>
                  </a:txBody>
                  <a:tcPr/>
                </a:tc>
                <a:tc>
                  <a:txBody>
                    <a:bodyPr/>
                    <a:lstStyle/>
                    <a:p>
                      <a:pPr rtl="1"/>
                      <a:r>
                        <a:rPr lang="en-US" b="0" dirty="0" err="1"/>
                        <a:t>EndsWith</a:t>
                      </a:r>
                      <a:r>
                        <a:rPr lang="en-US" b="0" dirty="0"/>
                        <a:t>( )    </a:t>
                      </a:r>
                    </a:p>
                    <a:p>
                      <a:pPr rtl="1"/>
                      <a:r>
                        <a:rPr lang="en-US" b="0" dirty="0"/>
                        <a:t> </a:t>
                      </a:r>
                      <a:endParaRPr lang="ar-IQ" b="0" dirty="0"/>
                    </a:p>
                  </a:txBody>
                  <a:tcPr/>
                </a:tc>
                <a:extLst>
                  <a:ext uri="{0D108BD9-81ED-4DB2-BD59-A6C34878D82A}">
                    <a16:rowId xmlns:a16="http://schemas.microsoft.com/office/drawing/2014/main" val="10000"/>
                  </a:ext>
                </a:extLst>
              </a:tr>
              <a:tr h="1093039">
                <a:tc>
                  <a:txBody>
                    <a:bodyPr/>
                    <a:lstStyle/>
                    <a:p>
                      <a:pPr rtl="1"/>
                      <a:r>
                        <a:rPr lang="en-US" dirty="0" err="1"/>
                        <a:t>sValue.LastIndexOf</a:t>
                      </a:r>
                      <a:r>
                        <a:rPr lang="en-US" dirty="0"/>
                        <a:t>("P")); </a:t>
                      </a:r>
                      <a:endParaRPr lang="ar-IQ" dirty="0"/>
                    </a:p>
                  </a:txBody>
                  <a:tcPr/>
                </a:tc>
                <a:tc>
                  <a:txBody>
                    <a:bodyPr/>
                    <a:lstStyle/>
                    <a:p>
                      <a:pPr rtl="1"/>
                      <a:r>
                        <a:rPr lang="en-US" dirty="0"/>
                        <a:t>Returns the index of the last occurrence of a specified character or string. </a:t>
                      </a:r>
                      <a:endParaRPr lang="ar-IQ" dirty="0"/>
                    </a:p>
                  </a:txBody>
                  <a:tcPr/>
                </a:tc>
                <a:tc>
                  <a:txBody>
                    <a:bodyPr/>
                    <a:lstStyle/>
                    <a:p>
                      <a:pPr rtl="1"/>
                      <a:r>
                        <a:rPr lang="en-US" dirty="0" err="1"/>
                        <a:t>LastIndexOf</a:t>
                      </a:r>
                      <a:r>
                        <a:rPr lang="en-US" dirty="0"/>
                        <a:t>( )</a:t>
                      </a:r>
                      <a:endParaRPr lang="ar-IQ" dirty="0"/>
                    </a:p>
                  </a:txBody>
                  <a:tcPr/>
                </a:tc>
                <a:extLst>
                  <a:ext uri="{0D108BD9-81ED-4DB2-BD59-A6C34878D82A}">
                    <a16:rowId xmlns:a16="http://schemas.microsoft.com/office/drawing/2014/main" val="10001"/>
                  </a:ext>
                </a:extLst>
              </a:tr>
              <a:tr h="1093039">
                <a:tc>
                  <a:txBody>
                    <a:bodyPr/>
                    <a:lstStyle/>
                    <a:p>
                      <a:pPr rtl="1"/>
                      <a:r>
                        <a:rPr lang="en-US" dirty="0"/>
                        <a:t>s = </a:t>
                      </a:r>
                      <a:r>
                        <a:rPr lang="en-US" dirty="0" err="1"/>
                        <a:t>sValue.Replace</a:t>
                      </a:r>
                      <a:r>
                        <a:rPr lang="en-US" dirty="0"/>
                        <a:t>("gram", "GRAM"); </a:t>
                      </a:r>
                      <a:endParaRPr lang="ar-IQ" dirty="0"/>
                    </a:p>
                  </a:txBody>
                  <a:tcPr/>
                </a:tc>
                <a:tc>
                  <a:txBody>
                    <a:bodyPr/>
                    <a:lstStyle/>
                    <a:p>
                      <a:pPr rtl="1"/>
                      <a:r>
                        <a:rPr lang="en-US" dirty="0"/>
                        <a:t>Replaces all occurrences of a character or string with another character or string. </a:t>
                      </a:r>
                      <a:endParaRPr lang="ar-IQ" dirty="0"/>
                    </a:p>
                  </a:txBody>
                  <a:tcPr/>
                </a:tc>
                <a:tc>
                  <a:txBody>
                    <a:bodyPr/>
                    <a:lstStyle/>
                    <a:p>
                      <a:pPr rtl="1"/>
                      <a:r>
                        <a:rPr lang="en-US" dirty="0"/>
                        <a:t>Replace( )</a:t>
                      </a:r>
                      <a:endParaRPr lang="ar-IQ" dirty="0"/>
                    </a:p>
                  </a:txBody>
                  <a:tcPr/>
                </a:tc>
                <a:extLst>
                  <a:ext uri="{0D108BD9-81ED-4DB2-BD59-A6C34878D82A}">
                    <a16:rowId xmlns:a16="http://schemas.microsoft.com/office/drawing/2014/main" val="10002"/>
                  </a:ext>
                </a:extLst>
              </a:tr>
              <a:tr h="1748863">
                <a:tc>
                  <a:txBody>
                    <a:bodyPr/>
                    <a:lstStyle/>
                    <a:p>
                      <a:pPr rtl="1"/>
                      <a:r>
                        <a:rPr lang="en-US" dirty="0"/>
                        <a:t>string [ ] </a:t>
                      </a:r>
                      <a:r>
                        <a:rPr lang="en-US" dirty="0" err="1"/>
                        <a:t>sn</a:t>
                      </a:r>
                      <a:r>
                        <a:rPr lang="en-US" dirty="0"/>
                        <a:t> = </a:t>
                      </a:r>
                      <a:r>
                        <a:rPr lang="en-US" dirty="0" err="1"/>
                        <a:t>sValue.Split</a:t>
                      </a:r>
                      <a:r>
                        <a:rPr lang="en-US" dirty="0"/>
                        <a:t>(’ ’); </a:t>
                      </a:r>
                      <a:endParaRPr lang="ar-IQ" dirty="0"/>
                    </a:p>
                  </a:txBody>
                  <a:tcPr/>
                </a:tc>
                <a:tc>
                  <a:txBody>
                    <a:bodyPr/>
                    <a:lstStyle/>
                    <a:p>
                      <a:pPr rtl="1"/>
                      <a:r>
                        <a:rPr lang="en-US" dirty="0"/>
                        <a:t>Identifies the substrings in the string that are delimited by one or more characters specified in an array, then places the substrings into a string array. </a:t>
                      </a:r>
                      <a:endParaRPr lang="ar-IQ" dirty="0"/>
                    </a:p>
                  </a:txBody>
                  <a:tcPr/>
                </a:tc>
                <a:tc>
                  <a:txBody>
                    <a:bodyPr/>
                    <a:lstStyle/>
                    <a:p>
                      <a:pPr rtl="1"/>
                      <a:r>
                        <a:rPr lang="en-US" dirty="0"/>
                        <a:t>Split( )</a:t>
                      </a:r>
                      <a:endParaRPr lang="ar-IQ" dirty="0"/>
                    </a:p>
                  </a:txBody>
                  <a:tcPr/>
                </a:tc>
                <a:extLst>
                  <a:ext uri="{0D108BD9-81ED-4DB2-BD59-A6C34878D82A}">
                    <a16:rowId xmlns:a16="http://schemas.microsoft.com/office/drawing/2014/main" val="10003"/>
                  </a:ext>
                </a:extLst>
              </a:tr>
              <a:tr h="883996">
                <a:tc>
                  <a:txBody>
                    <a:bodyPr/>
                    <a:lstStyle/>
                    <a:p>
                      <a:pPr rtl="1"/>
                      <a:r>
                        <a:rPr lang="en-US" dirty="0" err="1"/>
                        <a:t>sValue.StartsWith</a:t>
                      </a:r>
                      <a:r>
                        <a:rPr lang="en-US" dirty="0"/>
                        <a:t>("C#")); </a:t>
                      </a:r>
                      <a:endParaRPr lang="ar-IQ" dirty="0"/>
                    </a:p>
                  </a:txBody>
                  <a:tcPr/>
                </a:tc>
                <a:tc>
                  <a:txBody>
                    <a:bodyPr/>
                    <a:lstStyle/>
                    <a:p>
                      <a:pPr rtl="1"/>
                      <a:r>
                        <a:rPr lang="en-US" dirty="0"/>
                        <a:t>Determines whether the beginning of the string matches the specified string. </a:t>
                      </a:r>
                      <a:endParaRPr lang="ar-IQ" dirty="0"/>
                    </a:p>
                  </a:txBody>
                  <a:tcPr/>
                </a:tc>
                <a:tc>
                  <a:txBody>
                    <a:bodyPr/>
                    <a:lstStyle/>
                    <a:p>
                      <a:pPr rtl="1"/>
                      <a:r>
                        <a:rPr lang="en-US" dirty="0" err="1"/>
                        <a:t>StartsWith</a:t>
                      </a:r>
                      <a:r>
                        <a:rPr lang="en-US" dirty="0"/>
                        <a:t>( )</a:t>
                      </a:r>
                      <a:endParaRPr lang="ar-IQ"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368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982F-633E-43AF-8979-63A2B184CD59}"/>
              </a:ext>
            </a:extLst>
          </p:cNvPr>
          <p:cNvSpPr>
            <a:spLocks noGrp="1"/>
          </p:cNvSpPr>
          <p:nvPr>
            <p:ph idx="1"/>
          </p:nvPr>
        </p:nvSpPr>
        <p:spPr>
          <a:xfrm>
            <a:off x="457200" y="304800"/>
            <a:ext cx="8686800" cy="5943600"/>
          </a:xfrm>
        </p:spPr>
        <p:txBody>
          <a:bodyPr>
            <a:normAutofit/>
          </a:bodyPr>
          <a:lstStyle/>
          <a:p>
            <a:pPr marL="0" indent="0">
              <a:buNone/>
            </a:pPr>
            <a:endParaRPr lang="en-US" sz="2800"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98123313"/>
              </p:ext>
            </p:extLst>
          </p:nvPr>
        </p:nvGraphicFramePr>
        <p:xfrm>
          <a:off x="328684" y="990600"/>
          <a:ext cx="8053316" cy="4953000"/>
        </p:xfrm>
        <a:graphic>
          <a:graphicData uri="http://schemas.openxmlformats.org/drawingml/2006/table">
            <a:tbl>
              <a:tblPr rtl="1" firstRow="1" bandRow="1">
                <a:tableStyleId>{616DA210-FB5B-4158-B5E0-FEB733F419BA}</a:tableStyleId>
              </a:tblPr>
              <a:tblGrid>
                <a:gridCol w="2983174">
                  <a:extLst>
                    <a:ext uri="{9D8B030D-6E8A-4147-A177-3AD203B41FA5}">
                      <a16:colId xmlns:a16="http://schemas.microsoft.com/office/drawing/2014/main" val="20000"/>
                    </a:ext>
                  </a:extLst>
                </a:gridCol>
                <a:gridCol w="3367584">
                  <a:extLst>
                    <a:ext uri="{9D8B030D-6E8A-4147-A177-3AD203B41FA5}">
                      <a16:colId xmlns:a16="http://schemas.microsoft.com/office/drawing/2014/main" val="20001"/>
                    </a:ext>
                  </a:extLst>
                </a:gridCol>
                <a:gridCol w="1702558">
                  <a:extLst>
                    <a:ext uri="{9D8B030D-6E8A-4147-A177-3AD203B41FA5}">
                      <a16:colId xmlns:a16="http://schemas.microsoft.com/office/drawing/2014/main" val="20002"/>
                    </a:ext>
                  </a:extLst>
                </a:gridCol>
              </a:tblGrid>
              <a:tr h="647700">
                <a:tc>
                  <a:txBody>
                    <a:bodyPr/>
                    <a:lstStyle/>
                    <a:p>
                      <a:pPr rtl="1"/>
                      <a:r>
                        <a:rPr lang="en-US" b="0" dirty="0" err="1"/>
                        <a:t>sValue.Substring</a:t>
                      </a:r>
                      <a:r>
                        <a:rPr lang="en-US" b="0" dirty="0"/>
                        <a:t>(3, 7))</a:t>
                      </a:r>
                      <a:endParaRPr lang="ar-IQ" b="0" dirty="0"/>
                    </a:p>
                  </a:txBody>
                  <a:tcPr/>
                </a:tc>
                <a:tc>
                  <a:txBody>
                    <a:bodyPr/>
                    <a:lstStyle/>
                    <a:p>
                      <a:pPr rtl="1"/>
                      <a:r>
                        <a:rPr lang="en-US" b="0" dirty="0"/>
                        <a:t>Retrieves a substring from the string. </a:t>
                      </a:r>
                      <a:endParaRPr lang="ar-IQ" b="0" dirty="0"/>
                    </a:p>
                  </a:txBody>
                  <a:tcPr/>
                </a:tc>
                <a:tc>
                  <a:txBody>
                    <a:bodyPr/>
                    <a:lstStyle/>
                    <a:p>
                      <a:pPr rtl="1"/>
                      <a:r>
                        <a:rPr lang="en-US" b="0" dirty="0"/>
                        <a:t>Substring( )</a:t>
                      </a:r>
                      <a:endParaRPr lang="ar-IQ" b="0" dirty="0"/>
                    </a:p>
                  </a:txBody>
                  <a:tcPr/>
                </a:tc>
                <a:extLst>
                  <a:ext uri="{0D108BD9-81ED-4DB2-BD59-A6C34878D82A}">
                    <a16:rowId xmlns:a16="http://schemas.microsoft.com/office/drawing/2014/main" val="10000"/>
                  </a:ext>
                </a:extLst>
              </a:tr>
              <a:tr h="914400">
                <a:tc>
                  <a:txBody>
                    <a:bodyPr/>
                    <a:lstStyle/>
                    <a:p>
                      <a:pPr rtl="1"/>
                      <a:r>
                        <a:rPr lang="en-US" dirty="0"/>
                        <a:t>char[ ] </a:t>
                      </a:r>
                      <a:r>
                        <a:rPr lang="en-US" dirty="0" err="1"/>
                        <a:t>cArray</a:t>
                      </a:r>
                      <a:r>
                        <a:rPr lang="en-US" dirty="0"/>
                        <a:t> = </a:t>
                      </a:r>
                      <a:r>
                        <a:rPr lang="en-US" dirty="0" err="1"/>
                        <a:t>sValue.ToCharArray</a:t>
                      </a:r>
                      <a:r>
                        <a:rPr lang="en-US" dirty="0"/>
                        <a:t>(0, 2); </a:t>
                      </a:r>
                      <a:endParaRPr lang="ar-IQ" dirty="0"/>
                    </a:p>
                  </a:txBody>
                  <a:tcPr/>
                </a:tc>
                <a:tc>
                  <a:txBody>
                    <a:bodyPr/>
                    <a:lstStyle/>
                    <a:p>
                      <a:pPr rtl="1"/>
                      <a:r>
                        <a:rPr lang="en-US" dirty="0"/>
                        <a:t>Copies the characters in the string to a character array. </a:t>
                      </a:r>
                      <a:endParaRPr lang="ar-IQ" dirty="0"/>
                    </a:p>
                  </a:txBody>
                  <a:tcPr/>
                </a:tc>
                <a:tc>
                  <a:txBody>
                    <a:bodyPr/>
                    <a:lstStyle/>
                    <a:p>
                      <a:pPr rtl="1"/>
                      <a:r>
                        <a:rPr lang="en-US" dirty="0" err="1"/>
                        <a:t>ToCharArray</a:t>
                      </a:r>
                      <a:r>
                        <a:rPr lang="en-US" dirty="0"/>
                        <a:t>( )</a:t>
                      </a:r>
                      <a:endParaRPr lang="ar-IQ" dirty="0"/>
                    </a:p>
                  </a:txBody>
                  <a:tcPr/>
                </a:tc>
                <a:extLst>
                  <a:ext uri="{0D108BD9-81ED-4DB2-BD59-A6C34878D82A}">
                    <a16:rowId xmlns:a16="http://schemas.microsoft.com/office/drawing/2014/main" val="10001"/>
                  </a:ext>
                </a:extLst>
              </a:tr>
              <a:tr h="647700">
                <a:tc>
                  <a:txBody>
                    <a:bodyPr/>
                    <a:lstStyle/>
                    <a:p>
                      <a:pPr rtl="1"/>
                      <a:r>
                        <a:rPr lang="en-US" dirty="0" err="1"/>
                        <a:t>sValue.ToLower</a:t>
                      </a:r>
                      <a:r>
                        <a:rPr lang="en-US" dirty="0"/>
                        <a:t>( )</a:t>
                      </a:r>
                      <a:endParaRPr lang="ar-IQ" dirty="0"/>
                    </a:p>
                  </a:txBody>
                  <a:tcPr/>
                </a:tc>
                <a:tc>
                  <a:txBody>
                    <a:bodyPr/>
                    <a:lstStyle/>
                    <a:p>
                      <a:pPr rtl="1"/>
                      <a:r>
                        <a:rPr lang="en-US" dirty="0"/>
                        <a:t>Returns a copy of the string in lowercase. </a:t>
                      </a:r>
                      <a:endParaRPr lang="ar-IQ" dirty="0"/>
                    </a:p>
                  </a:txBody>
                  <a:tcPr/>
                </a:tc>
                <a:tc>
                  <a:txBody>
                    <a:bodyPr/>
                    <a:lstStyle/>
                    <a:p>
                      <a:pPr rtl="1"/>
                      <a:r>
                        <a:rPr lang="en-US" dirty="0" err="1"/>
                        <a:t>ToLower</a:t>
                      </a:r>
                      <a:r>
                        <a:rPr lang="en-US" dirty="0"/>
                        <a:t>( )</a:t>
                      </a:r>
                      <a:endParaRPr lang="ar-IQ" dirty="0"/>
                    </a:p>
                  </a:txBody>
                  <a:tcPr/>
                </a:tc>
                <a:extLst>
                  <a:ext uri="{0D108BD9-81ED-4DB2-BD59-A6C34878D82A}">
                    <a16:rowId xmlns:a16="http://schemas.microsoft.com/office/drawing/2014/main" val="10002"/>
                  </a:ext>
                </a:extLst>
              </a:tr>
              <a:tr h="647700">
                <a:tc>
                  <a:txBody>
                    <a:bodyPr/>
                    <a:lstStyle/>
                    <a:p>
                      <a:pPr rtl="1"/>
                      <a:r>
                        <a:rPr lang="en-US" dirty="0"/>
                        <a:t>s=</a:t>
                      </a:r>
                      <a:r>
                        <a:rPr lang="en-US" dirty="0" err="1"/>
                        <a:t>sValue.Trim</a:t>
                      </a:r>
                      <a:r>
                        <a:rPr lang="en-US" dirty="0"/>
                        <a:t>('g','</a:t>
                      </a:r>
                      <a:r>
                        <a:rPr lang="en-US" dirty="0" err="1"/>
                        <a:t>i</a:t>
                      </a:r>
                      <a:r>
                        <a:rPr lang="en-US" dirty="0"/>
                        <a:t>','</a:t>
                      </a:r>
                      <a:r>
                        <a:rPr lang="en-US" dirty="0" err="1"/>
                        <a:t>n','m','C</a:t>
                      </a:r>
                      <a:r>
                        <a:rPr lang="en-US" dirty="0"/>
                        <a:t>'); </a:t>
                      </a:r>
                      <a:endParaRPr lang="ar-IQ" dirty="0"/>
                    </a:p>
                  </a:txBody>
                  <a:tcPr/>
                </a:tc>
                <a:tc>
                  <a:txBody>
                    <a:bodyPr/>
                    <a:lstStyle/>
                    <a:p>
                      <a:pPr rtl="1"/>
                      <a:r>
                        <a:rPr lang="en-US" dirty="0"/>
                        <a:t> Removes all occurrences of a set of specified characters from the beginning and end. </a:t>
                      </a:r>
                      <a:endParaRPr lang="ar-IQ" dirty="0"/>
                    </a:p>
                  </a:txBody>
                  <a:tcPr/>
                </a:tc>
                <a:tc>
                  <a:txBody>
                    <a:bodyPr/>
                    <a:lstStyle/>
                    <a:p>
                      <a:pPr rtl="1"/>
                      <a:r>
                        <a:rPr lang="en-US" dirty="0"/>
                        <a:t>Trim( ) </a:t>
                      </a:r>
                    </a:p>
                    <a:p>
                      <a:pPr rtl="1"/>
                      <a:r>
                        <a:rPr lang="en-US" dirty="0" err="1"/>
                        <a:t>TrimEnd</a:t>
                      </a:r>
                      <a:r>
                        <a:rPr lang="en-US" dirty="0"/>
                        <a:t>( ) </a:t>
                      </a:r>
                      <a:r>
                        <a:rPr lang="en-US" dirty="0" err="1"/>
                        <a:t>TrimStart</a:t>
                      </a:r>
                      <a:r>
                        <a:rPr lang="en-US" dirty="0"/>
                        <a:t>( )</a:t>
                      </a:r>
                      <a:endParaRPr lang="ar-IQ" dirty="0"/>
                    </a:p>
                  </a:txBody>
                  <a:tcPr/>
                </a:tc>
                <a:extLst>
                  <a:ext uri="{0D108BD9-81ED-4DB2-BD59-A6C34878D82A}">
                    <a16:rowId xmlns:a16="http://schemas.microsoft.com/office/drawing/2014/main" val="10003"/>
                  </a:ext>
                </a:extLst>
              </a:tr>
              <a:tr h="647700">
                <a:tc>
                  <a:txBody>
                    <a:bodyPr/>
                    <a:lstStyle/>
                    <a:p>
                      <a:pPr rtl="1"/>
                      <a:r>
                        <a:rPr lang="en-US" dirty="0"/>
                        <a:t>s = </a:t>
                      </a:r>
                      <a:r>
                        <a:rPr lang="en-US" dirty="0" err="1"/>
                        <a:t>sValue.PadRight</a:t>
                      </a:r>
                      <a:r>
                        <a:rPr lang="en-US" dirty="0"/>
                        <a:t>(20, '#');</a:t>
                      </a:r>
                      <a:endParaRPr lang="ar-IQ" dirty="0"/>
                    </a:p>
                  </a:txBody>
                  <a:tcPr/>
                </a:tc>
                <a:tc>
                  <a:txBody>
                    <a:bodyPr/>
                    <a:lstStyle/>
                    <a:p>
                      <a:pPr rtl="1"/>
                      <a:r>
                        <a:rPr lang="en-US" dirty="0" err="1"/>
                        <a:t>Leftaligns</a:t>
                      </a:r>
                      <a:r>
                        <a:rPr lang="en-US" dirty="0"/>
                        <a:t> the characters in the string, padding on the right with spaces or a specified character. </a:t>
                      </a:r>
                      <a:endParaRPr lang="ar-IQ" dirty="0"/>
                    </a:p>
                  </a:txBody>
                  <a:tcPr/>
                </a:tc>
                <a:tc>
                  <a:txBody>
                    <a:bodyPr/>
                    <a:lstStyle/>
                    <a:p>
                      <a:pPr rtl="1"/>
                      <a:r>
                        <a:rPr lang="en-US" dirty="0" err="1"/>
                        <a:t>PadRight</a:t>
                      </a:r>
                      <a:r>
                        <a:rPr lang="en-US" dirty="0"/>
                        <a:t>( )</a:t>
                      </a:r>
                      <a:endParaRPr lang="ar-IQ" dirty="0"/>
                    </a:p>
                  </a:txBody>
                  <a:tcPr/>
                </a:tc>
                <a:extLst>
                  <a:ext uri="{0D108BD9-81ED-4DB2-BD59-A6C34878D82A}">
                    <a16:rowId xmlns:a16="http://schemas.microsoft.com/office/drawing/2014/main" val="10004"/>
                  </a:ext>
                </a:extLst>
              </a:tr>
              <a:tr h="647700">
                <a:tc>
                  <a:txBody>
                    <a:bodyPr/>
                    <a:lstStyle/>
                    <a:p>
                      <a:pPr rtl="1"/>
                      <a:r>
                        <a:rPr lang="en-US" dirty="0"/>
                        <a:t>s = </a:t>
                      </a:r>
                      <a:r>
                        <a:rPr lang="en-US" dirty="0" err="1"/>
                        <a:t>sValue.Insert</a:t>
                      </a:r>
                      <a:r>
                        <a:rPr lang="en-US" dirty="0"/>
                        <a:t>(3, ".NET "); </a:t>
                      </a:r>
                      <a:endParaRPr lang="ar-IQ" dirty="0"/>
                    </a:p>
                  </a:txBody>
                  <a:tcPr/>
                </a:tc>
                <a:tc>
                  <a:txBody>
                    <a:bodyPr/>
                    <a:lstStyle/>
                    <a:p>
                      <a:pPr rtl="1"/>
                      <a:r>
                        <a:rPr lang="en-US" dirty="0"/>
                        <a:t>Inserts a specified instance of a string at a specified index position. </a:t>
                      </a:r>
                      <a:endParaRPr lang="ar-IQ" dirty="0"/>
                    </a:p>
                  </a:txBody>
                  <a:tcPr/>
                </a:tc>
                <a:tc>
                  <a:txBody>
                    <a:bodyPr/>
                    <a:lstStyle/>
                    <a:p>
                      <a:pPr rtl="1"/>
                      <a:r>
                        <a:rPr lang="en-US" dirty="0"/>
                        <a:t>Insert( )</a:t>
                      </a:r>
                      <a:endParaRPr lang="ar-IQ"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838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62B2-C0BE-4A66-9A44-D9CEED2CF67A}"/>
              </a:ext>
            </a:extLst>
          </p:cNvPr>
          <p:cNvSpPr>
            <a:spLocks noGrp="1"/>
          </p:cNvSpPr>
          <p:nvPr>
            <p:ph type="title"/>
          </p:nvPr>
        </p:nvSpPr>
        <p:spPr/>
        <p:txBody>
          <a:bodyPr>
            <a:normAutofit fontScale="90000"/>
          </a:bodyPr>
          <a:lstStyle/>
          <a:p>
            <a:br>
              <a:rPr lang="en-US" b="1" dirty="0"/>
            </a:br>
            <a:r>
              <a:rPr lang="en-US" b="1" dirty="0"/>
              <a:t>Remove method</a:t>
            </a:r>
            <a:br>
              <a:rPr lang="en-US" b="1" dirty="0"/>
            </a:br>
            <a:endParaRPr lang="en-US" dirty="0"/>
          </a:p>
        </p:txBody>
      </p:sp>
      <p:sp>
        <p:nvSpPr>
          <p:cNvPr id="3" name="Content Placeholder 2">
            <a:extLst>
              <a:ext uri="{FF2B5EF4-FFF2-40B4-BE49-F238E27FC236}">
                <a16:creationId xmlns:a16="http://schemas.microsoft.com/office/drawing/2014/main" id="{E5A0B61B-1BE6-4D73-A14E-3FF189904148}"/>
              </a:ext>
            </a:extLst>
          </p:cNvPr>
          <p:cNvSpPr>
            <a:spLocks noGrp="1"/>
          </p:cNvSpPr>
          <p:nvPr>
            <p:ph idx="1"/>
          </p:nvPr>
        </p:nvSpPr>
        <p:spPr/>
        <p:txBody>
          <a:bodyPr>
            <a:normAutofit fontScale="77500" lnSpcReduction="20000"/>
          </a:bodyPr>
          <a:lstStyle/>
          <a:p>
            <a:pPr fontAlgn="base"/>
            <a:r>
              <a:rPr lang="en-US" sz="2400" b="1" dirty="0"/>
              <a:t>The Remove Method</a:t>
            </a:r>
          </a:p>
          <a:p>
            <a:pPr fontAlgn="base"/>
            <a:r>
              <a:rPr lang="en-US" sz="2400" b="1" dirty="0">
                <a:solidFill>
                  <a:schemeClr val="accent2"/>
                </a:solidFill>
              </a:rPr>
              <a:t>String Remove (</a:t>
            </a:r>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startIndex</a:t>
            </a:r>
            <a:r>
              <a:rPr lang="en-US" sz="2400" b="1" dirty="0">
                <a:solidFill>
                  <a:schemeClr val="accent2"/>
                </a:solidFill>
              </a:rPr>
              <a:t>)</a:t>
            </a:r>
          </a:p>
          <a:p>
            <a:pPr fontAlgn="base"/>
            <a:r>
              <a:rPr lang="en-US" sz="2400" b="1" dirty="0">
                <a:solidFill>
                  <a:schemeClr val="accent2"/>
                </a:solidFill>
              </a:rPr>
              <a:t>String Remove (</a:t>
            </a:r>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startIndex</a:t>
            </a:r>
            <a:r>
              <a:rPr lang="en-US" sz="2400" b="1" dirty="0">
                <a:solidFill>
                  <a:schemeClr val="accent2"/>
                </a:solidFill>
              </a:rPr>
              <a:t>, </a:t>
            </a:r>
            <a:r>
              <a:rPr lang="en-US" sz="2400" b="1" dirty="0" err="1">
                <a:solidFill>
                  <a:schemeClr val="accent2"/>
                </a:solidFill>
              </a:rPr>
              <a:t>int</a:t>
            </a:r>
            <a:r>
              <a:rPr lang="en-US" sz="2400" b="1" dirty="0">
                <a:solidFill>
                  <a:schemeClr val="accent2"/>
                </a:solidFill>
              </a:rPr>
              <a:t>  count)</a:t>
            </a:r>
          </a:p>
          <a:p>
            <a:pPr marL="0" indent="0">
              <a:buNone/>
            </a:pPr>
            <a:r>
              <a:rPr lang="en-US" sz="2400" dirty="0"/>
              <a:t> </a:t>
            </a:r>
          </a:p>
          <a:p>
            <a:pPr fontAlgn="base"/>
            <a:endParaRPr lang="en-US" sz="2400" b="1" dirty="0">
              <a:solidFill>
                <a:schemeClr val="accent2"/>
              </a:solidFill>
            </a:endParaRPr>
          </a:p>
          <a:p>
            <a:pPr fontAlgn="base"/>
            <a:r>
              <a:rPr lang="en-US" sz="2400" dirty="0"/>
              <a:t>As its name suggests, this method is used to Remove characters from a string of text. Here's a simple example of its use:</a:t>
            </a:r>
          </a:p>
          <a:p>
            <a:pPr marL="0" indent="0" fontAlgn="base">
              <a:buNone/>
            </a:pPr>
            <a:endParaRPr lang="en-US" sz="2400" dirty="0"/>
          </a:p>
          <a:p>
            <a:pPr marL="0" indent="0" fontAlgn="base">
              <a:buNone/>
            </a:pPr>
            <a:r>
              <a:rPr lang="en-US" sz="2400" b="1" dirty="0"/>
              <a:t>            string </a:t>
            </a:r>
            <a:r>
              <a:rPr lang="en-US" sz="2400" b="1" dirty="0" err="1"/>
              <a:t>oldString</a:t>
            </a:r>
            <a:r>
              <a:rPr lang="en-US" sz="2400" b="1" dirty="0"/>
              <a:t> = "some text </a:t>
            </a:r>
            <a:r>
              <a:rPr lang="en-US" sz="2400" b="1" dirty="0" err="1"/>
              <a:t>text</a:t>
            </a:r>
            <a:r>
              <a:rPr lang="en-US" sz="2400" b="1" dirty="0"/>
              <a:t> </a:t>
            </a:r>
            <a:r>
              <a:rPr lang="en-US" sz="2400" b="1" dirty="0" err="1"/>
              <a:t>text</a:t>
            </a:r>
            <a:r>
              <a:rPr lang="en-US" sz="2400" b="1" dirty="0"/>
              <a:t>";</a:t>
            </a:r>
          </a:p>
          <a:p>
            <a:pPr marL="0" indent="0" fontAlgn="base">
              <a:buNone/>
            </a:pPr>
            <a:r>
              <a:rPr lang="en-US" sz="2400" b="1" dirty="0"/>
              <a:t>	</a:t>
            </a:r>
            <a:r>
              <a:rPr lang="en-US" sz="2400" b="1" dirty="0" err="1"/>
              <a:t>MessageBox.Show</a:t>
            </a:r>
            <a:r>
              <a:rPr lang="en-US" sz="2400" b="1" dirty="0"/>
              <a:t>(</a:t>
            </a:r>
            <a:r>
              <a:rPr lang="en-US" sz="2400" b="1" dirty="0" err="1"/>
              <a:t>oldString</a:t>
            </a:r>
            <a:r>
              <a:rPr lang="en-US" sz="2400" b="1" dirty="0"/>
              <a:t>);</a:t>
            </a:r>
          </a:p>
          <a:p>
            <a:pPr marL="0" indent="0" fontAlgn="base">
              <a:buNone/>
            </a:pPr>
            <a:r>
              <a:rPr lang="en-US" sz="2400" dirty="0"/>
              <a:t>             string </a:t>
            </a:r>
            <a:r>
              <a:rPr lang="en-US" sz="2400" dirty="0" err="1"/>
              <a:t>newString</a:t>
            </a:r>
            <a:r>
              <a:rPr lang="en-US" sz="2400" dirty="0"/>
              <a:t> = </a:t>
            </a:r>
            <a:r>
              <a:rPr lang="en-US" sz="2400" dirty="0" err="1"/>
              <a:t>oldString.Remove</a:t>
            </a:r>
            <a:r>
              <a:rPr lang="en-US" sz="2400" dirty="0"/>
              <a:t>(10, 9);</a:t>
            </a:r>
          </a:p>
          <a:p>
            <a:pPr marL="0" indent="0" fontAlgn="base">
              <a:buNone/>
            </a:pPr>
            <a:r>
              <a:rPr lang="en-US" sz="2400" b="1" dirty="0"/>
              <a:t>             </a:t>
            </a:r>
            <a:r>
              <a:rPr lang="en-US" sz="2400" b="1" dirty="0" err="1"/>
              <a:t>MessageBox.Show</a:t>
            </a:r>
            <a:r>
              <a:rPr lang="en-US" sz="2400" b="1" dirty="0"/>
              <a:t>(</a:t>
            </a:r>
            <a:r>
              <a:rPr lang="en-US" sz="2400" b="1" dirty="0" err="1"/>
              <a:t>newString</a:t>
            </a:r>
            <a:r>
              <a:rPr lang="en-US" sz="2400" b="1" dirty="0"/>
              <a:t>);</a:t>
            </a:r>
          </a:p>
          <a:p>
            <a:pPr marL="0" indent="0">
              <a:buNone/>
            </a:pPr>
            <a:endParaRPr lang="en-US" dirty="0"/>
          </a:p>
          <a:p>
            <a:pPr marL="0" indent="0">
              <a:buNone/>
            </a:pPr>
            <a:r>
              <a:rPr lang="en-US" sz="2600" dirty="0"/>
              <a:t>Remove takes two parameters. The first one is what position in your string you want to start at. (The count starts at zero.) The second parameter is how many characters you want to delete, starting from the position you specified. Add another button to your form and try out the code above.</a:t>
            </a:r>
          </a:p>
        </p:txBody>
      </p:sp>
    </p:spTree>
    <p:extLst>
      <p:ext uri="{BB962C8B-B14F-4D97-AF65-F5344CB8AC3E}">
        <p14:creationId xmlns:p14="http://schemas.microsoft.com/office/powerpoint/2010/main" val="323882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CBE5-8242-4F21-9A3A-E87D20AC5885}"/>
              </a:ext>
            </a:extLst>
          </p:cNvPr>
          <p:cNvSpPr>
            <a:spLocks noGrp="1"/>
          </p:cNvSpPr>
          <p:nvPr>
            <p:ph type="title"/>
          </p:nvPr>
        </p:nvSpPr>
        <p:spPr/>
        <p:txBody>
          <a:bodyPr>
            <a:normAutofit fontScale="90000"/>
          </a:bodyPr>
          <a:lstStyle/>
          <a:p>
            <a:br>
              <a:rPr lang="en-US" b="1" dirty="0"/>
            </a:br>
            <a:r>
              <a:rPr lang="en-US" b="1" dirty="0"/>
              <a:t>The Replace Method</a:t>
            </a:r>
            <a:br>
              <a:rPr lang="en-US" b="1" dirty="0"/>
            </a:br>
            <a:endParaRPr lang="en-US" dirty="0"/>
          </a:p>
        </p:txBody>
      </p:sp>
      <p:sp>
        <p:nvSpPr>
          <p:cNvPr id="3" name="Content Placeholder 2">
            <a:extLst>
              <a:ext uri="{FF2B5EF4-FFF2-40B4-BE49-F238E27FC236}">
                <a16:creationId xmlns:a16="http://schemas.microsoft.com/office/drawing/2014/main" id="{0770F868-6BBA-4286-8FFA-AD8F0507572D}"/>
              </a:ext>
            </a:extLst>
          </p:cNvPr>
          <p:cNvSpPr>
            <a:spLocks noGrp="1"/>
          </p:cNvSpPr>
          <p:nvPr>
            <p:ph idx="1"/>
          </p:nvPr>
        </p:nvSpPr>
        <p:spPr>
          <a:xfrm>
            <a:off x="152400" y="914400"/>
            <a:ext cx="8763000" cy="5410200"/>
          </a:xfrm>
        </p:spPr>
        <p:txBody>
          <a:bodyPr>
            <a:normAutofit/>
          </a:bodyPr>
          <a:lstStyle/>
          <a:p>
            <a:pPr fontAlgn="base"/>
            <a:r>
              <a:rPr lang="en-US" sz="2400" b="1" dirty="0">
                <a:solidFill>
                  <a:schemeClr val="accent2"/>
                </a:solidFill>
              </a:rPr>
              <a:t>String Replace (char </a:t>
            </a:r>
            <a:r>
              <a:rPr lang="en-US" sz="2400" b="1" dirty="0" err="1">
                <a:solidFill>
                  <a:schemeClr val="accent2"/>
                </a:solidFill>
              </a:rPr>
              <a:t>oldChar</a:t>
            </a:r>
            <a:r>
              <a:rPr lang="en-US" sz="2400" b="1" dirty="0">
                <a:solidFill>
                  <a:schemeClr val="accent2"/>
                </a:solidFill>
              </a:rPr>
              <a:t>, char </a:t>
            </a:r>
            <a:r>
              <a:rPr lang="en-US" sz="2400" b="1" dirty="0" err="1">
                <a:solidFill>
                  <a:schemeClr val="accent2"/>
                </a:solidFill>
              </a:rPr>
              <a:t>newChar</a:t>
            </a:r>
            <a:r>
              <a:rPr lang="en-US" sz="2400" b="1" dirty="0">
                <a:solidFill>
                  <a:schemeClr val="accent2"/>
                </a:solidFill>
              </a:rPr>
              <a:t>)</a:t>
            </a:r>
          </a:p>
          <a:p>
            <a:pPr fontAlgn="base"/>
            <a:r>
              <a:rPr lang="en-US" sz="2400" dirty="0"/>
              <a:t>The Replace method, can be used to replace characters in your string. Here's an example of its use:</a:t>
            </a:r>
          </a:p>
          <a:p>
            <a:pPr marL="0" indent="0" fontAlgn="base">
              <a:buNone/>
            </a:pPr>
            <a:endParaRPr lang="en-US" sz="2400" dirty="0"/>
          </a:p>
          <a:p>
            <a:pPr marL="0" indent="0" fontAlgn="base">
              <a:buNone/>
            </a:pPr>
            <a:r>
              <a:rPr lang="en-US" sz="2400" b="1" dirty="0"/>
              <a:t>	string </a:t>
            </a:r>
            <a:r>
              <a:rPr lang="en-US" sz="2400" b="1" dirty="0" err="1"/>
              <a:t>spellingError</a:t>
            </a:r>
            <a:r>
              <a:rPr lang="en-US" sz="2400" b="1" dirty="0"/>
              <a:t> = "</a:t>
            </a:r>
            <a:r>
              <a:rPr lang="en-US" sz="2400" b="1" dirty="0" err="1"/>
              <a:t>mistak</a:t>
            </a:r>
            <a:r>
              <a:rPr lang="en-US" sz="2400" b="1" dirty="0"/>
              <a:t>";</a:t>
            </a:r>
          </a:p>
          <a:p>
            <a:pPr marL="0" indent="0" fontAlgn="base">
              <a:buNone/>
            </a:pPr>
            <a:r>
              <a:rPr lang="en-US" sz="2400" b="1" dirty="0"/>
              <a:t> </a:t>
            </a:r>
            <a:r>
              <a:rPr lang="en-US" sz="2400" b="1" dirty="0" err="1"/>
              <a:t>spellingError</a:t>
            </a:r>
            <a:r>
              <a:rPr lang="en-US" sz="2400" b="1" dirty="0"/>
              <a:t> = </a:t>
            </a:r>
            <a:r>
              <a:rPr lang="en-US" sz="2400" b="1" dirty="0" err="1"/>
              <a:t>spellingError.Replace</a:t>
            </a:r>
            <a:r>
              <a:rPr lang="en-US" sz="2400" b="1" dirty="0"/>
              <a:t>(</a:t>
            </a:r>
            <a:r>
              <a:rPr lang="en-US" sz="2400" b="1" dirty="0" err="1"/>
              <a:t>spellingError</a:t>
            </a:r>
            <a:r>
              <a:rPr lang="en-US" sz="2400" b="1" dirty="0"/>
              <a:t>, "mistake");</a:t>
            </a:r>
          </a:p>
          <a:p>
            <a:pPr fontAlgn="base"/>
            <a:r>
              <a:rPr lang="en-US" sz="2400" dirty="0"/>
              <a:t>The Replace method takes two parameters, the old word and the new word. In the code above, we're replacing "</a:t>
            </a:r>
            <a:r>
              <a:rPr lang="en-US" sz="2400" dirty="0" err="1"/>
              <a:t>mistak</a:t>
            </a:r>
            <a:r>
              <a:rPr lang="en-US" sz="2400" dirty="0"/>
              <a:t>" with "mistake".</a:t>
            </a:r>
          </a:p>
          <a:p>
            <a:r>
              <a:rPr lang="en-US" dirty="0"/>
              <a:t>string doc = “Good Morning  ”; </a:t>
            </a:r>
          </a:p>
          <a:p>
            <a:pPr fontAlgn="base"/>
            <a:endParaRPr lang="en-US" sz="2400" dirty="0"/>
          </a:p>
          <a:p>
            <a:pPr marL="0" indent="0">
              <a:buNone/>
            </a:pPr>
            <a:r>
              <a:rPr lang="en-US" sz="3000" dirty="0"/>
              <a:t>string </a:t>
            </a:r>
            <a:r>
              <a:rPr lang="en-US" sz="3000" dirty="0" err="1"/>
              <a:t>fixedDoc</a:t>
            </a:r>
            <a:r>
              <a:rPr lang="en-US" sz="3000" dirty="0"/>
              <a:t> = </a:t>
            </a:r>
            <a:r>
              <a:rPr lang="en-US" sz="3000" dirty="0" err="1"/>
              <a:t>doc.Replace</a:t>
            </a:r>
            <a:r>
              <a:rPr lang="en-US" sz="3000" dirty="0"/>
              <a:t>("</a:t>
            </a:r>
            <a:r>
              <a:rPr lang="en-US" sz="2800" dirty="0"/>
              <a:t> Morning </a:t>
            </a:r>
            <a:r>
              <a:rPr lang="en-US" sz="3000" dirty="0"/>
              <a:t>", “evening"); </a:t>
            </a:r>
          </a:p>
          <a:p>
            <a:endParaRPr lang="en-US" dirty="0"/>
          </a:p>
        </p:txBody>
      </p:sp>
    </p:spTree>
    <p:extLst>
      <p:ext uri="{BB962C8B-B14F-4D97-AF65-F5344CB8AC3E}">
        <p14:creationId xmlns:p14="http://schemas.microsoft.com/office/powerpoint/2010/main" val="130441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1C81-442B-4E6F-8FBB-6528A96C7742}"/>
              </a:ext>
            </a:extLst>
          </p:cNvPr>
          <p:cNvSpPr>
            <a:spLocks noGrp="1"/>
          </p:cNvSpPr>
          <p:nvPr>
            <p:ph type="title"/>
          </p:nvPr>
        </p:nvSpPr>
        <p:spPr/>
        <p:txBody>
          <a:bodyPr>
            <a:normAutofit fontScale="90000"/>
          </a:bodyPr>
          <a:lstStyle/>
          <a:p>
            <a:br>
              <a:rPr lang="en-US" b="1" dirty="0"/>
            </a:br>
            <a:r>
              <a:rPr lang="en-US" b="1" dirty="0" err="1"/>
              <a:t>Padleft</a:t>
            </a:r>
            <a:r>
              <a:rPr lang="en-US" b="1" dirty="0"/>
              <a:t> And </a:t>
            </a:r>
            <a:r>
              <a:rPr lang="en-US" b="1" dirty="0" err="1"/>
              <a:t>Padright</a:t>
            </a:r>
            <a:br>
              <a:rPr lang="en-US" b="1" dirty="0"/>
            </a:br>
            <a:endParaRPr lang="en-US" dirty="0"/>
          </a:p>
        </p:txBody>
      </p:sp>
      <p:sp>
        <p:nvSpPr>
          <p:cNvPr id="3" name="Content Placeholder 2">
            <a:extLst>
              <a:ext uri="{FF2B5EF4-FFF2-40B4-BE49-F238E27FC236}">
                <a16:creationId xmlns:a16="http://schemas.microsoft.com/office/drawing/2014/main" id="{A21CF9F9-BA27-471D-8133-1D8FBA66C928}"/>
              </a:ext>
            </a:extLst>
          </p:cNvPr>
          <p:cNvSpPr>
            <a:spLocks noGrp="1"/>
          </p:cNvSpPr>
          <p:nvPr>
            <p:ph idx="1"/>
          </p:nvPr>
        </p:nvSpPr>
        <p:spPr/>
        <p:txBody>
          <a:bodyPr>
            <a:normAutofit fontScale="77500" lnSpcReduction="20000"/>
          </a:bodyPr>
          <a:lstStyle/>
          <a:p>
            <a:r>
              <a:rPr lang="en-US" sz="2200" b="1" dirty="0">
                <a:solidFill>
                  <a:schemeClr val="accent2"/>
                </a:solidFill>
              </a:rPr>
              <a:t>String </a:t>
            </a:r>
            <a:r>
              <a:rPr lang="en-US" sz="2200" b="1" dirty="0" err="1">
                <a:solidFill>
                  <a:schemeClr val="accent2"/>
                </a:solidFill>
              </a:rPr>
              <a:t>PadLeft</a:t>
            </a:r>
            <a:r>
              <a:rPr lang="en-US" sz="2200" b="1" dirty="0">
                <a:solidFill>
                  <a:schemeClr val="accent2"/>
                </a:solidFill>
              </a:rPr>
              <a:t> (</a:t>
            </a:r>
            <a:r>
              <a:rPr lang="en-US" sz="2200" b="1" dirty="0" err="1">
                <a:solidFill>
                  <a:schemeClr val="accent2"/>
                </a:solidFill>
              </a:rPr>
              <a:t>int</a:t>
            </a:r>
            <a:r>
              <a:rPr lang="en-US" sz="2200" b="1" dirty="0">
                <a:solidFill>
                  <a:schemeClr val="accent2"/>
                </a:solidFill>
              </a:rPr>
              <a:t> </a:t>
            </a:r>
            <a:r>
              <a:rPr lang="en-US" sz="2200" b="1" dirty="0" err="1">
                <a:solidFill>
                  <a:schemeClr val="accent2"/>
                </a:solidFill>
              </a:rPr>
              <a:t>totalWidth</a:t>
            </a:r>
            <a:r>
              <a:rPr lang="en-US" sz="2200" b="1" dirty="0">
                <a:solidFill>
                  <a:schemeClr val="accent2"/>
                </a:solidFill>
              </a:rPr>
              <a:t>, char </a:t>
            </a:r>
            <a:r>
              <a:rPr lang="en-US" sz="2200" b="1" dirty="0" err="1">
                <a:solidFill>
                  <a:schemeClr val="accent2"/>
                </a:solidFill>
              </a:rPr>
              <a:t>paddingChar</a:t>
            </a:r>
            <a:r>
              <a:rPr lang="en-US" sz="2200" b="1" dirty="0">
                <a:solidFill>
                  <a:schemeClr val="accent2"/>
                </a:solidFill>
              </a:rPr>
              <a:t>);</a:t>
            </a:r>
          </a:p>
          <a:p>
            <a:r>
              <a:rPr lang="en-US" sz="2100" b="1" dirty="0">
                <a:solidFill>
                  <a:schemeClr val="accent2"/>
                </a:solidFill>
              </a:rPr>
              <a:t>String </a:t>
            </a:r>
            <a:r>
              <a:rPr lang="en-US" sz="2100" b="1" dirty="0" err="1">
                <a:solidFill>
                  <a:schemeClr val="accent2"/>
                </a:solidFill>
              </a:rPr>
              <a:t>PadLeft</a:t>
            </a:r>
            <a:r>
              <a:rPr lang="en-US" sz="2100" b="1" dirty="0">
                <a:solidFill>
                  <a:schemeClr val="accent2"/>
                </a:solidFill>
              </a:rPr>
              <a:t> (</a:t>
            </a:r>
            <a:r>
              <a:rPr lang="en-US" sz="2100" b="1" dirty="0" err="1">
                <a:solidFill>
                  <a:schemeClr val="accent2"/>
                </a:solidFill>
              </a:rPr>
              <a:t>int</a:t>
            </a:r>
            <a:r>
              <a:rPr lang="en-US" sz="2100" b="1" dirty="0">
                <a:solidFill>
                  <a:schemeClr val="accent2"/>
                </a:solidFill>
              </a:rPr>
              <a:t> </a:t>
            </a:r>
            <a:r>
              <a:rPr lang="en-US" sz="2100" b="1" dirty="0" err="1">
                <a:solidFill>
                  <a:schemeClr val="accent2"/>
                </a:solidFill>
              </a:rPr>
              <a:t>totalWidth</a:t>
            </a:r>
            <a:r>
              <a:rPr lang="en-US" sz="2100" b="1" dirty="0">
                <a:solidFill>
                  <a:schemeClr val="accent2"/>
                </a:solidFill>
              </a:rPr>
              <a:t>)</a:t>
            </a:r>
            <a:endParaRPr lang="en-US" sz="2400" b="1" dirty="0">
              <a:solidFill>
                <a:schemeClr val="accent2"/>
              </a:solidFill>
            </a:endParaRPr>
          </a:p>
          <a:p>
            <a:endParaRPr lang="en-US" sz="2600" b="1" dirty="0">
              <a:solidFill>
                <a:schemeClr val="accent2"/>
              </a:solidFill>
            </a:endParaRPr>
          </a:p>
          <a:p>
            <a:r>
              <a:rPr lang="en-US" sz="2000" dirty="0"/>
              <a:t>The </a:t>
            </a:r>
            <a:r>
              <a:rPr lang="en-US" sz="2000" dirty="0" err="1"/>
              <a:t>PadLeft</a:t>
            </a:r>
            <a:r>
              <a:rPr lang="en-US" sz="2000" dirty="0"/>
              <a:t> and </a:t>
            </a:r>
            <a:r>
              <a:rPr lang="en-US" sz="2000" dirty="0" err="1"/>
              <a:t>PadRight</a:t>
            </a:r>
            <a:r>
              <a:rPr lang="en-US" sz="2000" dirty="0"/>
              <a:t> methods in C# can also be used to insert characters. </a:t>
            </a:r>
          </a:p>
          <a:p>
            <a:pPr fontAlgn="base"/>
            <a:r>
              <a:rPr lang="en-US" sz="2000" b="1" dirty="0"/>
              <a:t>string </a:t>
            </a:r>
            <a:r>
              <a:rPr lang="en-US" sz="2000" b="1" dirty="0" err="1"/>
              <a:t>paddingLeft</a:t>
            </a:r>
            <a:r>
              <a:rPr lang="en-US" sz="2000" b="1" dirty="0"/>
              <a:t> = textBox1.Text;</a:t>
            </a:r>
          </a:p>
          <a:p>
            <a:pPr fontAlgn="base"/>
            <a:r>
              <a:rPr lang="en-US" sz="2000" b="1" dirty="0" err="1"/>
              <a:t>paddingLeft</a:t>
            </a:r>
            <a:r>
              <a:rPr lang="en-US" sz="2000" b="1" dirty="0"/>
              <a:t> = </a:t>
            </a:r>
            <a:r>
              <a:rPr lang="en-US" sz="2000" b="1" dirty="0" err="1"/>
              <a:t>paddingLeft.PadLeft</a:t>
            </a:r>
            <a:r>
              <a:rPr lang="en-US" sz="2000" b="1" dirty="0"/>
              <a:t>( 20 );</a:t>
            </a:r>
          </a:p>
          <a:p>
            <a:pPr fontAlgn="base"/>
            <a:r>
              <a:rPr lang="en-US" sz="2000" b="1" dirty="0"/>
              <a:t>textBox1.Text = </a:t>
            </a:r>
            <a:r>
              <a:rPr lang="en-US" sz="2000" b="1" dirty="0" err="1"/>
              <a:t>paddingLeft</a:t>
            </a:r>
            <a:r>
              <a:rPr lang="en-US" sz="2000" b="1" dirty="0"/>
              <a:t>;</a:t>
            </a:r>
          </a:p>
          <a:p>
            <a:pPr marL="0" indent="0" fontAlgn="base">
              <a:buNone/>
            </a:pPr>
            <a:endParaRPr lang="en-US" sz="2000" b="1" dirty="0"/>
          </a:p>
          <a:p>
            <a:pPr fontAlgn="base"/>
            <a:r>
              <a:rPr lang="en-US" sz="2000" dirty="0"/>
              <a:t>The </a:t>
            </a:r>
            <a:r>
              <a:rPr lang="en-US" sz="2000" dirty="0" err="1"/>
              <a:t>PadLeft</a:t>
            </a:r>
            <a:r>
              <a:rPr lang="en-US" sz="2000" dirty="0"/>
              <a:t> and </a:t>
            </a:r>
            <a:r>
              <a:rPr lang="en-US" sz="2000" dirty="0" err="1"/>
              <a:t>PadRight</a:t>
            </a:r>
            <a:r>
              <a:rPr lang="en-US" sz="2000" dirty="0"/>
              <a:t> methods can take 1 or two parameters. We're just using 1. This will insert blank space characters to the start of the string. The total number of characters will be 20. So, if you have four characters in the text box, </a:t>
            </a:r>
            <a:r>
              <a:rPr lang="en-US" sz="2000" dirty="0" err="1"/>
              <a:t>PadLeft</a:t>
            </a:r>
            <a:r>
              <a:rPr lang="en-US" sz="2000" dirty="0"/>
              <a:t>(20) will add 16 blank spaces, making a total of 20 characters in the text box</a:t>
            </a:r>
          </a:p>
          <a:p>
            <a:pPr fontAlgn="base"/>
            <a:endParaRPr lang="en-US" sz="2000" dirty="0"/>
          </a:p>
          <a:p>
            <a:pPr marL="400050" lvl="1" indent="0" fontAlgn="base">
              <a:buNone/>
            </a:pPr>
            <a:r>
              <a:rPr lang="en-US" sz="2100" b="1" dirty="0" err="1"/>
              <a:t>paddingLeft</a:t>
            </a:r>
            <a:r>
              <a:rPr lang="en-US" sz="2100" b="1" dirty="0"/>
              <a:t> = </a:t>
            </a:r>
            <a:r>
              <a:rPr lang="en-US" sz="2100" b="1" dirty="0" err="1"/>
              <a:t>paddingLeft.PadLeft</a:t>
            </a:r>
            <a:r>
              <a:rPr lang="en-US" sz="2100" b="1" dirty="0"/>
              <a:t>(20 , '*’);</a:t>
            </a:r>
          </a:p>
          <a:p>
            <a:pPr marL="400050" lvl="1" indent="0" fontAlgn="base">
              <a:buNone/>
            </a:pPr>
            <a:r>
              <a:rPr lang="en-US" sz="2100" b="1" dirty="0"/>
              <a:t>string </a:t>
            </a:r>
            <a:r>
              <a:rPr lang="en-US" sz="2100" b="1" dirty="0" err="1"/>
              <a:t>str</a:t>
            </a:r>
            <a:r>
              <a:rPr lang="en-US" sz="2100" b="1" dirty="0"/>
              <a:t> = "forty-two"; char pad = '.';</a:t>
            </a:r>
          </a:p>
          <a:p>
            <a:pPr marL="400050" lvl="1" indent="0" fontAlgn="base">
              <a:buNone/>
            </a:pPr>
            <a:r>
              <a:rPr lang="en-US" sz="2100" b="1" dirty="0"/>
              <a:t>string </a:t>
            </a:r>
            <a:r>
              <a:rPr lang="en-US" sz="2100" b="1" dirty="0" err="1"/>
              <a:t>str</a:t>
            </a:r>
            <a:r>
              <a:rPr lang="en-US" sz="2100" b="1" dirty="0"/>
              <a:t> =</a:t>
            </a:r>
            <a:r>
              <a:rPr lang="en-US" sz="2100" b="1" dirty="0" err="1"/>
              <a:t>str.PadLeft</a:t>
            </a:r>
            <a:r>
              <a:rPr lang="en-US" sz="2100" b="1" dirty="0"/>
              <a:t>(15, pad)         // ......forty-two</a:t>
            </a:r>
          </a:p>
          <a:p>
            <a:pPr marL="0" indent="0" fontAlgn="base">
              <a:buNone/>
            </a:pPr>
            <a:endParaRPr lang="en-US" sz="2000" b="1" dirty="0"/>
          </a:p>
          <a:p>
            <a:pPr marL="0" indent="0" fontAlgn="base">
              <a:buNone/>
            </a:pPr>
            <a:r>
              <a:rPr lang="en-US" sz="2200" dirty="0"/>
              <a:t>If you want to add characters to the end of the string, use </a:t>
            </a:r>
            <a:r>
              <a:rPr lang="en-US" sz="2200" dirty="0" err="1"/>
              <a:t>PadRight</a:t>
            </a:r>
            <a:r>
              <a:rPr lang="en-US" sz="2200" dirty="0"/>
              <a:t> instead of </a:t>
            </a:r>
            <a:r>
              <a:rPr lang="en-US" sz="2200" dirty="0" err="1"/>
              <a:t>PadLeft</a:t>
            </a:r>
            <a:r>
              <a:rPr lang="en-US" sz="2200" dirty="0"/>
              <a:t>.</a:t>
            </a:r>
          </a:p>
          <a:p>
            <a:pPr marL="0" indent="0">
              <a:buNone/>
            </a:pPr>
            <a:r>
              <a:rPr lang="de-DE" sz="2100" b="1" dirty="0"/>
              <a:t>              string padding = textBox1.Text;</a:t>
            </a:r>
          </a:p>
          <a:p>
            <a:pPr marL="0" indent="0">
              <a:buNone/>
            </a:pPr>
            <a:r>
              <a:rPr lang="de-DE" sz="2100" b="1" dirty="0"/>
              <a:t>            padding = padding.PadRight(15,'=');</a:t>
            </a:r>
          </a:p>
          <a:p>
            <a:pPr marL="0" indent="0">
              <a:buNone/>
            </a:pPr>
            <a:r>
              <a:rPr lang="ar-IQ" sz="2100" b="1" dirty="0"/>
              <a:t>     </a:t>
            </a:r>
          </a:p>
          <a:p>
            <a:pPr marL="0" indent="0">
              <a:buNone/>
            </a:pPr>
            <a:r>
              <a:rPr lang="de-DE" sz="2100" b="1" dirty="0"/>
              <a:t>            textBox1.Text = padding;</a:t>
            </a:r>
          </a:p>
          <a:p>
            <a:pPr marL="0" indent="0" fontAlgn="base">
              <a:buNone/>
            </a:pPr>
            <a:endParaRPr lang="en-US" sz="1500" dirty="0"/>
          </a:p>
        </p:txBody>
      </p:sp>
    </p:spTree>
    <p:extLst>
      <p:ext uri="{BB962C8B-B14F-4D97-AF65-F5344CB8AC3E}">
        <p14:creationId xmlns:p14="http://schemas.microsoft.com/office/powerpoint/2010/main" val="332121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4FC5-1750-4FD6-9623-F5B31F68365B}"/>
              </a:ext>
            </a:extLst>
          </p:cNvPr>
          <p:cNvSpPr>
            <a:spLocks noGrp="1"/>
          </p:cNvSpPr>
          <p:nvPr>
            <p:ph type="title"/>
          </p:nvPr>
        </p:nvSpPr>
        <p:spPr/>
        <p:txBody>
          <a:bodyPr>
            <a:normAutofit fontScale="90000"/>
          </a:bodyPr>
          <a:lstStyle/>
          <a:p>
            <a:br>
              <a:rPr lang="en-US" b="1" dirty="0"/>
            </a:br>
            <a:r>
              <a:rPr lang="en-US" b="1" dirty="0"/>
              <a:t>The Insert Method </a:t>
            </a:r>
            <a:br>
              <a:rPr lang="en-US" b="1" dirty="0"/>
            </a:br>
            <a:endParaRPr lang="en-US" dirty="0"/>
          </a:p>
        </p:txBody>
      </p:sp>
      <p:sp>
        <p:nvSpPr>
          <p:cNvPr id="3" name="Content Placeholder 2">
            <a:extLst>
              <a:ext uri="{FF2B5EF4-FFF2-40B4-BE49-F238E27FC236}">
                <a16:creationId xmlns:a16="http://schemas.microsoft.com/office/drawing/2014/main" id="{1C016B2D-15E2-4725-9C5A-1D957DE388BE}"/>
              </a:ext>
            </a:extLst>
          </p:cNvPr>
          <p:cNvSpPr>
            <a:spLocks noGrp="1"/>
          </p:cNvSpPr>
          <p:nvPr>
            <p:ph idx="1"/>
          </p:nvPr>
        </p:nvSpPr>
        <p:spPr>
          <a:xfrm>
            <a:off x="228600" y="914400"/>
            <a:ext cx="8839200" cy="5943600"/>
          </a:xfrm>
        </p:spPr>
        <p:txBody>
          <a:bodyPr>
            <a:normAutofit fontScale="92500" lnSpcReduction="10000"/>
          </a:bodyPr>
          <a:lstStyle/>
          <a:p>
            <a:pPr fontAlgn="base"/>
            <a:r>
              <a:rPr lang="en-US" sz="2600" b="1" dirty="0">
                <a:solidFill>
                  <a:schemeClr val="accent2"/>
                </a:solidFill>
              </a:rPr>
              <a:t>String Insert (</a:t>
            </a:r>
            <a:r>
              <a:rPr lang="en-US" sz="2600" b="1" dirty="0" err="1">
                <a:solidFill>
                  <a:schemeClr val="accent2"/>
                </a:solidFill>
              </a:rPr>
              <a:t>int</a:t>
            </a:r>
            <a:r>
              <a:rPr lang="en-US" sz="2600" b="1" dirty="0">
                <a:solidFill>
                  <a:schemeClr val="accent2"/>
                </a:solidFill>
              </a:rPr>
              <a:t> </a:t>
            </a:r>
            <a:r>
              <a:rPr lang="en-US" sz="2600" b="1" dirty="0" err="1">
                <a:solidFill>
                  <a:schemeClr val="accent2"/>
                </a:solidFill>
              </a:rPr>
              <a:t>startIndex</a:t>
            </a:r>
            <a:r>
              <a:rPr lang="en-US" sz="2600" b="1" dirty="0">
                <a:solidFill>
                  <a:schemeClr val="accent2"/>
                </a:solidFill>
              </a:rPr>
              <a:t>, string value)</a:t>
            </a:r>
          </a:p>
          <a:p>
            <a:pPr fontAlgn="base"/>
            <a:r>
              <a:rPr lang="en-US" sz="2000" dirty="0"/>
              <a:t>The Insert method is used to insert characters into a string of text. You use it like this:</a:t>
            </a:r>
          </a:p>
          <a:p>
            <a:pPr fontAlgn="base"/>
            <a:r>
              <a:rPr lang="en-US" sz="2000" b="1" dirty="0"/>
              <a:t>string </a:t>
            </a:r>
            <a:r>
              <a:rPr lang="en-US" sz="2000" b="1" dirty="0" err="1"/>
              <a:t>someText</a:t>
            </a:r>
            <a:r>
              <a:rPr lang="en-US" sz="2000" b="1" dirty="0"/>
              <a:t> = "Some Text";</a:t>
            </a:r>
          </a:p>
          <a:p>
            <a:pPr fontAlgn="base"/>
            <a:r>
              <a:rPr lang="en-US" sz="2000" b="1" dirty="0" err="1"/>
              <a:t>someText</a:t>
            </a:r>
            <a:r>
              <a:rPr lang="en-US" sz="2000" b="1" dirty="0"/>
              <a:t> = </a:t>
            </a:r>
            <a:r>
              <a:rPr lang="en-US" sz="2000" b="1" dirty="0" err="1"/>
              <a:t>someText.Insert</a:t>
            </a:r>
            <a:r>
              <a:rPr lang="en-US" sz="2000" b="1" dirty="0"/>
              <a:t>( 5, "More " );</a:t>
            </a:r>
          </a:p>
          <a:p>
            <a:pPr marL="0" indent="0">
              <a:buNone/>
            </a:pPr>
            <a:r>
              <a:rPr lang="en-US" sz="2000" dirty="0"/>
              <a:t>In between the round brackets of Insert, you need two things: A position in your text, and the text you want to insert. A comma separates the two. In our code above, the position that we want to insert the new text is where the T of "Text" currently is. </a:t>
            </a:r>
          </a:p>
          <a:p>
            <a:r>
              <a:rPr lang="en-US" sz="2600" b="1" dirty="0">
                <a:solidFill>
                  <a:schemeClr val="accent2"/>
                </a:solidFill>
              </a:rPr>
              <a:t>Split()  method</a:t>
            </a:r>
          </a:p>
          <a:p>
            <a:r>
              <a:rPr lang="en-US" sz="2000" dirty="0"/>
              <a:t>The Split() method returns a string array containing the substrings.</a:t>
            </a:r>
          </a:p>
          <a:p>
            <a:r>
              <a:rPr lang="de-DE" sz="2000" dirty="0"/>
              <a:t>string text = "a::b::c::d::e";          // split string at :: </a:t>
            </a:r>
          </a:p>
          <a:p>
            <a:r>
              <a:rPr lang="de-DE" sz="2000" dirty="0"/>
              <a:t>string[] result = text.Split("::");</a:t>
            </a:r>
          </a:p>
          <a:p>
            <a:r>
              <a:rPr lang="de-DE" sz="2000" dirty="0"/>
              <a:t>string text = "a b,c.d/e"; </a:t>
            </a:r>
          </a:p>
          <a:p>
            <a:r>
              <a:rPr lang="de-DE" sz="2000" dirty="0"/>
              <a:t>string[] result = text.Split(' ', ',', '.','/');</a:t>
            </a:r>
          </a:p>
          <a:p>
            <a:endParaRPr lang="de-DE" sz="2000" dirty="0"/>
          </a:p>
          <a:p>
            <a:r>
              <a:rPr lang="en-US" sz="2000" dirty="0"/>
              <a:t>string s = "COMPUTER";</a:t>
            </a:r>
          </a:p>
          <a:p>
            <a:r>
              <a:rPr lang="en-US" sz="2000" dirty="0"/>
              <a:t>            </a:t>
            </a:r>
            <a:r>
              <a:rPr lang="en-US" sz="2000" dirty="0" err="1"/>
              <a:t>int</a:t>
            </a:r>
            <a:r>
              <a:rPr lang="en-US" sz="2000" dirty="0"/>
              <a:t> </a:t>
            </a:r>
            <a:r>
              <a:rPr lang="en-US" sz="2000" dirty="0" err="1"/>
              <a:t>i</a:t>
            </a:r>
            <a:r>
              <a:rPr lang="en-US" sz="2000" dirty="0"/>
              <a:t> = </a:t>
            </a:r>
            <a:r>
              <a:rPr lang="en-US" sz="2000" dirty="0" err="1"/>
              <a:t>s.Length</a:t>
            </a:r>
            <a:r>
              <a:rPr lang="en-US" sz="2000" dirty="0"/>
              <a:t>;</a:t>
            </a:r>
          </a:p>
          <a:p>
            <a:r>
              <a:rPr lang="en-US" sz="2000" dirty="0"/>
              <a:t>            s = </a:t>
            </a:r>
            <a:r>
              <a:rPr lang="en-US" sz="2000" dirty="0" err="1"/>
              <a:t>s.Insert</a:t>
            </a:r>
            <a:r>
              <a:rPr lang="en-US" sz="2000" dirty="0"/>
              <a:t>(7, “ </a:t>
            </a:r>
            <a:r>
              <a:rPr lang="en-US" sz="2000" dirty="0" err="1"/>
              <a:t>Sc</a:t>
            </a:r>
            <a:r>
              <a:rPr lang="en-US" sz="2000" dirty="0"/>
              <a:t>");</a:t>
            </a:r>
          </a:p>
          <a:p>
            <a:r>
              <a:rPr lang="en-US" sz="2000" dirty="0"/>
              <a:t>            s=</a:t>
            </a:r>
            <a:r>
              <a:rPr lang="en-US" sz="2000" dirty="0" err="1"/>
              <a:t>s.Remove</a:t>
            </a:r>
            <a:r>
              <a:rPr lang="en-US" sz="2000" dirty="0"/>
              <a:t> (6,1);</a:t>
            </a:r>
          </a:p>
          <a:p>
            <a:pPr marL="0" indent="0">
              <a:buNone/>
            </a:pPr>
            <a:endParaRPr lang="de-DE" sz="2000" dirty="0"/>
          </a:p>
          <a:p>
            <a:endParaRPr lang="de-DE" sz="2000" dirty="0"/>
          </a:p>
          <a:p>
            <a:endParaRPr lang="en-US" sz="2000" dirty="0"/>
          </a:p>
          <a:p>
            <a:pPr marL="0" indent="0">
              <a:buNone/>
            </a:pPr>
            <a:endParaRPr lang="en-US" sz="2000" dirty="0"/>
          </a:p>
        </p:txBody>
      </p:sp>
    </p:spTree>
    <p:extLst>
      <p:ext uri="{BB962C8B-B14F-4D97-AF65-F5344CB8AC3E}">
        <p14:creationId xmlns:p14="http://schemas.microsoft.com/office/powerpoint/2010/main" val="373455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C4BD-4FB2-485D-A81C-48591E7052F6}"/>
              </a:ext>
            </a:extLst>
          </p:cNvPr>
          <p:cNvSpPr>
            <a:spLocks noGrp="1"/>
          </p:cNvSpPr>
          <p:nvPr>
            <p:ph type="title"/>
          </p:nvPr>
        </p:nvSpPr>
        <p:spPr/>
        <p:txBody>
          <a:bodyPr>
            <a:normAutofit fontScale="90000"/>
          </a:bodyPr>
          <a:lstStyle/>
          <a:p>
            <a:br>
              <a:rPr lang="en-US" b="1" dirty="0"/>
            </a:br>
            <a:r>
              <a:rPr lang="en-US" b="1" dirty="0"/>
              <a:t>The </a:t>
            </a:r>
            <a:r>
              <a:rPr lang="en-US" b="1" dirty="0" err="1"/>
              <a:t>Indexof</a:t>
            </a:r>
            <a:r>
              <a:rPr lang="en-US" b="1" dirty="0"/>
              <a:t> Method</a:t>
            </a:r>
            <a:br>
              <a:rPr lang="en-US" b="1" dirty="0"/>
            </a:br>
            <a:endParaRPr lang="en-US" dirty="0"/>
          </a:p>
        </p:txBody>
      </p:sp>
      <p:sp>
        <p:nvSpPr>
          <p:cNvPr id="3" name="Content Placeholder 2">
            <a:extLst>
              <a:ext uri="{FF2B5EF4-FFF2-40B4-BE49-F238E27FC236}">
                <a16:creationId xmlns:a16="http://schemas.microsoft.com/office/drawing/2014/main" id="{FD76BF41-2DFB-4C7F-96B5-95B0B1E56AB1}"/>
              </a:ext>
            </a:extLst>
          </p:cNvPr>
          <p:cNvSpPr>
            <a:spLocks noGrp="1"/>
          </p:cNvSpPr>
          <p:nvPr>
            <p:ph idx="1"/>
          </p:nvPr>
        </p:nvSpPr>
        <p:spPr/>
        <p:txBody>
          <a:bodyPr>
            <a:normAutofit fontScale="85000" lnSpcReduction="20000"/>
          </a:bodyPr>
          <a:lstStyle/>
          <a:p>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IndexOf</a:t>
            </a:r>
            <a:r>
              <a:rPr lang="en-US" sz="2400" b="1" dirty="0">
                <a:solidFill>
                  <a:schemeClr val="accent2"/>
                </a:solidFill>
              </a:rPr>
              <a:t> (string value, </a:t>
            </a:r>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startIndex</a:t>
            </a:r>
            <a:r>
              <a:rPr lang="en-US" sz="2400" b="1" dirty="0">
                <a:solidFill>
                  <a:schemeClr val="accent2"/>
                </a:solidFill>
              </a:rPr>
              <a:t>)</a:t>
            </a:r>
          </a:p>
          <a:p>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IndexOf</a:t>
            </a:r>
            <a:r>
              <a:rPr lang="en-US" sz="2400" b="1" dirty="0">
                <a:solidFill>
                  <a:schemeClr val="accent2"/>
                </a:solidFill>
              </a:rPr>
              <a:t> (string value, </a:t>
            </a:r>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startIndex</a:t>
            </a:r>
            <a:r>
              <a:rPr lang="en-US" sz="2400" b="1" dirty="0">
                <a:solidFill>
                  <a:schemeClr val="accent2"/>
                </a:solidFill>
              </a:rPr>
              <a:t>, </a:t>
            </a:r>
            <a:r>
              <a:rPr lang="en-US" sz="2400" b="1" dirty="0" err="1">
                <a:solidFill>
                  <a:schemeClr val="accent2"/>
                </a:solidFill>
              </a:rPr>
              <a:t>Int</a:t>
            </a:r>
            <a:r>
              <a:rPr lang="en-US" sz="2400" b="1" dirty="0">
                <a:solidFill>
                  <a:schemeClr val="accent2"/>
                </a:solidFill>
              </a:rPr>
              <a:t> count)</a:t>
            </a:r>
          </a:p>
          <a:p>
            <a:r>
              <a:rPr lang="en-US" sz="2400" b="1" dirty="0">
                <a:solidFill>
                  <a:schemeClr val="accent2"/>
                </a:solidFill>
              </a:rPr>
              <a:t>  </a:t>
            </a:r>
            <a:r>
              <a:rPr lang="en-US" sz="2400" b="1" dirty="0" err="1">
                <a:solidFill>
                  <a:schemeClr val="accent2"/>
                </a:solidFill>
              </a:rPr>
              <a:t>int</a:t>
            </a:r>
            <a:r>
              <a:rPr lang="en-US" sz="2400" b="1" dirty="0">
                <a:solidFill>
                  <a:schemeClr val="accent2"/>
                </a:solidFill>
              </a:rPr>
              <a:t> </a:t>
            </a:r>
            <a:r>
              <a:rPr lang="en-US" sz="2400" b="1" dirty="0" err="1">
                <a:solidFill>
                  <a:schemeClr val="accent2"/>
                </a:solidFill>
              </a:rPr>
              <a:t>IndexOf</a:t>
            </a:r>
            <a:r>
              <a:rPr lang="en-US" sz="2400" b="1" dirty="0">
                <a:solidFill>
                  <a:schemeClr val="accent2"/>
                </a:solidFill>
              </a:rPr>
              <a:t> (string value)</a:t>
            </a:r>
          </a:p>
          <a:p>
            <a:pPr marL="0" indent="0">
              <a:buNone/>
            </a:pPr>
            <a:endParaRPr lang="en-US" sz="2400" b="1" dirty="0">
              <a:solidFill>
                <a:schemeClr val="accent2"/>
              </a:solidFill>
            </a:endParaRPr>
          </a:p>
          <a:p>
            <a:r>
              <a:rPr lang="en-US" sz="2400" dirty="0"/>
              <a:t>The </a:t>
            </a:r>
            <a:r>
              <a:rPr lang="en-US" sz="2400" b="1" dirty="0" err="1"/>
              <a:t>IndexOf</a:t>
            </a:r>
            <a:r>
              <a:rPr lang="en-US" sz="2400" b="1" dirty="0"/>
              <a:t> and </a:t>
            </a:r>
            <a:r>
              <a:rPr lang="en-US" sz="2400" b="1" dirty="0" err="1"/>
              <a:t>LastIndexOf</a:t>
            </a:r>
            <a:r>
              <a:rPr lang="en-US" sz="2400" dirty="0"/>
              <a:t>  method can be used to check if one character is inside of another.</a:t>
            </a:r>
          </a:p>
          <a:p>
            <a:endParaRPr lang="en-US" sz="2400" dirty="0"/>
          </a:p>
          <a:p>
            <a:r>
              <a:rPr lang="en-US" sz="2400" b="1" dirty="0"/>
              <a:t>string book = "Introduction to C# book"; </a:t>
            </a:r>
          </a:p>
          <a:p>
            <a:r>
              <a:rPr lang="en-US" sz="2400" b="1" dirty="0" err="1"/>
              <a:t>int</a:t>
            </a:r>
            <a:r>
              <a:rPr lang="en-US" sz="2400" b="1" dirty="0"/>
              <a:t> index = </a:t>
            </a:r>
            <a:r>
              <a:rPr lang="en-US" sz="2400" b="1" dirty="0" err="1"/>
              <a:t>book.IndexOf</a:t>
            </a:r>
            <a:r>
              <a:rPr lang="en-US" sz="2400" b="1" dirty="0"/>
              <a:t>("C#");    // index = 16</a:t>
            </a:r>
          </a:p>
          <a:p>
            <a:r>
              <a:rPr lang="en-US" sz="2400" b="1" dirty="0" err="1"/>
              <a:t>int</a:t>
            </a:r>
            <a:r>
              <a:rPr lang="en-US" sz="2400" b="1" dirty="0"/>
              <a:t> index = </a:t>
            </a:r>
            <a:r>
              <a:rPr lang="en-US" sz="2400" b="1" dirty="0" err="1"/>
              <a:t>book.IndexOf</a:t>
            </a:r>
            <a:r>
              <a:rPr lang="en-US" sz="2400" b="1" dirty="0"/>
              <a:t>(“o“,6);</a:t>
            </a:r>
          </a:p>
          <a:p>
            <a:pPr marL="0" indent="0">
              <a:buNone/>
            </a:pPr>
            <a:endParaRPr lang="en-US" sz="2400" dirty="0"/>
          </a:p>
          <a:p>
            <a:pPr marL="0" indent="0">
              <a:buNone/>
            </a:pPr>
            <a:r>
              <a:rPr lang="en-US" sz="2400" dirty="0"/>
              <a:t>If C# finds the character, it will tell you where it was (at position number 16 in the word , for example). This number is then stored inside of the </a:t>
            </a:r>
            <a:r>
              <a:rPr lang="en-US" sz="2400" b="1" dirty="0" err="1"/>
              <a:t>int</a:t>
            </a:r>
            <a:r>
              <a:rPr lang="en-US" sz="2400" dirty="0"/>
              <a:t> variable we've called </a:t>
            </a:r>
            <a:r>
              <a:rPr lang="en-US" sz="2400" b="1" dirty="0"/>
              <a:t>index</a:t>
            </a:r>
            <a:r>
              <a:rPr lang="en-US" sz="2400" dirty="0"/>
              <a:t>. If the character you're looking for can't be found, </a:t>
            </a:r>
            <a:r>
              <a:rPr lang="en-US" sz="2400" dirty="0" err="1"/>
              <a:t>IndexOf</a:t>
            </a:r>
            <a:r>
              <a:rPr lang="en-US" sz="2400" dirty="0"/>
              <a:t> will return a value of -1 (minus 1).</a:t>
            </a:r>
          </a:p>
          <a:p>
            <a:pPr marL="0" indent="0">
              <a:buNone/>
            </a:pPr>
            <a:r>
              <a:rPr lang="en-US" sz="2400" dirty="0"/>
              <a:t>The methods </a:t>
            </a:r>
            <a:r>
              <a:rPr lang="en-US" sz="2400" dirty="0" err="1"/>
              <a:t>IndexOf</a:t>
            </a:r>
            <a:r>
              <a:rPr lang="en-US" sz="2400" dirty="0"/>
              <a:t>(…) and </a:t>
            </a:r>
            <a:r>
              <a:rPr lang="en-US" sz="2400" dirty="0" err="1"/>
              <a:t>LastIndexOf</a:t>
            </a:r>
            <a:r>
              <a:rPr lang="en-US" sz="2400" dirty="0"/>
              <a:t>(…) search the contents of the text sequence, but in a different direction. The search with the first method starts from the beginning of the string towards the end, while the second method – the search is done backwards. </a:t>
            </a:r>
          </a:p>
        </p:txBody>
      </p:sp>
    </p:spTree>
    <p:extLst>
      <p:ext uri="{BB962C8B-B14F-4D97-AF65-F5344CB8AC3E}">
        <p14:creationId xmlns:p14="http://schemas.microsoft.com/office/powerpoint/2010/main" val="21982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394E-80DD-48C3-A2F2-6C3B750A78AC}"/>
              </a:ext>
            </a:extLst>
          </p:cNvPr>
          <p:cNvSpPr>
            <a:spLocks noGrp="1"/>
          </p:cNvSpPr>
          <p:nvPr>
            <p:ph type="title"/>
          </p:nvPr>
        </p:nvSpPr>
        <p:spPr/>
        <p:txBody>
          <a:bodyPr>
            <a:normAutofit fontScale="90000"/>
          </a:bodyPr>
          <a:lstStyle/>
          <a:p>
            <a:br>
              <a:rPr lang="en-US" b="1" dirty="0"/>
            </a:br>
            <a:r>
              <a:rPr lang="en-US" b="1" dirty="0"/>
              <a:t>The Contains Method </a:t>
            </a:r>
            <a:br>
              <a:rPr lang="en-US" b="1" dirty="0"/>
            </a:br>
            <a:endParaRPr lang="en-US" dirty="0"/>
          </a:p>
        </p:txBody>
      </p:sp>
      <p:sp>
        <p:nvSpPr>
          <p:cNvPr id="3" name="Content Placeholder 2">
            <a:extLst>
              <a:ext uri="{FF2B5EF4-FFF2-40B4-BE49-F238E27FC236}">
                <a16:creationId xmlns:a16="http://schemas.microsoft.com/office/drawing/2014/main" id="{59A41666-9A9F-4A0B-BF40-AC2711AC9045}"/>
              </a:ext>
            </a:extLst>
          </p:cNvPr>
          <p:cNvSpPr>
            <a:spLocks noGrp="1"/>
          </p:cNvSpPr>
          <p:nvPr>
            <p:ph idx="1"/>
          </p:nvPr>
        </p:nvSpPr>
        <p:spPr>
          <a:xfrm>
            <a:off x="371474" y="914399"/>
            <a:ext cx="8620125" cy="5410200"/>
          </a:xfrm>
        </p:spPr>
        <p:txBody>
          <a:bodyPr/>
          <a:lstStyle/>
          <a:p>
            <a:r>
              <a:rPr lang="en-US" sz="2400" b="1" dirty="0" err="1">
                <a:solidFill>
                  <a:schemeClr val="accent2"/>
                </a:solidFill>
              </a:rPr>
              <a:t>bool</a:t>
            </a:r>
            <a:r>
              <a:rPr lang="en-US" sz="2400" b="1" dirty="0">
                <a:solidFill>
                  <a:schemeClr val="accent2"/>
                </a:solidFill>
              </a:rPr>
              <a:t> Contains (string value)</a:t>
            </a:r>
          </a:p>
          <a:p>
            <a:r>
              <a:rPr lang="en-US" sz="2400" dirty="0"/>
              <a:t>The contains method can be used if you want to check if a string contains certain characters. </a:t>
            </a:r>
          </a:p>
          <a:p>
            <a:r>
              <a:rPr lang="en-US" sz="2400" dirty="0"/>
              <a:t>string </a:t>
            </a:r>
            <a:r>
              <a:rPr lang="en-US" sz="2400" dirty="0" err="1"/>
              <a:t>str</a:t>
            </a:r>
            <a:r>
              <a:rPr lang="en-US" sz="2400" dirty="0"/>
              <a:t> = "I love ice cream"; // check if </a:t>
            </a:r>
            <a:r>
              <a:rPr lang="en-US" sz="2400" dirty="0" err="1"/>
              <a:t>str</a:t>
            </a:r>
            <a:r>
              <a:rPr lang="en-US" sz="2400" dirty="0"/>
              <a:t> contains "ice cream" </a:t>
            </a:r>
            <a:r>
              <a:rPr lang="en-US" sz="2400" b="1" dirty="0" err="1"/>
              <a:t>bool</a:t>
            </a:r>
            <a:r>
              <a:rPr lang="en-US" sz="2400" b="1" dirty="0"/>
              <a:t> check = </a:t>
            </a:r>
            <a:r>
              <a:rPr lang="en-US" sz="2400" b="1" dirty="0" err="1"/>
              <a:t>str.Contains</a:t>
            </a:r>
            <a:r>
              <a:rPr lang="en-US" sz="2400" b="1" dirty="0"/>
              <a:t>("ice cream");</a:t>
            </a:r>
          </a:p>
          <a:p>
            <a:endParaRPr lang="en-US" sz="2400" dirty="0"/>
          </a:p>
          <a:p>
            <a:endParaRPr lang="en-US" sz="2400" dirty="0"/>
          </a:p>
          <a:p>
            <a:pPr marL="0" indent="0">
              <a:buNone/>
            </a:pPr>
            <a:endParaRPr lang="en-US" dirty="0"/>
          </a:p>
        </p:txBody>
      </p:sp>
      <p:pic>
        <p:nvPicPr>
          <p:cNvPr id="2050" name="Picture 2" descr="The Contains method in action">
            <a:extLst>
              <a:ext uri="{FF2B5EF4-FFF2-40B4-BE49-F238E27FC236}">
                <a16:creationId xmlns:a16="http://schemas.microsoft.com/office/drawing/2014/main" id="{5208DB1A-4405-432E-BE05-A643D0E58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55" y="3581400"/>
            <a:ext cx="4953000" cy="250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30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6A14F-7C85-4D93-926D-DB5094ECEAA5}"/>
              </a:ext>
            </a:extLst>
          </p:cNvPr>
          <p:cNvSpPr>
            <a:spLocks noGrp="1"/>
          </p:cNvSpPr>
          <p:nvPr>
            <p:ph idx="1"/>
          </p:nvPr>
        </p:nvSpPr>
        <p:spPr>
          <a:xfrm>
            <a:off x="427630" y="1240682"/>
            <a:ext cx="8229600" cy="5410200"/>
          </a:xfrm>
        </p:spPr>
        <p:txBody>
          <a:bodyPr>
            <a:normAutofit lnSpcReduction="10000"/>
          </a:bodyPr>
          <a:lstStyle/>
          <a:p>
            <a:r>
              <a:rPr lang="en-US" sz="2000" dirty="0"/>
              <a:t>The method </a:t>
            </a:r>
            <a:r>
              <a:rPr lang="en-US" sz="2000" b="1" dirty="0"/>
              <a:t>Trim(…) </a:t>
            </a:r>
            <a:r>
              <a:rPr lang="en-US" sz="2000" dirty="0"/>
              <a:t>can accept an array of characters, which we want to remove from the string. We can make it in the following way: string </a:t>
            </a:r>
            <a:r>
              <a:rPr lang="en-US" sz="2000" dirty="0" err="1"/>
              <a:t>fileData</a:t>
            </a:r>
            <a:r>
              <a:rPr lang="en-US" sz="2000" dirty="0"/>
              <a:t> = " 111 $ % computer ### s "; </a:t>
            </a:r>
          </a:p>
          <a:p>
            <a:r>
              <a:rPr lang="en-US" sz="2000" dirty="0"/>
              <a:t>char[] </a:t>
            </a:r>
            <a:r>
              <a:rPr lang="en-US" sz="2000" dirty="0" err="1"/>
              <a:t>trimChars</a:t>
            </a:r>
            <a:r>
              <a:rPr lang="en-US" sz="2000" dirty="0"/>
              <a:t> = new char[] {' ', '1', '$', '%', '#', 's'}; </a:t>
            </a:r>
          </a:p>
          <a:p>
            <a:r>
              <a:rPr lang="en-US" sz="2000" dirty="0"/>
              <a:t>string reduced = </a:t>
            </a:r>
            <a:r>
              <a:rPr lang="en-US" sz="2000" dirty="0" err="1"/>
              <a:t>fileData.Trim</a:t>
            </a:r>
            <a:r>
              <a:rPr lang="en-US" sz="2000" dirty="0"/>
              <a:t>(</a:t>
            </a:r>
            <a:r>
              <a:rPr lang="en-US" sz="2000" dirty="0" err="1"/>
              <a:t>trimChars</a:t>
            </a:r>
            <a:r>
              <a:rPr lang="en-US" sz="2000" dirty="0"/>
              <a:t>); </a:t>
            </a:r>
          </a:p>
          <a:p>
            <a:r>
              <a:rPr lang="en-US" sz="2000" dirty="0"/>
              <a:t>// reduced = “computer" </a:t>
            </a:r>
          </a:p>
          <a:p>
            <a:r>
              <a:rPr lang="en-US" sz="2000" b="1" dirty="0" err="1">
                <a:solidFill>
                  <a:schemeClr val="accent2"/>
                </a:solidFill>
              </a:rPr>
              <a:t>TrimEnd</a:t>
            </a:r>
            <a:r>
              <a:rPr lang="en-US" sz="2000" b="1" dirty="0">
                <a:solidFill>
                  <a:schemeClr val="accent2"/>
                </a:solidFill>
              </a:rPr>
              <a:t> (</a:t>
            </a:r>
            <a:r>
              <a:rPr lang="en-US" sz="2000" b="1" dirty="0" err="1">
                <a:solidFill>
                  <a:schemeClr val="accent2"/>
                </a:solidFill>
              </a:rPr>
              <a:t>params</a:t>
            </a:r>
            <a:r>
              <a:rPr lang="en-US" sz="2000" b="1" dirty="0">
                <a:solidFill>
                  <a:schemeClr val="accent2"/>
                </a:solidFill>
              </a:rPr>
              <a:t> char[] </a:t>
            </a:r>
            <a:r>
              <a:rPr lang="en-US" sz="2000" b="1" dirty="0" err="1">
                <a:solidFill>
                  <a:schemeClr val="accent2"/>
                </a:solidFill>
              </a:rPr>
              <a:t>trimChars</a:t>
            </a:r>
            <a:r>
              <a:rPr lang="en-US" sz="2000" b="1" dirty="0">
                <a:solidFill>
                  <a:schemeClr val="accent2"/>
                </a:solidFill>
              </a:rPr>
              <a:t>)</a:t>
            </a:r>
          </a:p>
          <a:p>
            <a:r>
              <a:rPr lang="en-US" sz="2000" dirty="0"/>
              <a:t>If we want to remove the white spaces only at the beginning or in end of the string, we can use the methods </a:t>
            </a:r>
            <a:r>
              <a:rPr lang="en-US" sz="2000" b="1" dirty="0" err="1">
                <a:solidFill>
                  <a:srgbClr val="FF0000"/>
                </a:solidFill>
              </a:rPr>
              <a:t>TrimStart</a:t>
            </a:r>
            <a:r>
              <a:rPr lang="en-US" sz="2000" b="1" dirty="0">
                <a:solidFill>
                  <a:srgbClr val="FF0000"/>
                </a:solidFill>
              </a:rPr>
              <a:t>(…) </a:t>
            </a:r>
            <a:r>
              <a:rPr lang="en-US" sz="2000" dirty="0"/>
              <a:t>and </a:t>
            </a:r>
            <a:r>
              <a:rPr lang="en-US" sz="2000" b="1" dirty="0" err="1">
                <a:solidFill>
                  <a:srgbClr val="FF0000"/>
                </a:solidFill>
              </a:rPr>
              <a:t>TrimEnd</a:t>
            </a:r>
            <a:r>
              <a:rPr lang="en-US" sz="2000" b="1" dirty="0">
                <a:solidFill>
                  <a:srgbClr val="FF0000"/>
                </a:solidFill>
              </a:rPr>
              <a:t>(…)</a:t>
            </a:r>
            <a:r>
              <a:rPr lang="en-US" sz="2000" dirty="0"/>
              <a:t>: </a:t>
            </a:r>
          </a:p>
          <a:p>
            <a:r>
              <a:rPr lang="en-US" sz="2000" dirty="0"/>
              <a:t>string reduced = </a:t>
            </a:r>
            <a:r>
              <a:rPr lang="en-US" sz="2000" dirty="0" err="1"/>
              <a:t>fileData.TrimEnd</a:t>
            </a:r>
            <a:r>
              <a:rPr lang="en-US" sz="2000" dirty="0"/>
              <a:t>(</a:t>
            </a:r>
            <a:r>
              <a:rPr lang="en-US" sz="2000" dirty="0" err="1"/>
              <a:t>trimChars</a:t>
            </a:r>
            <a:r>
              <a:rPr lang="en-US" sz="2000" dirty="0"/>
              <a:t>); </a:t>
            </a:r>
          </a:p>
          <a:p>
            <a:r>
              <a:rPr lang="en-US" sz="2000" dirty="0"/>
              <a:t>// reduced = " 111 $ % computer" </a:t>
            </a:r>
          </a:p>
          <a:p>
            <a:endParaRPr lang="en-US" sz="2000" dirty="0"/>
          </a:p>
          <a:p>
            <a:r>
              <a:rPr lang="de-DE" sz="2000" dirty="0"/>
              <a:t>strGreeting = "       Hello        " </a:t>
            </a:r>
          </a:p>
          <a:p>
            <a:pPr marL="0" indent="0">
              <a:buNone/>
            </a:pPr>
            <a:r>
              <a:rPr lang="de-DE" sz="2000" dirty="0"/>
              <a:t>        lblMessage1.Text = strGreeting.TrimStart()</a:t>
            </a:r>
          </a:p>
          <a:p>
            <a:pPr marL="0" indent="0">
              <a:buNone/>
            </a:pPr>
            <a:r>
              <a:rPr lang="de-DE" sz="2000" dirty="0"/>
              <a:t>        lblMessage2.Text = strGreeting.TrimEnd() </a:t>
            </a:r>
          </a:p>
          <a:p>
            <a:pPr marL="0" indent="0">
              <a:buNone/>
            </a:pPr>
            <a:r>
              <a:rPr lang="de-DE" sz="2000" dirty="0"/>
              <a:t>        lblMessage3.Text = strGreeting.Trim()</a:t>
            </a:r>
            <a:endParaRPr lang="ar-IQ" sz="2000" dirty="0"/>
          </a:p>
          <a:p>
            <a:endParaRPr lang="en-US" sz="1600" dirty="0"/>
          </a:p>
          <a:p>
            <a:endParaRPr lang="en-US" sz="2400" dirty="0"/>
          </a:p>
        </p:txBody>
      </p:sp>
      <p:sp>
        <p:nvSpPr>
          <p:cNvPr id="4" name="Rectangle 3">
            <a:extLst>
              <a:ext uri="{FF2B5EF4-FFF2-40B4-BE49-F238E27FC236}">
                <a16:creationId xmlns:a16="http://schemas.microsoft.com/office/drawing/2014/main" id="{89BA12DF-82B0-43D3-9B6D-AAB739B3D1C9}"/>
              </a:ext>
            </a:extLst>
          </p:cNvPr>
          <p:cNvSpPr/>
          <p:nvPr/>
        </p:nvSpPr>
        <p:spPr>
          <a:xfrm>
            <a:off x="457200" y="210234"/>
            <a:ext cx="8686800" cy="1015663"/>
          </a:xfrm>
          <a:prstGeom prst="rect">
            <a:avLst/>
          </a:prstGeom>
        </p:spPr>
        <p:txBody>
          <a:bodyPr wrap="square">
            <a:spAutoFit/>
          </a:bodyPr>
          <a:lstStyle/>
          <a:p>
            <a:endParaRPr lang="en-US" sz="2000" b="1" dirty="0">
              <a:solidFill>
                <a:srgbClr val="000000"/>
              </a:solidFill>
              <a:latin typeface="Verdana" panose="020B0604030504040204" pitchFamily="34" charset="0"/>
              <a:ea typeface="Calibri" panose="020F0502020204030204" pitchFamily="34" charset="0"/>
              <a:cs typeface="Verdana" panose="020B0604030504040204" pitchFamily="34" charset="0"/>
            </a:endParaRPr>
          </a:p>
          <a:p>
            <a:endParaRPr lang="en-US" sz="2000" b="1" dirty="0">
              <a:solidFill>
                <a:schemeClr val="accent2"/>
              </a:solidFill>
            </a:endParaRPr>
          </a:p>
          <a:p>
            <a:r>
              <a:rPr lang="en-US" sz="2000" b="1" dirty="0">
                <a:solidFill>
                  <a:schemeClr val="accent2"/>
                </a:solidFill>
              </a:rPr>
              <a:t>string Trim (</a:t>
            </a:r>
            <a:r>
              <a:rPr lang="en-US" sz="2000" b="1" dirty="0" err="1">
                <a:solidFill>
                  <a:schemeClr val="accent2"/>
                </a:solidFill>
              </a:rPr>
              <a:t>params</a:t>
            </a:r>
            <a:r>
              <a:rPr lang="en-US" sz="2000" b="1" dirty="0">
                <a:solidFill>
                  <a:schemeClr val="accent2"/>
                </a:solidFill>
              </a:rPr>
              <a:t> char[] </a:t>
            </a:r>
            <a:r>
              <a:rPr lang="en-US" sz="2000" b="1" dirty="0" err="1">
                <a:solidFill>
                  <a:schemeClr val="accent2"/>
                </a:solidFill>
              </a:rPr>
              <a:t>trimChars</a:t>
            </a:r>
            <a:r>
              <a:rPr lang="en-US" sz="2000" b="1" dirty="0">
                <a:solidFill>
                  <a:schemeClr val="accent2"/>
                </a:solidFill>
              </a:rPr>
              <a:t>)</a:t>
            </a:r>
            <a:r>
              <a:rPr lang="en-US" sz="2000" b="1" dirty="0">
                <a:solidFill>
                  <a:schemeClr val="accent2"/>
                </a:solidFill>
                <a:latin typeface="Verdana" panose="020B0604030504040204" pitchFamily="34" charset="0"/>
                <a:ea typeface="Calibri" panose="020F0502020204030204" pitchFamily="34" charset="0"/>
                <a:cs typeface="Verdana" panose="020B0604030504040204" pitchFamily="34" charset="0"/>
              </a:rPr>
              <a:t> </a:t>
            </a:r>
            <a:endParaRPr lang="en-US" sz="2400" b="1" dirty="0">
              <a:solidFill>
                <a:schemeClr val="accent2"/>
              </a:solidFill>
              <a:effectLst/>
              <a:latin typeface="Verdana" panose="020B0604030504040204" pitchFamily="34" charset="0"/>
              <a:ea typeface="Calibri" panose="020F0502020204030204" pitchFamily="34" charset="0"/>
              <a:cs typeface="Verdana" panose="020B0604030504040204" pitchFamily="34" charset="0"/>
            </a:endParaRPr>
          </a:p>
        </p:txBody>
      </p:sp>
      <p:sp>
        <p:nvSpPr>
          <p:cNvPr id="5" name="Title 1">
            <a:extLst>
              <a:ext uri="{FF2B5EF4-FFF2-40B4-BE49-F238E27FC236}">
                <a16:creationId xmlns:a16="http://schemas.microsoft.com/office/drawing/2014/main" id="{3512C4BD-4FB2-485D-A81C-48591E7052F6}"/>
              </a:ext>
            </a:extLst>
          </p:cNvPr>
          <p:cNvSpPr>
            <a:spLocks noGrp="1"/>
          </p:cNvSpPr>
          <p:nvPr>
            <p:ph type="title"/>
          </p:nvPr>
        </p:nvSpPr>
        <p:spPr>
          <a:xfrm>
            <a:off x="471985" y="26158"/>
            <a:ext cx="8229600" cy="685800"/>
          </a:xfrm>
        </p:spPr>
        <p:txBody>
          <a:bodyPr>
            <a:normAutofit fontScale="90000"/>
          </a:bodyPr>
          <a:lstStyle/>
          <a:p>
            <a:br>
              <a:rPr lang="en-US" sz="2700" b="1" dirty="0">
                <a:solidFill>
                  <a:srgbClr val="000000"/>
                </a:solidFill>
                <a:latin typeface="Verdana" panose="020B0604030504040204" pitchFamily="34" charset="0"/>
                <a:ea typeface="Calibri" panose="020F0502020204030204" pitchFamily="34" charset="0"/>
                <a:cs typeface="Verdana" panose="020B0604030504040204" pitchFamily="34" charset="0"/>
              </a:rPr>
            </a:br>
            <a:br>
              <a:rPr lang="en-US" sz="2700" b="1" dirty="0">
                <a:solidFill>
                  <a:srgbClr val="000000"/>
                </a:solidFill>
                <a:latin typeface="Verdana" panose="020B0604030504040204" pitchFamily="34" charset="0"/>
                <a:ea typeface="Calibri" panose="020F0502020204030204" pitchFamily="34" charset="0"/>
                <a:cs typeface="Verdana" panose="020B0604030504040204" pitchFamily="34" charset="0"/>
              </a:rPr>
            </a:br>
            <a:br>
              <a:rPr lang="en-US" sz="2200" b="1" dirty="0">
                <a:latin typeface="Verdana" panose="020B0604030504040204" pitchFamily="34" charset="0"/>
                <a:ea typeface="Calibri" panose="020F0502020204030204" pitchFamily="34" charset="0"/>
                <a:cs typeface="Verdana" panose="020B0604030504040204" pitchFamily="34" charset="0"/>
              </a:rPr>
            </a:br>
            <a:br>
              <a:rPr lang="en-US" sz="2200" b="1" dirty="0">
                <a:latin typeface="Verdana" panose="020B0604030504040204" pitchFamily="34" charset="0"/>
                <a:ea typeface="Calibri" panose="020F0502020204030204" pitchFamily="34" charset="0"/>
                <a:cs typeface="Verdana" panose="020B0604030504040204" pitchFamily="34" charset="0"/>
              </a:rPr>
            </a:br>
            <a:r>
              <a:rPr lang="en-US" sz="2200" b="1" dirty="0">
                <a:latin typeface="Verdana" panose="020B0604030504040204" pitchFamily="34" charset="0"/>
                <a:ea typeface="Calibri" panose="020F0502020204030204" pitchFamily="34" charset="0"/>
                <a:cs typeface="Verdana" panose="020B0604030504040204" pitchFamily="34" charset="0"/>
              </a:rPr>
              <a:t>Removing Unnecessary Characters by a Given </a:t>
            </a:r>
            <a:r>
              <a:rPr lang="en-US" sz="2700" b="1" dirty="0">
                <a:latin typeface="Verdana" panose="020B0604030504040204" pitchFamily="34" charset="0"/>
                <a:ea typeface="Calibri" panose="020F0502020204030204" pitchFamily="34" charset="0"/>
                <a:cs typeface="Verdana" panose="020B0604030504040204" pitchFamily="34" charset="0"/>
              </a:rPr>
              <a:t>List</a:t>
            </a:r>
            <a:br>
              <a:rPr lang="en-US" b="1" dirty="0">
                <a:latin typeface="Verdana" panose="020B0604030504040204" pitchFamily="34" charset="0"/>
                <a:ea typeface="Calibri" panose="020F0502020204030204" pitchFamily="34" charset="0"/>
                <a:cs typeface="Verdana" panose="020B0604030504040204" pitchFamily="34" charset="0"/>
              </a:rPr>
            </a:br>
            <a:br>
              <a:rPr lang="en-US" b="1" dirty="0"/>
            </a:br>
            <a:r>
              <a:rPr lang="en-US" b="1" dirty="0"/>
              <a:t> </a:t>
            </a:r>
            <a:endParaRPr lang="en-US" dirty="0"/>
          </a:p>
        </p:txBody>
      </p:sp>
    </p:spTree>
    <p:extLst>
      <p:ext uri="{BB962C8B-B14F-4D97-AF65-F5344CB8AC3E}">
        <p14:creationId xmlns:p14="http://schemas.microsoft.com/office/powerpoint/2010/main" val="112878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C94A-A753-4C7A-8C8E-8BDA3351EBB7}"/>
              </a:ext>
            </a:extLst>
          </p:cNvPr>
          <p:cNvSpPr>
            <a:spLocks noGrp="1"/>
          </p:cNvSpPr>
          <p:nvPr>
            <p:ph type="title"/>
          </p:nvPr>
        </p:nvSpPr>
        <p:spPr/>
        <p:txBody>
          <a:bodyPr>
            <a:normAutofit fontScale="90000"/>
          </a:bodyPr>
          <a:lstStyle/>
          <a:p>
            <a:br>
              <a:rPr lang="en-US" b="1" dirty="0"/>
            </a:br>
            <a:r>
              <a:rPr lang="en-US" b="1" dirty="0"/>
              <a:t>Substring In C#</a:t>
            </a:r>
            <a:br>
              <a:rPr lang="en-US" b="1" dirty="0"/>
            </a:br>
            <a:endParaRPr lang="en-US" dirty="0"/>
          </a:p>
        </p:txBody>
      </p:sp>
      <p:sp>
        <p:nvSpPr>
          <p:cNvPr id="3" name="Content Placeholder 2">
            <a:extLst>
              <a:ext uri="{FF2B5EF4-FFF2-40B4-BE49-F238E27FC236}">
                <a16:creationId xmlns:a16="http://schemas.microsoft.com/office/drawing/2014/main" id="{45E08402-F0AF-4FC8-B674-32DC17E071D9}"/>
              </a:ext>
            </a:extLst>
          </p:cNvPr>
          <p:cNvSpPr>
            <a:spLocks noGrp="1"/>
          </p:cNvSpPr>
          <p:nvPr>
            <p:ph idx="1"/>
          </p:nvPr>
        </p:nvSpPr>
        <p:spPr/>
        <p:txBody>
          <a:bodyPr>
            <a:normAutofit fontScale="92500" lnSpcReduction="10000"/>
          </a:bodyPr>
          <a:lstStyle/>
          <a:p>
            <a:r>
              <a:rPr lang="en-US" sz="3000" b="1" dirty="0">
                <a:solidFill>
                  <a:schemeClr val="accent2"/>
                </a:solidFill>
              </a:rPr>
              <a:t>String Substring (</a:t>
            </a:r>
            <a:r>
              <a:rPr lang="en-US" sz="3000" b="1" dirty="0" err="1">
                <a:solidFill>
                  <a:schemeClr val="accent2"/>
                </a:solidFill>
              </a:rPr>
              <a:t>int</a:t>
            </a:r>
            <a:r>
              <a:rPr lang="en-US" sz="3000" b="1" dirty="0">
                <a:solidFill>
                  <a:schemeClr val="accent2"/>
                </a:solidFill>
              </a:rPr>
              <a:t> </a:t>
            </a:r>
            <a:r>
              <a:rPr lang="en-US" sz="3000" b="1" dirty="0" err="1">
                <a:solidFill>
                  <a:schemeClr val="accent2"/>
                </a:solidFill>
              </a:rPr>
              <a:t>startIndex</a:t>
            </a:r>
            <a:r>
              <a:rPr lang="en-US" sz="3000" b="1" dirty="0">
                <a:solidFill>
                  <a:schemeClr val="accent2"/>
                </a:solidFill>
              </a:rPr>
              <a:t>)</a:t>
            </a:r>
            <a:endParaRPr lang="en-US" sz="1900" b="1" dirty="0">
              <a:solidFill>
                <a:schemeClr val="accent2"/>
              </a:solidFill>
            </a:endParaRPr>
          </a:p>
          <a:p>
            <a:r>
              <a:rPr lang="en-US" sz="2600" b="1" dirty="0">
                <a:solidFill>
                  <a:schemeClr val="accent2"/>
                </a:solidFill>
              </a:rPr>
              <a:t>String Substring (</a:t>
            </a:r>
            <a:r>
              <a:rPr lang="en-US" sz="2600" b="1" dirty="0" err="1">
                <a:solidFill>
                  <a:schemeClr val="accent2"/>
                </a:solidFill>
              </a:rPr>
              <a:t>int</a:t>
            </a:r>
            <a:r>
              <a:rPr lang="en-US" sz="2600" b="1" dirty="0">
                <a:solidFill>
                  <a:schemeClr val="accent2"/>
                </a:solidFill>
              </a:rPr>
              <a:t> </a:t>
            </a:r>
            <a:r>
              <a:rPr lang="en-US" sz="2600" b="1" dirty="0" err="1">
                <a:solidFill>
                  <a:schemeClr val="accent2"/>
                </a:solidFill>
              </a:rPr>
              <a:t>startIndex</a:t>
            </a:r>
            <a:r>
              <a:rPr lang="en-US" sz="2600" b="1" dirty="0">
                <a:solidFill>
                  <a:schemeClr val="accent2"/>
                </a:solidFill>
              </a:rPr>
              <a:t>, </a:t>
            </a:r>
            <a:r>
              <a:rPr lang="en-US" sz="2600" b="1" dirty="0" err="1">
                <a:solidFill>
                  <a:schemeClr val="accent2"/>
                </a:solidFill>
              </a:rPr>
              <a:t>int</a:t>
            </a:r>
            <a:r>
              <a:rPr lang="en-US" sz="2600" b="1" dirty="0">
                <a:solidFill>
                  <a:schemeClr val="accent2"/>
                </a:solidFill>
              </a:rPr>
              <a:t> length)</a:t>
            </a:r>
          </a:p>
          <a:p>
            <a:r>
              <a:rPr lang="en-US" sz="3000" dirty="0"/>
              <a:t>The Substring method is used to grab characters from a string of text.</a:t>
            </a:r>
          </a:p>
          <a:p>
            <a:endParaRPr lang="en-US" dirty="0"/>
          </a:p>
          <a:p>
            <a:pPr fontAlgn="base"/>
            <a:r>
              <a:rPr lang="en-US" dirty="0"/>
              <a:t>Substring </a:t>
            </a:r>
            <a:r>
              <a:rPr lang="en-US" dirty="0" err="1"/>
              <a:t>ubstring</a:t>
            </a:r>
            <a:r>
              <a:rPr lang="en-US" dirty="0"/>
              <a:t> has this syntax:</a:t>
            </a:r>
          </a:p>
          <a:p>
            <a:pPr fontAlgn="base"/>
            <a:r>
              <a:rPr lang="en-US" sz="2400" b="1" dirty="0" err="1"/>
              <a:t>the_word.Substring</a:t>
            </a:r>
            <a:r>
              <a:rPr lang="en-US" sz="2400" b="1" dirty="0"/>
              <a:t>( </a:t>
            </a:r>
            <a:r>
              <a:rPr lang="en-US" sz="2400" b="1" dirty="0" err="1"/>
              <a:t>start_position</a:t>
            </a:r>
            <a:r>
              <a:rPr lang="en-US" sz="2400" b="1" dirty="0"/>
              <a:t> )</a:t>
            </a:r>
          </a:p>
          <a:p>
            <a:r>
              <a:rPr lang="en-US" sz="2400" b="1" dirty="0" err="1"/>
              <a:t>the_word.Substring</a:t>
            </a:r>
            <a:r>
              <a:rPr lang="en-US" sz="2400" b="1" dirty="0"/>
              <a:t>( </a:t>
            </a:r>
            <a:r>
              <a:rPr lang="en-US" sz="2400" b="1" dirty="0" err="1"/>
              <a:t>start_position</a:t>
            </a:r>
            <a:r>
              <a:rPr lang="en-US" sz="2400" b="1" dirty="0"/>
              <a:t>, </a:t>
            </a:r>
            <a:r>
              <a:rPr lang="en-US" sz="2400" b="1" dirty="0" err="1"/>
              <a:t>num_of_chars_to_grab</a:t>
            </a:r>
            <a:r>
              <a:rPr lang="en-US" sz="2400" b="1" dirty="0"/>
              <a:t> )</a:t>
            </a:r>
          </a:p>
          <a:p>
            <a:r>
              <a:rPr lang="en-US" dirty="0"/>
              <a:t>string path = "C:\\Pics\\CoolPic.jpg"; </a:t>
            </a:r>
          </a:p>
          <a:p>
            <a:r>
              <a:rPr lang="en-US" dirty="0"/>
              <a:t>string </a:t>
            </a:r>
            <a:r>
              <a:rPr lang="en-US" dirty="0" err="1"/>
              <a:t>fileName</a:t>
            </a:r>
            <a:r>
              <a:rPr lang="en-US" dirty="0"/>
              <a:t> = </a:t>
            </a:r>
            <a:r>
              <a:rPr lang="en-US" dirty="0" err="1"/>
              <a:t>path.Substring</a:t>
            </a:r>
            <a:r>
              <a:rPr lang="en-US" dirty="0"/>
              <a:t>(10, 7); </a:t>
            </a:r>
          </a:p>
          <a:p>
            <a:r>
              <a:rPr lang="en-US" dirty="0"/>
              <a:t>// </a:t>
            </a:r>
            <a:r>
              <a:rPr lang="en-US" dirty="0" err="1"/>
              <a:t>fileName</a:t>
            </a:r>
            <a:r>
              <a:rPr lang="en-US" dirty="0"/>
              <a:t> = "</a:t>
            </a:r>
            <a:r>
              <a:rPr lang="en-US" dirty="0" err="1"/>
              <a:t>CoolPic</a:t>
            </a:r>
            <a:r>
              <a:rPr lang="en-US" dirty="0"/>
              <a:t>"</a:t>
            </a:r>
            <a:endParaRPr lang="en-US" sz="2400" dirty="0"/>
          </a:p>
        </p:txBody>
      </p:sp>
    </p:spTree>
    <p:extLst>
      <p:ext uri="{BB962C8B-B14F-4D97-AF65-F5344CB8AC3E}">
        <p14:creationId xmlns:p14="http://schemas.microsoft.com/office/powerpoint/2010/main" val="42894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2507</TotalTime>
  <Words>1090</Words>
  <Application>Microsoft Office PowerPoint</Application>
  <PresentationFormat>On-screen Show (4:3)</PresentationFormat>
  <Paragraphs>198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 Remove method </vt:lpstr>
      <vt:lpstr> The Replace Method </vt:lpstr>
      <vt:lpstr> Padleft And Padright </vt:lpstr>
      <vt:lpstr> The Insert Method  </vt:lpstr>
      <vt:lpstr> The Indexof Method </vt:lpstr>
      <vt:lpstr> The Contains Method  </vt:lpstr>
      <vt:lpstr>    Removing Unnecessary Characters by a Given List   </vt:lpstr>
      <vt:lpstr> Substring In C# </vt:lpstr>
      <vt:lpstr>PowerPoint Presentation</vt:lpstr>
      <vt:lpstr> ToCharArray </vt:lpstr>
      <vt:lpstr> Compare(String, String)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SYDellXPS</dc:creator>
  <cp:lastModifiedBy>9647502157121</cp:lastModifiedBy>
  <cp:revision>110</cp:revision>
  <dcterms:created xsi:type="dcterms:W3CDTF">2014-04-02T03:11:01Z</dcterms:created>
  <dcterms:modified xsi:type="dcterms:W3CDTF">2022-10-17T13:48:37Z</dcterms:modified>
</cp:coreProperties>
</file>