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Roboto Slab"/>
      <p:regular r:id="rId10"/>
    </p:embeddedFont>
    <p:embeddedFont>
      <p:font typeface="Roboto Slab"/>
      <p:regular r:id="rId11"/>
    </p:embeddedFont>
    <p:embeddedFont>
      <p:font typeface="Roboto"/>
      <p:regular r:id="rId12"/>
    </p:embeddedFont>
    <p:embeddedFont>
      <p:font typeface="Roboto"/>
      <p:regular r:id="rId13"/>
    </p:embeddedFont>
    <p:embeddedFont>
      <p:font typeface="Roboto"/>
      <p:regular r:id="rId14"/>
    </p:embeddedFont>
    <p:embeddedFont>
      <p:font typeface="Roboto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94673"/>
            <a:ext cx="71924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SIRUSIRUの料金プラン概要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24361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人事業務を革新的にサポートするSIRUSIRUの料金プランについてご案内いたします。採用プロセスの効率化と候補者体験の向上を実現する当サービスは、お客様のニーズに合わせた柔軟な導入オプションをご用意しています。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95037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今回は、特に人気の高い2つのパターンをご紹介します。カスタムアバターを活用した包括的なプランと、AI面接官を中心としたコストパフォーマンスに優れたプランです。それぞれの特徴と費用内訳を詳しくご説明いたします。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65713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ご不明点やカスタマイズについてのご相談は、いつでもお問い合わせください。貴社の採用活動の成功に貢献できることを楽しみにしております。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665499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6662618"/>
            <a:ext cx="347663" cy="3476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756440" y="6638092"/>
            <a:ext cx="230004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投稿者：pepe nep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53547"/>
            <a:ext cx="6550223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パターン1: カスタムアバター活用プラン</a:t>
            </a:r>
            <a:endParaRPr lang="en-US" sz="2900" dirty="0"/>
          </a:p>
        </p:txBody>
      </p:sp>
      <p:sp>
        <p:nvSpPr>
          <p:cNvPr id="4" name="Shape 1"/>
          <p:cNvSpPr/>
          <p:nvPr/>
        </p:nvSpPr>
        <p:spPr>
          <a:xfrm>
            <a:off x="6280190" y="1435418"/>
            <a:ext cx="7556421" cy="1961674"/>
          </a:xfrm>
          <a:prstGeom prst="roundRect">
            <a:avLst>
              <a:gd name="adj" fmla="val 112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1443038"/>
            <a:ext cx="7540347" cy="4276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36043" y="1539002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項目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8953024" y="1539002"/>
            <a:ext cx="221075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内容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11466195" y="1539002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金額（税込）</a:t>
            </a:r>
            <a:endParaRPr lang="en-US" sz="1150" dirty="0"/>
          </a:p>
        </p:txBody>
      </p:sp>
      <p:sp>
        <p:nvSpPr>
          <p:cNvPr id="9" name="Shape 6"/>
          <p:cNvSpPr/>
          <p:nvPr/>
        </p:nvSpPr>
        <p:spPr>
          <a:xfrm>
            <a:off x="6287810" y="1870710"/>
            <a:ext cx="7540347" cy="4276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436043" y="1966674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初期構築費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8953024" y="1966674"/>
            <a:ext cx="221075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SIRUSIRU 初期設定一式</a:t>
            </a:r>
            <a:endParaRPr lang="en-US" sz="1150" dirty="0"/>
          </a:p>
        </p:txBody>
      </p:sp>
      <p:sp>
        <p:nvSpPr>
          <p:cNvPr id="12" name="Text 9"/>
          <p:cNvSpPr/>
          <p:nvPr/>
        </p:nvSpPr>
        <p:spPr>
          <a:xfrm>
            <a:off x="11466195" y="1966674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500,000円</a:t>
            </a:r>
            <a:endParaRPr lang="en-US" sz="1150" dirty="0"/>
          </a:p>
        </p:txBody>
      </p:sp>
      <p:sp>
        <p:nvSpPr>
          <p:cNvPr id="13" name="Shape 10"/>
          <p:cNvSpPr/>
          <p:nvPr/>
        </p:nvSpPr>
        <p:spPr>
          <a:xfrm>
            <a:off x="6287810" y="2298383"/>
            <a:ext cx="7540347" cy="6634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36043" y="2394347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カスタムアバター制作費</a:t>
            </a:r>
            <a:endParaRPr lang="en-US" sz="1150" dirty="0"/>
          </a:p>
        </p:txBody>
      </p:sp>
      <p:sp>
        <p:nvSpPr>
          <p:cNvPr id="15" name="Text 12"/>
          <p:cNvSpPr/>
          <p:nvPr/>
        </p:nvSpPr>
        <p:spPr>
          <a:xfrm>
            <a:off x="8953024" y="2394347"/>
            <a:ext cx="221075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アバター制作1体（SIRUSIRU連携）</a:t>
            </a:r>
            <a:endParaRPr lang="en-US" sz="1150" dirty="0"/>
          </a:p>
        </p:txBody>
      </p:sp>
      <p:sp>
        <p:nvSpPr>
          <p:cNvPr id="16" name="Text 13"/>
          <p:cNvSpPr/>
          <p:nvPr/>
        </p:nvSpPr>
        <p:spPr>
          <a:xfrm>
            <a:off x="11466195" y="2394347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700,000円</a:t>
            </a:r>
            <a:endParaRPr lang="en-US" sz="1150" dirty="0"/>
          </a:p>
        </p:txBody>
      </p:sp>
      <p:sp>
        <p:nvSpPr>
          <p:cNvPr id="17" name="Shape 14"/>
          <p:cNvSpPr/>
          <p:nvPr/>
        </p:nvSpPr>
        <p:spPr>
          <a:xfrm>
            <a:off x="6287810" y="2961799"/>
            <a:ext cx="7540347" cy="4276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436043" y="3057763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月額利用料</a:t>
            </a:r>
            <a:endParaRPr lang="en-US" sz="1150" dirty="0"/>
          </a:p>
        </p:txBody>
      </p:sp>
      <p:sp>
        <p:nvSpPr>
          <p:cNvPr id="19" name="Text 16"/>
          <p:cNvSpPr/>
          <p:nvPr/>
        </p:nvSpPr>
        <p:spPr>
          <a:xfrm>
            <a:off x="8953024" y="3057763"/>
            <a:ext cx="221075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2,500円 × 50アカウント</a:t>
            </a:r>
            <a:endParaRPr lang="en-US" sz="1150" dirty="0"/>
          </a:p>
        </p:txBody>
      </p:sp>
      <p:sp>
        <p:nvSpPr>
          <p:cNvPr id="20" name="Text 17"/>
          <p:cNvSpPr/>
          <p:nvPr/>
        </p:nvSpPr>
        <p:spPr>
          <a:xfrm>
            <a:off x="11466195" y="3057763"/>
            <a:ext cx="22145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125,000円／月</a:t>
            </a:r>
            <a:endParaRPr lang="en-US" sz="1150" dirty="0"/>
          </a:p>
        </p:txBody>
      </p:sp>
      <p:sp>
        <p:nvSpPr>
          <p:cNvPr id="21" name="Text 18"/>
          <p:cNvSpPr/>
          <p:nvPr/>
        </p:nvSpPr>
        <p:spPr>
          <a:xfrm>
            <a:off x="6280190" y="3636645"/>
            <a:ext cx="3667601" cy="48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3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1,200,000円</a:t>
            </a:r>
            <a:endParaRPr lang="en-US" sz="3800" dirty="0"/>
          </a:p>
        </p:txBody>
      </p:sp>
      <p:sp>
        <p:nvSpPr>
          <p:cNvPr id="22" name="Text 19"/>
          <p:cNvSpPr/>
          <p:nvPr/>
        </p:nvSpPr>
        <p:spPr>
          <a:xfrm>
            <a:off x="7192447" y="43073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初期費用合計</a:t>
            </a:r>
            <a:endParaRPr lang="en-US" sz="1450" dirty="0"/>
          </a:p>
        </p:txBody>
      </p:sp>
      <p:sp>
        <p:nvSpPr>
          <p:cNvPr id="23" name="Text 20"/>
          <p:cNvSpPr/>
          <p:nvPr/>
        </p:nvSpPr>
        <p:spPr>
          <a:xfrm>
            <a:off x="6280190" y="4626054"/>
            <a:ext cx="366760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システム構築とカスタムアバター制作を含む</a:t>
            </a:r>
            <a:endParaRPr lang="en-US" sz="1150" dirty="0"/>
          </a:p>
        </p:txBody>
      </p:sp>
      <p:sp>
        <p:nvSpPr>
          <p:cNvPr id="24" name="Text 21"/>
          <p:cNvSpPr/>
          <p:nvPr/>
        </p:nvSpPr>
        <p:spPr>
          <a:xfrm>
            <a:off x="10168890" y="3636645"/>
            <a:ext cx="3667720" cy="48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3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125,000円</a:t>
            </a:r>
            <a:endParaRPr lang="en-US" sz="3800" dirty="0"/>
          </a:p>
        </p:txBody>
      </p:sp>
      <p:sp>
        <p:nvSpPr>
          <p:cNvPr id="25" name="Text 22"/>
          <p:cNvSpPr/>
          <p:nvPr/>
        </p:nvSpPr>
        <p:spPr>
          <a:xfrm>
            <a:off x="11081266" y="430732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月額費用</a:t>
            </a:r>
            <a:endParaRPr lang="en-US" sz="1450" dirty="0"/>
          </a:p>
        </p:txBody>
      </p:sp>
      <p:sp>
        <p:nvSpPr>
          <p:cNvPr id="26" name="Text 23"/>
          <p:cNvSpPr/>
          <p:nvPr/>
        </p:nvSpPr>
        <p:spPr>
          <a:xfrm>
            <a:off x="10168890" y="4626054"/>
            <a:ext cx="366772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50アカウント分の利用料</a:t>
            </a:r>
            <a:endParaRPr lang="en-US" sz="1150" dirty="0"/>
          </a:p>
        </p:txBody>
      </p:sp>
      <p:sp>
        <p:nvSpPr>
          <p:cNvPr id="27" name="Text 24"/>
          <p:cNvSpPr/>
          <p:nvPr/>
        </p:nvSpPr>
        <p:spPr>
          <a:xfrm>
            <a:off x="8224480" y="5377696"/>
            <a:ext cx="3667720" cy="4864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38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50名</a:t>
            </a:r>
            <a:endParaRPr lang="en-US" sz="3800" dirty="0"/>
          </a:p>
        </p:txBody>
      </p:sp>
      <p:sp>
        <p:nvSpPr>
          <p:cNvPr id="28" name="Text 25"/>
          <p:cNvSpPr/>
          <p:nvPr/>
        </p:nvSpPr>
        <p:spPr>
          <a:xfrm>
            <a:off x="9136856" y="604837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利用可能ユーザー数</a:t>
            </a:r>
            <a:endParaRPr lang="en-US" sz="1450" dirty="0"/>
          </a:p>
        </p:txBody>
      </p:sp>
      <p:sp>
        <p:nvSpPr>
          <p:cNvPr id="29" name="Text 26"/>
          <p:cNvSpPr/>
          <p:nvPr/>
        </p:nvSpPr>
        <p:spPr>
          <a:xfrm>
            <a:off x="8224480" y="6367105"/>
            <a:ext cx="366772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同時アクセス可能なアカウント数</a:t>
            </a:r>
            <a:endParaRPr lang="en-US" sz="1150" dirty="0"/>
          </a:p>
        </p:txBody>
      </p:sp>
      <p:sp>
        <p:nvSpPr>
          <p:cNvPr id="30" name="Text 27"/>
          <p:cNvSpPr/>
          <p:nvPr/>
        </p:nvSpPr>
        <p:spPr>
          <a:xfrm>
            <a:off x="6280190" y="6768703"/>
            <a:ext cx="7556421" cy="707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このプランでは、貴社オリジナルのカスタムアバターを作成し、50名までのユーザーがシステムを利用できます。カスタムアバターは貴社のブランドイメージに合わせてデザインされ、採用活動における一貫性のある企業イメージの構築に貢献します。特に大規模な採用活動や、複数部署での利用を想定されている企業様に適しています。</a:t>
            </a:r>
            <a:endParaRPr lang="en-US" sz="1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9259"/>
            <a:ext cx="5570934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パターン2: AI面接官活用プラン</a:t>
            </a:r>
            <a:endParaRPr lang="en-US" sz="3100" dirty="0"/>
          </a:p>
        </p:txBody>
      </p:sp>
      <p:sp>
        <p:nvSpPr>
          <p:cNvPr id="4" name="Shape 1"/>
          <p:cNvSpPr/>
          <p:nvPr/>
        </p:nvSpPr>
        <p:spPr>
          <a:xfrm>
            <a:off x="6458783" y="1473518"/>
            <a:ext cx="22860" cy="4135160"/>
          </a:xfrm>
          <a:prstGeom prst="roundRect">
            <a:avLst>
              <a:gd name="adj" fmla="val 104186"/>
            </a:avLst>
          </a:prstGeom>
          <a:solidFill>
            <a:srgbClr val="CFD2D8"/>
          </a:solidFill>
          <a:ln/>
        </p:spPr>
      </p:sp>
      <p:sp>
        <p:nvSpPr>
          <p:cNvPr id="5" name="Shape 2"/>
          <p:cNvSpPr/>
          <p:nvPr/>
        </p:nvSpPr>
        <p:spPr>
          <a:xfrm>
            <a:off x="6614517" y="1819275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CFD2D8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1652111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21" y="1681877"/>
            <a:ext cx="238125" cy="29765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252692" y="1632228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SIRUSIRU初期設定</a:t>
            </a:r>
            <a:endParaRPr lang="en-US" sz="1550" dirty="0"/>
          </a:p>
        </p:txBody>
      </p:sp>
      <p:sp>
        <p:nvSpPr>
          <p:cNvPr id="9" name="Text 5"/>
          <p:cNvSpPr/>
          <p:nvPr/>
        </p:nvSpPr>
        <p:spPr>
          <a:xfrm>
            <a:off x="7252692" y="1975485"/>
            <a:ext cx="658391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システム初期設定一式（500,000円）</a:t>
            </a:r>
            <a:endParaRPr lang="en-US" sz="1250" dirty="0"/>
          </a:p>
        </p:txBody>
      </p:sp>
      <p:sp>
        <p:nvSpPr>
          <p:cNvPr id="10" name="Shape 6"/>
          <p:cNvSpPr/>
          <p:nvPr/>
        </p:nvSpPr>
        <p:spPr>
          <a:xfrm>
            <a:off x="6614517" y="2892743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CFD2D8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2725579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721" y="2755344"/>
            <a:ext cx="238125" cy="29765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252692" y="2705695"/>
            <a:ext cx="199417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AI面接官システム構築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7252692" y="3048953"/>
            <a:ext cx="658391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AI面接官の初期設定と導入（200,000円）</a:t>
            </a:r>
            <a:endParaRPr lang="en-US" sz="1250" dirty="0"/>
          </a:p>
        </p:txBody>
      </p:sp>
      <p:sp>
        <p:nvSpPr>
          <p:cNvPr id="15" name="Shape 10"/>
          <p:cNvSpPr/>
          <p:nvPr/>
        </p:nvSpPr>
        <p:spPr>
          <a:xfrm>
            <a:off x="6614517" y="3966210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CFD2D8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3799046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721" y="3828812"/>
            <a:ext cx="238125" cy="29765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252692" y="3779163"/>
            <a:ext cx="237243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アニメーション面接官制作</a:t>
            </a:r>
            <a:endParaRPr lang="en-US" sz="1550" dirty="0"/>
          </a:p>
        </p:txBody>
      </p:sp>
      <p:sp>
        <p:nvSpPr>
          <p:cNvPr id="19" name="Text 13"/>
          <p:cNvSpPr/>
          <p:nvPr/>
        </p:nvSpPr>
        <p:spPr>
          <a:xfrm>
            <a:off x="7252692" y="4122420"/>
            <a:ext cx="658391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動画形式の面接官キャラクター作成（200,000円）</a:t>
            </a:r>
            <a:endParaRPr lang="en-US" sz="1250" dirty="0"/>
          </a:p>
        </p:txBody>
      </p:sp>
      <p:sp>
        <p:nvSpPr>
          <p:cNvPr id="20" name="Shape 14"/>
          <p:cNvSpPr/>
          <p:nvPr/>
        </p:nvSpPr>
        <p:spPr>
          <a:xfrm>
            <a:off x="6614517" y="5039678"/>
            <a:ext cx="476250" cy="22860"/>
          </a:xfrm>
          <a:prstGeom prst="roundRect">
            <a:avLst>
              <a:gd name="adj" fmla="val 104186"/>
            </a:avLst>
          </a:prstGeom>
          <a:solidFill>
            <a:srgbClr val="CFD2D8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4872514"/>
            <a:ext cx="357188" cy="357188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721" y="4902279"/>
            <a:ext cx="238125" cy="297656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252692" y="4852630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月額運用フェーズ</a:t>
            </a:r>
            <a:endParaRPr lang="en-US" sz="1550" dirty="0"/>
          </a:p>
        </p:txBody>
      </p:sp>
      <p:sp>
        <p:nvSpPr>
          <p:cNvPr id="24" name="Text 17"/>
          <p:cNvSpPr/>
          <p:nvPr/>
        </p:nvSpPr>
        <p:spPr>
          <a:xfrm>
            <a:off x="7252692" y="5195888"/>
            <a:ext cx="6583918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月10回の面接実施可能（30,000円/月）</a:t>
            </a:r>
            <a:endParaRPr lang="en-US" sz="1250" dirty="0"/>
          </a:p>
        </p:txBody>
      </p:sp>
      <p:sp>
        <p:nvSpPr>
          <p:cNvPr id="25" name="Text 18"/>
          <p:cNvSpPr/>
          <p:nvPr/>
        </p:nvSpPr>
        <p:spPr>
          <a:xfrm>
            <a:off x="6280190" y="5787271"/>
            <a:ext cx="7556421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このプランでは、初期費用を抑えながらもAI面接官の先進的な機能を導入することができます。特に採用プロセスの初期段階でのスクリーニング業務の効率化に適しています。動画アニメーション形式の面接官が一貫した質問と評価を行い、人事担当者の業務負担を大幅に軽減します。</a:t>
            </a:r>
            <a:endParaRPr lang="en-US" sz="1250" dirty="0"/>
          </a:p>
        </p:txBody>
      </p:sp>
      <p:sp>
        <p:nvSpPr>
          <p:cNvPr id="26" name="Text 19"/>
          <p:cNvSpPr/>
          <p:nvPr/>
        </p:nvSpPr>
        <p:spPr>
          <a:xfrm>
            <a:off x="6280190" y="6728103"/>
            <a:ext cx="7556421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月額費用は30,000円とリーズナブルで、月10回までの面接を実施できるプランとなっています。採用活動が季節によって変動する企業や、コスト効率を重視する企業様におすすめです。初期費用合計は900,000円となり、パターン1よりも導入コストを抑えられます。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2025-04-11T09:52:30Z</dcterms:created>
  <dcterms:modified xsi:type="dcterms:W3CDTF">2025-04-11T09:52:30Z</dcterms:modified>
</cp:coreProperties>
</file>