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8382000" cy="4718050"/>
  <p:notesSz cx="8382000" cy="47180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0764" y="1667985"/>
            <a:ext cx="1534160" cy="67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333333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21991" y="2472284"/>
            <a:ext cx="3331845" cy="529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404144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333333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1" i="0">
                <a:solidFill>
                  <a:srgbClr val="404144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333333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19100" y="1085151"/>
            <a:ext cx="3646170" cy="3113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316730" y="1085151"/>
            <a:ext cx="3646170" cy="3113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333333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495818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138" y="600519"/>
            <a:ext cx="5915659" cy="503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333333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0520" y="1560513"/>
            <a:ext cx="5490209" cy="237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1" i="0">
                <a:solidFill>
                  <a:srgbClr val="404144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849880" y="4387786"/>
            <a:ext cx="2682240" cy="23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19100" y="4387786"/>
            <a:ext cx="1927860" cy="23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035040" y="4387786"/>
            <a:ext cx="1927860" cy="235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4150" spc="-254">
                <a:uFill>
                  <a:solidFill>
                    <a:srgbClr val="333333"/>
                  </a:solidFill>
                </a:uFill>
                <a:latin typeface="Source Han Serif JP"/>
                <a:cs typeface="Source Han Serif JP"/>
              </a:rPr>
              <a:t>AI</a:t>
            </a:r>
            <a:r>
              <a:rPr dirty="0" u="sng" sz="4250" spc="-535">
                <a:uFill>
                  <a:solidFill>
                    <a:srgbClr val="333333"/>
                  </a:solidFill>
                </a:uFill>
              </a:rPr>
              <a:t>面接</a:t>
            </a:r>
            <a:endParaRPr sz="4250">
              <a:latin typeface="Source Han Serif JP"/>
              <a:cs typeface="Source Han Serif JP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300" spc="-345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</a:rPr>
              <a:t>システム導入企画書</a:t>
            </a:r>
            <a:endParaRPr sz="33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382000" cy="47122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724149" y="1876392"/>
            <a:ext cx="1066800" cy="1066800"/>
            <a:chOff x="2724149" y="1876392"/>
            <a:chExt cx="1066800" cy="1066800"/>
          </a:xfrm>
        </p:grpSpPr>
        <p:sp>
          <p:nvSpPr>
            <p:cNvPr id="3" name="object 3" descr=""/>
            <p:cNvSpPr/>
            <p:nvPr/>
          </p:nvSpPr>
          <p:spPr>
            <a:xfrm>
              <a:off x="2733674" y="1885917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1047748" y="1047748"/>
                  </a:moveTo>
                  <a:lnTo>
                    <a:pt x="0" y="1047748"/>
                  </a:lnTo>
                  <a:lnTo>
                    <a:pt x="0" y="0"/>
                  </a:lnTo>
                  <a:lnTo>
                    <a:pt x="1047748" y="0"/>
                  </a:lnTo>
                  <a:lnTo>
                    <a:pt x="1047748" y="1047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733674" y="1885917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0" y="0"/>
                  </a:moveTo>
                  <a:lnTo>
                    <a:pt x="1047748" y="0"/>
                  </a:lnTo>
                  <a:lnTo>
                    <a:pt x="1047748" y="1047748"/>
                  </a:lnTo>
                  <a:lnTo>
                    <a:pt x="0" y="104774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0414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4591050" y="1876392"/>
            <a:ext cx="1066800" cy="1066800"/>
            <a:chOff x="4591050" y="1876392"/>
            <a:chExt cx="1066800" cy="1066800"/>
          </a:xfrm>
        </p:grpSpPr>
        <p:sp>
          <p:nvSpPr>
            <p:cNvPr id="6" name="object 6" descr=""/>
            <p:cNvSpPr/>
            <p:nvPr/>
          </p:nvSpPr>
          <p:spPr>
            <a:xfrm>
              <a:off x="4600574" y="1885917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1047748" y="1047748"/>
                  </a:moveTo>
                  <a:lnTo>
                    <a:pt x="0" y="1047748"/>
                  </a:lnTo>
                  <a:lnTo>
                    <a:pt x="0" y="0"/>
                  </a:lnTo>
                  <a:lnTo>
                    <a:pt x="1047748" y="0"/>
                  </a:lnTo>
                  <a:lnTo>
                    <a:pt x="1047748" y="1047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600574" y="1885917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0" y="0"/>
                  </a:moveTo>
                  <a:lnTo>
                    <a:pt x="1047748" y="0"/>
                  </a:lnTo>
                  <a:lnTo>
                    <a:pt x="1047748" y="1047748"/>
                  </a:lnTo>
                  <a:lnTo>
                    <a:pt x="0" y="104774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0414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467474" y="1876392"/>
            <a:ext cx="1066800" cy="1066800"/>
            <a:chOff x="6467474" y="1876392"/>
            <a:chExt cx="1066800" cy="1066800"/>
          </a:xfrm>
        </p:grpSpPr>
        <p:sp>
          <p:nvSpPr>
            <p:cNvPr id="9" name="object 9" descr=""/>
            <p:cNvSpPr/>
            <p:nvPr/>
          </p:nvSpPr>
          <p:spPr>
            <a:xfrm>
              <a:off x="6476999" y="1885917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1047748" y="1047748"/>
                  </a:moveTo>
                  <a:lnTo>
                    <a:pt x="0" y="1047748"/>
                  </a:lnTo>
                  <a:lnTo>
                    <a:pt x="0" y="0"/>
                  </a:lnTo>
                  <a:lnTo>
                    <a:pt x="1047748" y="0"/>
                  </a:lnTo>
                  <a:lnTo>
                    <a:pt x="1047748" y="1047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76999" y="1885917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0" y="0"/>
                  </a:moveTo>
                  <a:lnTo>
                    <a:pt x="1047748" y="0"/>
                  </a:lnTo>
                  <a:lnTo>
                    <a:pt x="1047748" y="1047748"/>
                  </a:lnTo>
                  <a:lnTo>
                    <a:pt x="0" y="104774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0414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847725" y="1876392"/>
            <a:ext cx="1066800" cy="1066800"/>
            <a:chOff x="847725" y="1876392"/>
            <a:chExt cx="1066800" cy="1066800"/>
          </a:xfrm>
        </p:grpSpPr>
        <p:sp>
          <p:nvSpPr>
            <p:cNvPr id="12" name="object 12" descr=""/>
            <p:cNvSpPr/>
            <p:nvPr/>
          </p:nvSpPr>
          <p:spPr>
            <a:xfrm>
              <a:off x="857249" y="1885917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1047748" y="1047748"/>
                  </a:moveTo>
                  <a:lnTo>
                    <a:pt x="0" y="1047748"/>
                  </a:lnTo>
                  <a:lnTo>
                    <a:pt x="0" y="0"/>
                  </a:lnTo>
                  <a:lnTo>
                    <a:pt x="1047748" y="0"/>
                  </a:lnTo>
                  <a:lnTo>
                    <a:pt x="1047748" y="1047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57249" y="1885917"/>
              <a:ext cx="1047750" cy="1047750"/>
            </a:xfrm>
            <a:custGeom>
              <a:avLst/>
              <a:gdLst/>
              <a:ahLst/>
              <a:cxnLst/>
              <a:rect l="l" t="t" r="r" b="b"/>
              <a:pathLst>
                <a:path w="1047750" h="1047750">
                  <a:moveTo>
                    <a:pt x="0" y="0"/>
                  </a:moveTo>
                  <a:lnTo>
                    <a:pt x="1047748" y="0"/>
                  </a:lnTo>
                  <a:lnTo>
                    <a:pt x="1047748" y="1047748"/>
                  </a:lnTo>
                  <a:lnTo>
                    <a:pt x="0" y="104774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041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04861" y="2142019"/>
              <a:ext cx="564515" cy="547370"/>
            </a:xfrm>
            <a:custGeom>
              <a:avLst/>
              <a:gdLst/>
              <a:ahLst/>
              <a:cxnLst/>
              <a:rect l="l" t="t" r="r" b="b"/>
              <a:pathLst>
                <a:path w="564514" h="547369">
                  <a:moveTo>
                    <a:pt x="405892" y="160337"/>
                  </a:moveTo>
                  <a:lnTo>
                    <a:pt x="218884" y="160337"/>
                  </a:lnTo>
                  <a:lnTo>
                    <a:pt x="218884" y="193802"/>
                  </a:lnTo>
                  <a:lnTo>
                    <a:pt x="405892" y="193802"/>
                  </a:lnTo>
                  <a:lnTo>
                    <a:pt x="405892" y="160337"/>
                  </a:lnTo>
                  <a:close/>
                </a:path>
                <a:path w="564514" h="547369">
                  <a:moveTo>
                    <a:pt x="436016" y="238429"/>
                  </a:moveTo>
                  <a:lnTo>
                    <a:pt x="218884" y="238429"/>
                  </a:lnTo>
                  <a:lnTo>
                    <a:pt x="218884" y="271894"/>
                  </a:lnTo>
                  <a:lnTo>
                    <a:pt x="436016" y="271894"/>
                  </a:lnTo>
                  <a:lnTo>
                    <a:pt x="436016" y="238429"/>
                  </a:lnTo>
                  <a:close/>
                </a:path>
                <a:path w="564514" h="547369">
                  <a:moveTo>
                    <a:pt x="458279" y="82245"/>
                  </a:moveTo>
                  <a:lnTo>
                    <a:pt x="218884" y="82245"/>
                  </a:lnTo>
                  <a:lnTo>
                    <a:pt x="218884" y="115722"/>
                  </a:lnTo>
                  <a:lnTo>
                    <a:pt x="458279" y="115722"/>
                  </a:lnTo>
                  <a:lnTo>
                    <a:pt x="458279" y="82245"/>
                  </a:lnTo>
                  <a:close/>
                </a:path>
                <a:path w="564514" h="547369">
                  <a:moveTo>
                    <a:pt x="468757" y="394601"/>
                  </a:moveTo>
                  <a:lnTo>
                    <a:pt x="218884" y="394601"/>
                  </a:lnTo>
                  <a:lnTo>
                    <a:pt x="218884" y="428078"/>
                  </a:lnTo>
                  <a:lnTo>
                    <a:pt x="468757" y="428078"/>
                  </a:lnTo>
                  <a:lnTo>
                    <a:pt x="468757" y="394601"/>
                  </a:lnTo>
                  <a:close/>
                </a:path>
                <a:path w="564514" h="547369">
                  <a:moveTo>
                    <a:pt x="564057" y="7493"/>
                  </a:moveTo>
                  <a:lnTo>
                    <a:pt x="556564" y="0"/>
                  </a:lnTo>
                  <a:lnTo>
                    <a:pt x="530593" y="0"/>
                  </a:lnTo>
                  <a:lnTo>
                    <a:pt x="530593" y="33477"/>
                  </a:lnTo>
                  <a:lnTo>
                    <a:pt x="530593" y="476846"/>
                  </a:lnTo>
                  <a:lnTo>
                    <a:pt x="175818" y="476846"/>
                  </a:lnTo>
                  <a:lnTo>
                    <a:pt x="175818" y="425780"/>
                  </a:lnTo>
                  <a:lnTo>
                    <a:pt x="225793" y="349986"/>
                  </a:lnTo>
                  <a:lnTo>
                    <a:pt x="484466" y="349986"/>
                  </a:lnTo>
                  <a:lnTo>
                    <a:pt x="484466" y="345427"/>
                  </a:lnTo>
                  <a:lnTo>
                    <a:pt x="484466" y="316522"/>
                  </a:lnTo>
                  <a:lnTo>
                    <a:pt x="243065" y="316522"/>
                  </a:lnTo>
                  <a:lnTo>
                    <a:pt x="243344" y="313690"/>
                  </a:lnTo>
                  <a:lnTo>
                    <a:pt x="218020" y="277177"/>
                  </a:lnTo>
                  <a:lnTo>
                    <a:pt x="208089" y="277177"/>
                  </a:lnTo>
                  <a:lnTo>
                    <a:pt x="124752" y="345427"/>
                  </a:lnTo>
                  <a:lnTo>
                    <a:pt x="118249" y="329298"/>
                  </a:lnTo>
                  <a:lnTo>
                    <a:pt x="175818" y="270179"/>
                  </a:lnTo>
                  <a:lnTo>
                    <a:pt x="175818" y="33477"/>
                  </a:lnTo>
                  <a:lnTo>
                    <a:pt x="530593" y="33477"/>
                  </a:lnTo>
                  <a:lnTo>
                    <a:pt x="530593" y="0"/>
                  </a:lnTo>
                  <a:lnTo>
                    <a:pt x="149847" y="0"/>
                  </a:lnTo>
                  <a:lnTo>
                    <a:pt x="142354" y="7493"/>
                  </a:lnTo>
                  <a:lnTo>
                    <a:pt x="142354" y="205968"/>
                  </a:lnTo>
                  <a:lnTo>
                    <a:pt x="62750" y="260896"/>
                  </a:lnTo>
                  <a:lnTo>
                    <a:pt x="45986" y="272681"/>
                  </a:lnTo>
                  <a:lnTo>
                    <a:pt x="40906" y="276771"/>
                  </a:lnTo>
                  <a:lnTo>
                    <a:pt x="40665" y="280657"/>
                  </a:lnTo>
                  <a:lnTo>
                    <a:pt x="40551" y="282448"/>
                  </a:lnTo>
                  <a:lnTo>
                    <a:pt x="25146" y="390232"/>
                  </a:lnTo>
                  <a:lnTo>
                    <a:pt x="0" y="453009"/>
                  </a:lnTo>
                  <a:lnTo>
                    <a:pt x="98463" y="547166"/>
                  </a:lnTo>
                  <a:lnTo>
                    <a:pt x="142354" y="477329"/>
                  </a:lnTo>
                  <a:lnTo>
                    <a:pt x="142354" y="502831"/>
                  </a:lnTo>
                  <a:lnTo>
                    <a:pt x="149847" y="510324"/>
                  </a:lnTo>
                  <a:lnTo>
                    <a:pt x="556564" y="510324"/>
                  </a:lnTo>
                  <a:lnTo>
                    <a:pt x="564057" y="502831"/>
                  </a:lnTo>
                  <a:lnTo>
                    <a:pt x="564057" y="477329"/>
                  </a:lnTo>
                  <a:lnTo>
                    <a:pt x="564057" y="476846"/>
                  </a:lnTo>
                  <a:lnTo>
                    <a:pt x="564057" y="33477"/>
                  </a:lnTo>
                  <a:lnTo>
                    <a:pt x="564057" y="7493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01823" y="3048444"/>
            <a:ext cx="13589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920"/>
              </a:lnSpc>
              <a:spcBef>
                <a:spcPts val="95"/>
              </a:spcBef>
            </a:pPr>
            <a:r>
              <a:rPr dirty="0" sz="1700" spc="-130">
                <a:solidFill>
                  <a:srgbClr val="333333"/>
                </a:solidFill>
                <a:latin typeface="SimSun"/>
                <a:cs typeface="SimSun"/>
              </a:rPr>
              <a:t>氏名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ts val="1920"/>
              </a:lnSpc>
            </a:pPr>
            <a:r>
              <a:rPr dirty="0" sz="1700" spc="-190">
                <a:solidFill>
                  <a:srgbClr val="333333"/>
                </a:solidFill>
                <a:latin typeface="SimSun"/>
                <a:cs typeface="SimSun"/>
              </a:rPr>
              <a:t>メールアドレス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670075" y="3048444"/>
            <a:ext cx="116840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333333"/>
                </a:solidFill>
                <a:latin typeface="SimSun"/>
                <a:cs typeface="SimSun"/>
              </a:rPr>
              <a:t>固定質問項目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971799" y="2133601"/>
            <a:ext cx="564515" cy="564515"/>
            <a:chOff x="2971799" y="2133601"/>
            <a:chExt cx="564515" cy="56451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5060" y="2267744"/>
              <a:ext cx="197150" cy="29577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971799" y="2133601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282029" y="0"/>
                  </a:moveTo>
                  <a:lnTo>
                    <a:pt x="226579" y="5416"/>
                  </a:lnTo>
                  <a:lnTo>
                    <a:pt x="174042" y="21326"/>
                  </a:lnTo>
                  <a:lnTo>
                    <a:pt x="125643" y="47225"/>
                  </a:lnTo>
                  <a:lnTo>
                    <a:pt x="82604" y="82604"/>
                  </a:lnTo>
                  <a:lnTo>
                    <a:pt x="47225" y="125643"/>
                  </a:lnTo>
                  <a:lnTo>
                    <a:pt x="21326" y="174042"/>
                  </a:lnTo>
                  <a:lnTo>
                    <a:pt x="5416" y="226578"/>
                  </a:lnTo>
                  <a:lnTo>
                    <a:pt x="0" y="282029"/>
                  </a:lnTo>
                  <a:lnTo>
                    <a:pt x="5416" y="337479"/>
                  </a:lnTo>
                  <a:lnTo>
                    <a:pt x="21326" y="390016"/>
                  </a:lnTo>
                  <a:lnTo>
                    <a:pt x="47225" y="438414"/>
                  </a:lnTo>
                  <a:lnTo>
                    <a:pt x="82604" y="481453"/>
                  </a:lnTo>
                  <a:lnTo>
                    <a:pt x="125643" y="516833"/>
                  </a:lnTo>
                  <a:lnTo>
                    <a:pt x="174042" y="542731"/>
                  </a:lnTo>
                  <a:lnTo>
                    <a:pt x="226579" y="558642"/>
                  </a:lnTo>
                  <a:lnTo>
                    <a:pt x="282029" y="564058"/>
                  </a:lnTo>
                  <a:lnTo>
                    <a:pt x="337479" y="558642"/>
                  </a:lnTo>
                  <a:lnTo>
                    <a:pt x="390016" y="542731"/>
                  </a:lnTo>
                  <a:lnTo>
                    <a:pt x="438414" y="516833"/>
                  </a:lnTo>
                  <a:lnTo>
                    <a:pt x="473855" y="487699"/>
                  </a:lnTo>
                  <a:lnTo>
                    <a:pt x="282029" y="487699"/>
                  </a:lnTo>
                  <a:lnTo>
                    <a:pt x="234928" y="482258"/>
                  </a:lnTo>
                  <a:lnTo>
                    <a:pt x="191659" y="466763"/>
                  </a:lnTo>
                  <a:lnTo>
                    <a:pt x="153468" y="442458"/>
                  </a:lnTo>
                  <a:lnTo>
                    <a:pt x="121599" y="410589"/>
                  </a:lnTo>
                  <a:lnTo>
                    <a:pt x="97294" y="372398"/>
                  </a:lnTo>
                  <a:lnTo>
                    <a:pt x="81800" y="329130"/>
                  </a:lnTo>
                  <a:lnTo>
                    <a:pt x="76358" y="282029"/>
                  </a:lnTo>
                  <a:lnTo>
                    <a:pt x="81800" y="234928"/>
                  </a:lnTo>
                  <a:lnTo>
                    <a:pt x="97294" y="191659"/>
                  </a:lnTo>
                  <a:lnTo>
                    <a:pt x="121599" y="153468"/>
                  </a:lnTo>
                  <a:lnTo>
                    <a:pt x="153468" y="121599"/>
                  </a:lnTo>
                  <a:lnTo>
                    <a:pt x="191659" y="97295"/>
                  </a:lnTo>
                  <a:lnTo>
                    <a:pt x="234927" y="81800"/>
                  </a:lnTo>
                  <a:lnTo>
                    <a:pt x="282029" y="76358"/>
                  </a:lnTo>
                  <a:lnTo>
                    <a:pt x="473855" y="76358"/>
                  </a:lnTo>
                  <a:lnTo>
                    <a:pt x="438415" y="47225"/>
                  </a:lnTo>
                  <a:lnTo>
                    <a:pt x="390016" y="21326"/>
                  </a:lnTo>
                  <a:lnTo>
                    <a:pt x="337479" y="5416"/>
                  </a:lnTo>
                  <a:lnTo>
                    <a:pt x="282029" y="0"/>
                  </a:lnTo>
                  <a:close/>
                </a:path>
                <a:path w="564514" h="564514">
                  <a:moveTo>
                    <a:pt x="473855" y="76358"/>
                  </a:moveTo>
                  <a:lnTo>
                    <a:pt x="282029" y="76358"/>
                  </a:lnTo>
                  <a:lnTo>
                    <a:pt x="329130" y="81800"/>
                  </a:lnTo>
                  <a:lnTo>
                    <a:pt x="372398" y="97295"/>
                  </a:lnTo>
                  <a:lnTo>
                    <a:pt x="410589" y="121599"/>
                  </a:lnTo>
                  <a:lnTo>
                    <a:pt x="442459" y="153468"/>
                  </a:lnTo>
                  <a:lnTo>
                    <a:pt x="466763" y="191659"/>
                  </a:lnTo>
                  <a:lnTo>
                    <a:pt x="482258" y="234928"/>
                  </a:lnTo>
                  <a:lnTo>
                    <a:pt x="487699" y="282029"/>
                  </a:lnTo>
                  <a:lnTo>
                    <a:pt x="482258" y="329130"/>
                  </a:lnTo>
                  <a:lnTo>
                    <a:pt x="466763" y="372398"/>
                  </a:lnTo>
                  <a:lnTo>
                    <a:pt x="442459" y="410589"/>
                  </a:lnTo>
                  <a:lnTo>
                    <a:pt x="410589" y="442458"/>
                  </a:lnTo>
                  <a:lnTo>
                    <a:pt x="372398" y="466763"/>
                  </a:lnTo>
                  <a:lnTo>
                    <a:pt x="329130" y="482258"/>
                  </a:lnTo>
                  <a:lnTo>
                    <a:pt x="282029" y="487699"/>
                  </a:lnTo>
                  <a:lnTo>
                    <a:pt x="473855" y="487699"/>
                  </a:lnTo>
                  <a:lnTo>
                    <a:pt x="516833" y="438414"/>
                  </a:lnTo>
                  <a:lnTo>
                    <a:pt x="542731" y="390016"/>
                  </a:lnTo>
                  <a:lnTo>
                    <a:pt x="558642" y="337479"/>
                  </a:lnTo>
                  <a:lnTo>
                    <a:pt x="564058" y="282029"/>
                  </a:lnTo>
                  <a:lnTo>
                    <a:pt x="558642" y="226578"/>
                  </a:lnTo>
                  <a:lnTo>
                    <a:pt x="542731" y="174042"/>
                  </a:lnTo>
                  <a:lnTo>
                    <a:pt x="516833" y="125643"/>
                  </a:lnTo>
                  <a:lnTo>
                    <a:pt x="481453" y="82604"/>
                  </a:lnTo>
                  <a:lnTo>
                    <a:pt x="473855" y="76358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447976" y="3048444"/>
            <a:ext cx="135890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333333"/>
                </a:solidFill>
                <a:latin typeface="SimSun"/>
                <a:cs typeface="SimSun"/>
              </a:rPr>
              <a:t>フリー質問項目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848187" y="2209558"/>
            <a:ext cx="564515" cy="412115"/>
          </a:xfrm>
          <a:custGeom>
            <a:avLst/>
            <a:gdLst/>
            <a:ahLst/>
            <a:cxnLst/>
            <a:rect l="l" t="t" r="r" b="b"/>
            <a:pathLst>
              <a:path w="564514" h="412114">
                <a:moveTo>
                  <a:pt x="490359" y="56464"/>
                </a:moveTo>
                <a:lnTo>
                  <a:pt x="488861" y="53975"/>
                </a:lnTo>
                <a:lnTo>
                  <a:pt x="483539" y="51181"/>
                </a:lnTo>
                <a:lnTo>
                  <a:pt x="480580" y="49720"/>
                </a:lnTo>
                <a:lnTo>
                  <a:pt x="477596" y="48310"/>
                </a:lnTo>
                <a:lnTo>
                  <a:pt x="477596" y="31559"/>
                </a:lnTo>
                <a:lnTo>
                  <a:pt x="476173" y="29222"/>
                </a:lnTo>
                <a:lnTo>
                  <a:pt x="476084" y="29070"/>
                </a:lnTo>
                <a:lnTo>
                  <a:pt x="473684" y="27813"/>
                </a:lnTo>
                <a:lnTo>
                  <a:pt x="447001" y="15786"/>
                </a:lnTo>
                <a:lnTo>
                  <a:pt x="419074" y="7086"/>
                </a:lnTo>
                <a:lnTo>
                  <a:pt x="390956" y="1905"/>
                </a:lnTo>
                <a:lnTo>
                  <a:pt x="392239" y="1905"/>
                </a:lnTo>
                <a:lnTo>
                  <a:pt x="361124" y="0"/>
                </a:lnTo>
                <a:lnTo>
                  <a:pt x="330949" y="1905"/>
                </a:lnTo>
                <a:lnTo>
                  <a:pt x="301294" y="7543"/>
                </a:lnTo>
                <a:lnTo>
                  <a:pt x="272580" y="16827"/>
                </a:lnTo>
                <a:lnTo>
                  <a:pt x="245186" y="29629"/>
                </a:lnTo>
                <a:lnTo>
                  <a:pt x="244309" y="29222"/>
                </a:lnTo>
                <a:lnTo>
                  <a:pt x="230644" y="22847"/>
                </a:lnTo>
                <a:lnTo>
                  <a:pt x="230644" y="54978"/>
                </a:lnTo>
                <a:lnTo>
                  <a:pt x="230644" y="275336"/>
                </a:lnTo>
                <a:lnTo>
                  <a:pt x="215557" y="270078"/>
                </a:lnTo>
                <a:lnTo>
                  <a:pt x="206121" y="266788"/>
                </a:lnTo>
                <a:lnTo>
                  <a:pt x="180886" y="260616"/>
                </a:lnTo>
                <a:lnTo>
                  <a:pt x="155194" y="256870"/>
                </a:lnTo>
                <a:lnTo>
                  <a:pt x="129235" y="255612"/>
                </a:lnTo>
                <a:lnTo>
                  <a:pt x="107086" y="256540"/>
                </a:lnTo>
                <a:lnTo>
                  <a:pt x="85051" y="259283"/>
                </a:lnTo>
                <a:lnTo>
                  <a:pt x="63296" y="263804"/>
                </a:lnTo>
                <a:lnTo>
                  <a:pt x="41986" y="270078"/>
                </a:lnTo>
                <a:lnTo>
                  <a:pt x="41986" y="47955"/>
                </a:lnTo>
                <a:lnTo>
                  <a:pt x="62941" y="39839"/>
                </a:lnTo>
                <a:lnTo>
                  <a:pt x="84620" y="33985"/>
                </a:lnTo>
                <a:lnTo>
                  <a:pt x="106794" y="30416"/>
                </a:lnTo>
                <a:lnTo>
                  <a:pt x="129235" y="29222"/>
                </a:lnTo>
                <a:lnTo>
                  <a:pt x="155625" y="30873"/>
                </a:lnTo>
                <a:lnTo>
                  <a:pt x="181546" y="35775"/>
                </a:lnTo>
                <a:lnTo>
                  <a:pt x="206667" y="43840"/>
                </a:lnTo>
                <a:lnTo>
                  <a:pt x="230644" y="54978"/>
                </a:lnTo>
                <a:lnTo>
                  <a:pt x="230644" y="22847"/>
                </a:lnTo>
                <a:lnTo>
                  <a:pt x="217792" y="16827"/>
                </a:lnTo>
                <a:lnTo>
                  <a:pt x="189064" y="7543"/>
                </a:lnTo>
                <a:lnTo>
                  <a:pt x="159410" y="1905"/>
                </a:lnTo>
                <a:lnTo>
                  <a:pt x="129235" y="0"/>
                </a:lnTo>
                <a:lnTo>
                  <a:pt x="98120" y="1905"/>
                </a:lnTo>
                <a:lnTo>
                  <a:pt x="99402" y="1905"/>
                </a:lnTo>
                <a:lnTo>
                  <a:pt x="71285" y="7086"/>
                </a:lnTo>
                <a:lnTo>
                  <a:pt x="43357" y="15786"/>
                </a:lnTo>
                <a:lnTo>
                  <a:pt x="16675" y="27813"/>
                </a:lnTo>
                <a:lnTo>
                  <a:pt x="14274" y="29070"/>
                </a:lnTo>
                <a:lnTo>
                  <a:pt x="12776" y="31559"/>
                </a:lnTo>
                <a:lnTo>
                  <a:pt x="12776" y="48310"/>
                </a:lnTo>
                <a:lnTo>
                  <a:pt x="9791" y="49720"/>
                </a:lnTo>
                <a:lnTo>
                  <a:pt x="6819" y="51181"/>
                </a:lnTo>
                <a:lnTo>
                  <a:pt x="1498" y="53975"/>
                </a:lnTo>
                <a:lnTo>
                  <a:pt x="0" y="56464"/>
                </a:lnTo>
                <a:lnTo>
                  <a:pt x="0" y="330149"/>
                </a:lnTo>
                <a:lnTo>
                  <a:pt x="1295" y="332486"/>
                </a:lnTo>
                <a:lnTo>
                  <a:pt x="4610" y="334556"/>
                </a:lnTo>
                <a:lnTo>
                  <a:pt x="5956" y="334937"/>
                </a:lnTo>
                <a:lnTo>
                  <a:pt x="8394" y="334937"/>
                </a:lnTo>
                <a:lnTo>
                  <a:pt x="9486" y="334683"/>
                </a:lnTo>
                <a:lnTo>
                  <a:pt x="10502" y="334200"/>
                </a:lnTo>
                <a:lnTo>
                  <a:pt x="35788" y="323621"/>
                </a:lnTo>
                <a:lnTo>
                  <a:pt x="62128" y="315963"/>
                </a:lnTo>
                <a:lnTo>
                  <a:pt x="89141" y="311302"/>
                </a:lnTo>
                <a:lnTo>
                  <a:pt x="116471" y="309727"/>
                </a:lnTo>
                <a:lnTo>
                  <a:pt x="145783" y="311531"/>
                </a:lnTo>
                <a:lnTo>
                  <a:pt x="174637" y="316865"/>
                </a:lnTo>
                <a:lnTo>
                  <a:pt x="202653" y="325640"/>
                </a:lnTo>
                <a:lnTo>
                  <a:pt x="229425" y="337743"/>
                </a:lnTo>
                <a:lnTo>
                  <a:pt x="230492" y="338315"/>
                </a:lnTo>
                <a:lnTo>
                  <a:pt x="231673" y="338594"/>
                </a:lnTo>
                <a:lnTo>
                  <a:pt x="258699" y="338594"/>
                </a:lnTo>
                <a:lnTo>
                  <a:pt x="259867" y="338315"/>
                </a:lnTo>
                <a:lnTo>
                  <a:pt x="260934" y="337743"/>
                </a:lnTo>
                <a:lnTo>
                  <a:pt x="269087" y="333641"/>
                </a:lnTo>
                <a:lnTo>
                  <a:pt x="277380" y="329844"/>
                </a:lnTo>
                <a:lnTo>
                  <a:pt x="285813" y="326364"/>
                </a:lnTo>
                <a:lnTo>
                  <a:pt x="294360" y="323215"/>
                </a:lnTo>
                <a:lnTo>
                  <a:pt x="287870" y="310692"/>
                </a:lnTo>
                <a:lnTo>
                  <a:pt x="287489" y="309727"/>
                </a:lnTo>
                <a:lnTo>
                  <a:pt x="282663" y="297472"/>
                </a:lnTo>
                <a:lnTo>
                  <a:pt x="278815" y="283629"/>
                </a:lnTo>
                <a:lnTo>
                  <a:pt x="277431" y="275336"/>
                </a:lnTo>
                <a:lnTo>
                  <a:pt x="276415" y="269252"/>
                </a:lnTo>
                <a:lnTo>
                  <a:pt x="270789" y="271106"/>
                </a:lnTo>
                <a:lnTo>
                  <a:pt x="265214" y="273126"/>
                </a:lnTo>
                <a:lnTo>
                  <a:pt x="259715" y="275336"/>
                </a:lnTo>
                <a:lnTo>
                  <a:pt x="259715" y="54978"/>
                </a:lnTo>
                <a:lnTo>
                  <a:pt x="308813" y="35775"/>
                </a:lnTo>
                <a:lnTo>
                  <a:pt x="354596" y="29629"/>
                </a:lnTo>
                <a:lnTo>
                  <a:pt x="361124" y="29222"/>
                </a:lnTo>
                <a:lnTo>
                  <a:pt x="383565" y="30416"/>
                </a:lnTo>
                <a:lnTo>
                  <a:pt x="405739" y="33985"/>
                </a:lnTo>
                <a:lnTo>
                  <a:pt x="427418" y="39839"/>
                </a:lnTo>
                <a:lnTo>
                  <a:pt x="448386" y="47955"/>
                </a:lnTo>
                <a:lnTo>
                  <a:pt x="448386" y="119545"/>
                </a:lnTo>
                <a:lnTo>
                  <a:pt x="459549" y="122936"/>
                </a:lnTo>
                <a:lnTo>
                  <a:pt x="470293" y="127215"/>
                </a:lnTo>
                <a:lnTo>
                  <a:pt x="480580" y="132359"/>
                </a:lnTo>
                <a:lnTo>
                  <a:pt x="490359" y="138303"/>
                </a:lnTo>
                <a:lnTo>
                  <a:pt x="490359" y="56464"/>
                </a:lnTo>
                <a:close/>
              </a:path>
              <a:path w="564514" h="412114">
                <a:moveTo>
                  <a:pt x="564057" y="393166"/>
                </a:moveTo>
                <a:lnTo>
                  <a:pt x="562673" y="386029"/>
                </a:lnTo>
                <a:lnTo>
                  <a:pt x="558520" y="379768"/>
                </a:lnTo>
                <a:lnTo>
                  <a:pt x="527431" y="348678"/>
                </a:lnTo>
                <a:lnTo>
                  <a:pt x="506933" y="328180"/>
                </a:lnTo>
                <a:lnTo>
                  <a:pt x="502069" y="323316"/>
                </a:lnTo>
                <a:lnTo>
                  <a:pt x="512495" y="307619"/>
                </a:lnTo>
                <a:lnTo>
                  <a:pt x="520103" y="290499"/>
                </a:lnTo>
                <a:lnTo>
                  <a:pt x="524789" y="272364"/>
                </a:lnTo>
                <a:lnTo>
                  <a:pt x="526376" y="253568"/>
                </a:lnTo>
                <a:lnTo>
                  <a:pt x="517525" y="209829"/>
                </a:lnTo>
                <a:lnTo>
                  <a:pt x="496684" y="178955"/>
                </a:lnTo>
                <a:lnTo>
                  <a:pt x="493395" y="174066"/>
                </a:lnTo>
                <a:lnTo>
                  <a:pt x="488505" y="170776"/>
                </a:lnTo>
                <a:lnTo>
                  <a:pt x="488505" y="253568"/>
                </a:lnTo>
                <a:lnTo>
                  <a:pt x="482638" y="282587"/>
                </a:lnTo>
                <a:lnTo>
                  <a:pt x="466623" y="306298"/>
                </a:lnTo>
                <a:lnTo>
                  <a:pt x="442912" y="322313"/>
                </a:lnTo>
                <a:lnTo>
                  <a:pt x="413893" y="328180"/>
                </a:lnTo>
                <a:lnTo>
                  <a:pt x="384873" y="322313"/>
                </a:lnTo>
                <a:lnTo>
                  <a:pt x="361162" y="306298"/>
                </a:lnTo>
                <a:lnTo>
                  <a:pt x="345147" y="282587"/>
                </a:lnTo>
                <a:lnTo>
                  <a:pt x="339280" y="253568"/>
                </a:lnTo>
                <a:lnTo>
                  <a:pt x="345147" y="224548"/>
                </a:lnTo>
                <a:lnTo>
                  <a:pt x="361162" y="200837"/>
                </a:lnTo>
                <a:lnTo>
                  <a:pt x="384873" y="184823"/>
                </a:lnTo>
                <a:lnTo>
                  <a:pt x="413893" y="178955"/>
                </a:lnTo>
                <a:lnTo>
                  <a:pt x="442912" y="184823"/>
                </a:lnTo>
                <a:lnTo>
                  <a:pt x="466623" y="200837"/>
                </a:lnTo>
                <a:lnTo>
                  <a:pt x="482638" y="224548"/>
                </a:lnTo>
                <a:lnTo>
                  <a:pt x="488505" y="253568"/>
                </a:lnTo>
                <a:lnTo>
                  <a:pt x="488505" y="170776"/>
                </a:lnTo>
                <a:lnTo>
                  <a:pt x="457631" y="149936"/>
                </a:lnTo>
                <a:lnTo>
                  <a:pt x="413893" y="141084"/>
                </a:lnTo>
                <a:lnTo>
                  <a:pt x="370154" y="149936"/>
                </a:lnTo>
                <a:lnTo>
                  <a:pt x="334391" y="174066"/>
                </a:lnTo>
                <a:lnTo>
                  <a:pt x="310273" y="209829"/>
                </a:lnTo>
                <a:lnTo>
                  <a:pt x="301409" y="253568"/>
                </a:lnTo>
                <a:lnTo>
                  <a:pt x="310273" y="297307"/>
                </a:lnTo>
                <a:lnTo>
                  <a:pt x="334391" y="333070"/>
                </a:lnTo>
                <a:lnTo>
                  <a:pt x="370154" y="357200"/>
                </a:lnTo>
                <a:lnTo>
                  <a:pt x="413893" y="366052"/>
                </a:lnTo>
                <a:lnTo>
                  <a:pt x="429755" y="364934"/>
                </a:lnTo>
                <a:lnTo>
                  <a:pt x="445160" y="361632"/>
                </a:lnTo>
                <a:lnTo>
                  <a:pt x="459930" y="356196"/>
                </a:lnTo>
                <a:lnTo>
                  <a:pt x="473887" y="348678"/>
                </a:lnTo>
                <a:lnTo>
                  <a:pt x="535330" y="410121"/>
                </a:lnTo>
                <a:lnTo>
                  <a:pt x="540080" y="412089"/>
                </a:lnTo>
                <a:lnTo>
                  <a:pt x="550189" y="412089"/>
                </a:lnTo>
                <a:lnTo>
                  <a:pt x="554951" y="410121"/>
                </a:lnTo>
                <a:lnTo>
                  <a:pt x="558520" y="406552"/>
                </a:lnTo>
                <a:lnTo>
                  <a:pt x="562673" y="400291"/>
                </a:lnTo>
                <a:lnTo>
                  <a:pt x="564057" y="393166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511627" y="3048444"/>
            <a:ext cx="977900" cy="5130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 indent="95250">
              <a:lnSpc>
                <a:spcPts val="1800"/>
              </a:lnSpc>
              <a:spcBef>
                <a:spcPts val="355"/>
              </a:spcBef>
            </a:pPr>
            <a:r>
              <a:rPr dirty="0" sz="1700" spc="-175">
                <a:solidFill>
                  <a:srgbClr val="333333"/>
                </a:solidFill>
                <a:latin typeface="SimSun"/>
                <a:cs typeface="SimSun"/>
              </a:rPr>
              <a:t>初期面談</a:t>
            </a:r>
            <a:r>
              <a:rPr dirty="0" sz="1700" spc="-215">
                <a:solidFill>
                  <a:srgbClr val="333333"/>
                </a:solidFill>
                <a:latin typeface="SimSun"/>
                <a:cs typeface="SimSun"/>
              </a:rPr>
              <a:t>クリア基準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801755" y="2290600"/>
            <a:ext cx="410209" cy="407670"/>
            <a:chOff x="6801755" y="2290600"/>
            <a:chExt cx="410209" cy="407670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200" y="2294827"/>
              <a:ext cx="99402" cy="14512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1755" y="2294827"/>
              <a:ext cx="99484" cy="14513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890144" y="2290609"/>
              <a:ext cx="233679" cy="407670"/>
            </a:xfrm>
            <a:custGeom>
              <a:avLst/>
              <a:gdLst/>
              <a:ahLst/>
              <a:cxnLst/>
              <a:rect l="l" t="t" r="r" b="b"/>
              <a:pathLst>
                <a:path w="233679" h="407669">
                  <a:moveTo>
                    <a:pt x="196583" y="316039"/>
                  </a:moveTo>
                  <a:lnTo>
                    <a:pt x="36474" y="316039"/>
                  </a:lnTo>
                  <a:lnTo>
                    <a:pt x="36474" y="407060"/>
                  </a:lnTo>
                  <a:lnTo>
                    <a:pt x="196583" y="407060"/>
                  </a:lnTo>
                  <a:lnTo>
                    <a:pt x="196583" y="316039"/>
                  </a:lnTo>
                  <a:close/>
                </a:path>
                <a:path w="233679" h="407669">
                  <a:moveTo>
                    <a:pt x="233057" y="38404"/>
                  </a:moveTo>
                  <a:lnTo>
                    <a:pt x="232918" y="29451"/>
                  </a:lnTo>
                  <a:lnTo>
                    <a:pt x="232537" y="18770"/>
                  </a:lnTo>
                  <a:lnTo>
                    <a:pt x="231902" y="8305"/>
                  </a:lnTo>
                  <a:lnTo>
                    <a:pt x="231025" y="0"/>
                  </a:lnTo>
                  <a:lnTo>
                    <a:pt x="2032" y="0"/>
                  </a:lnTo>
                  <a:lnTo>
                    <a:pt x="1155" y="8305"/>
                  </a:lnTo>
                  <a:lnTo>
                    <a:pt x="520" y="18770"/>
                  </a:lnTo>
                  <a:lnTo>
                    <a:pt x="139" y="29451"/>
                  </a:lnTo>
                  <a:lnTo>
                    <a:pt x="0" y="38404"/>
                  </a:lnTo>
                  <a:lnTo>
                    <a:pt x="7480" y="95681"/>
                  </a:lnTo>
                  <a:lnTo>
                    <a:pt x="28079" y="147116"/>
                  </a:lnTo>
                  <a:lnTo>
                    <a:pt x="59067" y="186766"/>
                  </a:lnTo>
                  <a:lnTo>
                    <a:pt x="97701" y="208686"/>
                  </a:lnTo>
                  <a:lnTo>
                    <a:pt x="83934" y="240360"/>
                  </a:lnTo>
                  <a:lnTo>
                    <a:pt x="63347" y="258178"/>
                  </a:lnTo>
                  <a:lnTo>
                    <a:pt x="44640" y="266026"/>
                  </a:lnTo>
                  <a:lnTo>
                    <a:pt x="36474" y="267766"/>
                  </a:lnTo>
                  <a:lnTo>
                    <a:pt x="36474" y="296456"/>
                  </a:lnTo>
                  <a:lnTo>
                    <a:pt x="196583" y="296456"/>
                  </a:lnTo>
                  <a:lnTo>
                    <a:pt x="196583" y="267766"/>
                  </a:lnTo>
                  <a:lnTo>
                    <a:pt x="188417" y="266026"/>
                  </a:lnTo>
                  <a:lnTo>
                    <a:pt x="169710" y="258178"/>
                  </a:lnTo>
                  <a:lnTo>
                    <a:pt x="149123" y="240360"/>
                  </a:lnTo>
                  <a:lnTo>
                    <a:pt x="135356" y="208686"/>
                  </a:lnTo>
                  <a:lnTo>
                    <a:pt x="173990" y="186766"/>
                  </a:lnTo>
                  <a:lnTo>
                    <a:pt x="204978" y="147116"/>
                  </a:lnTo>
                  <a:lnTo>
                    <a:pt x="225577" y="95681"/>
                  </a:lnTo>
                  <a:lnTo>
                    <a:pt x="233057" y="38404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8407" y="2133601"/>
            <a:ext cx="96542" cy="91815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6851538" y="2179320"/>
            <a:ext cx="62230" cy="64135"/>
          </a:xfrm>
          <a:custGeom>
            <a:avLst/>
            <a:gdLst/>
            <a:ahLst/>
            <a:cxnLst/>
            <a:rect l="l" t="t" r="r" b="b"/>
            <a:pathLst>
              <a:path w="62229" h="64135">
                <a:moveTo>
                  <a:pt x="25865" y="0"/>
                </a:moveTo>
                <a:lnTo>
                  <a:pt x="20754" y="21677"/>
                </a:lnTo>
                <a:lnTo>
                  <a:pt x="0" y="29755"/>
                </a:lnTo>
                <a:lnTo>
                  <a:pt x="19036" y="41314"/>
                </a:lnTo>
                <a:lnTo>
                  <a:pt x="20306" y="63549"/>
                </a:lnTo>
                <a:lnTo>
                  <a:pt x="37182" y="49017"/>
                </a:lnTo>
                <a:lnTo>
                  <a:pt x="58720" y="54681"/>
                </a:lnTo>
                <a:lnTo>
                  <a:pt x="50115" y="34139"/>
                </a:lnTo>
                <a:lnTo>
                  <a:pt x="62157" y="15404"/>
                </a:lnTo>
                <a:lnTo>
                  <a:pt x="39962" y="17242"/>
                </a:lnTo>
                <a:lnTo>
                  <a:pt x="25865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099661" y="2179320"/>
            <a:ext cx="62230" cy="64135"/>
          </a:xfrm>
          <a:custGeom>
            <a:avLst/>
            <a:gdLst/>
            <a:ahLst/>
            <a:cxnLst/>
            <a:rect l="l" t="t" r="r" b="b"/>
            <a:pathLst>
              <a:path w="62229" h="64135">
                <a:moveTo>
                  <a:pt x="36291" y="0"/>
                </a:moveTo>
                <a:lnTo>
                  <a:pt x="22196" y="17242"/>
                </a:lnTo>
                <a:lnTo>
                  <a:pt x="0" y="15404"/>
                </a:lnTo>
                <a:lnTo>
                  <a:pt x="12043" y="34139"/>
                </a:lnTo>
                <a:lnTo>
                  <a:pt x="3436" y="54681"/>
                </a:lnTo>
                <a:lnTo>
                  <a:pt x="24976" y="49017"/>
                </a:lnTo>
                <a:lnTo>
                  <a:pt x="41852" y="63549"/>
                </a:lnTo>
                <a:lnTo>
                  <a:pt x="43121" y="41314"/>
                </a:lnTo>
                <a:lnTo>
                  <a:pt x="62158" y="29755"/>
                </a:lnTo>
                <a:lnTo>
                  <a:pt x="41402" y="21676"/>
                </a:lnTo>
                <a:lnTo>
                  <a:pt x="36291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610270" y="876744"/>
            <a:ext cx="5161280" cy="456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905"/>
              </a:lnSpc>
              <a:spcBef>
                <a:spcPts val="95"/>
              </a:spcBef>
            </a:pPr>
            <a:r>
              <a:rPr dirty="0" sz="1700" spc="-180" b="1">
                <a:solidFill>
                  <a:srgbClr val="333333"/>
                </a:solidFill>
                <a:latin typeface="BIZ UDPGothic"/>
                <a:cs typeface="BIZ UDPGothic"/>
              </a:rPr>
              <a:t>求職者と面談をするにあたり、必要情報をご提出ください。</a:t>
            </a:r>
            <a:endParaRPr sz="1700">
              <a:latin typeface="BIZ UDPGothic"/>
              <a:cs typeface="BIZ UDPGothic"/>
            </a:endParaRPr>
          </a:p>
          <a:p>
            <a:pPr algn="ctr">
              <a:lnSpc>
                <a:spcPts val="1490"/>
              </a:lnSpc>
            </a:pPr>
            <a:r>
              <a:rPr dirty="0" sz="1350" spc="-170">
                <a:solidFill>
                  <a:srgbClr val="333333"/>
                </a:solidFill>
                <a:latin typeface="SimSun"/>
                <a:cs typeface="SimSun"/>
              </a:rPr>
              <a:t>例：週に一度情報をまとめ求職者にご案内。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0" y="4495817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58751" y="60089"/>
            <a:ext cx="1894839" cy="2584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60" b="0">
                <a:solidFill>
                  <a:srgbClr val="FFFFFF"/>
                </a:solidFill>
                <a:latin typeface="Source Han Sans JP"/>
                <a:cs typeface="Source Han Sans JP"/>
              </a:rPr>
              <a:t>AI</a:t>
            </a:r>
            <a:r>
              <a:rPr dirty="0" sz="1500" spc="-145" b="0">
                <a:solidFill>
                  <a:srgbClr val="FFFFFF"/>
                </a:solidFill>
                <a:latin typeface="SimSun"/>
                <a:cs typeface="SimSun"/>
              </a:rPr>
              <a:t>面談における提出書類</a:t>
            </a:r>
            <a:endParaRPr sz="1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333892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751" y="60089"/>
            <a:ext cx="1207135" cy="2584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50" b="0">
                <a:solidFill>
                  <a:srgbClr val="FFFFFF"/>
                </a:solidFill>
                <a:latin typeface="SimSun"/>
                <a:cs typeface="SimSun"/>
              </a:rPr>
              <a:t>人と</a:t>
            </a:r>
            <a:r>
              <a:rPr dirty="0" sz="1450" spc="-60" b="0">
                <a:solidFill>
                  <a:srgbClr val="FFFFFF"/>
                </a:solidFill>
                <a:latin typeface="Source Han Sans JP"/>
                <a:cs typeface="Source Han Sans JP"/>
              </a:rPr>
              <a:t>AI</a:t>
            </a:r>
            <a:r>
              <a:rPr dirty="0" sz="1500" spc="-145" b="0">
                <a:solidFill>
                  <a:srgbClr val="FFFFFF"/>
                </a:solidFill>
                <a:latin typeface="SimSun"/>
                <a:cs typeface="SimSun"/>
              </a:rPr>
              <a:t>との比較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25797" y="543369"/>
            <a:ext cx="193040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4" b="1">
                <a:solidFill>
                  <a:srgbClr val="333333"/>
                </a:solidFill>
                <a:latin typeface="BIZ UDPGothic"/>
                <a:cs typeface="BIZ UDPGothic"/>
              </a:rPr>
              <a:t>人との使用時間の比較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30002" y="1290062"/>
            <a:ext cx="51117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70" b="1">
                <a:solidFill>
                  <a:srgbClr val="B1B1B1"/>
                </a:solidFill>
                <a:latin typeface="BIZ UDPGothic"/>
                <a:cs typeface="BIZ UDPGothic"/>
              </a:rPr>
              <a:t>導入前</a:t>
            </a:r>
            <a:endParaRPr sz="1450">
              <a:latin typeface="BIZ UDPGothic"/>
              <a:cs typeface="BIZ UDPGothic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486037" y="1666880"/>
            <a:ext cx="868680" cy="102870"/>
            <a:chOff x="2486037" y="1666880"/>
            <a:chExt cx="868680" cy="102870"/>
          </a:xfrm>
        </p:grpSpPr>
        <p:sp>
          <p:nvSpPr>
            <p:cNvPr id="8" name="object 8" descr=""/>
            <p:cNvSpPr/>
            <p:nvPr/>
          </p:nvSpPr>
          <p:spPr>
            <a:xfrm>
              <a:off x="2486037" y="1676405"/>
              <a:ext cx="809625" cy="0"/>
            </a:xfrm>
            <a:custGeom>
              <a:avLst/>
              <a:gdLst/>
              <a:ahLst/>
              <a:cxnLst/>
              <a:rect l="l" t="t" r="r" b="b"/>
              <a:pathLst>
                <a:path w="809625" h="0">
                  <a:moveTo>
                    <a:pt x="0" y="0"/>
                  </a:moveTo>
                  <a:lnTo>
                    <a:pt x="809626" y="0"/>
                  </a:lnTo>
                </a:path>
              </a:pathLst>
            </a:custGeom>
            <a:ln w="19050">
              <a:solidFill>
                <a:srgbClr val="B1B1B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335096" y="1666887"/>
              <a:ext cx="19050" cy="102870"/>
            </a:xfrm>
            <a:custGeom>
              <a:avLst/>
              <a:gdLst/>
              <a:ahLst/>
              <a:cxnLst/>
              <a:rect l="l" t="t" r="r" b="b"/>
              <a:pathLst>
                <a:path w="19050" h="102869">
                  <a:moveTo>
                    <a:pt x="19050" y="0"/>
                  </a:moveTo>
                  <a:lnTo>
                    <a:pt x="8191" y="0"/>
                  </a:lnTo>
                  <a:lnTo>
                    <a:pt x="8191" y="10160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0" y="102870"/>
                  </a:lnTo>
                  <a:lnTo>
                    <a:pt x="19050" y="102870"/>
                  </a:lnTo>
                  <a:lnTo>
                    <a:pt x="19050" y="19050"/>
                  </a:lnTo>
                  <a:lnTo>
                    <a:pt x="19050" y="10160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2333637" y="1666880"/>
            <a:ext cx="1838325" cy="2200910"/>
            <a:chOff x="2333637" y="1666880"/>
            <a:chExt cx="1838325" cy="2200910"/>
          </a:xfrm>
        </p:grpSpPr>
        <p:sp>
          <p:nvSpPr>
            <p:cNvPr id="11" name="object 11" descr=""/>
            <p:cNvSpPr/>
            <p:nvPr/>
          </p:nvSpPr>
          <p:spPr>
            <a:xfrm>
              <a:off x="3288957" y="1817941"/>
              <a:ext cx="65405" cy="2050414"/>
            </a:xfrm>
            <a:custGeom>
              <a:avLst/>
              <a:gdLst/>
              <a:ahLst/>
              <a:cxnLst/>
              <a:rect l="l" t="t" r="r" b="b"/>
              <a:pathLst>
                <a:path w="65404" h="2050414">
                  <a:moveTo>
                    <a:pt x="65189" y="2045284"/>
                  </a:moveTo>
                  <a:lnTo>
                    <a:pt x="0" y="2045284"/>
                  </a:lnTo>
                  <a:lnTo>
                    <a:pt x="0" y="2049856"/>
                  </a:lnTo>
                  <a:lnTo>
                    <a:pt x="65189" y="2049856"/>
                  </a:lnTo>
                  <a:lnTo>
                    <a:pt x="65189" y="2045284"/>
                  </a:lnTo>
                  <a:close/>
                </a:path>
                <a:path w="65404" h="2050414">
                  <a:moveTo>
                    <a:pt x="65189" y="1714500"/>
                  </a:moveTo>
                  <a:lnTo>
                    <a:pt x="46139" y="1714500"/>
                  </a:lnTo>
                  <a:lnTo>
                    <a:pt x="46139" y="1782445"/>
                  </a:lnTo>
                  <a:lnTo>
                    <a:pt x="65189" y="1782445"/>
                  </a:lnTo>
                  <a:lnTo>
                    <a:pt x="65189" y="1714500"/>
                  </a:lnTo>
                  <a:close/>
                </a:path>
                <a:path w="65404" h="2050414">
                  <a:moveTo>
                    <a:pt x="65189" y="857250"/>
                  </a:moveTo>
                  <a:lnTo>
                    <a:pt x="46139" y="857250"/>
                  </a:lnTo>
                  <a:lnTo>
                    <a:pt x="46139" y="952500"/>
                  </a:lnTo>
                  <a:lnTo>
                    <a:pt x="65189" y="952500"/>
                  </a:lnTo>
                  <a:lnTo>
                    <a:pt x="65189" y="857250"/>
                  </a:lnTo>
                  <a:close/>
                </a:path>
                <a:path w="65404" h="2050414">
                  <a:moveTo>
                    <a:pt x="65189" y="714375"/>
                  </a:moveTo>
                  <a:lnTo>
                    <a:pt x="46139" y="714375"/>
                  </a:lnTo>
                  <a:lnTo>
                    <a:pt x="46139" y="809625"/>
                  </a:lnTo>
                  <a:lnTo>
                    <a:pt x="65189" y="809625"/>
                  </a:lnTo>
                  <a:lnTo>
                    <a:pt x="65189" y="714375"/>
                  </a:lnTo>
                  <a:close/>
                </a:path>
                <a:path w="65404" h="2050414">
                  <a:moveTo>
                    <a:pt x="65189" y="571500"/>
                  </a:moveTo>
                  <a:lnTo>
                    <a:pt x="46139" y="571500"/>
                  </a:lnTo>
                  <a:lnTo>
                    <a:pt x="46139" y="666750"/>
                  </a:lnTo>
                  <a:lnTo>
                    <a:pt x="65189" y="666750"/>
                  </a:lnTo>
                  <a:lnTo>
                    <a:pt x="65189" y="571500"/>
                  </a:lnTo>
                  <a:close/>
                </a:path>
                <a:path w="65404" h="2050414">
                  <a:moveTo>
                    <a:pt x="65189" y="428625"/>
                  </a:moveTo>
                  <a:lnTo>
                    <a:pt x="46139" y="428625"/>
                  </a:lnTo>
                  <a:lnTo>
                    <a:pt x="46139" y="523875"/>
                  </a:lnTo>
                  <a:lnTo>
                    <a:pt x="65189" y="523875"/>
                  </a:lnTo>
                  <a:lnTo>
                    <a:pt x="65189" y="428625"/>
                  </a:lnTo>
                  <a:close/>
                </a:path>
                <a:path w="65404" h="2050414">
                  <a:moveTo>
                    <a:pt x="65189" y="285750"/>
                  </a:moveTo>
                  <a:lnTo>
                    <a:pt x="46139" y="285750"/>
                  </a:lnTo>
                  <a:lnTo>
                    <a:pt x="46139" y="381000"/>
                  </a:lnTo>
                  <a:lnTo>
                    <a:pt x="65189" y="381000"/>
                  </a:lnTo>
                  <a:lnTo>
                    <a:pt x="65189" y="285750"/>
                  </a:lnTo>
                  <a:close/>
                </a:path>
                <a:path w="65404" h="2050414">
                  <a:moveTo>
                    <a:pt x="65189" y="142875"/>
                  </a:moveTo>
                  <a:lnTo>
                    <a:pt x="46139" y="142875"/>
                  </a:lnTo>
                  <a:lnTo>
                    <a:pt x="46139" y="238125"/>
                  </a:lnTo>
                  <a:lnTo>
                    <a:pt x="65189" y="238125"/>
                  </a:lnTo>
                  <a:lnTo>
                    <a:pt x="65189" y="142875"/>
                  </a:lnTo>
                  <a:close/>
                </a:path>
                <a:path w="65404" h="2050414">
                  <a:moveTo>
                    <a:pt x="65189" y="0"/>
                  </a:moveTo>
                  <a:lnTo>
                    <a:pt x="46139" y="0"/>
                  </a:lnTo>
                  <a:lnTo>
                    <a:pt x="46139" y="95250"/>
                  </a:lnTo>
                  <a:lnTo>
                    <a:pt x="65189" y="95250"/>
                  </a:lnTo>
                  <a:lnTo>
                    <a:pt x="6518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31718" y="3857780"/>
              <a:ext cx="809625" cy="0"/>
            </a:xfrm>
            <a:custGeom>
              <a:avLst/>
              <a:gdLst/>
              <a:ahLst/>
              <a:cxnLst/>
              <a:rect l="l" t="t" r="r" b="b"/>
              <a:pathLst>
                <a:path w="809625" h="0">
                  <a:moveTo>
                    <a:pt x="0" y="0"/>
                  </a:moveTo>
                  <a:lnTo>
                    <a:pt x="809626" y="0"/>
                  </a:lnTo>
                </a:path>
              </a:pathLst>
            </a:custGeom>
            <a:ln w="19050">
              <a:solidFill>
                <a:srgbClr val="B1B1B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33637" y="3863214"/>
              <a:ext cx="50800" cy="5080"/>
            </a:xfrm>
            <a:custGeom>
              <a:avLst/>
              <a:gdLst/>
              <a:ahLst/>
              <a:cxnLst/>
              <a:rect l="l" t="t" r="r" b="b"/>
              <a:pathLst>
                <a:path w="50800" h="5079">
                  <a:moveTo>
                    <a:pt x="0" y="4574"/>
                  </a:moveTo>
                  <a:lnTo>
                    <a:pt x="50455" y="4574"/>
                  </a:lnTo>
                  <a:lnTo>
                    <a:pt x="50455" y="0"/>
                  </a:lnTo>
                  <a:lnTo>
                    <a:pt x="0" y="0"/>
                  </a:lnTo>
                  <a:lnTo>
                    <a:pt x="0" y="4574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343162" y="1803210"/>
              <a:ext cx="0" cy="1809750"/>
            </a:xfrm>
            <a:custGeom>
              <a:avLst/>
              <a:gdLst/>
              <a:ahLst/>
              <a:cxnLst/>
              <a:rect l="l" t="t" r="r" b="b"/>
              <a:pathLst>
                <a:path w="0" h="1809750">
                  <a:moveTo>
                    <a:pt x="0" y="0"/>
                  </a:moveTo>
                  <a:lnTo>
                    <a:pt x="0" y="1809750"/>
                  </a:lnTo>
                </a:path>
              </a:pathLst>
            </a:custGeom>
            <a:ln w="19050">
              <a:solidFill>
                <a:srgbClr val="B1B1B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333625" y="1666887"/>
              <a:ext cx="104775" cy="88900"/>
            </a:xfrm>
            <a:custGeom>
              <a:avLst/>
              <a:gdLst/>
              <a:ahLst/>
              <a:cxnLst/>
              <a:rect l="l" t="t" r="r" b="b"/>
              <a:pathLst>
                <a:path w="104775" h="88900">
                  <a:moveTo>
                    <a:pt x="10477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0" y="88900"/>
                  </a:lnTo>
                  <a:lnTo>
                    <a:pt x="19050" y="88900"/>
                  </a:lnTo>
                  <a:lnTo>
                    <a:pt x="19050" y="19050"/>
                  </a:lnTo>
                  <a:lnTo>
                    <a:pt x="104775" y="19050"/>
                  </a:lnTo>
                  <a:lnTo>
                    <a:pt x="104775" y="10160"/>
                  </a:lnTo>
                  <a:lnTo>
                    <a:pt x="104775" y="95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33637" y="3600384"/>
              <a:ext cx="1021080" cy="262890"/>
            </a:xfrm>
            <a:custGeom>
              <a:avLst/>
              <a:gdLst/>
              <a:ahLst/>
              <a:cxnLst/>
              <a:rect l="l" t="t" r="r" b="b"/>
              <a:pathLst>
                <a:path w="1021079" h="262889">
                  <a:moveTo>
                    <a:pt x="1020515" y="262830"/>
                  </a:moveTo>
                  <a:lnTo>
                    <a:pt x="0" y="262830"/>
                  </a:lnTo>
                  <a:lnTo>
                    <a:pt x="0" y="0"/>
                  </a:lnTo>
                  <a:lnTo>
                    <a:pt x="1020515" y="0"/>
                  </a:lnTo>
                  <a:lnTo>
                    <a:pt x="1020515" y="262830"/>
                  </a:lnTo>
                  <a:close/>
                </a:path>
              </a:pathLst>
            </a:custGeom>
            <a:solidFill>
              <a:srgbClr val="4041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86049" y="1955188"/>
              <a:ext cx="1485900" cy="746760"/>
            </a:xfrm>
            <a:custGeom>
              <a:avLst/>
              <a:gdLst/>
              <a:ahLst/>
              <a:cxnLst/>
              <a:rect l="l" t="t" r="r" b="b"/>
              <a:pathLst>
                <a:path w="1485900" h="746760">
                  <a:moveTo>
                    <a:pt x="1485899" y="746449"/>
                  </a:moveTo>
                  <a:lnTo>
                    <a:pt x="152399" y="746449"/>
                  </a:lnTo>
                  <a:lnTo>
                    <a:pt x="152399" y="567301"/>
                  </a:lnTo>
                  <a:lnTo>
                    <a:pt x="0" y="567301"/>
                  </a:lnTo>
                  <a:lnTo>
                    <a:pt x="152399" y="423356"/>
                  </a:lnTo>
                  <a:lnTo>
                    <a:pt x="152399" y="0"/>
                  </a:lnTo>
                  <a:lnTo>
                    <a:pt x="1485899" y="0"/>
                  </a:lnTo>
                  <a:lnTo>
                    <a:pt x="1485899" y="746449"/>
                  </a:lnTo>
                  <a:close/>
                </a:path>
              </a:pathLst>
            </a:custGeom>
            <a:solidFill>
              <a:srgbClr val="E7EB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3335104" y="2818065"/>
            <a:ext cx="19050" cy="95250"/>
          </a:xfrm>
          <a:custGeom>
            <a:avLst/>
            <a:gdLst/>
            <a:ahLst/>
            <a:cxnLst/>
            <a:rect l="l" t="t" r="r" b="b"/>
            <a:pathLst>
              <a:path w="19050" h="95250">
                <a:moveTo>
                  <a:pt x="19050" y="95249"/>
                </a:moveTo>
                <a:lnTo>
                  <a:pt x="0" y="95249"/>
                </a:lnTo>
                <a:lnTo>
                  <a:pt x="0" y="0"/>
                </a:lnTo>
                <a:lnTo>
                  <a:pt x="19050" y="0"/>
                </a:lnTo>
                <a:lnTo>
                  <a:pt x="19050" y="95249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335104" y="2960940"/>
            <a:ext cx="19050" cy="95250"/>
          </a:xfrm>
          <a:custGeom>
            <a:avLst/>
            <a:gdLst/>
            <a:ahLst/>
            <a:cxnLst/>
            <a:rect l="l" t="t" r="r" b="b"/>
            <a:pathLst>
              <a:path w="19050" h="95250">
                <a:moveTo>
                  <a:pt x="19050" y="95250"/>
                </a:moveTo>
                <a:lnTo>
                  <a:pt x="0" y="95250"/>
                </a:lnTo>
                <a:lnTo>
                  <a:pt x="0" y="0"/>
                </a:lnTo>
                <a:lnTo>
                  <a:pt x="19050" y="0"/>
                </a:lnTo>
                <a:lnTo>
                  <a:pt x="19050" y="9525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335104" y="3103815"/>
            <a:ext cx="19050" cy="95250"/>
          </a:xfrm>
          <a:custGeom>
            <a:avLst/>
            <a:gdLst/>
            <a:ahLst/>
            <a:cxnLst/>
            <a:rect l="l" t="t" r="r" b="b"/>
            <a:pathLst>
              <a:path w="19050" h="95250">
                <a:moveTo>
                  <a:pt x="19050" y="95250"/>
                </a:moveTo>
                <a:lnTo>
                  <a:pt x="0" y="95250"/>
                </a:lnTo>
                <a:lnTo>
                  <a:pt x="0" y="0"/>
                </a:lnTo>
                <a:lnTo>
                  <a:pt x="19050" y="0"/>
                </a:lnTo>
                <a:lnTo>
                  <a:pt x="19050" y="9525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335104" y="3246690"/>
            <a:ext cx="19050" cy="95250"/>
          </a:xfrm>
          <a:custGeom>
            <a:avLst/>
            <a:gdLst/>
            <a:ahLst/>
            <a:cxnLst/>
            <a:rect l="l" t="t" r="r" b="b"/>
            <a:pathLst>
              <a:path w="19050" h="95250">
                <a:moveTo>
                  <a:pt x="19050" y="95250"/>
                </a:moveTo>
                <a:lnTo>
                  <a:pt x="0" y="95250"/>
                </a:lnTo>
                <a:lnTo>
                  <a:pt x="0" y="0"/>
                </a:lnTo>
                <a:lnTo>
                  <a:pt x="19050" y="0"/>
                </a:lnTo>
                <a:lnTo>
                  <a:pt x="19050" y="9525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335104" y="3389565"/>
            <a:ext cx="19050" cy="95250"/>
          </a:xfrm>
          <a:custGeom>
            <a:avLst/>
            <a:gdLst/>
            <a:ahLst/>
            <a:cxnLst/>
            <a:rect l="l" t="t" r="r" b="b"/>
            <a:pathLst>
              <a:path w="19050" h="95250">
                <a:moveTo>
                  <a:pt x="19050" y="95250"/>
                </a:moveTo>
                <a:lnTo>
                  <a:pt x="0" y="95250"/>
                </a:lnTo>
                <a:lnTo>
                  <a:pt x="0" y="0"/>
                </a:lnTo>
                <a:lnTo>
                  <a:pt x="19050" y="0"/>
                </a:lnTo>
                <a:lnTo>
                  <a:pt x="19050" y="9525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970261" y="2208205"/>
            <a:ext cx="110807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約</a:t>
            </a:r>
            <a:r>
              <a:rPr dirty="0" sz="1150" spc="-80">
                <a:solidFill>
                  <a:srgbClr val="333333"/>
                </a:solidFill>
                <a:latin typeface="Microsoft Sans Serif"/>
                <a:cs typeface="Microsoft Sans Serif"/>
              </a:rPr>
              <a:t>80</a:t>
            </a:r>
            <a:r>
              <a:rPr dirty="0" sz="1150" spc="-100">
                <a:solidFill>
                  <a:srgbClr val="333333"/>
                </a:solidFill>
                <a:latin typeface="SimSun"/>
                <a:cs typeface="SimSun"/>
              </a:rPr>
              <a:t>％の時間削減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942995" y="1709417"/>
            <a:ext cx="436880" cy="1200150"/>
            <a:chOff x="1942995" y="1709417"/>
            <a:chExt cx="436880" cy="1200150"/>
          </a:xfrm>
        </p:grpSpPr>
        <p:sp>
          <p:nvSpPr>
            <p:cNvPr id="25" name="object 25" descr=""/>
            <p:cNvSpPr/>
            <p:nvPr/>
          </p:nvSpPr>
          <p:spPr>
            <a:xfrm>
              <a:off x="1957282" y="1723704"/>
              <a:ext cx="334645" cy="1171575"/>
            </a:xfrm>
            <a:custGeom>
              <a:avLst/>
              <a:gdLst/>
              <a:ahLst/>
              <a:cxnLst/>
              <a:rect l="l" t="t" r="r" b="b"/>
              <a:pathLst>
                <a:path w="334644" h="1171575">
                  <a:moveTo>
                    <a:pt x="334134" y="1171457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957282" y="1723704"/>
              <a:ext cx="334645" cy="1171575"/>
            </a:xfrm>
            <a:custGeom>
              <a:avLst/>
              <a:gdLst/>
              <a:ahLst/>
              <a:cxnLst/>
              <a:rect l="l" t="t" r="r" b="b"/>
              <a:pathLst>
                <a:path w="334644" h="1171575">
                  <a:moveTo>
                    <a:pt x="0" y="0"/>
                  </a:moveTo>
                  <a:lnTo>
                    <a:pt x="334134" y="1171457"/>
                  </a:lnTo>
                </a:path>
              </a:pathLst>
            </a:custGeom>
            <a:ln w="2857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158979" y="2762724"/>
              <a:ext cx="206375" cy="132715"/>
            </a:xfrm>
            <a:custGeom>
              <a:avLst/>
              <a:gdLst/>
              <a:ahLst/>
              <a:cxnLst/>
              <a:rect l="l" t="t" r="r" b="b"/>
              <a:pathLst>
                <a:path w="206375" h="132714">
                  <a:moveTo>
                    <a:pt x="0" y="58783"/>
                  </a:moveTo>
                  <a:lnTo>
                    <a:pt x="132438" y="132438"/>
                  </a:lnTo>
                  <a:lnTo>
                    <a:pt x="206092" y="0"/>
                  </a:lnTo>
                </a:path>
              </a:pathLst>
            </a:custGeom>
            <a:ln w="2857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735214" y="1142342"/>
            <a:ext cx="1566545" cy="46355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200" spc="-150" i="1">
                <a:solidFill>
                  <a:srgbClr val="333333"/>
                </a:solidFill>
                <a:latin typeface="Meiryo"/>
                <a:cs typeface="Meiryo"/>
              </a:rPr>
              <a:t>・人件費：</a:t>
            </a:r>
            <a:r>
              <a:rPr dirty="0" sz="1200" spc="-90" i="1">
                <a:solidFill>
                  <a:srgbClr val="333333"/>
                </a:solidFill>
                <a:latin typeface="Arial"/>
                <a:cs typeface="Arial"/>
              </a:rPr>
              <a:t>400,000</a:t>
            </a:r>
            <a:r>
              <a:rPr dirty="0" sz="1200" spc="-165" i="1">
                <a:solidFill>
                  <a:srgbClr val="333333"/>
                </a:solidFill>
                <a:latin typeface="Meiryo"/>
                <a:cs typeface="Meiryo"/>
              </a:rPr>
              <a:t>円</a:t>
            </a:r>
            <a:r>
              <a:rPr dirty="0" sz="1200" i="1">
                <a:solidFill>
                  <a:srgbClr val="333333"/>
                </a:solidFill>
                <a:latin typeface="Arial"/>
                <a:cs typeface="Arial"/>
              </a:rPr>
              <a:t>/</a:t>
            </a:r>
            <a:r>
              <a:rPr dirty="0" sz="1200" spc="-50" i="1">
                <a:solidFill>
                  <a:srgbClr val="333333"/>
                </a:solidFill>
                <a:latin typeface="Meiryo"/>
                <a:cs typeface="Meiryo"/>
              </a:rPr>
              <a:t>月</a:t>
            </a:r>
            <a:endParaRPr sz="12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65" i="1">
                <a:solidFill>
                  <a:srgbClr val="333333"/>
                </a:solidFill>
                <a:latin typeface="Meiryo"/>
                <a:cs typeface="Meiryo"/>
              </a:rPr>
              <a:t>・時給換算：凡そ</a:t>
            </a:r>
            <a:r>
              <a:rPr dirty="0" sz="1200" spc="-75" i="1">
                <a:solidFill>
                  <a:srgbClr val="333333"/>
                </a:solidFill>
                <a:latin typeface="Arial"/>
                <a:cs typeface="Arial"/>
              </a:rPr>
              <a:t>2,400</a:t>
            </a:r>
            <a:r>
              <a:rPr dirty="0" sz="1200" spc="-50" i="1">
                <a:solidFill>
                  <a:srgbClr val="333333"/>
                </a:solidFill>
                <a:latin typeface="Meiryo"/>
                <a:cs typeface="Meiryo"/>
              </a:rPr>
              <a:t>円</a:t>
            </a:r>
            <a:endParaRPr sz="1200">
              <a:latin typeface="Meiryo"/>
              <a:cs typeface="Meiryo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57254" y="1676405"/>
            <a:ext cx="1057275" cy="2200910"/>
          </a:xfrm>
          <a:prstGeom prst="rect">
            <a:avLst/>
          </a:prstGeom>
          <a:solidFill>
            <a:srgbClr val="B1B1B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0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150" spc="-50" b="1">
                <a:solidFill>
                  <a:srgbClr val="333333"/>
                </a:solidFill>
                <a:latin typeface="BIZ UDPGothic"/>
                <a:cs typeface="BIZ UDPGothic"/>
              </a:rPr>
              <a:t>３時間程度</a:t>
            </a:r>
            <a:endParaRPr sz="1150">
              <a:latin typeface="BIZ UDPGothic"/>
              <a:cs typeface="BIZ UDPGothic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329705" y="1290062"/>
            <a:ext cx="102425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90" b="1">
                <a:solidFill>
                  <a:srgbClr val="404144"/>
                </a:solidFill>
                <a:latin typeface="Source Han Serif JP"/>
                <a:cs typeface="Source Han Serif JP"/>
              </a:rPr>
              <a:t>AI</a:t>
            </a:r>
            <a:r>
              <a:rPr dirty="0" sz="1450" spc="-170" b="1">
                <a:solidFill>
                  <a:srgbClr val="404144"/>
                </a:solidFill>
                <a:latin typeface="BIZ UDPGothic"/>
                <a:cs typeface="BIZ UDPGothic"/>
              </a:rPr>
              <a:t>人事導入後</a:t>
            </a:r>
            <a:endParaRPr sz="1450">
              <a:latin typeface="BIZ UDPGothic"/>
              <a:cs typeface="BIZ UDPGothic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735214" y="1646238"/>
            <a:ext cx="2825750" cy="4635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50" spc="-140">
                <a:solidFill>
                  <a:srgbClr val="333333"/>
                </a:solidFill>
                <a:latin typeface="SimSun"/>
                <a:cs typeface="SimSun"/>
              </a:rPr>
              <a:t>アルバイト</a:t>
            </a:r>
            <a:r>
              <a:rPr dirty="0" sz="1150" spc="-160">
                <a:solidFill>
                  <a:srgbClr val="333333"/>
                </a:solidFill>
                <a:latin typeface="Microsoft Sans Serif"/>
                <a:cs typeface="Microsoft Sans Serif"/>
              </a:rPr>
              <a:t>1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人の初期的面接にかかる時間は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書類の確認からアポ取り、当日の面接時間含め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735214" y="2122480"/>
            <a:ext cx="223329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前後工程込みで凡そ</a:t>
            </a:r>
            <a:r>
              <a:rPr dirty="0" sz="1150" spc="-70">
                <a:solidFill>
                  <a:srgbClr val="333333"/>
                </a:solidFill>
                <a:latin typeface="Microsoft Sans Serif"/>
                <a:cs typeface="Microsoft Sans Serif"/>
              </a:rPr>
              <a:t>3</a:t>
            </a:r>
            <a:r>
              <a:rPr dirty="0" sz="1150" spc="-105">
                <a:solidFill>
                  <a:srgbClr val="333333"/>
                </a:solidFill>
                <a:latin typeface="SimSun"/>
                <a:cs typeface="SimSun"/>
              </a:rPr>
              <a:t>時間程度と想定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735214" y="2570155"/>
            <a:ext cx="1713864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60">
                <a:solidFill>
                  <a:srgbClr val="333333"/>
                </a:solidFill>
                <a:latin typeface="SimSun"/>
                <a:cs typeface="SimSun"/>
              </a:rPr>
              <a:t>＝</a:t>
            </a:r>
            <a:r>
              <a:rPr dirty="0" sz="1150" spc="-60">
                <a:solidFill>
                  <a:srgbClr val="333333"/>
                </a:solidFill>
                <a:latin typeface="Microsoft Sans Serif"/>
                <a:cs typeface="Microsoft Sans Serif"/>
              </a:rPr>
              <a:t>2,400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円</a:t>
            </a:r>
            <a:r>
              <a:rPr dirty="0" sz="1150" spc="155">
                <a:solidFill>
                  <a:srgbClr val="333333"/>
                </a:solidFill>
                <a:latin typeface="Microsoft Sans Serif"/>
                <a:cs typeface="Microsoft Sans Serif"/>
              </a:rPr>
              <a:t>×3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時間</a:t>
            </a:r>
            <a:r>
              <a:rPr dirty="0" sz="1150" spc="-65">
                <a:solidFill>
                  <a:srgbClr val="333333"/>
                </a:solidFill>
                <a:latin typeface="SimSun"/>
                <a:cs typeface="SimSun"/>
              </a:rPr>
              <a:t>＝</a:t>
            </a:r>
            <a:r>
              <a:rPr dirty="0" sz="1150" spc="-65">
                <a:solidFill>
                  <a:srgbClr val="333333"/>
                </a:solidFill>
                <a:latin typeface="Microsoft Sans Serif"/>
                <a:cs typeface="Microsoft Sans Serif"/>
              </a:rPr>
              <a:t>7,200</a:t>
            </a:r>
            <a:r>
              <a:rPr dirty="0" sz="1150" spc="-50">
                <a:solidFill>
                  <a:srgbClr val="333333"/>
                </a:solidFill>
                <a:latin typeface="SimSun"/>
                <a:cs typeface="SimSun"/>
              </a:rPr>
              <a:t>円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735214" y="2970213"/>
            <a:ext cx="3163570" cy="1313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741680">
              <a:lnSpc>
                <a:spcPct val="125000"/>
              </a:lnSpc>
              <a:spcBef>
                <a:spcPts val="90"/>
              </a:spcBef>
            </a:pPr>
            <a:r>
              <a:rPr dirty="0" sz="1150" spc="-135">
                <a:solidFill>
                  <a:srgbClr val="333333"/>
                </a:solidFill>
                <a:latin typeface="SimSun"/>
                <a:cs typeface="SimSun"/>
              </a:rPr>
              <a:t>アルバイト一度にかかる</a:t>
            </a:r>
            <a:r>
              <a:rPr dirty="0" sz="1150">
                <a:solidFill>
                  <a:srgbClr val="333333"/>
                </a:solidFill>
                <a:latin typeface="Microsoft Sans Serif"/>
                <a:cs typeface="Microsoft Sans Serif"/>
              </a:rPr>
              <a:t>AI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人事の費用は</a:t>
            </a:r>
            <a:r>
              <a:rPr dirty="0" sz="1150" spc="-85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dirty="0" sz="1150" spc="-70">
                <a:solidFill>
                  <a:srgbClr val="333333"/>
                </a:solidFill>
                <a:latin typeface="Microsoft Sans Serif"/>
                <a:cs typeface="Microsoft Sans Serif"/>
              </a:rPr>
              <a:t>1,500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円</a:t>
            </a:r>
            <a:r>
              <a:rPr dirty="0" sz="1150" spc="-55">
                <a:solidFill>
                  <a:srgbClr val="333333"/>
                </a:solidFill>
                <a:latin typeface="Microsoft Sans Serif"/>
                <a:cs typeface="Microsoft Sans Serif"/>
              </a:rPr>
              <a:t>/1</a:t>
            </a:r>
            <a:r>
              <a:rPr dirty="0" sz="1150" spc="-50">
                <a:solidFill>
                  <a:srgbClr val="333333"/>
                </a:solidFill>
                <a:latin typeface="SimSun"/>
                <a:cs typeface="SimSun"/>
              </a:rPr>
              <a:t>回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50" spc="-55">
                <a:solidFill>
                  <a:srgbClr val="333333"/>
                </a:solidFill>
                <a:latin typeface="Microsoft Sans Serif"/>
                <a:cs typeface="Microsoft Sans Serif"/>
              </a:rPr>
              <a:t>7,200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円</a:t>
            </a:r>
            <a:r>
              <a:rPr dirty="0" sz="1150" spc="-3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dirty="0" sz="1150" spc="-70">
                <a:solidFill>
                  <a:srgbClr val="333333"/>
                </a:solidFill>
                <a:latin typeface="Microsoft Sans Serif"/>
                <a:cs typeface="Microsoft Sans Serif"/>
              </a:rPr>
              <a:t>1,500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円</a:t>
            </a:r>
            <a:r>
              <a:rPr dirty="0" sz="1150" spc="-65">
                <a:solidFill>
                  <a:srgbClr val="333333"/>
                </a:solidFill>
                <a:latin typeface="SimSun"/>
                <a:cs typeface="SimSun"/>
              </a:rPr>
              <a:t>＝</a:t>
            </a:r>
            <a:r>
              <a:rPr dirty="0" sz="1150" spc="-65">
                <a:solidFill>
                  <a:srgbClr val="333333"/>
                </a:solidFill>
                <a:latin typeface="Microsoft Sans Serif"/>
                <a:cs typeface="Microsoft Sans Serif"/>
              </a:rPr>
              <a:t>5,700</a:t>
            </a:r>
            <a:r>
              <a:rPr dirty="0" sz="1150" spc="-50">
                <a:solidFill>
                  <a:srgbClr val="333333"/>
                </a:solidFill>
                <a:latin typeface="SimSun"/>
                <a:cs typeface="SimSun"/>
              </a:rPr>
              <a:t>円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u="sng" sz="1150" spc="-1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mSun"/>
                <a:cs typeface="SimSun"/>
              </a:rPr>
              <a:t>アルバイトですと</a:t>
            </a:r>
            <a:r>
              <a:rPr dirty="0" u="sng" sz="1150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5,700</a:t>
            </a:r>
            <a:r>
              <a:rPr dirty="0" u="sng" sz="1150" spc="-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mSun"/>
                <a:cs typeface="SimSun"/>
              </a:rPr>
              <a:t>円の削減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u="sng" sz="1150" spc="-1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mSun"/>
                <a:cs typeface="SimSun"/>
              </a:rPr>
              <a:t>社員面接ですと</a:t>
            </a:r>
            <a:r>
              <a:rPr dirty="0" u="sng" sz="115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</a:rPr>
              <a:t>3,200</a:t>
            </a:r>
            <a:r>
              <a:rPr dirty="0" u="sng" sz="1150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imSun"/>
                <a:cs typeface="SimSun"/>
              </a:rPr>
              <a:t>円の削減となります。</a:t>
            </a:r>
            <a:endParaRPr sz="1150">
              <a:latin typeface="SimSun"/>
              <a:cs typeface="SimSun"/>
            </a:endParaRPr>
          </a:p>
          <a:p>
            <a:pPr marL="1348105">
              <a:lnSpc>
                <a:spcPct val="100000"/>
              </a:lnSpc>
              <a:spcBef>
                <a:spcPts val="420"/>
              </a:spcBef>
            </a:pPr>
            <a:r>
              <a:rPr dirty="0" sz="850" spc="-110" i="1">
                <a:solidFill>
                  <a:srgbClr val="333333"/>
                </a:solidFill>
                <a:latin typeface="Times New Roman"/>
                <a:cs typeface="Times New Roman"/>
              </a:rPr>
              <a:t>※</a:t>
            </a:r>
            <a:r>
              <a:rPr dirty="0" sz="850" spc="-114" i="1">
                <a:solidFill>
                  <a:srgbClr val="333333"/>
                </a:solidFill>
                <a:latin typeface="Meiryo"/>
                <a:cs typeface="Meiryo"/>
              </a:rPr>
              <a:t>固定費を超えた単発分計算となります。</a:t>
            </a:r>
            <a:endParaRPr sz="8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8751" y="60089"/>
            <a:ext cx="137668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60">
                <a:solidFill>
                  <a:srgbClr val="FFFFFF"/>
                </a:solidFill>
                <a:latin typeface="Source Han Sans JP"/>
                <a:cs typeface="Source Han Sans JP"/>
              </a:rPr>
              <a:t>AI</a:t>
            </a:r>
            <a:r>
              <a:rPr dirty="0" sz="1500" spc="-145">
                <a:solidFill>
                  <a:srgbClr val="FFFFFF"/>
                </a:solidFill>
                <a:latin typeface="SimSun"/>
                <a:cs typeface="SimSun"/>
              </a:rPr>
              <a:t>人事のイメージ</a:t>
            </a:r>
            <a:endParaRPr sz="1500">
              <a:latin typeface="SimSun"/>
              <a:cs typeface="SimSu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8" y="476249"/>
            <a:ext cx="2257424" cy="38195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22" y="447674"/>
            <a:ext cx="4200524" cy="3819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297" y="714819"/>
            <a:ext cx="2311400" cy="284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95"/>
              <a:t>現在の採用プロセスの課題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0" y="1420931"/>
            <a:ext cx="3684904" cy="2740025"/>
            <a:chOff x="400040" y="1420931"/>
            <a:chExt cx="3684904" cy="2740025"/>
          </a:xfrm>
        </p:grpSpPr>
        <p:sp>
          <p:nvSpPr>
            <p:cNvPr id="4" name="object 4" descr=""/>
            <p:cNvSpPr/>
            <p:nvPr/>
          </p:nvSpPr>
          <p:spPr>
            <a:xfrm>
              <a:off x="400040" y="1428731"/>
              <a:ext cx="3679825" cy="2726690"/>
            </a:xfrm>
            <a:custGeom>
              <a:avLst/>
              <a:gdLst/>
              <a:ahLst/>
              <a:cxnLst/>
              <a:rect l="l" t="t" r="r" b="b"/>
              <a:pathLst>
                <a:path w="3679825" h="2726690">
                  <a:moveTo>
                    <a:pt x="3679330" y="2726678"/>
                  </a:moveTo>
                  <a:lnTo>
                    <a:pt x="0" y="2726678"/>
                  </a:lnTo>
                  <a:lnTo>
                    <a:pt x="0" y="0"/>
                  </a:lnTo>
                  <a:lnTo>
                    <a:pt x="3679330" y="0"/>
                  </a:lnTo>
                  <a:lnTo>
                    <a:pt x="3679330" y="2726678"/>
                  </a:lnTo>
                  <a:close/>
                </a:path>
              </a:pathLst>
            </a:custGeom>
            <a:solidFill>
              <a:srgbClr val="E7EB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00060" y="1428743"/>
              <a:ext cx="3288029" cy="17780"/>
            </a:xfrm>
            <a:custGeom>
              <a:avLst/>
              <a:gdLst/>
              <a:ahLst/>
              <a:cxnLst/>
              <a:rect l="l" t="t" r="r" b="b"/>
              <a:pathLst>
                <a:path w="3288029" h="17780">
                  <a:moveTo>
                    <a:pt x="3287909" y="17264"/>
                  </a:moveTo>
                  <a:lnTo>
                    <a:pt x="0" y="17264"/>
                  </a:lnTo>
                  <a:lnTo>
                    <a:pt x="0" y="0"/>
                  </a:lnTo>
                  <a:lnTo>
                    <a:pt x="3287909" y="0"/>
                  </a:lnTo>
                  <a:lnTo>
                    <a:pt x="3287909" y="17264"/>
                  </a:lnTo>
                  <a:close/>
                </a:path>
              </a:pathLst>
            </a:custGeom>
            <a:solidFill>
              <a:srgbClr val="4041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30591" y="1420931"/>
              <a:ext cx="454659" cy="458470"/>
            </a:xfrm>
            <a:custGeom>
              <a:avLst/>
              <a:gdLst/>
              <a:ahLst/>
              <a:cxnLst/>
              <a:rect l="l" t="t" r="r" b="b"/>
              <a:pathLst>
                <a:path w="454660" h="458469">
                  <a:moveTo>
                    <a:pt x="454047" y="458027"/>
                  </a:moveTo>
                  <a:lnTo>
                    <a:pt x="0" y="0"/>
                  </a:lnTo>
                  <a:lnTo>
                    <a:pt x="454047" y="0"/>
                  </a:lnTo>
                  <a:lnTo>
                    <a:pt x="454047" y="4580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00054" y="4143367"/>
              <a:ext cx="3679825" cy="17780"/>
            </a:xfrm>
            <a:custGeom>
              <a:avLst/>
              <a:gdLst/>
              <a:ahLst/>
              <a:cxnLst/>
              <a:rect l="l" t="t" r="r" b="b"/>
              <a:pathLst>
                <a:path w="3679825" h="17779">
                  <a:moveTo>
                    <a:pt x="3679330" y="17264"/>
                  </a:moveTo>
                  <a:lnTo>
                    <a:pt x="0" y="17264"/>
                  </a:lnTo>
                  <a:lnTo>
                    <a:pt x="0" y="0"/>
                  </a:lnTo>
                  <a:lnTo>
                    <a:pt x="3679330" y="0"/>
                  </a:lnTo>
                  <a:lnTo>
                    <a:pt x="3679330" y="17264"/>
                  </a:lnTo>
                  <a:close/>
                </a:path>
              </a:pathLst>
            </a:custGeom>
            <a:solidFill>
              <a:srgbClr val="4041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00040" y="1383625"/>
            <a:ext cx="3679825" cy="198373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</a:pPr>
            <a:r>
              <a:rPr dirty="0" sz="1650" spc="-25" b="1">
                <a:solidFill>
                  <a:srgbClr val="404144"/>
                </a:solidFill>
                <a:latin typeface="Arial"/>
                <a:cs typeface="Arial"/>
              </a:rPr>
              <a:t>01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500">
              <a:latin typeface="Arial"/>
              <a:cs typeface="Arial"/>
            </a:endParaRPr>
          </a:p>
          <a:p>
            <a:pPr marL="882015">
              <a:lnSpc>
                <a:spcPct val="100000"/>
              </a:lnSpc>
            </a:pPr>
            <a:r>
              <a:rPr dirty="0" sz="1450" spc="-175" b="1">
                <a:solidFill>
                  <a:srgbClr val="404144"/>
                </a:solidFill>
                <a:latin typeface="BIZ UDPGothic"/>
                <a:cs typeface="BIZ UDPGothic"/>
              </a:rPr>
              <a:t>面接プロセスの非効率性</a:t>
            </a:r>
            <a:endParaRPr sz="1450">
              <a:latin typeface="BIZ UDPGothic"/>
              <a:cs typeface="BIZ UDPGothic"/>
            </a:endParaRPr>
          </a:p>
          <a:p>
            <a:pPr algn="just" marL="206375" marR="398145">
              <a:lnSpc>
                <a:spcPct val="126800"/>
              </a:lnSpc>
              <a:spcBef>
                <a:spcPts val="365"/>
              </a:spcBef>
            </a:pPr>
            <a:r>
              <a:rPr dirty="0" sz="1150" spc="-125">
                <a:solidFill>
                  <a:srgbClr val="333333"/>
                </a:solidFill>
                <a:latin typeface="SimSun"/>
                <a:cs typeface="SimSun"/>
              </a:rPr>
              <a:t>面接にかかる多大な時間的負担とスケジュール調整</a:t>
            </a: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の難しさにより、現場の効率が妨げられています。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また、面接官による評価基準の差異が、公平性を欠</a:t>
            </a: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く要因ともなっています。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276715" y="1438256"/>
            <a:ext cx="3694429" cy="2741930"/>
            <a:chOff x="4276715" y="1438256"/>
            <a:chExt cx="3694429" cy="2741930"/>
          </a:xfrm>
        </p:grpSpPr>
        <p:sp>
          <p:nvSpPr>
            <p:cNvPr id="10" name="object 10" descr=""/>
            <p:cNvSpPr/>
            <p:nvPr/>
          </p:nvSpPr>
          <p:spPr>
            <a:xfrm>
              <a:off x="4276715" y="1438256"/>
              <a:ext cx="3679825" cy="2726690"/>
            </a:xfrm>
            <a:custGeom>
              <a:avLst/>
              <a:gdLst/>
              <a:ahLst/>
              <a:cxnLst/>
              <a:rect l="l" t="t" r="r" b="b"/>
              <a:pathLst>
                <a:path w="3679825" h="2726690">
                  <a:moveTo>
                    <a:pt x="3679330" y="2726678"/>
                  </a:moveTo>
                  <a:lnTo>
                    <a:pt x="0" y="2726678"/>
                  </a:lnTo>
                  <a:lnTo>
                    <a:pt x="0" y="0"/>
                  </a:lnTo>
                  <a:lnTo>
                    <a:pt x="3679330" y="0"/>
                  </a:lnTo>
                  <a:lnTo>
                    <a:pt x="3679330" y="2726678"/>
                  </a:lnTo>
                  <a:close/>
                </a:path>
              </a:pathLst>
            </a:custGeom>
            <a:solidFill>
              <a:srgbClr val="E7EB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276735" y="1438268"/>
              <a:ext cx="3288029" cy="17780"/>
            </a:xfrm>
            <a:custGeom>
              <a:avLst/>
              <a:gdLst/>
              <a:ahLst/>
              <a:cxnLst/>
              <a:rect l="l" t="t" r="r" b="b"/>
              <a:pathLst>
                <a:path w="3288029" h="17780">
                  <a:moveTo>
                    <a:pt x="3287909" y="17264"/>
                  </a:moveTo>
                  <a:lnTo>
                    <a:pt x="0" y="17264"/>
                  </a:lnTo>
                  <a:lnTo>
                    <a:pt x="0" y="0"/>
                  </a:lnTo>
                  <a:lnTo>
                    <a:pt x="3287909" y="0"/>
                  </a:lnTo>
                  <a:lnTo>
                    <a:pt x="3287909" y="17264"/>
                  </a:lnTo>
                  <a:close/>
                </a:path>
              </a:pathLst>
            </a:custGeom>
            <a:solidFill>
              <a:srgbClr val="4041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516790" y="1439981"/>
              <a:ext cx="454659" cy="458470"/>
            </a:xfrm>
            <a:custGeom>
              <a:avLst/>
              <a:gdLst/>
              <a:ahLst/>
              <a:cxnLst/>
              <a:rect l="l" t="t" r="r" b="b"/>
              <a:pathLst>
                <a:path w="454659" h="458469">
                  <a:moveTo>
                    <a:pt x="454047" y="458027"/>
                  </a:moveTo>
                  <a:lnTo>
                    <a:pt x="0" y="0"/>
                  </a:lnTo>
                  <a:lnTo>
                    <a:pt x="454047" y="0"/>
                  </a:lnTo>
                  <a:lnTo>
                    <a:pt x="454047" y="4580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76729" y="4162417"/>
              <a:ext cx="3679825" cy="17780"/>
            </a:xfrm>
            <a:custGeom>
              <a:avLst/>
              <a:gdLst/>
              <a:ahLst/>
              <a:cxnLst/>
              <a:rect l="l" t="t" r="r" b="b"/>
              <a:pathLst>
                <a:path w="3679825" h="17779">
                  <a:moveTo>
                    <a:pt x="3679330" y="17264"/>
                  </a:moveTo>
                  <a:lnTo>
                    <a:pt x="0" y="17264"/>
                  </a:lnTo>
                  <a:lnTo>
                    <a:pt x="0" y="0"/>
                  </a:lnTo>
                  <a:lnTo>
                    <a:pt x="3679330" y="0"/>
                  </a:lnTo>
                  <a:lnTo>
                    <a:pt x="3679330" y="17264"/>
                  </a:lnTo>
                  <a:close/>
                </a:path>
              </a:pathLst>
            </a:custGeom>
            <a:solidFill>
              <a:srgbClr val="4041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276715" y="1402675"/>
            <a:ext cx="3686175" cy="197421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30"/>
              </a:spcBef>
            </a:pPr>
            <a:r>
              <a:rPr dirty="0" sz="1650" spc="-25" b="1">
                <a:solidFill>
                  <a:srgbClr val="404144"/>
                </a:solidFill>
                <a:latin typeface="Arial"/>
                <a:cs typeface="Arial"/>
              </a:rPr>
              <a:t>02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500">
              <a:latin typeface="Arial"/>
              <a:cs typeface="Arial"/>
            </a:endParaRPr>
          </a:p>
          <a:p>
            <a:pPr marL="1130935">
              <a:lnSpc>
                <a:spcPct val="100000"/>
              </a:lnSpc>
            </a:pPr>
            <a:r>
              <a:rPr dirty="0" sz="1450" spc="-120" b="1">
                <a:solidFill>
                  <a:srgbClr val="404144"/>
                </a:solidFill>
                <a:latin typeface="BIZ UDPGothic"/>
                <a:cs typeface="BIZ UDPGothic"/>
              </a:rPr>
              <a:t>採用コストの増大</a:t>
            </a:r>
            <a:endParaRPr sz="1450">
              <a:latin typeface="BIZ UDPGothic"/>
              <a:cs typeface="BIZ UDPGothic"/>
            </a:endParaRPr>
          </a:p>
          <a:p>
            <a:pPr algn="just" marL="212725" marR="397510">
              <a:lnSpc>
                <a:spcPct val="126800"/>
              </a:lnSpc>
              <a:spcBef>
                <a:spcPts val="290"/>
              </a:spcBef>
            </a:pP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人件費や離職率の増加が、企業の採用における総コ</a:t>
            </a:r>
            <a:r>
              <a:rPr dirty="0" sz="1150" spc="-125">
                <a:solidFill>
                  <a:srgbClr val="333333"/>
                </a:solidFill>
                <a:latin typeface="SimSun"/>
                <a:cs typeface="SimSun"/>
              </a:rPr>
              <a:t>ストを押し上げ、多くのリソースを必要とする要因となっています。特に、採用に関わる人件費がかさ</a:t>
            </a: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んでいると言われております。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0" y="4495818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93203" y="600519"/>
            <a:ext cx="4395470" cy="5035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871855" marR="5080" indent="-859790">
              <a:lnSpc>
                <a:spcPts val="1730"/>
              </a:lnSpc>
              <a:spcBef>
                <a:spcPts val="409"/>
              </a:spcBef>
            </a:pPr>
            <a:r>
              <a:rPr dirty="0" sz="1700" spc="-210" b="1">
                <a:solidFill>
                  <a:srgbClr val="333333"/>
                </a:solidFill>
                <a:latin typeface="BIZ UDPGothic"/>
                <a:cs typeface="BIZ UDPGothic"/>
              </a:rPr>
              <a:t>面接官の時間的負担やスケジュール調整の困難性が</a:t>
            </a:r>
            <a:r>
              <a:rPr dirty="0" sz="1700" spc="-170" b="1">
                <a:solidFill>
                  <a:srgbClr val="333333"/>
                </a:solidFill>
                <a:latin typeface="BIZ UDPGothic"/>
                <a:cs typeface="BIZ UDPGothic"/>
              </a:rPr>
              <a:t>面接の効率化を妨げています。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pc="-100"/>
              <a:t>時間的負担</a:t>
            </a: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dirty="0" spc="-110" b="0">
                <a:solidFill>
                  <a:srgbClr val="333333"/>
                </a:solidFill>
                <a:latin typeface="SimSun"/>
                <a:cs typeface="SimSun"/>
              </a:rPr>
              <a:t>面接官は</a:t>
            </a:r>
            <a:r>
              <a:rPr dirty="0" spc="-160" b="0">
                <a:solidFill>
                  <a:srgbClr val="333333"/>
                </a:solidFill>
                <a:latin typeface="Microsoft Sans Serif"/>
                <a:cs typeface="Microsoft Sans Serif"/>
              </a:rPr>
              <a:t>1</a:t>
            </a:r>
            <a:r>
              <a:rPr dirty="0" spc="-110" b="0">
                <a:solidFill>
                  <a:srgbClr val="333333"/>
                </a:solidFill>
                <a:latin typeface="SimSun"/>
                <a:cs typeface="SimSun"/>
              </a:rPr>
              <a:t>人の候補者に平均</a:t>
            </a:r>
            <a:r>
              <a:rPr dirty="0" spc="-70" b="0">
                <a:solidFill>
                  <a:srgbClr val="333333"/>
                </a:solidFill>
                <a:latin typeface="Microsoft Sans Serif"/>
                <a:cs typeface="Microsoft Sans Serif"/>
              </a:rPr>
              <a:t>3</a:t>
            </a:r>
            <a:r>
              <a:rPr dirty="0" spc="-114" b="0">
                <a:solidFill>
                  <a:srgbClr val="333333"/>
                </a:solidFill>
                <a:latin typeface="SimSun"/>
                <a:cs typeface="SimSun"/>
              </a:rPr>
              <a:t>時間を費やしており、これが人的リソースの大きな圧迫要因と</a:t>
            </a:r>
            <a:r>
              <a:rPr dirty="0" spc="-130" b="0">
                <a:solidFill>
                  <a:srgbClr val="333333"/>
                </a:solidFill>
                <a:latin typeface="SimSun"/>
                <a:cs typeface="SimSun"/>
              </a:rPr>
              <a:t>なっています。この時間は他の業務に充当可能です。</a:t>
            </a: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pc="-85"/>
              <a:t>スケジュール調整の難しさ</a:t>
            </a:r>
          </a:p>
          <a:p>
            <a:pPr marL="12700" marR="146050">
              <a:lnSpc>
                <a:spcPct val="125000"/>
              </a:lnSpc>
              <a:spcBef>
                <a:spcPts val="300"/>
              </a:spcBef>
            </a:pPr>
            <a:r>
              <a:rPr dirty="0" spc="-130" b="0">
                <a:solidFill>
                  <a:srgbClr val="333333"/>
                </a:solidFill>
                <a:latin typeface="SimSun"/>
                <a:cs typeface="SimSun"/>
              </a:rPr>
              <a:t>面接官と候補者のスケジュール調整が難しく、これが採用プロセスが遅延しがちな主因です。迅速な調整が望まれます。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pc="-100"/>
              <a:t>公平性の欠如</a:t>
            </a:r>
          </a:p>
          <a:p>
            <a:pPr marL="12700" marR="12700">
              <a:lnSpc>
                <a:spcPct val="130400"/>
              </a:lnSpc>
              <a:spcBef>
                <a:spcPts val="225"/>
              </a:spcBef>
            </a:pPr>
            <a:r>
              <a:rPr dirty="0" spc="-114" b="0">
                <a:solidFill>
                  <a:srgbClr val="333333"/>
                </a:solidFill>
                <a:latin typeface="SimSun"/>
                <a:cs typeface="SimSun"/>
              </a:rPr>
              <a:t>各面接官が持つ異なる評価基準が、公平な採用を阻害しています。統一した基準での評価が</a:t>
            </a:r>
            <a:r>
              <a:rPr dirty="0" spc="-120" b="0">
                <a:solidFill>
                  <a:srgbClr val="333333"/>
                </a:solidFill>
                <a:latin typeface="SimSun"/>
                <a:cs typeface="SimSun"/>
              </a:rPr>
              <a:t>求められています。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7725" y="1543049"/>
            <a:ext cx="781050" cy="2400300"/>
            <a:chOff x="847725" y="1543049"/>
            <a:chExt cx="781050" cy="2400300"/>
          </a:xfrm>
        </p:grpSpPr>
        <p:sp>
          <p:nvSpPr>
            <p:cNvPr id="5" name="object 5" descr=""/>
            <p:cNvSpPr/>
            <p:nvPr/>
          </p:nvSpPr>
          <p:spPr>
            <a:xfrm>
              <a:off x="857249" y="31718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851"/>
                  </a:moveTo>
                  <a:lnTo>
                    <a:pt x="334358" y="758986"/>
                  </a:lnTo>
                  <a:lnTo>
                    <a:pt x="288424" y="750435"/>
                  </a:lnTo>
                  <a:lnTo>
                    <a:pt x="243882" y="736327"/>
                  </a:lnTo>
                  <a:lnTo>
                    <a:pt x="201397" y="716871"/>
                  </a:lnTo>
                  <a:lnTo>
                    <a:pt x="161614" y="692362"/>
                  </a:lnTo>
                  <a:lnTo>
                    <a:pt x="125135" y="663172"/>
                  </a:lnTo>
                  <a:lnTo>
                    <a:pt x="92505" y="629737"/>
                  </a:lnTo>
                  <a:lnTo>
                    <a:pt x="64210" y="592556"/>
                  </a:lnTo>
                  <a:lnTo>
                    <a:pt x="40680" y="552191"/>
                  </a:lnTo>
                  <a:lnTo>
                    <a:pt x="22271" y="509255"/>
                  </a:lnTo>
                  <a:lnTo>
                    <a:pt x="9257" y="464389"/>
                  </a:lnTo>
                  <a:lnTo>
                    <a:pt x="1834" y="418262"/>
                  </a:lnTo>
                  <a:lnTo>
                    <a:pt x="0" y="380925"/>
                  </a:lnTo>
                  <a:lnTo>
                    <a:pt x="114" y="371574"/>
                  </a:lnTo>
                  <a:lnTo>
                    <a:pt x="4123" y="325032"/>
                  </a:lnTo>
                  <a:lnTo>
                    <a:pt x="13800" y="279330"/>
                  </a:lnTo>
                  <a:lnTo>
                    <a:pt x="29001" y="235151"/>
                  </a:lnTo>
                  <a:lnTo>
                    <a:pt x="49498" y="193165"/>
                  </a:lnTo>
                  <a:lnTo>
                    <a:pt x="74977" y="154008"/>
                  </a:lnTo>
                  <a:lnTo>
                    <a:pt x="105059" y="118263"/>
                  </a:lnTo>
                  <a:lnTo>
                    <a:pt x="139296" y="86466"/>
                  </a:lnTo>
                  <a:lnTo>
                    <a:pt x="177168" y="59097"/>
                  </a:lnTo>
                  <a:lnTo>
                    <a:pt x="218101" y="36572"/>
                  </a:lnTo>
                  <a:lnTo>
                    <a:pt x="261484" y="19226"/>
                  </a:lnTo>
                  <a:lnTo>
                    <a:pt x="306670" y="7319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2"/>
                  </a:lnTo>
                  <a:lnTo>
                    <a:pt x="482614" y="13797"/>
                  </a:lnTo>
                  <a:lnTo>
                    <a:pt x="526802" y="28996"/>
                  </a:lnTo>
                  <a:lnTo>
                    <a:pt x="568796" y="49488"/>
                  </a:lnTo>
                  <a:lnTo>
                    <a:pt x="607961" y="74963"/>
                  </a:lnTo>
                  <a:lnTo>
                    <a:pt x="643712" y="105039"/>
                  </a:lnTo>
                  <a:lnTo>
                    <a:pt x="675516" y="139268"/>
                  </a:lnTo>
                  <a:lnTo>
                    <a:pt x="702890" y="177133"/>
                  </a:lnTo>
                  <a:lnTo>
                    <a:pt x="725420" y="218058"/>
                  </a:lnTo>
                  <a:lnTo>
                    <a:pt x="742769" y="261433"/>
                  </a:lnTo>
                  <a:lnTo>
                    <a:pt x="754679" y="306610"/>
                  </a:lnTo>
                  <a:lnTo>
                    <a:pt x="760967" y="352905"/>
                  </a:lnTo>
                  <a:lnTo>
                    <a:pt x="761999" y="380925"/>
                  </a:lnTo>
                  <a:lnTo>
                    <a:pt x="761885" y="390276"/>
                  </a:lnTo>
                  <a:lnTo>
                    <a:pt x="757876" y="436818"/>
                  </a:lnTo>
                  <a:lnTo>
                    <a:pt x="748199" y="482520"/>
                  </a:lnTo>
                  <a:lnTo>
                    <a:pt x="732997" y="526699"/>
                  </a:lnTo>
                  <a:lnTo>
                    <a:pt x="712501" y="568685"/>
                  </a:lnTo>
                  <a:lnTo>
                    <a:pt x="687022" y="607842"/>
                  </a:lnTo>
                  <a:lnTo>
                    <a:pt x="656940" y="643587"/>
                  </a:lnTo>
                  <a:lnTo>
                    <a:pt x="622703" y="675384"/>
                  </a:lnTo>
                  <a:lnTo>
                    <a:pt x="584831" y="702753"/>
                  </a:lnTo>
                  <a:lnTo>
                    <a:pt x="543898" y="725278"/>
                  </a:lnTo>
                  <a:lnTo>
                    <a:pt x="500515" y="742624"/>
                  </a:lnTo>
                  <a:lnTo>
                    <a:pt x="455329" y="754531"/>
                  </a:lnTo>
                  <a:lnTo>
                    <a:pt x="409025" y="760819"/>
                  </a:lnTo>
                  <a:lnTo>
                    <a:pt x="380999" y="761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57249" y="31718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1999" y="380925"/>
                  </a:moveTo>
                  <a:lnTo>
                    <a:pt x="759134" y="427557"/>
                  </a:lnTo>
                  <a:lnTo>
                    <a:pt x="750582" y="473482"/>
                  </a:lnTo>
                  <a:lnTo>
                    <a:pt x="736471" y="518016"/>
                  </a:lnTo>
                  <a:lnTo>
                    <a:pt x="717011" y="560492"/>
                  </a:lnTo>
                  <a:lnTo>
                    <a:pt x="692498" y="600267"/>
                  </a:lnTo>
                  <a:lnTo>
                    <a:pt x="663302" y="636739"/>
                  </a:lnTo>
                  <a:lnTo>
                    <a:pt x="629861" y="669363"/>
                  </a:lnTo>
                  <a:lnTo>
                    <a:pt x="592672" y="697653"/>
                  </a:lnTo>
                  <a:lnTo>
                    <a:pt x="552299" y="721178"/>
                  </a:lnTo>
                  <a:lnTo>
                    <a:pt x="509355" y="739583"/>
                  </a:lnTo>
                  <a:lnTo>
                    <a:pt x="464480" y="752594"/>
                  </a:lnTo>
                  <a:lnTo>
                    <a:pt x="418344" y="760016"/>
                  </a:lnTo>
                  <a:lnTo>
                    <a:pt x="380999" y="761851"/>
                  </a:lnTo>
                  <a:lnTo>
                    <a:pt x="371646" y="761736"/>
                  </a:lnTo>
                  <a:lnTo>
                    <a:pt x="325095" y="757728"/>
                  </a:lnTo>
                  <a:lnTo>
                    <a:pt x="279385" y="748053"/>
                  </a:lnTo>
                  <a:lnTo>
                    <a:pt x="235197" y="732854"/>
                  </a:lnTo>
                  <a:lnTo>
                    <a:pt x="193203" y="712362"/>
                  </a:lnTo>
                  <a:lnTo>
                    <a:pt x="154038" y="686887"/>
                  </a:lnTo>
                  <a:lnTo>
                    <a:pt x="118286" y="656811"/>
                  </a:lnTo>
                  <a:lnTo>
                    <a:pt x="86483" y="622582"/>
                  </a:lnTo>
                  <a:lnTo>
                    <a:pt x="59109" y="584717"/>
                  </a:lnTo>
                  <a:lnTo>
                    <a:pt x="36579" y="543792"/>
                  </a:lnTo>
                  <a:lnTo>
                    <a:pt x="19230" y="500417"/>
                  </a:lnTo>
                  <a:lnTo>
                    <a:pt x="7320" y="455240"/>
                  </a:lnTo>
                  <a:lnTo>
                    <a:pt x="1031" y="408945"/>
                  </a:lnTo>
                  <a:lnTo>
                    <a:pt x="0" y="380925"/>
                  </a:lnTo>
                  <a:lnTo>
                    <a:pt x="114" y="371574"/>
                  </a:lnTo>
                  <a:lnTo>
                    <a:pt x="4123" y="325032"/>
                  </a:lnTo>
                  <a:lnTo>
                    <a:pt x="13800" y="279330"/>
                  </a:lnTo>
                  <a:lnTo>
                    <a:pt x="29001" y="235151"/>
                  </a:lnTo>
                  <a:lnTo>
                    <a:pt x="49498" y="193165"/>
                  </a:lnTo>
                  <a:lnTo>
                    <a:pt x="74977" y="154008"/>
                  </a:lnTo>
                  <a:lnTo>
                    <a:pt x="105059" y="118263"/>
                  </a:lnTo>
                  <a:lnTo>
                    <a:pt x="139296" y="86466"/>
                  </a:lnTo>
                  <a:lnTo>
                    <a:pt x="177168" y="59097"/>
                  </a:lnTo>
                  <a:lnTo>
                    <a:pt x="218101" y="36572"/>
                  </a:lnTo>
                  <a:lnTo>
                    <a:pt x="261484" y="19226"/>
                  </a:lnTo>
                  <a:lnTo>
                    <a:pt x="306670" y="7319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2"/>
                  </a:lnTo>
                  <a:lnTo>
                    <a:pt x="482614" y="13797"/>
                  </a:lnTo>
                  <a:lnTo>
                    <a:pt x="526802" y="28996"/>
                  </a:lnTo>
                  <a:lnTo>
                    <a:pt x="568796" y="49488"/>
                  </a:lnTo>
                  <a:lnTo>
                    <a:pt x="607961" y="74963"/>
                  </a:lnTo>
                  <a:lnTo>
                    <a:pt x="643712" y="105039"/>
                  </a:lnTo>
                  <a:lnTo>
                    <a:pt x="675516" y="139268"/>
                  </a:lnTo>
                  <a:lnTo>
                    <a:pt x="702890" y="177133"/>
                  </a:lnTo>
                  <a:lnTo>
                    <a:pt x="725420" y="218058"/>
                  </a:lnTo>
                  <a:lnTo>
                    <a:pt x="742769" y="261433"/>
                  </a:lnTo>
                  <a:lnTo>
                    <a:pt x="754679" y="306610"/>
                  </a:lnTo>
                  <a:lnTo>
                    <a:pt x="760967" y="352905"/>
                  </a:lnTo>
                  <a:lnTo>
                    <a:pt x="761999" y="380925"/>
                  </a:lnTo>
                  <a:close/>
                </a:path>
              </a:pathLst>
            </a:custGeom>
            <a:ln w="19049">
              <a:solidFill>
                <a:srgbClr val="4041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3457815"/>
              <a:ext cx="134809" cy="19942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7158" y="3457814"/>
              <a:ext cx="134808" cy="19942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97912" y="3350715"/>
              <a:ext cx="287655" cy="332740"/>
            </a:xfrm>
            <a:custGeom>
              <a:avLst/>
              <a:gdLst/>
              <a:ahLst/>
              <a:cxnLst/>
              <a:rect l="l" t="t" r="r" b="b"/>
              <a:pathLst>
                <a:path w="287655" h="332739">
                  <a:moveTo>
                    <a:pt x="143560" y="0"/>
                  </a:moveTo>
                  <a:lnTo>
                    <a:pt x="133162" y="2099"/>
                  </a:lnTo>
                  <a:lnTo>
                    <a:pt x="124672" y="7823"/>
                  </a:lnTo>
                  <a:lnTo>
                    <a:pt x="118947" y="16313"/>
                  </a:lnTo>
                  <a:lnTo>
                    <a:pt x="116848" y="26711"/>
                  </a:lnTo>
                  <a:lnTo>
                    <a:pt x="116848" y="33695"/>
                  </a:lnTo>
                  <a:lnTo>
                    <a:pt x="119531" y="40050"/>
                  </a:lnTo>
                  <a:lnTo>
                    <a:pt x="123919" y="44810"/>
                  </a:lnTo>
                  <a:lnTo>
                    <a:pt x="78725" y="50801"/>
                  </a:lnTo>
                  <a:lnTo>
                    <a:pt x="41218" y="62405"/>
                  </a:lnTo>
                  <a:lnTo>
                    <a:pt x="14082" y="78471"/>
                  </a:lnTo>
                  <a:lnTo>
                    <a:pt x="0" y="97849"/>
                  </a:lnTo>
                  <a:lnTo>
                    <a:pt x="27214" y="87778"/>
                  </a:lnTo>
                  <a:lnTo>
                    <a:pt x="58368" y="79917"/>
                  </a:lnTo>
                  <a:lnTo>
                    <a:pt x="92801" y="74549"/>
                  </a:lnTo>
                  <a:lnTo>
                    <a:pt x="129850" y="71958"/>
                  </a:lnTo>
                  <a:lnTo>
                    <a:pt x="129850" y="332186"/>
                  </a:lnTo>
                  <a:lnTo>
                    <a:pt x="157270" y="332186"/>
                  </a:lnTo>
                  <a:lnTo>
                    <a:pt x="157270" y="71959"/>
                  </a:lnTo>
                  <a:lnTo>
                    <a:pt x="194319" y="74550"/>
                  </a:lnTo>
                  <a:lnTo>
                    <a:pt x="228751" y="79917"/>
                  </a:lnTo>
                  <a:lnTo>
                    <a:pt x="259906" y="87778"/>
                  </a:lnTo>
                  <a:lnTo>
                    <a:pt x="287121" y="97849"/>
                  </a:lnTo>
                  <a:lnTo>
                    <a:pt x="273038" y="78471"/>
                  </a:lnTo>
                  <a:lnTo>
                    <a:pt x="245902" y="62405"/>
                  </a:lnTo>
                  <a:lnTo>
                    <a:pt x="208395" y="50801"/>
                  </a:lnTo>
                  <a:lnTo>
                    <a:pt x="163201" y="44810"/>
                  </a:lnTo>
                  <a:lnTo>
                    <a:pt x="167588" y="40050"/>
                  </a:lnTo>
                  <a:lnTo>
                    <a:pt x="170272" y="33695"/>
                  </a:lnTo>
                  <a:lnTo>
                    <a:pt x="170272" y="26711"/>
                  </a:lnTo>
                  <a:lnTo>
                    <a:pt x="168172" y="16313"/>
                  </a:lnTo>
                  <a:lnTo>
                    <a:pt x="162448" y="7823"/>
                  </a:lnTo>
                  <a:lnTo>
                    <a:pt x="153957" y="2099"/>
                  </a:lnTo>
                  <a:lnTo>
                    <a:pt x="14356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57249" y="23621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851"/>
                  </a:moveTo>
                  <a:lnTo>
                    <a:pt x="334358" y="758986"/>
                  </a:lnTo>
                  <a:lnTo>
                    <a:pt x="288424" y="750435"/>
                  </a:lnTo>
                  <a:lnTo>
                    <a:pt x="243882" y="736327"/>
                  </a:lnTo>
                  <a:lnTo>
                    <a:pt x="201397" y="716871"/>
                  </a:lnTo>
                  <a:lnTo>
                    <a:pt x="161614" y="692362"/>
                  </a:lnTo>
                  <a:lnTo>
                    <a:pt x="125135" y="663172"/>
                  </a:lnTo>
                  <a:lnTo>
                    <a:pt x="92505" y="629737"/>
                  </a:lnTo>
                  <a:lnTo>
                    <a:pt x="64210" y="592556"/>
                  </a:lnTo>
                  <a:lnTo>
                    <a:pt x="40680" y="552191"/>
                  </a:lnTo>
                  <a:lnTo>
                    <a:pt x="22271" y="509255"/>
                  </a:lnTo>
                  <a:lnTo>
                    <a:pt x="9257" y="464389"/>
                  </a:lnTo>
                  <a:lnTo>
                    <a:pt x="1834" y="418262"/>
                  </a:lnTo>
                  <a:lnTo>
                    <a:pt x="0" y="380925"/>
                  </a:lnTo>
                  <a:lnTo>
                    <a:pt x="114" y="371574"/>
                  </a:lnTo>
                  <a:lnTo>
                    <a:pt x="4123" y="325032"/>
                  </a:lnTo>
                  <a:lnTo>
                    <a:pt x="13800" y="279330"/>
                  </a:lnTo>
                  <a:lnTo>
                    <a:pt x="29001" y="235151"/>
                  </a:lnTo>
                  <a:lnTo>
                    <a:pt x="49498" y="193165"/>
                  </a:lnTo>
                  <a:lnTo>
                    <a:pt x="74977" y="154008"/>
                  </a:lnTo>
                  <a:lnTo>
                    <a:pt x="105059" y="118263"/>
                  </a:lnTo>
                  <a:lnTo>
                    <a:pt x="139296" y="86466"/>
                  </a:lnTo>
                  <a:lnTo>
                    <a:pt x="177168" y="59097"/>
                  </a:lnTo>
                  <a:lnTo>
                    <a:pt x="218101" y="36572"/>
                  </a:lnTo>
                  <a:lnTo>
                    <a:pt x="261484" y="19226"/>
                  </a:lnTo>
                  <a:lnTo>
                    <a:pt x="306670" y="7319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2"/>
                  </a:lnTo>
                  <a:lnTo>
                    <a:pt x="482614" y="13797"/>
                  </a:lnTo>
                  <a:lnTo>
                    <a:pt x="526802" y="28996"/>
                  </a:lnTo>
                  <a:lnTo>
                    <a:pt x="568796" y="49488"/>
                  </a:lnTo>
                  <a:lnTo>
                    <a:pt x="607961" y="74963"/>
                  </a:lnTo>
                  <a:lnTo>
                    <a:pt x="643712" y="105039"/>
                  </a:lnTo>
                  <a:lnTo>
                    <a:pt x="675516" y="139268"/>
                  </a:lnTo>
                  <a:lnTo>
                    <a:pt x="702890" y="177133"/>
                  </a:lnTo>
                  <a:lnTo>
                    <a:pt x="725420" y="218058"/>
                  </a:lnTo>
                  <a:lnTo>
                    <a:pt x="742769" y="261433"/>
                  </a:lnTo>
                  <a:lnTo>
                    <a:pt x="754679" y="306610"/>
                  </a:lnTo>
                  <a:lnTo>
                    <a:pt x="760967" y="352905"/>
                  </a:lnTo>
                  <a:lnTo>
                    <a:pt x="761999" y="380925"/>
                  </a:lnTo>
                  <a:lnTo>
                    <a:pt x="761885" y="390276"/>
                  </a:lnTo>
                  <a:lnTo>
                    <a:pt x="757876" y="436818"/>
                  </a:lnTo>
                  <a:lnTo>
                    <a:pt x="748199" y="482520"/>
                  </a:lnTo>
                  <a:lnTo>
                    <a:pt x="732997" y="526699"/>
                  </a:lnTo>
                  <a:lnTo>
                    <a:pt x="712501" y="568685"/>
                  </a:lnTo>
                  <a:lnTo>
                    <a:pt x="687022" y="607842"/>
                  </a:lnTo>
                  <a:lnTo>
                    <a:pt x="656940" y="643587"/>
                  </a:lnTo>
                  <a:lnTo>
                    <a:pt x="622703" y="675384"/>
                  </a:lnTo>
                  <a:lnTo>
                    <a:pt x="584831" y="702753"/>
                  </a:lnTo>
                  <a:lnTo>
                    <a:pt x="543898" y="725278"/>
                  </a:lnTo>
                  <a:lnTo>
                    <a:pt x="500515" y="742624"/>
                  </a:lnTo>
                  <a:lnTo>
                    <a:pt x="455329" y="754531"/>
                  </a:lnTo>
                  <a:lnTo>
                    <a:pt x="409025" y="760819"/>
                  </a:lnTo>
                  <a:lnTo>
                    <a:pt x="380999" y="761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7249" y="23621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1999" y="380925"/>
                  </a:moveTo>
                  <a:lnTo>
                    <a:pt x="759134" y="427557"/>
                  </a:lnTo>
                  <a:lnTo>
                    <a:pt x="750582" y="473482"/>
                  </a:lnTo>
                  <a:lnTo>
                    <a:pt x="736471" y="518016"/>
                  </a:lnTo>
                  <a:lnTo>
                    <a:pt x="717011" y="560492"/>
                  </a:lnTo>
                  <a:lnTo>
                    <a:pt x="692498" y="600267"/>
                  </a:lnTo>
                  <a:lnTo>
                    <a:pt x="663302" y="636739"/>
                  </a:lnTo>
                  <a:lnTo>
                    <a:pt x="629861" y="669363"/>
                  </a:lnTo>
                  <a:lnTo>
                    <a:pt x="592672" y="697653"/>
                  </a:lnTo>
                  <a:lnTo>
                    <a:pt x="552299" y="721178"/>
                  </a:lnTo>
                  <a:lnTo>
                    <a:pt x="509355" y="739583"/>
                  </a:lnTo>
                  <a:lnTo>
                    <a:pt x="464480" y="752594"/>
                  </a:lnTo>
                  <a:lnTo>
                    <a:pt x="418344" y="760016"/>
                  </a:lnTo>
                  <a:lnTo>
                    <a:pt x="380999" y="761851"/>
                  </a:lnTo>
                  <a:lnTo>
                    <a:pt x="371646" y="761736"/>
                  </a:lnTo>
                  <a:lnTo>
                    <a:pt x="325095" y="757728"/>
                  </a:lnTo>
                  <a:lnTo>
                    <a:pt x="279385" y="748053"/>
                  </a:lnTo>
                  <a:lnTo>
                    <a:pt x="235197" y="732854"/>
                  </a:lnTo>
                  <a:lnTo>
                    <a:pt x="193203" y="712362"/>
                  </a:lnTo>
                  <a:lnTo>
                    <a:pt x="154038" y="686887"/>
                  </a:lnTo>
                  <a:lnTo>
                    <a:pt x="118286" y="656811"/>
                  </a:lnTo>
                  <a:lnTo>
                    <a:pt x="86483" y="622582"/>
                  </a:lnTo>
                  <a:lnTo>
                    <a:pt x="59109" y="584717"/>
                  </a:lnTo>
                  <a:lnTo>
                    <a:pt x="36579" y="543792"/>
                  </a:lnTo>
                  <a:lnTo>
                    <a:pt x="19230" y="500417"/>
                  </a:lnTo>
                  <a:lnTo>
                    <a:pt x="7320" y="455240"/>
                  </a:lnTo>
                  <a:lnTo>
                    <a:pt x="1031" y="408945"/>
                  </a:lnTo>
                  <a:lnTo>
                    <a:pt x="0" y="380925"/>
                  </a:lnTo>
                  <a:lnTo>
                    <a:pt x="114" y="371574"/>
                  </a:lnTo>
                  <a:lnTo>
                    <a:pt x="4123" y="325032"/>
                  </a:lnTo>
                  <a:lnTo>
                    <a:pt x="13800" y="279330"/>
                  </a:lnTo>
                  <a:lnTo>
                    <a:pt x="29001" y="235151"/>
                  </a:lnTo>
                  <a:lnTo>
                    <a:pt x="49498" y="193165"/>
                  </a:lnTo>
                  <a:lnTo>
                    <a:pt x="74977" y="154008"/>
                  </a:lnTo>
                  <a:lnTo>
                    <a:pt x="105059" y="118263"/>
                  </a:lnTo>
                  <a:lnTo>
                    <a:pt x="139296" y="86466"/>
                  </a:lnTo>
                  <a:lnTo>
                    <a:pt x="177168" y="59097"/>
                  </a:lnTo>
                  <a:lnTo>
                    <a:pt x="218101" y="36572"/>
                  </a:lnTo>
                  <a:lnTo>
                    <a:pt x="261484" y="19226"/>
                  </a:lnTo>
                  <a:lnTo>
                    <a:pt x="306670" y="7319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2"/>
                  </a:lnTo>
                  <a:lnTo>
                    <a:pt x="482614" y="13797"/>
                  </a:lnTo>
                  <a:lnTo>
                    <a:pt x="526802" y="28996"/>
                  </a:lnTo>
                  <a:lnTo>
                    <a:pt x="568796" y="49488"/>
                  </a:lnTo>
                  <a:lnTo>
                    <a:pt x="607961" y="74963"/>
                  </a:lnTo>
                  <a:lnTo>
                    <a:pt x="643712" y="105039"/>
                  </a:lnTo>
                  <a:lnTo>
                    <a:pt x="675516" y="139268"/>
                  </a:lnTo>
                  <a:lnTo>
                    <a:pt x="702890" y="177133"/>
                  </a:lnTo>
                  <a:lnTo>
                    <a:pt x="725420" y="218058"/>
                  </a:lnTo>
                  <a:lnTo>
                    <a:pt x="742769" y="261433"/>
                  </a:lnTo>
                  <a:lnTo>
                    <a:pt x="754679" y="306610"/>
                  </a:lnTo>
                  <a:lnTo>
                    <a:pt x="760967" y="352905"/>
                  </a:lnTo>
                  <a:lnTo>
                    <a:pt x="761999" y="380925"/>
                  </a:lnTo>
                  <a:close/>
                </a:path>
              </a:pathLst>
            </a:custGeom>
            <a:ln w="19049">
              <a:solidFill>
                <a:srgbClr val="4041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42631" y="2533662"/>
              <a:ext cx="395605" cy="423545"/>
            </a:xfrm>
            <a:custGeom>
              <a:avLst/>
              <a:gdLst/>
              <a:ahLst/>
              <a:cxnLst/>
              <a:rect l="l" t="t" r="r" b="b"/>
              <a:pathLst>
                <a:path w="395605" h="423544">
                  <a:moveTo>
                    <a:pt x="106299" y="315899"/>
                  </a:moveTo>
                  <a:lnTo>
                    <a:pt x="61315" y="315899"/>
                  </a:lnTo>
                  <a:lnTo>
                    <a:pt x="61315" y="360883"/>
                  </a:lnTo>
                  <a:lnTo>
                    <a:pt x="106299" y="360883"/>
                  </a:lnTo>
                  <a:lnTo>
                    <a:pt x="106299" y="315899"/>
                  </a:lnTo>
                  <a:close/>
                </a:path>
                <a:path w="395605" h="423544">
                  <a:moveTo>
                    <a:pt x="106299" y="239979"/>
                  </a:moveTo>
                  <a:lnTo>
                    <a:pt x="61315" y="239979"/>
                  </a:lnTo>
                  <a:lnTo>
                    <a:pt x="61315" y="284949"/>
                  </a:lnTo>
                  <a:lnTo>
                    <a:pt x="106299" y="284949"/>
                  </a:lnTo>
                  <a:lnTo>
                    <a:pt x="106299" y="239979"/>
                  </a:lnTo>
                  <a:close/>
                </a:path>
                <a:path w="395605" h="423544">
                  <a:moveTo>
                    <a:pt x="122580" y="7899"/>
                  </a:moveTo>
                  <a:lnTo>
                    <a:pt x="114681" y="0"/>
                  </a:lnTo>
                  <a:lnTo>
                    <a:pt x="95186" y="0"/>
                  </a:lnTo>
                  <a:lnTo>
                    <a:pt x="87287" y="7899"/>
                  </a:lnTo>
                  <a:lnTo>
                    <a:pt x="87287" y="63030"/>
                  </a:lnTo>
                  <a:lnTo>
                    <a:pt x="95186" y="70929"/>
                  </a:lnTo>
                  <a:lnTo>
                    <a:pt x="104927" y="70929"/>
                  </a:lnTo>
                  <a:lnTo>
                    <a:pt x="114681" y="70929"/>
                  </a:lnTo>
                  <a:lnTo>
                    <a:pt x="122580" y="63030"/>
                  </a:lnTo>
                  <a:lnTo>
                    <a:pt x="122580" y="7899"/>
                  </a:lnTo>
                  <a:close/>
                </a:path>
                <a:path w="395605" h="423544">
                  <a:moveTo>
                    <a:pt x="182219" y="315899"/>
                  </a:moveTo>
                  <a:lnTo>
                    <a:pt x="137248" y="315899"/>
                  </a:lnTo>
                  <a:lnTo>
                    <a:pt x="137248" y="360883"/>
                  </a:lnTo>
                  <a:lnTo>
                    <a:pt x="182219" y="360883"/>
                  </a:lnTo>
                  <a:lnTo>
                    <a:pt x="182219" y="315899"/>
                  </a:lnTo>
                  <a:close/>
                </a:path>
                <a:path w="395605" h="423544">
                  <a:moveTo>
                    <a:pt x="182219" y="239979"/>
                  </a:moveTo>
                  <a:lnTo>
                    <a:pt x="137248" y="239979"/>
                  </a:lnTo>
                  <a:lnTo>
                    <a:pt x="137248" y="284949"/>
                  </a:lnTo>
                  <a:lnTo>
                    <a:pt x="182219" y="284949"/>
                  </a:lnTo>
                  <a:lnTo>
                    <a:pt x="182219" y="239979"/>
                  </a:lnTo>
                  <a:close/>
                </a:path>
                <a:path w="395605" h="423544">
                  <a:moveTo>
                    <a:pt x="182219" y="164045"/>
                  </a:moveTo>
                  <a:lnTo>
                    <a:pt x="137248" y="164045"/>
                  </a:lnTo>
                  <a:lnTo>
                    <a:pt x="137248" y="209029"/>
                  </a:lnTo>
                  <a:lnTo>
                    <a:pt x="182219" y="209029"/>
                  </a:lnTo>
                  <a:lnTo>
                    <a:pt x="182219" y="164045"/>
                  </a:lnTo>
                  <a:close/>
                </a:path>
                <a:path w="395605" h="423544">
                  <a:moveTo>
                    <a:pt x="258152" y="315899"/>
                  </a:moveTo>
                  <a:lnTo>
                    <a:pt x="213169" y="315899"/>
                  </a:lnTo>
                  <a:lnTo>
                    <a:pt x="213169" y="360883"/>
                  </a:lnTo>
                  <a:lnTo>
                    <a:pt x="258152" y="360883"/>
                  </a:lnTo>
                  <a:lnTo>
                    <a:pt x="258152" y="315899"/>
                  </a:lnTo>
                  <a:close/>
                </a:path>
                <a:path w="395605" h="423544">
                  <a:moveTo>
                    <a:pt x="258152" y="239979"/>
                  </a:moveTo>
                  <a:lnTo>
                    <a:pt x="213169" y="239979"/>
                  </a:lnTo>
                  <a:lnTo>
                    <a:pt x="213169" y="284949"/>
                  </a:lnTo>
                  <a:lnTo>
                    <a:pt x="258152" y="284949"/>
                  </a:lnTo>
                  <a:lnTo>
                    <a:pt x="258152" y="239979"/>
                  </a:lnTo>
                  <a:close/>
                </a:path>
                <a:path w="395605" h="423544">
                  <a:moveTo>
                    <a:pt x="258152" y="164045"/>
                  </a:moveTo>
                  <a:lnTo>
                    <a:pt x="213169" y="164045"/>
                  </a:lnTo>
                  <a:lnTo>
                    <a:pt x="213169" y="209029"/>
                  </a:lnTo>
                  <a:lnTo>
                    <a:pt x="258152" y="209029"/>
                  </a:lnTo>
                  <a:lnTo>
                    <a:pt x="258152" y="164045"/>
                  </a:lnTo>
                  <a:close/>
                </a:path>
                <a:path w="395605" h="423544">
                  <a:moveTo>
                    <a:pt x="308102" y="7899"/>
                  </a:moveTo>
                  <a:lnTo>
                    <a:pt x="300202" y="0"/>
                  </a:lnTo>
                  <a:lnTo>
                    <a:pt x="280720" y="0"/>
                  </a:lnTo>
                  <a:lnTo>
                    <a:pt x="272821" y="7899"/>
                  </a:lnTo>
                  <a:lnTo>
                    <a:pt x="272821" y="63030"/>
                  </a:lnTo>
                  <a:lnTo>
                    <a:pt x="280720" y="70929"/>
                  </a:lnTo>
                  <a:lnTo>
                    <a:pt x="290461" y="70929"/>
                  </a:lnTo>
                  <a:lnTo>
                    <a:pt x="300202" y="70929"/>
                  </a:lnTo>
                  <a:lnTo>
                    <a:pt x="308102" y="63030"/>
                  </a:lnTo>
                  <a:lnTo>
                    <a:pt x="308102" y="7899"/>
                  </a:lnTo>
                  <a:close/>
                </a:path>
                <a:path w="395605" h="423544">
                  <a:moveTo>
                    <a:pt x="334073" y="239979"/>
                  </a:moveTo>
                  <a:lnTo>
                    <a:pt x="289102" y="239979"/>
                  </a:lnTo>
                  <a:lnTo>
                    <a:pt x="289102" y="284949"/>
                  </a:lnTo>
                  <a:lnTo>
                    <a:pt x="334073" y="284949"/>
                  </a:lnTo>
                  <a:lnTo>
                    <a:pt x="334073" y="239979"/>
                  </a:lnTo>
                  <a:close/>
                </a:path>
                <a:path w="395605" h="423544">
                  <a:moveTo>
                    <a:pt x="334073" y="164045"/>
                  </a:moveTo>
                  <a:lnTo>
                    <a:pt x="289102" y="164045"/>
                  </a:lnTo>
                  <a:lnTo>
                    <a:pt x="289102" y="209029"/>
                  </a:lnTo>
                  <a:lnTo>
                    <a:pt x="334073" y="209029"/>
                  </a:lnTo>
                  <a:lnTo>
                    <a:pt x="334073" y="164045"/>
                  </a:lnTo>
                  <a:close/>
                </a:path>
                <a:path w="395605" h="423544">
                  <a:moveTo>
                    <a:pt x="395389" y="101447"/>
                  </a:moveTo>
                  <a:lnTo>
                    <a:pt x="392988" y="89598"/>
                  </a:lnTo>
                  <a:lnTo>
                    <a:pt x="390105" y="75349"/>
                  </a:lnTo>
                  <a:lnTo>
                    <a:pt x="375704" y="54013"/>
                  </a:lnTo>
                  <a:lnTo>
                    <a:pt x="365531" y="47155"/>
                  </a:lnTo>
                  <a:lnTo>
                    <a:pt x="365531" y="132702"/>
                  </a:lnTo>
                  <a:lnTo>
                    <a:pt x="365531" y="356146"/>
                  </a:lnTo>
                  <a:lnTo>
                    <a:pt x="362597" y="370636"/>
                  </a:lnTo>
                  <a:lnTo>
                    <a:pt x="354609" y="382473"/>
                  </a:lnTo>
                  <a:lnTo>
                    <a:pt x="342760" y="390461"/>
                  </a:lnTo>
                  <a:lnTo>
                    <a:pt x="328282" y="393395"/>
                  </a:lnTo>
                  <a:lnTo>
                    <a:pt x="67119" y="393395"/>
                  </a:lnTo>
                  <a:lnTo>
                    <a:pt x="52628" y="390461"/>
                  </a:lnTo>
                  <a:lnTo>
                    <a:pt x="40792" y="382473"/>
                  </a:lnTo>
                  <a:lnTo>
                    <a:pt x="32791" y="370636"/>
                  </a:lnTo>
                  <a:lnTo>
                    <a:pt x="29857" y="356146"/>
                  </a:lnTo>
                  <a:lnTo>
                    <a:pt x="29857" y="132702"/>
                  </a:lnTo>
                  <a:lnTo>
                    <a:pt x="365531" y="132702"/>
                  </a:lnTo>
                  <a:lnTo>
                    <a:pt x="365531" y="47155"/>
                  </a:lnTo>
                  <a:lnTo>
                    <a:pt x="354368" y="39624"/>
                  </a:lnTo>
                  <a:lnTo>
                    <a:pt x="328282" y="34340"/>
                  </a:lnTo>
                  <a:lnTo>
                    <a:pt x="326771" y="34340"/>
                  </a:lnTo>
                  <a:lnTo>
                    <a:pt x="326771" y="53289"/>
                  </a:lnTo>
                  <a:lnTo>
                    <a:pt x="323913" y="67398"/>
                  </a:lnTo>
                  <a:lnTo>
                    <a:pt x="316128" y="78943"/>
                  </a:lnTo>
                  <a:lnTo>
                    <a:pt x="304584" y="86728"/>
                  </a:lnTo>
                  <a:lnTo>
                    <a:pt x="290461" y="89598"/>
                  </a:lnTo>
                  <a:lnTo>
                    <a:pt x="276339" y="86728"/>
                  </a:lnTo>
                  <a:lnTo>
                    <a:pt x="264795" y="78943"/>
                  </a:lnTo>
                  <a:lnTo>
                    <a:pt x="257009" y="67398"/>
                  </a:lnTo>
                  <a:lnTo>
                    <a:pt x="254152" y="53289"/>
                  </a:lnTo>
                  <a:lnTo>
                    <a:pt x="254152" y="34340"/>
                  </a:lnTo>
                  <a:lnTo>
                    <a:pt x="141236" y="34340"/>
                  </a:lnTo>
                  <a:lnTo>
                    <a:pt x="141236" y="53289"/>
                  </a:lnTo>
                  <a:lnTo>
                    <a:pt x="138379" y="67398"/>
                  </a:lnTo>
                  <a:lnTo>
                    <a:pt x="130594" y="78943"/>
                  </a:lnTo>
                  <a:lnTo>
                    <a:pt x="119049" y="86728"/>
                  </a:lnTo>
                  <a:lnTo>
                    <a:pt x="104927" y="89598"/>
                  </a:lnTo>
                  <a:lnTo>
                    <a:pt x="90805" y="86728"/>
                  </a:lnTo>
                  <a:lnTo>
                    <a:pt x="79260" y="78943"/>
                  </a:lnTo>
                  <a:lnTo>
                    <a:pt x="71475" y="67398"/>
                  </a:lnTo>
                  <a:lnTo>
                    <a:pt x="68618" y="53289"/>
                  </a:lnTo>
                  <a:lnTo>
                    <a:pt x="68618" y="34340"/>
                  </a:lnTo>
                  <a:lnTo>
                    <a:pt x="67119" y="34340"/>
                  </a:lnTo>
                  <a:lnTo>
                    <a:pt x="41021" y="39624"/>
                  </a:lnTo>
                  <a:lnTo>
                    <a:pt x="19685" y="54013"/>
                  </a:lnTo>
                  <a:lnTo>
                    <a:pt x="5283" y="75349"/>
                  </a:lnTo>
                  <a:lnTo>
                    <a:pt x="0" y="101447"/>
                  </a:lnTo>
                  <a:lnTo>
                    <a:pt x="0" y="356146"/>
                  </a:lnTo>
                  <a:lnTo>
                    <a:pt x="5283" y="382244"/>
                  </a:lnTo>
                  <a:lnTo>
                    <a:pt x="19685" y="403580"/>
                  </a:lnTo>
                  <a:lnTo>
                    <a:pt x="41021" y="417982"/>
                  </a:lnTo>
                  <a:lnTo>
                    <a:pt x="67119" y="423265"/>
                  </a:lnTo>
                  <a:lnTo>
                    <a:pt x="328282" y="423265"/>
                  </a:lnTo>
                  <a:lnTo>
                    <a:pt x="354368" y="417982"/>
                  </a:lnTo>
                  <a:lnTo>
                    <a:pt x="375704" y="403580"/>
                  </a:lnTo>
                  <a:lnTo>
                    <a:pt x="382574" y="393395"/>
                  </a:lnTo>
                  <a:lnTo>
                    <a:pt x="390105" y="382244"/>
                  </a:lnTo>
                  <a:lnTo>
                    <a:pt x="395389" y="356146"/>
                  </a:lnTo>
                  <a:lnTo>
                    <a:pt x="395389" y="132702"/>
                  </a:lnTo>
                  <a:lnTo>
                    <a:pt x="395389" y="101447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725" y="1543049"/>
              <a:ext cx="781049" cy="780901"/>
            </a:xfrm>
            <a:prstGeom prst="rect">
              <a:avLst/>
            </a:prstGeom>
          </p:spPr>
        </p:pic>
      </p:grpSp>
      <p:sp>
        <p:nvSpPr>
          <p:cNvPr id="14" name="object 14" descr="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0" y="4495817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8751" y="60088"/>
            <a:ext cx="882650" cy="2584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0">
                <a:solidFill>
                  <a:srgbClr val="FFFFFF"/>
                </a:solidFill>
                <a:latin typeface="SimSun"/>
                <a:cs typeface="SimSun"/>
              </a:rPr>
              <a:t>課題の概要</a:t>
            </a:r>
            <a:endParaRPr sz="1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276734" y="1409699"/>
            <a:ext cx="3257550" cy="2867025"/>
            <a:chOff x="4276734" y="1409699"/>
            <a:chExt cx="3257550" cy="2867025"/>
          </a:xfrm>
        </p:grpSpPr>
        <p:sp>
          <p:nvSpPr>
            <p:cNvPr id="3" name="object 3" descr=""/>
            <p:cNvSpPr/>
            <p:nvPr/>
          </p:nvSpPr>
          <p:spPr>
            <a:xfrm>
              <a:off x="4286259" y="1600199"/>
              <a:ext cx="3238500" cy="2667000"/>
            </a:xfrm>
            <a:custGeom>
              <a:avLst/>
              <a:gdLst/>
              <a:ahLst/>
              <a:cxnLst/>
              <a:rect l="l" t="t" r="r" b="b"/>
              <a:pathLst>
                <a:path w="3238500" h="2667000">
                  <a:moveTo>
                    <a:pt x="3238352" y="2666999"/>
                  </a:moveTo>
                  <a:lnTo>
                    <a:pt x="0" y="2666999"/>
                  </a:lnTo>
                  <a:lnTo>
                    <a:pt x="0" y="0"/>
                  </a:lnTo>
                  <a:lnTo>
                    <a:pt x="3238352" y="0"/>
                  </a:lnTo>
                  <a:lnTo>
                    <a:pt x="3238352" y="266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286259" y="1600199"/>
              <a:ext cx="3238500" cy="2667000"/>
            </a:xfrm>
            <a:custGeom>
              <a:avLst/>
              <a:gdLst/>
              <a:ahLst/>
              <a:cxnLst/>
              <a:rect l="l" t="t" r="r" b="b"/>
              <a:pathLst>
                <a:path w="3238500" h="2667000">
                  <a:moveTo>
                    <a:pt x="0" y="0"/>
                  </a:moveTo>
                  <a:lnTo>
                    <a:pt x="3238352" y="0"/>
                  </a:lnTo>
                  <a:lnTo>
                    <a:pt x="3238352" y="2666999"/>
                  </a:lnTo>
                  <a:lnTo>
                    <a:pt x="0" y="26669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1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14999" y="14096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6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041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568973" y="2551113"/>
            <a:ext cx="2559050" cy="68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0"/>
              </a:spcBef>
            </a:pPr>
            <a:r>
              <a:rPr dirty="0" sz="1150" spc="-135">
                <a:solidFill>
                  <a:srgbClr val="333333"/>
                </a:solidFill>
                <a:latin typeface="SimSun"/>
                <a:cs typeface="SimSun"/>
              </a:rPr>
              <a:t>従業員やアルバイトの離職後は再度の採用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活動を必要とし、企業の人材関連コストを</a:t>
            </a: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押し上げます。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06875" y="2099687"/>
            <a:ext cx="99695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75" b="1">
                <a:solidFill>
                  <a:srgbClr val="404144"/>
                </a:solidFill>
                <a:latin typeface="BIZ UDPGothic"/>
                <a:cs typeface="BIZ UDPGothic"/>
              </a:rPr>
              <a:t>離職率の影響</a:t>
            </a:r>
            <a:endParaRPr sz="1450">
              <a:latin typeface="BIZ UDPGothic"/>
              <a:cs typeface="BIZ UDP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38224" y="1409699"/>
            <a:ext cx="3257550" cy="2867025"/>
            <a:chOff x="838224" y="1409699"/>
            <a:chExt cx="3257550" cy="2867025"/>
          </a:xfrm>
        </p:grpSpPr>
        <p:sp>
          <p:nvSpPr>
            <p:cNvPr id="9" name="object 9" descr=""/>
            <p:cNvSpPr/>
            <p:nvPr/>
          </p:nvSpPr>
          <p:spPr>
            <a:xfrm>
              <a:off x="847749" y="1600199"/>
              <a:ext cx="3238500" cy="2667000"/>
            </a:xfrm>
            <a:custGeom>
              <a:avLst/>
              <a:gdLst/>
              <a:ahLst/>
              <a:cxnLst/>
              <a:rect l="l" t="t" r="r" b="b"/>
              <a:pathLst>
                <a:path w="3238500" h="2667000">
                  <a:moveTo>
                    <a:pt x="3238352" y="2666999"/>
                  </a:moveTo>
                  <a:lnTo>
                    <a:pt x="0" y="2666999"/>
                  </a:lnTo>
                  <a:lnTo>
                    <a:pt x="0" y="0"/>
                  </a:lnTo>
                  <a:lnTo>
                    <a:pt x="3238352" y="0"/>
                  </a:lnTo>
                  <a:lnTo>
                    <a:pt x="3238352" y="266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47749" y="1600199"/>
              <a:ext cx="3238500" cy="2667000"/>
            </a:xfrm>
            <a:custGeom>
              <a:avLst/>
              <a:gdLst/>
              <a:ahLst/>
              <a:cxnLst/>
              <a:rect l="l" t="t" r="r" b="b"/>
              <a:pathLst>
                <a:path w="3238500" h="2667000">
                  <a:moveTo>
                    <a:pt x="0" y="0"/>
                  </a:moveTo>
                  <a:lnTo>
                    <a:pt x="3238352" y="0"/>
                  </a:lnTo>
                  <a:lnTo>
                    <a:pt x="3238352" y="2666999"/>
                  </a:lnTo>
                  <a:lnTo>
                    <a:pt x="0" y="26669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1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76474" y="14096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6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041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353220" y="1450300"/>
            <a:ext cx="3678554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38525" algn="l"/>
              </a:tabLst>
            </a:pPr>
            <a:r>
              <a:rPr dirty="0" sz="1650" spc="-25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50" spc="-2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30597" y="2551113"/>
            <a:ext cx="2633345" cy="9017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50" spc="-105">
                <a:solidFill>
                  <a:srgbClr val="333333"/>
                </a:solidFill>
                <a:latin typeface="SimSun"/>
                <a:cs typeface="SimSun"/>
              </a:rPr>
              <a:t>面接プロセスにおける</a:t>
            </a:r>
            <a:endParaRPr sz="1150">
              <a:latin typeface="SimSun"/>
              <a:cs typeface="SimSun"/>
            </a:endParaRPr>
          </a:p>
          <a:p>
            <a:pPr algn="just" marL="12700" marR="5080">
              <a:lnSpc>
                <a:spcPct val="125000"/>
              </a:lnSpc>
            </a:pP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面接官の人件費は、</a:t>
            </a:r>
            <a:r>
              <a:rPr dirty="0" sz="1150" spc="-160">
                <a:solidFill>
                  <a:srgbClr val="333333"/>
                </a:solidFill>
                <a:latin typeface="Microsoft Sans Serif"/>
                <a:cs typeface="Microsoft Sans Serif"/>
              </a:rPr>
              <a:t>1</a:t>
            </a:r>
            <a:r>
              <a:rPr dirty="0" sz="1150" spc="-105">
                <a:solidFill>
                  <a:srgbClr val="333333"/>
                </a:solidFill>
                <a:latin typeface="SimSun"/>
                <a:cs typeface="SimSun"/>
              </a:rPr>
              <a:t>回の初期的面接におい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て前後工程をあわせると約</a:t>
            </a:r>
            <a:r>
              <a:rPr dirty="0" sz="1150" spc="-70">
                <a:solidFill>
                  <a:srgbClr val="333333"/>
                </a:solidFill>
                <a:latin typeface="Microsoft Sans Serif"/>
                <a:cs typeface="Microsoft Sans Serif"/>
              </a:rPr>
              <a:t>3</a:t>
            </a:r>
            <a:r>
              <a:rPr dirty="0" sz="1150" spc="-105">
                <a:solidFill>
                  <a:srgbClr val="333333"/>
                </a:solidFill>
                <a:latin typeface="SimSun"/>
                <a:cs typeface="SimSun"/>
              </a:rPr>
              <a:t>時間使用される</a:t>
            </a:r>
            <a:r>
              <a:rPr dirty="0" sz="1150" spc="-120">
                <a:solidFill>
                  <a:srgbClr val="333333"/>
                </a:solidFill>
                <a:latin typeface="SimSun"/>
                <a:cs typeface="SimSun"/>
              </a:rPr>
              <a:t>と想定されます。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87388" y="2099687"/>
            <a:ext cx="115887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75" b="1">
                <a:solidFill>
                  <a:srgbClr val="404144"/>
                </a:solidFill>
                <a:latin typeface="BIZ UDPGothic"/>
                <a:cs typeface="BIZ UDPGothic"/>
              </a:rPr>
              <a:t>面接官の人件費</a:t>
            </a:r>
            <a:endParaRPr sz="1450">
              <a:latin typeface="BIZ UDPGothic"/>
              <a:cs typeface="BIZ UDP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1250315" marR="5080" indent="-1238250">
              <a:lnSpc>
                <a:spcPts val="1730"/>
              </a:lnSpc>
              <a:spcBef>
                <a:spcPts val="409"/>
              </a:spcBef>
            </a:pPr>
            <a:r>
              <a:rPr dirty="0" spc="-175"/>
              <a:t>面接官の人件費増加と離職率が、企業の採用コストを押し上げます。</a:t>
            </a:r>
            <a:r>
              <a:rPr dirty="0" spc="-180"/>
              <a:t>また昨今の働き手不足も懸念されます。</a:t>
            </a:r>
          </a:p>
        </p:txBody>
      </p:sp>
      <p:sp>
        <p:nvSpPr>
          <p:cNvPr id="16" name="object 16" descr="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0" y="4495817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58751" y="60088"/>
            <a:ext cx="13970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5">
                <a:solidFill>
                  <a:srgbClr val="FFFFFF"/>
                </a:solidFill>
                <a:latin typeface="SimSun"/>
                <a:cs typeface="SimSun"/>
              </a:rPr>
              <a:t>採用コストの増大</a:t>
            </a:r>
            <a:endParaRPr sz="1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57823" y="1419257"/>
            <a:ext cx="2167255" cy="2743200"/>
          </a:xfrm>
          <a:custGeom>
            <a:avLst/>
            <a:gdLst/>
            <a:ahLst/>
            <a:cxnLst/>
            <a:rect l="l" t="t" r="r" b="b"/>
            <a:pathLst>
              <a:path w="2167254" h="2743200">
                <a:moveTo>
                  <a:pt x="2166936" y="2743200"/>
                </a:moveTo>
                <a:lnTo>
                  <a:pt x="0" y="2743200"/>
                </a:lnTo>
                <a:lnTo>
                  <a:pt x="0" y="0"/>
                </a:lnTo>
                <a:lnTo>
                  <a:pt x="2166936" y="0"/>
                </a:lnTo>
                <a:lnTo>
                  <a:pt x="2166936" y="2743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105148" y="1419257"/>
            <a:ext cx="2167255" cy="2743200"/>
          </a:xfrm>
          <a:custGeom>
            <a:avLst/>
            <a:gdLst/>
            <a:ahLst/>
            <a:cxnLst/>
            <a:rect l="l" t="t" r="r" b="b"/>
            <a:pathLst>
              <a:path w="2167254" h="2743200">
                <a:moveTo>
                  <a:pt x="2166936" y="2743200"/>
                </a:moveTo>
                <a:lnTo>
                  <a:pt x="0" y="2743200"/>
                </a:lnTo>
                <a:lnTo>
                  <a:pt x="0" y="0"/>
                </a:lnTo>
                <a:lnTo>
                  <a:pt x="2166936" y="0"/>
                </a:lnTo>
                <a:lnTo>
                  <a:pt x="2166936" y="2743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61999" y="1419257"/>
            <a:ext cx="2167255" cy="2743200"/>
          </a:xfrm>
          <a:custGeom>
            <a:avLst/>
            <a:gdLst/>
            <a:ahLst/>
            <a:cxnLst/>
            <a:rect l="l" t="t" r="r" b="b"/>
            <a:pathLst>
              <a:path w="2167255" h="2743200">
                <a:moveTo>
                  <a:pt x="2166936" y="2743200"/>
                </a:moveTo>
                <a:lnTo>
                  <a:pt x="0" y="2743200"/>
                </a:lnTo>
                <a:lnTo>
                  <a:pt x="0" y="0"/>
                </a:lnTo>
                <a:lnTo>
                  <a:pt x="2166936" y="0"/>
                </a:lnTo>
                <a:lnTo>
                  <a:pt x="2166936" y="2743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57823" y="1419257"/>
            <a:ext cx="2167255" cy="2743200"/>
          </a:xfrm>
          <a:prstGeom prst="rect">
            <a:avLst/>
          </a:prstGeom>
          <a:ln w="19049">
            <a:solidFill>
              <a:srgbClr val="4041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636905">
              <a:lnSpc>
                <a:spcPct val="100000"/>
              </a:lnSpc>
            </a:pPr>
            <a:r>
              <a:rPr dirty="0" sz="1400" spc="-80" b="1">
                <a:solidFill>
                  <a:srgbClr val="404144"/>
                </a:solidFill>
                <a:latin typeface="Trebuchet MS"/>
                <a:cs typeface="Trebuchet MS"/>
              </a:rPr>
              <a:t>24</a:t>
            </a:r>
            <a:r>
              <a:rPr dirty="0" sz="1450" spc="-160" b="1">
                <a:solidFill>
                  <a:srgbClr val="404144"/>
                </a:solidFill>
                <a:latin typeface="BIZ UDPGothic"/>
                <a:cs typeface="BIZ UDPGothic"/>
              </a:rPr>
              <a:t>時間対応</a:t>
            </a:r>
            <a:endParaRPr sz="1450">
              <a:latin typeface="BIZ UDPGothic"/>
              <a:cs typeface="BIZ UDPGothic"/>
            </a:endParaRPr>
          </a:p>
          <a:p>
            <a:pPr algn="just" marL="87630" marR="204470">
              <a:lnSpc>
                <a:spcPct val="112799"/>
              </a:lnSpc>
              <a:spcBef>
                <a:spcPts val="1230"/>
              </a:spcBef>
            </a:pP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候補者は自分の都合に合わせて</a:t>
            </a: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面接を受けることができ、スケ</a:t>
            </a:r>
            <a:r>
              <a:rPr dirty="0" sz="1150" spc="-125">
                <a:solidFill>
                  <a:srgbClr val="333333"/>
                </a:solidFill>
                <a:latin typeface="SimSun"/>
                <a:cs typeface="SimSun"/>
              </a:rPr>
              <a:t>ジュール調整の問題を解消し対</a:t>
            </a:r>
            <a:r>
              <a:rPr dirty="0" sz="1150" spc="-120">
                <a:solidFill>
                  <a:srgbClr val="333333"/>
                </a:solidFill>
                <a:latin typeface="SimSun"/>
                <a:cs typeface="SimSun"/>
              </a:rPr>
              <a:t>応力を強化します。応募者数の増加にも寄与します。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52434" y="1674612"/>
            <a:ext cx="721995" cy="667385"/>
            <a:chOff x="6152434" y="1674612"/>
            <a:chExt cx="721995" cy="667385"/>
          </a:xfrm>
        </p:grpSpPr>
        <p:sp>
          <p:nvSpPr>
            <p:cNvPr id="7" name="object 7" descr=""/>
            <p:cNvSpPr/>
            <p:nvPr/>
          </p:nvSpPr>
          <p:spPr>
            <a:xfrm>
              <a:off x="6637967" y="1697709"/>
              <a:ext cx="73025" cy="79375"/>
            </a:xfrm>
            <a:custGeom>
              <a:avLst/>
              <a:gdLst/>
              <a:ahLst/>
              <a:cxnLst/>
              <a:rect l="l" t="t" r="r" b="b"/>
              <a:pathLst>
                <a:path w="73025" h="79375">
                  <a:moveTo>
                    <a:pt x="24636" y="0"/>
                  </a:moveTo>
                  <a:lnTo>
                    <a:pt x="0" y="67689"/>
                  </a:lnTo>
                  <a:lnTo>
                    <a:pt x="6483" y="70358"/>
                  </a:lnTo>
                  <a:lnTo>
                    <a:pt x="12899" y="73194"/>
                  </a:lnTo>
                  <a:lnTo>
                    <a:pt x="19241" y="76199"/>
                  </a:lnTo>
                  <a:lnTo>
                    <a:pt x="25505" y="79370"/>
                  </a:lnTo>
                  <a:lnTo>
                    <a:pt x="72514" y="23346"/>
                  </a:lnTo>
                  <a:lnTo>
                    <a:pt x="60941" y="16810"/>
                  </a:lnTo>
                  <a:lnTo>
                    <a:pt x="49097" y="10733"/>
                  </a:lnTo>
                  <a:lnTo>
                    <a:pt x="36992" y="5126"/>
                  </a:lnTo>
                  <a:lnTo>
                    <a:pt x="2463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7433" y="1859399"/>
              <a:ext cx="82775" cy="6584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152426" y="1674621"/>
              <a:ext cx="721995" cy="667385"/>
            </a:xfrm>
            <a:custGeom>
              <a:avLst/>
              <a:gdLst/>
              <a:ahLst/>
              <a:cxnLst/>
              <a:rect l="l" t="t" r="r" b="b"/>
              <a:pathLst>
                <a:path w="721995" h="667385">
                  <a:moveTo>
                    <a:pt x="327393" y="5397"/>
                  </a:moveTo>
                  <a:lnTo>
                    <a:pt x="315874" y="7721"/>
                  </a:lnTo>
                  <a:lnTo>
                    <a:pt x="304457" y="10464"/>
                  </a:lnTo>
                  <a:lnTo>
                    <a:pt x="293154" y="13614"/>
                  </a:lnTo>
                  <a:lnTo>
                    <a:pt x="281965" y="17157"/>
                  </a:lnTo>
                  <a:lnTo>
                    <a:pt x="306311" y="84035"/>
                  </a:lnTo>
                  <a:lnTo>
                    <a:pt x="313283" y="81800"/>
                  </a:lnTo>
                  <a:lnTo>
                    <a:pt x="320319" y="79870"/>
                  </a:lnTo>
                  <a:lnTo>
                    <a:pt x="327393" y="78244"/>
                  </a:lnTo>
                  <a:lnTo>
                    <a:pt x="327393" y="5397"/>
                  </a:lnTo>
                  <a:close/>
                </a:path>
                <a:path w="721995" h="667385">
                  <a:moveTo>
                    <a:pt x="444881" y="4889"/>
                  </a:moveTo>
                  <a:lnTo>
                    <a:pt x="432435" y="2959"/>
                  </a:lnTo>
                  <a:lnTo>
                    <a:pt x="419963" y="1498"/>
                  </a:lnTo>
                  <a:lnTo>
                    <a:pt x="407479" y="520"/>
                  </a:lnTo>
                  <a:lnTo>
                    <a:pt x="394982" y="0"/>
                  </a:lnTo>
                  <a:lnTo>
                    <a:pt x="394982" y="71843"/>
                  </a:lnTo>
                  <a:lnTo>
                    <a:pt x="403275" y="72123"/>
                  </a:lnTo>
                  <a:lnTo>
                    <a:pt x="411556" y="72783"/>
                  </a:lnTo>
                  <a:lnTo>
                    <a:pt x="419785" y="73837"/>
                  </a:lnTo>
                  <a:lnTo>
                    <a:pt x="444881" y="4889"/>
                  </a:lnTo>
                  <a:close/>
                </a:path>
                <a:path w="721995" h="667385">
                  <a:moveTo>
                    <a:pt x="650379" y="127635"/>
                  </a:moveTo>
                  <a:lnTo>
                    <a:pt x="641502" y="116751"/>
                  </a:lnTo>
                  <a:lnTo>
                    <a:pt x="632218" y="106299"/>
                  </a:lnTo>
                  <a:lnTo>
                    <a:pt x="622554" y="96278"/>
                  </a:lnTo>
                  <a:lnTo>
                    <a:pt x="612495" y="86702"/>
                  </a:lnTo>
                  <a:lnTo>
                    <a:pt x="566623" y="141363"/>
                  </a:lnTo>
                  <a:lnTo>
                    <a:pt x="572223" y="146659"/>
                  </a:lnTo>
                  <a:lnTo>
                    <a:pt x="577672" y="152120"/>
                  </a:lnTo>
                  <a:lnTo>
                    <a:pt x="582980" y="157759"/>
                  </a:lnTo>
                  <a:lnTo>
                    <a:pt x="588124" y="163576"/>
                  </a:lnTo>
                  <a:lnTo>
                    <a:pt x="650379" y="127635"/>
                  </a:lnTo>
                  <a:close/>
                </a:path>
                <a:path w="721995" h="667385">
                  <a:moveTo>
                    <a:pt x="707618" y="429018"/>
                  </a:moveTo>
                  <a:lnTo>
                    <a:pt x="637108" y="416585"/>
                  </a:lnTo>
                  <a:lnTo>
                    <a:pt x="620395" y="455955"/>
                  </a:lnTo>
                  <a:lnTo>
                    <a:pt x="597281" y="492404"/>
                  </a:lnTo>
                  <a:lnTo>
                    <a:pt x="567931" y="525043"/>
                  </a:lnTo>
                  <a:lnTo>
                    <a:pt x="532549" y="552970"/>
                  </a:lnTo>
                  <a:lnTo>
                    <a:pt x="490842" y="575386"/>
                  </a:lnTo>
                  <a:lnTo>
                    <a:pt x="447027" y="589635"/>
                  </a:lnTo>
                  <a:lnTo>
                    <a:pt x="402158" y="595922"/>
                  </a:lnTo>
                  <a:lnTo>
                    <a:pt x="357251" y="594448"/>
                  </a:lnTo>
                  <a:lnTo>
                    <a:pt x="313347" y="585431"/>
                  </a:lnTo>
                  <a:lnTo>
                    <a:pt x="271500" y="569099"/>
                  </a:lnTo>
                  <a:lnTo>
                    <a:pt x="232727" y="545642"/>
                  </a:lnTo>
                  <a:lnTo>
                    <a:pt x="198069" y="515289"/>
                  </a:lnTo>
                  <a:lnTo>
                    <a:pt x="168567" y="478243"/>
                  </a:lnTo>
                  <a:lnTo>
                    <a:pt x="146659" y="437705"/>
                  </a:lnTo>
                  <a:lnTo>
                    <a:pt x="132321" y="394411"/>
                  </a:lnTo>
                  <a:lnTo>
                    <a:pt x="125717" y="349300"/>
                  </a:lnTo>
                  <a:lnTo>
                    <a:pt x="127076" y="303301"/>
                  </a:lnTo>
                  <a:lnTo>
                    <a:pt x="177444" y="316674"/>
                  </a:lnTo>
                  <a:lnTo>
                    <a:pt x="182016" y="315404"/>
                  </a:lnTo>
                  <a:lnTo>
                    <a:pt x="188175" y="309016"/>
                  </a:lnTo>
                  <a:lnTo>
                    <a:pt x="189280" y="304406"/>
                  </a:lnTo>
                  <a:lnTo>
                    <a:pt x="140868" y="145834"/>
                  </a:lnTo>
                  <a:lnTo>
                    <a:pt x="140360" y="144767"/>
                  </a:lnTo>
                  <a:lnTo>
                    <a:pt x="138099" y="141338"/>
                  </a:lnTo>
                  <a:lnTo>
                    <a:pt x="135597" y="139496"/>
                  </a:lnTo>
                  <a:lnTo>
                    <a:pt x="128574" y="137642"/>
                  </a:lnTo>
                  <a:lnTo>
                    <a:pt x="124231" y="138734"/>
                  </a:lnTo>
                  <a:lnTo>
                    <a:pt x="1333" y="254508"/>
                  </a:lnTo>
                  <a:lnTo>
                    <a:pt x="0" y="259054"/>
                  </a:lnTo>
                  <a:lnTo>
                    <a:pt x="1435" y="264706"/>
                  </a:lnTo>
                  <a:lnTo>
                    <a:pt x="1993" y="265963"/>
                  </a:lnTo>
                  <a:lnTo>
                    <a:pt x="4356" y="269544"/>
                  </a:lnTo>
                  <a:lnTo>
                    <a:pt x="6858" y="271386"/>
                  </a:lnTo>
                  <a:lnTo>
                    <a:pt x="57848" y="284924"/>
                  </a:lnTo>
                  <a:lnTo>
                    <a:pt x="54216" y="333667"/>
                  </a:lnTo>
                  <a:lnTo>
                    <a:pt x="57696" y="381965"/>
                  </a:lnTo>
                  <a:lnTo>
                    <a:pt x="68148" y="429120"/>
                  </a:lnTo>
                  <a:lnTo>
                    <a:pt x="85432" y="474446"/>
                  </a:lnTo>
                  <a:lnTo>
                    <a:pt x="109385" y="517258"/>
                  </a:lnTo>
                  <a:lnTo>
                    <a:pt x="141833" y="559003"/>
                  </a:lnTo>
                  <a:lnTo>
                    <a:pt x="179870" y="594639"/>
                  </a:lnTo>
                  <a:lnTo>
                    <a:pt x="222821" y="623722"/>
                  </a:lnTo>
                  <a:lnTo>
                    <a:pt x="270027" y="645795"/>
                  </a:lnTo>
                  <a:lnTo>
                    <a:pt x="320827" y="660425"/>
                  </a:lnTo>
                  <a:lnTo>
                    <a:pt x="373291" y="666991"/>
                  </a:lnTo>
                  <a:lnTo>
                    <a:pt x="425373" y="665302"/>
                  </a:lnTo>
                  <a:lnTo>
                    <a:pt x="476313" y="655497"/>
                  </a:lnTo>
                  <a:lnTo>
                    <a:pt x="525310" y="637717"/>
                  </a:lnTo>
                  <a:lnTo>
                    <a:pt x="571576" y="612140"/>
                  </a:lnTo>
                  <a:lnTo>
                    <a:pt x="609015" y="583552"/>
                  </a:lnTo>
                  <a:lnTo>
                    <a:pt x="641654" y="550468"/>
                  </a:lnTo>
                  <a:lnTo>
                    <a:pt x="669175" y="513372"/>
                  </a:lnTo>
                  <a:lnTo>
                    <a:pt x="691273" y="472732"/>
                  </a:lnTo>
                  <a:lnTo>
                    <a:pt x="707618" y="429018"/>
                  </a:lnTo>
                  <a:close/>
                </a:path>
                <a:path w="721995" h="667385">
                  <a:moveTo>
                    <a:pt x="721639" y="333514"/>
                  </a:moveTo>
                  <a:lnTo>
                    <a:pt x="721347" y="319024"/>
                  </a:lnTo>
                  <a:lnTo>
                    <a:pt x="720432" y="304596"/>
                  </a:lnTo>
                  <a:lnTo>
                    <a:pt x="650100" y="316992"/>
                  </a:lnTo>
                  <a:lnTo>
                    <a:pt x="650468" y="325310"/>
                  </a:lnTo>
                  <a:lnTo>
                    <a:pt x="650582" y="333629"/>
                  </a:lnTo>
                  <a:lnTo>
                    <a:pt x="650443" y="341947"/>
                  </a:lnTo>
                  <a:lnTo>
                    <a:pt x="650036" y="350240"/>
                  </a:lnTo>
                  <a:lnTo>
                    <a:pt x="720305" y="362635"/>
                  </a:lnTo>
                  <a:lnTo>
                    <a:pt x="721296" y="348056"/>
                  </a:lnTo>
                  <a:lnTo>
                    <a:pt x="721639" y="333514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2084" y="1883110"/>
              <a:ext cx="334547" cy="25024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105148" y="1419257"/>
            <a:ext cx="2167255" cy="2743200"/>
          </a:xfrm>
          <a:prstGeom prst="rect">
            <a:avLst/>
          </a:prstGeom>
          <a:ln w="19049">
            <a:solidFill>
              <a:srgbClr val="4041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37515">
              <a:lnSpc>
                <a:spcPct val="100000"/>
              </a:lnSpc>
            </a:pPr>
            <a:r>
              <a:rPr dirty="0" sz="1450" spc="-155" b="1">
                <a:solidFill>
                  <a:srgbClr val="404144"/>
                </a:solidFill>
                <a:latin typeface="BIZ UDPGothic"/>
                <a:cs typeface="BIZ UDPGothic"/>
              </a:rPr>
              <a:t>一貫した評価基準</a:t>
            </a:r>
            <a:endParaRPr sz="1450">
              <a:latin typeface="BIZ UDPGothic"/>
              <a:cs typeface="BIZ UDPGothic"/>
            </a:endParaRPr>
          </a:p>
          <a:p>
            <a:pPr algn="just" marL="116839" marR="175260">
              <a:lnSpc>
                <a:spcPct val="112799"/>
              </a:lnSpc>
              <a:spcBef>
                <a:spcPts val="1230"/>
              </a:spcBef>
            </a:pPr>
            <a:r>
              <a:rPr dirty="0" sz="1150" spc="-60">
                <a:solidFill>
                  <a:srgbClr val="333333"/>
                </a:solidFill>
                <a:latin typeface="Source Han Sans JP"/>
                <a:cs typeface="Source Han Sans JP"/>
              </a:rPr>
              <a:t>AI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が統一された評価基準を提供</a:t>
            </a: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するため、面接官ごとのばらつ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きをなくし、公平で客観的な評</a:t>
            </a:r>
            <a:r>
              <a:rPr dirty="0" sz="1150" spc="-120">
                <a:solidFill>
                  <a:srgbClr val="333333"/>
                </a:solidFill>
                <a:latin typeface="SimSun"/>
                <a:cs typeface="SimSun"/>
              </a:rPr>
              <a:t>価を実現します。企業に一貫性をもたらします。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829050" y="1682233"/>
            <a:ext cx="721360" cy="652145"/>
            <a:chOff x="3829050" y="1682233"/>
            <a:chExt cx="721360" cy="65214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9497" y="1737312"/>
              <a:ext cx="209672" cy="20967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829037" y="1682241"/>
              <a:ext cx="721360" cy="652145"/>
            </a:xfrm>
            <a:custGeom>
              <a:avLst/>
              <a:gdLst/>
              <a:ahLst/>
              <a:cxnLst/>
              <a:rect l="l" t="t" r="r" b="b"/>
              <a:pathLst>
                <a:path w="721360" h="652144">
                  <a:moveTo>
                    <a:pt x="554342" y="605104"/>
                  </a:moveTo>
                  <a:lnTo>
                    <a:pt x="552894" y="589368"/>
                  </a:lnTo>
                  <a:lnTo>
                    <a:pt x="545884" y="575830"/>
                  </a:lnTo>
                  <a:lnTo>
                    <a:pt x="534390" y="565823"/>
                  </a:lnTo>
                  <a:lnTo>
                    <a:pt x="519518" y="560717"/>
                  </a:lnTo>
                  <a:lnTo>
                    <a:pt x="507123" y="506666"/>
                  </a:lnTo>
                  <a:lnTo>
                    <a:pt x="498830" y="501472"/>
                  </a:lnTo>
                  <a:lnTo>
                    <a:pt x="482180" y="505282"/>
                  </a:lnTo>
                  <a:lnTo>
                    <a:pt x="476973" y="513575"/>
                  </a:lnTo>
                  <a:lnTo>
                    <a:pt x="487006" y="557301"/>
                  </a:lnTo>
                  <a:lnTo>
                    <a:pt x="378104" y="545985"/>
                  </a:lnTo>
                  <a:lnTo>
                    <a:pt x="350951" y="447890"/>
                  </a:lnTo>
                  <a:lnTo>
                    <a:pt x="332232" y="380415"/>
                  </a:lnTo>
                  <a:lnTo>
                    <a:pt x="308902" y="320192"/>
                  </a:lnTo>
                  <a:lnTo>
                    <a:pt x="248221" y="282854"/>
                  </a:lnTo>
                  <a:lnTo>
                    <a:pt x="203669" y="277685"/>
                  </a:lnTo>
                  <a:lnTo>
                    <a:pt x="163283" y="285216"/>
                  </a:lnTo>
                  <a:lnTo>
                    <a:pt x="126682" y="305904"/>
                  </a:lnTo>
                  <a:lnTo>
                    <a:pt x="95834" y="336842"/>
                  </a:lnTo>
                  <a:lnTo>
                    <a:pt x="72656" y="375145"/>
                  </a:lnTo>
                  <a:lnTo>
                    <a:pt x="59067" y="417931"/>
                  </a:lnTo>
                  <a:lnTo>
                    <a:pt x="0" y="652106"/>
                  </a:lnTo>
                  <a:lnTo>
                    <a:pt x="265976" y="652106"/>
                  </a:lnTo>
                  <a:lnTo>
                    <a:pt x="272897" y="624370"/>
                  </a:lnTo>
                  <a:lnTo>
                    <a:pt x="272199" y="622909"/>
                  </a:lnTo>
                  <a:lnTo>
                    <a:pt x="271538" y="621411"/>
                  </a:lnTo>
                  <a:lnTo>
                    <a:pt x="208838" y="463372"/>
                  </a:lnTo>
                  <a:lnTo>
                    <a:pt x="232549" y="455460"/>
                  </a:lnTo>
                  <a:lnTo>
                    <a:pt x="293903" y="610120"/>
                  </a:lnTo>
                  <a:lnTo>
                    <a:pt x="301155" y="622528"/>
                  </a:lnTo>
                  <a:lnTo>
                    <a:pt x="311594" y="632282"/>
                  </a:lnTo>
                  <a:lnTo>
                    <a:pt x="324561" y="638657"/>
                  </a:lnTo>
                  <a:lnTo>
                    <a:pt x="339331" y="640969"/>
                  </a:lnTo>
                  <a:lnTo>
                    <a:pt x="513842" y="641489"/>
                  </a:lnTo>
                  <a:lnTo>
                    <a:pt x="528523" y="638733"/>
                  </a:lnTo>
                  <a:lnTo>
                    <a:pt x="540981" y="631113"/>
                  </a:lnTo>
                  <a:lnTo>
                    <a:pt x="549986" y="619582"/>
                  </a:lnTo>
                  <a:lnTo>
                    <a:pt x="554342" y="605104"/>
                  </a:lnTo>
                  <a:close/>
                </a:path>
                <a:path w="721360" h="652144">
                  <a:moveTo>
                    <a:pt x="685800" y="414223"/>
                  </a:moveTo>
                  <a:lnTo>
                    <a:pt x="682663" y="405231"/>
                  </a:lnTo>
                  <a:lnTo>
                    <a:pt x="679170" y="401662"/>
                  </a:lnTo>
                  <a:lnTo>
                    <a:pt x="674700" y="400011"/>
                  </a:lnTo>
                  <a:lnTo>
                    <a:pt x="479450" y="327901"/>
                  </a:lnTo>
                  <a:lnTo>
                    <a:pt x="471424" y="330682"/>
                  </a:lnTo>
                  <a:lnTo>
                    <a:pt x="383641" y="474789"/>
                  </a:lnTo>
                  <a:lnTo>
                    <a:pt x="395427" y="516712"/>
                  </a:lnTo>
                  <a:lnTo>
                    <a:pt x="487857" y="364972"/>
                  </a:lnTo>
                  <a:lnTo>
                    <a:pt x="645502" y="423202"/>
                  </a:lnTo>
                  <a:lnTo>
                    <a:pt x="563105" y="558457"/>
                  </a:lnTo>
                  <a:lnTo>
                    <a:pt x="564184" y="559676"/>
                  </a:lnTo>
                  <a:lnTo>
                    <a:pt x="564692" y="560311"/>
                  </a:lnTo>
                  <a:lnTo>
                    <a:pt x="570052" y="567956"/>
                  </a:lnTo>
                  <a:lnTo>
                    <a:pt x="574217" y="576173"/>
                  </a:lnTo>
                  <a:lnTo>
                    <a:pt x="577164" y="584847"/>
                  </a:lnTo>
                  <a:lnTo>
                    <a:pt x="578866" y="593864"/>
                  </a:lnTo>
                  <a:lnTo>
                    <a:pt x="685266" y="419188"/>
                  </a:lnTo>
                  <a:lnTo>
                    <a:pt x="685800" y="414223"/>
                  </a:lnTo>
                  <a:close/>
                </a:path>
                <a:path w="721360" h="652144">
                  <a:moveTo>
                    <a:pt x="720928" y="132372"/>
                  </a:moveTo>
                  <a:lnTo>
                    <a:pt x="714184" y="90538"/>
                  </a:lnTo>
                  <a:lnTo>
                    <a:pt x="704253" y="71335"/>
                  </a:lnTo>
                  <a:lnTo>
                    <a:pt x="695388" y="54190"/>
                  </a:lnTo>
                  <a:lnTo>
                    <a:pt x="679297" y="38100"/>
                  </a:lnTo>
                  <a:lnTo>
                    <a:pt x="679297" y="99047"/>
                  </a:lnTo>
                  <a:lnTo>
                    <a:pt x="571093" y="207251"/>
                  </a:lnTo>
                  <a:lnTo>
                    <a:pt x="497801" y="133972"/>
                  </a:lnTo>
                  <a:lnTo>
                    <a:pt x="525513" y="106273"/>
                  </a:lnTo>
                  <a:lnTo>
                    <a:pt x="571093" y="151841"/>
                  </a:lnTo>
                  <a:lnTo>
                    <a:pt x="616661" y="106273"/>
                  </a:lnTo>
                  <a:lnTo>
                    <a:pt x="651598" y="71335"/>
                  </a:lnTo>
                  <a:lnTo>
                    <a:pt x="679297" y="99047"/>
                  </a:lnTo>
                  <a:lnTo>
                    <a:pt x="679297" y="38100"/>
                  </a:lnTo>
                  <a:lnTo>
                    <a:pt x="666737" y="25539"/>
                  </a:lnTo>
                  <a:lnTo>
                    <a:pt x="630389" y="6743"/>
                  </a:lnTo>
                  <a:lnTo>
                    <a:pt x="588556" y="0"/>
                  </a:lnTo>
                  <a:lnTo>
                    <a:pt x="546709" y="6743"/>
                  </a:lnTo>
                  <a:lnTo>
                    <a:pt x="510374" y="25539"/>
                  </a:lnTo>
                  <a:lnTo>
                    <a:pt x="481723" y="54190"/>
                  </a:lnTo>
                  <a:lnTo>
                    <a:pt x="462927" y="90538"/>
                  </a:lnTo>
                  <a:lnTo>
                    <a:pt x="456171" y="132372"/>
                  </a:lnTo>
                  <a:lnTo>
                    <a:pt x="462927" y="174218"/>
                  </a:lnTo>
                  <a:lnTo>
                    <a:pt x="481723" y="210553"/>
                  </a:lnTo>
                  <a:lnTo>
                    <a:pt x="510374" y="239204"/>
                  </a:lnTo>
                  <a:lnTo>
                    <a:pt x="546709" y="258000"/>
                  </a:lnTo>
                  <a:lnTo>
                    <a:pt x="588556" y="264744"/>
                  </a:lnTo>
                  <a:lnTo>
                    <a:pt x="630389" y="258000"/>
                  </a:lnTo>
                  <a:lnTo>
                    <a:pt x="666737" y="239204"/>
                  </a:lnTo>
                  <a:lnTo>
                    <a:pt x="695388" y="210553"/>
                  </a:lnTo>
                  <a:lnTo>
                    <a:pt x="697090" y="207251"/>
                  </a:lnTo>
                  <a:lnTo>
                    <a:pt x="714184" y="174218"/>
                  </a:lnTo>
                  <a:lnTo>
                    <a:pt x="720928" y="132372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61999" y="1419257"/>
            <a:ext cx="2167255" cy="2743200"/>
          </a:xfrm>
          <a:prstGeom prst="rect">
            <a:avLst/>
          </a:prstGeom>
          <a:ln w="19049">
            <a:solidFill>
              <a:srgbClr val="40414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dirty="0" sz="1450" spc="-180" b="1">
                <a:solidFill>
                  <a:srgbClr val="404144"/>
                </a:solidFill>
                <a:latin typeface="BIZ UDPGothic"/>
                <a:cs typeface="BIZ UDPGothic"/>
              </a:rPr>
              <a:t>初期面接の自動化</a:t>
            </a:r>
            <a:endParaRPr sz="1450">
              <a:latin typeface="BIZ UDPGothic"/>
              <a:cs typeface="BIZ UDPGothic"/>
            </a:endParaRPr>
          </a:p>
          <a:p>
            <a:pPr algn="just" marL="136525" marR="154940">
              <a:lnSpc>
                <a:spcPct val="112300"/>
              </a:lnSpc>
              <a:spcBef>
                <a:spcPts val="1240"/>
              </a:spcBef>
            </a:pPr>
            <a:r>
              <a:rPr dirty="0" sz="1150" spc="-60">
                <a:solidFill>
                  <a:srgbClr val="333333"/>
                </a:solidFill>
                <a:latin typeface="Source Han Sans JP"/>
                <a:cs typeface="Source Han Sans JP"/>
              </a:rPr>
              <a:t>AI</a:t>
            </a: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面接システムが初期面接を行い人手による時間的負担を大幅</a:t>
            </a: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に削減し面接官の他の重要業務</a:t>
            </a: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への集中を可能にします。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650554" y="1647824"/>
            <a:ext cx="429895" cy="721360"/>
            <a:chOff x="1650554" y="1647824"/>
            <a:chExt cx="429895" cy="721360"/>
          </a:xfrm>
        </p:grpSpPr>
        <p:sp>
          <p:nvSpPr>
            <p:cNvPr id="17" name="object 17" descr=""/>
            <p:cNvSpPr/>
            <p:nvPr/>
          </p:nvSpPr>
          <p:spPr>
            <a:xfrm>
              <a:off x="1650554" y="1647824"/>
              <a:ext cx="429895" cy="721360"/>
            </a:xfrm>
            <a:custGeom>
              <a:avLst/>
              <a:gdLst/>
              <a:ahLst/>
              <a:cxnLst/>
              <a:rect l="l" t="t" r="r" b="b"/>
              <a:pathLst>
                <a:path w="429894" h="721360">
                  <a:moveTo>
                    <a:pt x="362350" y="0"/>
                  </a:moveTo>
                  <a:lnTo>
                    <a:pt x="67362" y="0"/>
                  </a:lnTo>
                  <a:lnTo>
                    <a:pt x="41167" y="5302"/>
                  </a:lnTo>
                  <a:lnTo>
                    <a:pt x="19752" y="19752"/>
                  </a:lnTo>
                  <a:lnTo>
                    <a:pt x="5302" y="41167"/>
                  </a:lnTo>
                  <a:lnTo>
                    <a:pt x="0" y="67363"/>
                  </a:lnTo>
                  <a:lnTo>
                    <a:pt x="0" y="653558"/>
                  </a:lnTo>
                  <a:lnTo>
                    <a:pt x="5302" y="679754"/>
                  </a:lnTo>
                  <a:lnTo>
                    <a:pt x="19752" y="701170"/>
                  </a:lnTo>
                  <a:lnTo>
                    <a:pt x="41167" y="715621"/>
                  </a:lnTo>
                  <a:lnTo>
                    <a:pt x="67363" y="720923"/>
                  </a:lnTo>
                  <a:lnTo>
                    <a:pt x="362350" y="720923"/>
                  </a:lnTo>
                  <a:lnTo>
                    <a:pt x="388546" y="715621"/>
                  </a:lnTo>
                  <a:lnTo>
                    <a:pt x="409962" y="701170"/>
                  </a:lnTo>
                  <a:lnTo>
                    <a:pt x="423524" y="681072"/>
                  </a:lnTo>
                  <a:lnTo>
                    <a:pt x="67363" y="681072"/>
                  </a:lnTo>
                  <a:lnTo>
                    <a:pt x="56664" y="678906"/>
                  </a:lnTo>
                  <a:lnTo>
                    <a:pt x="47918" y="673004"/>
                  </a:lnTo>
                  <a:lnTo>
                    <a:pt x="42016" y="664257"/>
                  </a:lnTo>
                  <a:lnTo>
                    <a:pt x="39851" y="653558"/>
                  </a:lnTo>
                  <a:lnTo>
                    <a:pt x="39851" y="67363"/>
                  </a:lnTo>
                  <a:lnTo>
                    <a:pt x="42016" y="56664"/>
                  </a:lnTo>
                  <a:lnTo>
                    <a:pt x="47918" y="47918"/>
                  </a:lnTo>
                  <a:lnTo>
                    <a:pt x="56664" y="42016"/>
                  </a:lnTo>
                  <a:lnTo>
                    <a:pt x="67363" y="39851"/>
                  </a:lnTo>
                  <a:lnTo>
                    <a:pt x="423525" y="39851"/>
                  </a:lnTo>
                  <a:lnTo>
                    <a:pt x="409962" y="19752"/>
                  </a:lnTo>
                  <a:lnTo>
                    <a:pt x="388546" y="5302"/>
                  </a:lnTo>
                  <a:lnTo>
                    <a:pt x="362350" y="0"/>
                  </a:lnTo>
                  <a:close/>
                </a:path>
                <a:path w="429894" h="721360">
                  <a:moveTo>
                    <a:pt x="423525" y="39851"/>
                  </a:moveTo>
                  <a:lnTo>
                    <a:pt x="362350" y="39851"/>
                  </a:lnTo>
                  <a:lnTo>
                    <a:pt x="373049" y="42016"/>
                  </a:lnTo>
                  <a:lnTo>
                    <a:pt x="381796" y="47918"/>
                  </a:lnTo>
                  <a:lnTo>
                    <a:pt x="387698" y="56664"/>
                  </a:lnTo>
                  <a:lnTo>
                    <a:pt x="389864" y="67363"/>
                  </a:lnTo>
                  <a:lnTo>
                    <a:pt x="389864" y="653558"/>
                  </a:lnTo>
                  <a:lnTo>
                    <a:pt x="387698" y="664257"/>
                  </a:lnTo>
                  <a:lnTo>
                    <a:pt x="381796" y="673004"/>
                  </a:lnTo>
                  <a:lnTo>
                    <a:pt x="373049" y="678906"/>
                  </a:lnTo>
                  <a:lnTo>
                    <a:pt x="362350" y="681072"/>
                  </a:lnTo>
                  <a:lnTo>
                    <a:pt x="423524" y="681072"/>
                  </a:lnTo>
                  <a:lnTo>
                    <a:pt x="424413" y="679754"/>
                  </a:lnTo>
                  <a:lnTo>
                    <a:pt x="429715" y="653558"/>
                  </a:lnTo>
                  <a:lnTo>
                    <a:pt x="429715" y="67363"/>
                  </a:lnTo>
                  <a:lnTo>
                    <a:pt x="424413" y="41167"/>
                  </a:lnTo>
                  <a:lnTo>
                    <a:pt x="423525" y="39851"/>
                  </a:lnTo>
                  <a:close/>
                </a:path>
                <a:path w="429894" h="721360">
                  <a:moveTo>
                    <a:pt x="304244" y="39851"/>
                  </a:moveTo>
                  <a:lnTo>
                    <a:pt x="125470" y="39851"/>
                  </a:lnTo>
                  <a:lnTo>
                    <a:pt x="125470" y="45708"/>
                  </a:lnTo>
                  <a:lnTo>
                    <a:pt x="127432" y="55426"/>
                  </a:lnTo>
                  <a:lnTo>
                    <a:pt x="132782" y="63362"/>
                  </a:lnTo>
                  <a:lnTo>
                    <a:pt x="140718" y="68712"/>
                  </a:lnTo>
                  <a:lnTo>
                    <a:pt x="150436" y="70674"/>
                  </a:lnTo>
                  <a:lnTo>
                    <a:pt x="279276" y="70674"/>
                  </a:lnTo>
                  <a:lnTo>
                    <a:pt x="288995" y="68712"/>
                  </a:lnTo>
                  <a:lnTo>
                    <a:pt x="296931" y="63362"/>
                  </a:lnTo>
                  <a:lnTo>
                    <a:pt x="302282" y="55426"/>
                  </a:lnTo>
                  <a:lnTo>
                    <a:pt x="304244" y="45708"/>
                  </a:lnTo>
                  <a:lnTo>
                    <a:pt x="304244" y="39851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5246" y="1888904"/>
              <a:ext cx="296146" cy="235037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323627" y="600519"/>
            <a:ext cx="5734685" cy="5035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066800" marR="5080" indent="-1054735">
              <a:lnSpc>
                <a:spcPts val="1730"/>
              </a:lnSpc>
              <a:spcBef>
                <a:spcPts val="409"/>
              </a:spcBef>
            </a:pPr>
            <a:r>
              <a:rPr dirty="0" sz="1700" spc="-200" b="1">
                <a:solidFill>
                  <a:srgbClr val="333333"/>
                </a:solidFill>
                <a:latin typeface="BIZ UDPGothic"/>
                <a:cs typeface="BIZ UDPGothic"/>
              </a:rPr>
              <a:t>初期面接プロセスを自動化し、一貫性のある評価を提供することで</a:t>
            </a:r>
            <a:r>
              <a:rPr dirty="0" sz="1700" spc="-185" b="1">
                <a:solidFill>
                  <a:srgbClr val="333333"/>
                </a:solidFill>
                <a:latin typeface="BIZ UDPGothic"/>
                <a:cs typeface="BIZ UDPGothic"/>
              </a:rPr>
              <a:t>効率と候補者体験の向上が期待されます。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0" y="4495817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8751" y="60089"/>
            <a:ext cx="2404110" cy="2584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60" b="0">
                <a:solidFill>
                  <a:srgbClr val="FFFFFF"/>
                </a:solidFill>
                <a:latin typeface="Source Han Sans JP"/>
                <a:cs typeface="Source Han Sans JP"/>
              </a:rPr>
              <a:t>AI</a:t>
            </a:r>
            <a:r>
              <a:rPr dirty="0" sz="1500" spc="-155" b="0">
                <a:solidFill>
                  <a:srgbClr val="FFFFFF"/>
                </a:solidFill>
                <a:latin typeface="SimSun"/>
                <a:cs typeface="SimSun"/>
              </a:rPr>
              <a:t>面接システム導入のメリット</a:t>
            </a:r>
            <a:endParaRPr sz="1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800" y="600519"/>
            <a:ext cx="4216400" cy="503555"/>
          </a:xfrm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688340" marR="5080" indent="-676275">
              <a:lnSpc>
                <a:spcPts val="1730"/>
              </a:lnSpc>
              <a:spcBef>
                <a:spcPts val="409"/>
              </a:spcBef>
            </a:pPr>
            <a:r>
              <a:rPr dirty="0" spc="-170"/>
              <a:t>データドリブンな分析で採用プロセスを最適化し</a:t>
            </a:r>
            <a:r>
              <a:rPr dirty="0" spc="-165"/>
              <a:t>効率的な人材選定を実現します。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38249" y="3371850"/>
            <a:ext cx="2466975" cy="316865"/>
          </a:xfrm>
          <a:custGeom>
            <a:avLst/>
            <a:gdLst/>
            <a:ahLst/>
            <a:cxnLst/>
            <a:rect l="l" t="t" r="r" b="b"/>
            <a:pathLst>
              <a:path w="2466975" h="316864">
                <a:moveTo>
                  <a:pt x="2260282" y="316408"/>
                </a:moveTo>
                <a:lnTo>
                  <a:pt x="0" y="316408"/>
                </a:lnTo>
                <a:lnTo>
                  <a:pt x="0" y="0"/>
                </a:lnTo>
                <a:lnTo>
                  <a:pt x="2260282" y="0"/>
                </a:lnTo>
                <a:lnTo>
                  <a:pt x="2466974" y="158204"/>
                </a:lnTo>
                <a:lnTo>
                  <a:pt x="2260282" y="316408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24359" y="3285243"/>
            <a:ext cx="4544695" cy="83439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575945">
              <a:lnSpc>
                <a:spcPct val="100000"/>
              </a:lnSpc>
              <a:spcBef>
                <a:spcPts val="1030"/>
              </a:spcBef>
            </a:pPr>
            <a:r>
              <a:rPr dirty="0" sz="1450" spc="-175" b="1">
                <a:solidFill>
                  <a:srgbClr val="FFFFFF"/>
                </a:solidFill>
                <a:latin typeface="BIZ UDPGothic"/>
                <a:cs typeface="BIZ UDPGothic"/>
              </a:rPr>
              <a:t>最適な人材選定</a:t>
            </a:r>
            <a:endParaRPr sz="1450">
              <a:latin typeface="BIZ UDPGothic"/>
              <a:cs typeface="BIZ UDPGothic"/>
            </a:endParaRPr>
          </a:p>
          <a:p>
            <a:pPr marL="12700" marR="5080">
              <a:lnSpc>
                <a:spcPct val="108700"/>
              </a:lnSpc>
              <a:spcBef>
                <a:spcPts val="690"/>
              </a:spcBef>
            </a:pPr>
            <a:r>
              <a:rPr dirty="0" sz="1150" spc="-125">
                <a:solidFill>
                  <a:srgbClr val="333333"/>
                </a:solidFill>
                <a:latin typeface="SimSun"/>
                <a:cs typeface="SimSun"/>
              </a:rPr>
              <a:t>データ分析によって、応募者の特徴や企業ニーズにマッチする最適な人材を</a:t>
            </a:r>
            <a:r>
              <a:rPr dirty="0" sz="1150" spc="-120">
                <a:solidFill>
                  <a:srgbClr val="333333"/>
                </a:solidFill>
                <a:latin typeface="SimSun"/>
                <a:cs typeface="SimSun"/>
              </a:rPr>
              <a:t>効率的に選び出すことができ、採用の質が向上します。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38249" y="2428874"/>
            <a:ext cx="2466975" cy="316865"/>
          </a:xfrm>
          <a:custGeom>
            <a:avLst/>
            <a:gdLst/>
            <a:ahLst/>
            <a:cxnLst/>
            <a:rect l="l" t="t" r="r" b="b"/>
            <a:pathLst>
              <a:path w="2466975" h="316864">
                <a:moveTo>
                  <a:pt x="2260282" y="316408"/>
                </a:moveTo>
                <a:lnTo>
                  <a:pt x="0" y="316408"/>
                </a:lnTo>
                <a:lnTo>
                  <a:pt x="0" y="0"/>
                </a:lnTo>
                <a:lnTo>
                  <a:pt x="2260282" y="0"/>
                </a:lnTo>
                <a:lnTo>
                  <a:pt x="2466974" y="158204"/>
                </a:lnTo>
                <a:lnTo>
                  <a:pt x="2260282" y="316408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24359" y="2332743"/>
            <a:ext cx="4290060" cy="84391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30"/>
              </a:spcBef>
            </a:pPr>
            <a:r>
              <a:rPr dirty="0" sz="1450" spc="-170" b="1">
                <a:solidFill>
                  <a:srgbClr val="FFFFFF"/>
                </a:solidFill>
                <a:latin typeface="BIZ UDPGothic"/>
                <a:cs typeface="BIZ UDPGothic"/>
              </a:rPr>
              <a:t>採用プロセスの見直し</a:t>
            </a:r>
            <a:endParaRPr sz="1450">
              <a:latin typeface="BIZ UDPGothic"/>
              <a:cs typeface="BIZ UDPGothic"/>
            </a:endParaRPr>
          </a:p>
          <a:p>
            <a:pPr marL="12700" marR="5080">
              <a:lnSpc>
                <a:spcPct val="114100"/>
              </a:lnSpc>
              <a:spcBef>
                <a:spcPts val="615"/>
              </a:spcBef>
            </a:pPr>
            <a:r>
              <a:rPr dirty="0" sz="1150" spc="-114">
                <a:solidFill>
                  <a:srgbClr val="333333"/>
                </a:solidFill>
                <a:latin typeface="SimSun"/>
                <a:cs typeface="SimSun"/>
              </a:rPr>
              <a:t>レポート分析を活用することで、過去の採用データから傾向を読み取り</a:t>
            </a:r>
            <a:r>
              <a:rPr dirty="0" sz="1150" spc="-120">
                <a:solidFill>
                  <a:srgbClr val="333333"/>
                </a:solidFill>
                <a:latin typeface="SimSun"/>
                <a:cs typeface="SimSun"/>
              </a:rPr>
              <a:t>採用プロセスのボトルネックを特定を見出すことが可能です。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238249" y="1476374"/>
            <a:ext cx="2466975" cy="316865"/>
          </a:xfrm>
          <a:custGeom>
            <a:avLst/>
            <a:gdLst/>
            <a:ahLst/>
            <a:cxnLst/>
            <a:rect l="l" t="t" r="r" b="b"/>
            <a:pathLst>
              <a:path w="2466975" h="316864">
                <a:moveTo>
                  <a:pt x="2260282" y="316408"/>
                </a:moveTo>
                <a:lnTo>
                  <a:pt x="0" y="316408"/>
                </a:lnTo>
                <a:lnTo>
                  <a:pt x="0" y="0"/>
                </a:lnTo>
                <a:lnTo>
                  <a:pt x="2260282" y="0"/>
                </a:lnTo>
                <a:lnTo>
                  <a:pt x="2466974" y="158204"/>
                </a:lnTo>
                <a:lnTo>
                  <a:pt x="2260282" y="316408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224359" y="1380244"/>
            <a:ext cx="3492500" cy="84391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494665">
              <a:lnSpc>
                <a:spcPct val="100000"/>
              </a:lnSpc>
              <a:spcBef>
                <a:spcPts val="1030"/>
              </a:spcBef>
            </a:pPr>
            <a:r>
              <a:rPr dirty="0" sz="1450" spc="-155" b="1">
                <a:solidFill>
                  <a:srgbClr val="FFFFFF"/>
                </a:solidFill>
                <a:latin typeface="BIZ UDPGothic"/>
                <a:cs typeface="BIZ UDPGothic"/>
              </a:rPr>
              <a:t>データ基盤の強化</a:t>
            </a:r>
            <a:endParaRPr sz="1450">
              <a:latin typeface="BIZ UDPGothic"/>
              <a:cs typeface="BIZ UDPGothic"/>
            </a:endParaRPr>
          </a:p>
          <a:p>
            <a:pPr marL="12700" marR="5080">
              <a:lnSpc>
                <a:spcPct val="114100"/>
              </a:lnSpc>
              <a:spcBef>
                <a:spcPts val="615"/>
              </a:spcBef>
            </a:pPr>
            <a:r>
              <a:rPr dirty="0" sz="1150" spc="-110">
                <a:solidFill>
                  <a:srgbClr val="333333"/>
                </a:solidFill>
                <a:latin typeface="SimSun"/>
                <a:cs typeface="SimSun"/>
              </a:rPr>
              <a:t>カスタムレポートは、採用に関する貴重なデータを集約し</a:t>
            </a:r>
            <a:r>
              <a:rPr dirty="0" sz="1150" spc="-120">
                <a:solidFill>
                  <a:srgbClr val="333333"/>
                </a:solidFill>
                <a:latin typeface="SimSun"/>
                <a:cs typeface="SimSun"/>
              </a:rPr>
              <a:t>分析するための基盤を提供します。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4495817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85925" y="2533649"/>
            <a:ext cx="4994910" cy="301625"/>
          </a:xfrm>
          <a:prstGeom prst="rect">
            <a:avLst/>
          </a:prstGeom>
          <a:solidFill>
            <a:srgbClr val="E7EBEF"/>
          </a:solidFill>
        </p:spPr>
        <p:txBody>
          <a:bodyPr wrap="square" lIns="0" tIns="254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200"/>
              </a:spcBef>
            </a:pPr>
            <a:r>
              <a:rPr dirty="0" sz="1400" spc="-90" b="1">
                <a:solidFill>
                  <a:srgbClr val="404144"/>
                </a:solidFill>
                <a:latin typeface="Source Han Serif JP"/>
                <a:cs typeface="Source Han Serif JP"/>
              </a:rPr>
              <a:t>AI</a:t>
            </a:r>
            <a:r>
              <a:rPr dirty="0" sz="1450" spc="-195" b="1">
                <a:solidFill>
                  <a:srgbClr val="404144"/>
                </a:solidFill>
                <a:latin typeface="BIZ UDPGothic"/>
                <a:cs typeface="BIZ UDPGothic"/>
              </a:rPr>
              <a:t>人事</a:t>
            </a:r>
            <a:r>
              <a:rPr dirty="0" sz="1450" spc="-25" b="1">
                <a:solidFill>
                  <a:srgbClr val="404144"/>
                </a:solidFill>
                <a:latin typeface="BIZ UDPGothic"/>
                <a:cs typeface="BIZ UDPGothic"/>
              </a:rPr>
              <a:t>＿＿</a:t>
            </a:r>
            <a:endParaRPr sz="1450">
              <a:latin typeface="BIZ UDPGothic"/>
              <a:cs typeface="BIZ UDP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33798" y="2853410"/>
            <a:ext cx="48920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85">
                <a:solidFill>
                  <a:srgbClr val="333333"/>
                </a:solidFill>
                <a:latin typeface="SimSun"/>
                <a:cs typeface="SimSun"/>
              </a:rPr>
              <a:t>各企業の異なる採用ニーズに応じて、松竹梅と３つのプランをご提案。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79538" y="1733994"/>
            <a:ext cx="4016375" cy="5035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493395" marR="5080" indent="-481330">
              <a:lnSpc>
                <a:spcPts val="1730"/>
              </a:lnSpc>
              <a:spcBef>
                <a:spcPts val="409"/>
              </a:spcBef>
            </a:pPr>
            <a:r>
              <a:rPr dirty="0" sz="1700" spc="-170" b="1">
                <a:solidFill>
                  <a:srgbClr val="333333"/>
                </a:solidFill>
                <a:latin typeface="BIZ UDPGothic"/>
                <a:cs typeface="BIZ UDPGothic"/>
              </a:rPr>
              <a:t>企業規模やニーズに応じた３つのプランがあり</a:t>
            </a:r>
            <a:r>
              <a:rPr dirty="0" sz="1700" spc="-180" b="1">
                <a:solidFill>
                  <a:srgbClr val="333333"/>
                </a:solidFill>
                <a:latin typeface="BIZ UDPGothic"/>
                <a:cs typeface="BIZ UDPGothic"/>
              </a:rPr>
              <a:t>最適な採用戦略を柔軟に選べます。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4838" y="1181877"/>
            <a:ext cx="3025775" cy="4781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320"/>
              <a:t>料金プランの柔軟性</a:t>
            </a:r>
            <a:endParaRPr sz="29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24" y="1447799"/>
            <a:ext cx="4143374" cy="28479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476621" y="1447835"/>
            <a:ext cx="3710940" cy="2847340"/>
          </a:xfrm>
          <a:prstGeom prst="rect">
            <a:avLst/>
          </a:prstGeom>
          <a:solidFill>
            <a:srgbClr val="F1F1F1">
              <a:alpha val="93998"/>
            </a:srgbClr>
          </a:solidFill>
        </p:spPr>
        <p:txBody>
          <a:bodyPr wrap="square" lIns="0" tIns="666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25"/>
              </a:spcBef>
            </a:pPr>
            <a:endParaRPr sz="165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</a:pPr>
            <a:r>
              <a:rPr dirty="0" u="heavy" sz="1850" spc="-120" b="1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BIZ UDPGothic"/>
                <a:cs typeface="BIZ UDPGothic"/>
              </a:rPr>
              <a:t>コストと効率の改善</a:t>
            </a:r>
            <a:endParaRPr sz="1850">
              <a:latin typeface="BIZ UDPGothic"/>
              <a:cs typeface="BIZ UDPGothic"/>
            </a:endParaRPr>
          </a:p>
          <a:p>
            <a:pPr algn="just" marL="556895" marR="544830" indent="3175">
              <a:lnSpc>
                <a:spcPct val="131500"/>
              </a:lnSpc>
              <a:spcBef>
                <a:spcPts val="1760"/>
              </a:spcBef>
            </a:pPr>
            <a:r>
              <a:rPr dirty="0" sz="1400" spc="-85">
                <a:solidFill>
                  <a:srgbClr val="333333"/>
                </a:solidFill>
                <a:latin typeface="Source Han Serif JP"/>
                <a:cs typeface="Source Han Serif JP"/>
              </a:rPr>
              <a:t>AI</a:t>
            </a:r>
            <a:r>
              <a:rPr dirty="0" sz="1450" spc="-210">
                <a:solidFill>
                  <a:srgbClr val="333333"/>
                </a:solidFill>
                <a:latin typeface="SimSun"/>
                <a:cs typeface="SimSun"/>
              </a:rPr>
              <a:t>面接システム導入によりコスト削</a:t>
            </a:r>
            <a:r>
              <a:rPr dirty="0" sz="1450" spc="-190">
                <a:solidFill>
                  <a:srgbClr val="333333"/>
                </a:solidFill>
                <a:latin typeface="SimSun"/>
                <a:cs typeface="SimSun"/>
              </a:rPr>
              <a:t>減が見込まれ、さらに面接官の時間</a:t>
            </a:r>
            <a:r>
              <a:rPr dirty="0" sz="1450" spc="-200">
                <a:solidFill>
                  <a:srgbClr val="333333"/>
                </a:solidFill>
                <a:latin typeface="SimSun"/>
                <a:cs typeface="SimSun"/>
              </a:rPr>
              <a:t>を大幅に削減することが可能です。</a:t>
            </a:r>
            <a:endParaRPr sz="145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85749" y="600519"/>
            <a:ext cx="4610735" cy="503555"/>
          </a:xfrm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883919" marR="5080" indent="-871855">
              <a:lnSpc>
                <a:spcPts val="1730"/>
              </a:lnSpc>
              <a:spcBef>
                <a:spcPts val="409"/>
              </a:spcBef>
            </a:pPr>
            <a:r>
              <a:rPr dirty="0" sz="1650">
                <a:latin typeface="Arial"/>
                <a:cs typeface="Arial"/>
              </a:rPr>
              <a:t>AI</a:t>
            </a:r>
            <a:r>
              <a:rPr dirty="0" spc="-145"/>
              <a:t>面接システムでコスト削減、効率化、採用の質向上</a:t>
            </a:r>
            <a:r>
              <a:rPr dirty="0" spc="-165"/>
              <a:t>候補者満足度向上を実現します。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0"/>
            <a:ext cx="8382000" cy="381000"/>
          </a:xfrm>
          <a:custGeom>
            <a:avLst/>
            <a:gdLst/>
            <a:ahLst/>
            <a:cxnLst/>
            <a:rect l="l" t="t" r="r" b="b"/>
            <a:pathLst>
              <a:path w="8382000" h="381000">
                <a:moveTo>
                  <a:pt x="4515183" y="380999"/>
                </a:moveTo>
                <a:lnTo>
                  <a:pt x="0" y="380999"/>
                </a:lnTo>
                <a:lnTo>
                  <a:pt x="0" y="0"/>
                </a:lnTo>
                <a:lnTo>
                  <a:pt x="8381999" y="0"/>
                </a:lnTo>
                <a:lnTo>
                  <a:pt x="8381999" y="72275"/>
                </a:lnTo>
                <a:lnTo>
                  <a:pt x="4798742" y="72275"/>
                </a:lnTo>
                <a:lnTo>
                  <a:pt x="4515183" y="3809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4495817"/>
            <a:ext cx="8382000" cy="190500"/>
          </a:xfrm>
          <a:custGeom>
            <a:avLst/>
            <a:gdLst/>
            <a:ahLst/>
            <a:cxnLst/>
            <a:rect l="l" t="t" r="r" b="b"/>
            <a:pathLst>
              <a:path w="8382000" h="190500">
                <a:moveTo>
                  <a:pt x="8381999" y="190499"/>
                </a:moveTo>
                <a:lnTo>
                  <a:pt x="0" y="190499"/>
                </a:lnTo>
                <a:lnTo>
                  <a:pt x="0" y="118224"/>
                </a:lnTo>
                <a:lnTo>
                  <a:pt x="1266824" y="118224"/>
                </a:lnTo>
                <a:lnTo>
                  <a:pt x="1375562" y="0"/>
                </a:lnTo>
                <a:lnTo>
                  <a:pt x="8381999" y="0"/>
                </a:lnTo>
                <a:lnTo>
                  <a:pt x="8381999" y="190499"/>
                </a:lnTo>
                <a:close/>
              </a:path>
            </a:pathLst>
          </a:custGeom>
          <a:solidFill>
            <a:srgbClr val="4041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58751" y="60089"/>
            <a:ext cx="17399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5">
                <a:solidFill>
                  <a:srgbClr val="FFFFFF"/>
                </a:solidFill>
                <a:latin typeface="SimSun"/>
                <a:cs typeface="SimSun"/>
              </a:rPr>
              <a:t>結論と期待される効果</a:t>
            </a:r>
            <a:endParaRPr sz="15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AI人事　汎用　2024/10/12</dc:title>
  <dcterms:created xsi:type="dcterms:W3CDTF">2025-04-11T00:17:11Z</dcterms:created>
  <dcterms:modified xsi:type="dcterms:W3CDTF">2025-04-11T00:17:11Z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2024-10-12T00:00:00Z</vt:filetime>
  </property>
  <property fmtid="{D5CDD505-2E9C-101B-9397-08002B2CF9AE}" pid="3" name="Creator">
    <vt:lpwstr>Mozilla/5.0 (Macintosh; Intel Mac OS X 10_15_7) AppleWebKit/537.36 (KHTML, like Gecko) Chrome/129.0.0.0 Safari/537.36</vt:lpwstr>
  </property>
  <property fmtid="{D5CDD505-2E9C-101B-9397-08002B2CF9AE}" pid="4" name="LastSaved">
    <vt:filetime>2025-04-11T00:00:00Z</vt:filetime>
  </property>
  <property fmtid="{D5CDD505-2E9C-101B-9397-08002B2CF9AE}" pid="5" name="Producer">
    <vt:lpwstr>Skia/PDF m129</vt:lpwstr>
  </property>
</Properties>
</file>