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8288000" cy="10287000"/>
  <p:notesSz cx="6858000" cy="9144000"/>
  <p:embeddedFontLst>
    <p:embeddedFont>
      <p:font typeface="League Spartan" charset="1" panose="00000800000000000000"/>
      <p:regular r:id="rId35"/>
    </p:embeddedFont>
    <p:embeddedFont>
      <p:font typeface="Roboto Bold" charset="1" panose="02000000000000000000"/>
      <p:regular r:id="rId36"/>
    </p:embeddedFont>
    <p:embeddedFont>
      <p:font typeface="Poppins Bold" charset="1" panose="00000800000000000000"/>
      <p:regular r:id="rId37"/>
    </p:embeddedFont>
    <p:embeddedFont>
      <p:font typeface="Roboto" charset="1" panose="02000000000000000000"/>
      <p:regular r:id="rId38"/>
    </p:embeddedFont>
    <p:embeddedFont>
      <p:font typeface="Poppins" charset="1" panose="00000500000000000000"/>
      <p:regular r:id="rId39"/>
    </p:embeddedFont>
    <p:embeddedFont>
      <p:font typeface="Archivo Black" charset="1" panose="020B0A03020202020B04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26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27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28.png" Type="http://schemas.openxmlformats.org/officeDocument/2006/relationships/image"/><Relationship Id="rId4" Target="../media/image29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30.png" Type="http://schemas.openxmlformats.org/officeDocument/2006/relationships/image"/><Relationship Id="rId4" Target="../media/image31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6155" y="4544220"/>
            <a:ext cx="14342890" cy="2157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32"/>
              </a:lnSpc>
            </a:pPr>
            <a:r>
              <a:rPr lang="en-US" b="true" sz="6166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COMPREHENSIVE ANALYSIS</a:t>
            </a:r>
          </a:p>
          <a:p>
            <a:pPr algn="ctr">
              <a:lnSpc>
                <a:spcPts val="8632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-1130300" y="4057750"/>
            <a:ext cx="3086100" cy="2171499"/>
            <a:chOff x="0" y="0"/>
            <a:chExt cx="812800" cy="57191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3581801" y="3538373"/>
            <a:ext cx="11321883" cy="852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2"/>
              </a:lnSpc>
            </a:pPr>
            <a:r>
              <a:rPr lang="en-US" b="true" sz="4944">
                <a:solidFill>
                  <a:srgbClr val="303642"/>
                </a:solidFill>
                <a:latin typeface="Roboto Bold"/>
                <a:ea typeface="Roboto Bold"/>
                <a:cs typeface="Roboto Bold"/>
                <a:sym typeface="Roboto Bold"/>
              </a:rPr>
              <a:t>STORE SALES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80587" y="5852404"/>
            <a:ext cx="8526827" cy="1962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7"/>
              </a:lnSpc>
            </a:pPr>
            <a:r>
              <a:rPr lang="en-US" sz="2219" b="true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Group 1</a:t>
            </a:r>
          </a:p>
          <a:p>
            <a:pPr algn="ctr">
              <a:lnSpc>
                <a:spcPts val="3107"/>
              </a:lnSpc>
            </a:pPr>
            <a:r>
              <a:rPr lang="en-US" sz="2219" b="true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Nancy Eldeeb</a:t>
            </a:r>
          </a:p>
          <a:p>
            <a:pPr algn="ctr">
              <a:lnSpc>
                <a:spcPts val="3107"/>
              </a:lnSpc>
            </a:pPr>
            <a:r>
              <a:rPr lang="en-US" sz="2219" b="true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Yousef Khaled </a:t>
            </a:r>
          </a:p>
          <a:p>
            <a:pPr algn="ctr">
              <a:lnSpc>
                <a:spcPts val="3107"/>
              </a:lnSpc>
            </a:pPr>
            <a:r>
              <a:rPr lang="en-US" sz="2219" b="true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Omar Hussein</a:t>
            </a:r>
          </a:p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b="true" sz="2219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Mohamed Khaled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6467343" y="4057750"/>
            <a:ext cx="3086100" cy="2171499"/>
            <a:chOff x="0" y="0"/>
            <a:chExt cx="812800" cy="57191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908043" y="0"/>
            <a:ext cx="6379957" cy="10287000"/>
            <a:chOff x="0" y="0"/>
            <a:chExt cx="168031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8031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80318">
                  <a:moveTo>
                    <a:pt x="0" y="0"/>
                  </a:moveTo>
                  <a:lnTo>
                    <a:pt x="1680318" y="0"/>
                  </a:lnTo>
                  <a:lnTo>
                    <a:pt x="1680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680318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970541" y="2006345"/>
            <a:ext cx="1601933" cy="6466659"/>
            <a:chOff x="0" y="0"/>
            <a:chExt cx="421908" cy="17031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1908" cy="1703153"/>
            </a:xfrm>
            <a:custGeom>
              <a:avLst/>
              <a:gdLst/>
              <a:ahLst/>
              <a:cxnLst/>
              <a:rect r="r" b="b" t="t" l="l"/>
              <a:pathLst>
                <a:path h="1703153" w="421908">
                  <a:moveTo>
                    <a:pt x="210954" y="0"/>
                  </a:moveTo>
                  <a:lnTo>
                    <a:pt x="210954" y="0"/>
                  </a:lnTo>
                  <a:cubicBezTo>
                    <a:pt x="266903" y="0"/>
                    <a:pt x="320560" y="22225"/>
                    <a:pt x="360121" y="61787"/>
                  </a:cubicBezTo>
                  <a:cubicBezTo>
                    <a:pt x="399683" y="101349"/>
                    <a:pt x="421908" y="155006"/>
                    <a:pt x="421908" y="210954"/>
                  </a:cubicBezTo>
                  <a:lnTo>
                    <a:pt x="421908" y="1492199"/>
                  </a:lnTo>
                  <a:cubicBezTo>
                    <a:pt x="421908" y="1548147"/>
                    <a:pt x="399683" y="1601804"/>
                    <a:pt x="360121" y="1641366"/>
                  </a:cubicBezTo>
                  <a:cubicBezTo>
                    <a:pt x="320560" y="1680928"/>
                    <a:pt x="266903" y="1703153"/>
                    <a:pt x="210954" y="1703153"/>
                  </a:cubicBezTo>
                  <a:lnTo>
                    <a:pt x="210954" y="1703153"/>
                  </a:lnTo>
                  <a:cubicBezTo>
                    <a:pt x="155006" y="1703153"/>
                    <a:pt x="101349" y="1680928"/>
                    <a:pt x="61787" y="1641366"/>
                  </a:cubicBezTo>
                  <a:cubicBezTo>
                    <a:pt x="22225" y="1601804"/>
                    <a:pt x="0" y="1548147"/>
                    <a:pt x="0" y="1492199"/>
                  </a:cubicBezTo>
                  <a:lnTo>
                    <a:pt x="0" y="210954"/>
                  </a:lnTo>
                  <a:cubicBezTo>
                    <a:pt x="0" y="155006"/>
                    <a:pt x="22225" y="101349"/>
                    <a:pt x="61787" y="61787"/>
                  </a:cubicBezTo>
                  <a:cubicBezTo>
                    <a:pt x="101349" y="22225"/>
                    <a:pt x="155006" y="0"/>
                    <a:pt x="21095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21908" cy="175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283157" y="2360418"/>
            <a:ext cx="7443218" cy="5187697"/>
          </a:xfrm>
          <a:custGeom>
            <a:avLst/>
            <a:gdLst/>
            <a:ahLst/>
            <a:cxnLst/>
            <a:rect r="r" b="b" t="t" l="l"/>
            <a:pathLst>
              <a:path h="5187697" w="7443218">
                <a:moveTo>
                  <a:pt x="0" y="0"/>
                </a:moveTo>
                <a:lnTo>
                  <a:pt x="7443217" y="0"/>
                </a:lnTo>
                <a:lnTo>
                  <a:pt x="7443217" y="5187698"/>
                </a:lnTo>
                <a:lnTo>
                  <a:pt x="0" y="51876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332636" y="3407865"/>
            <a:ext cx="5671616" cy="7009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2"/>
              </a:lnSpc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•Breakdown of sales by shipping mode.</a:t>
            </a:r>
          </a:p>
          <a:p>
            <a:pPr algn="l">
              <a:lnSpc>
                <a:spcPts val="3712"/>
              </a:lnSpc>
            </a:pPr>
          </a:p>
          <a:p>
            <a:pPr algn="l">
              <a:lnSpc>
                <a:spcPts val="3712"/>
              </a:lnSpc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Insights:</a:t>
            </a:r>
          </a:p>
          <a:p>
            <a:pPr algn="l">
              <a:lnSpc>
                <a:spcPts val="3712"/>
              </a:lnSpc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- Standard Class dominates with $1.36M.</a:t>
            </a:r>
          </a:p>
          <a:p>
            <a:pPr algn="l">
              <a:lnSpc>
                <a:spcPts val="3712"/>
              </a:lnSpc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- Same Day sales minimal ($0.13M).</a:t>
            </a:r>
          </a:p>
          <a:p>
            <a:pPr algn="l">
              <a:lnSpc>
                <a:spcPts val="3712"/>
              </a:lnSpc>
            </a:pPr>
          </a:p>
          <a:p>
            <a:pPr algn="l">
              <a:lnSpc>
                <a:spcPts val="3712"/>
              </a:lnSpc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Conclusion: Customers prefer Standard shipping.</a:t>
            </a:r>
          </a:p>
          <a:p>
            <a:pPr algn="l">
              <a:lnSpc>
                <a:spcPts val="3712"/>
              </a:lnSpc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Recommendation: Optimize shipping logistics to maintain efficiency.</a:t>
            </a:r>
          </a:p>
          <a:p>
            <a:pPr algn="l">
              <a:lnSpc>
                <a:spcPts val="3712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2332636" y="1763734"/>
            <a:ext cx="5671616" cy="596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11"/>
              </a:lnSpc>
            </a:pPr>
            <a:r>
              <a:rPr lang="en-US" b="true" sz="35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SALES BY SHIP MODE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908043" y="0"/>
            <a:ext cx="6379957" cy="10287000"/>
            <a:chOff x="0" y="0"/>
            <a:chExt cx="168031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8031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80318">
                  <a:moveTo>
                    <a:pt x="0" y="0"/>
                  </a:moveTo>
                  <a:lnTo>
                    <a:pt x="1680318" y="0"/>
                  </a:lnTo>
                  <a:lnTo>
                    <a:pt x="1680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680318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970541" y="2006345"/>
            <a:ext cx="1601933" cy="6466659"/>
            <a:chOff x="0" y="0"/>
            <a:chExt cx="421908" cy="17031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1908" cy="1703153"/>
            </a:xfrm>
            <a:custGeom>
              <a:avLst/>
              <a:gdLst/>
              <a:ahLst/>
              <a:cxnLst/>
              <a:rect r="r" b="b" t="t" l="l"/>
              <a:pathLst>
                <a:path h="1703153" w="421908">
                  <a:moveTo>
                    <a:pt x="210954" y="0"/>
                  </a:moveTo>
                  <a:lnTo>
                    <a:pt x="210954" y="0"/>
                  </a:lnTo>
                  <a:cubicBezTo>
                    <a:pt x="266903" y="0"/>
                    <a:pt x="320560" y="22225"/>
                    <a:pt x="360121" y="61787"/>
                  </a:cubicBezTo>
                  <a:cubicBezTo>
                    <a:pt x="399683" y="101349"/>
                    <a:pt x="421908" y="155006"/>
                    <a:pt x="421908" y="210954"/>
                  </a:cubicBezTo>
                  <a:lnTo>
                    <a:pt x="421908" y="1492199"/>
                  </a:lnTo>
                  <a:cubicBezTo>
                    <a:pt x="421908" y="1548147"/>
                    <a:pt x="399683" y="1601804"/>
                    <a:pt x="360121" y="1641366"/>
                  </a:cubicBezTo>
                  <a:cubicBezTo>
                    <a:pt x="320560" y="1680928"/>
                    <a:pt x="266903" y="1703153"/>
                    <a:pt x="210954" y="1703153"/>
                  </a:cubicBezTo>
                  <a:lnTo>
                    <a:pt x="210954" y="1703153"/>
                  </a:lnTo>
                  <a:cubicBezTo>
                    <a:pt x="155006" y="1703153"/>
                    <a:pt x="101349" y="1680928"/>
                    <a:pt x="61787" y="1641366"/>
                  </a:cubicBezTo>
                  <a:cubicBezTo>
                    <a:pt x="22225" y="1601804"/>
                    <a:pt x="0" y="1548147"/>
                    <a:pt x="0" y="1492199"/>
                  </a:cubicBezTo>
                  <a:lnTo>
                    <a:pt x="0" y="210954"/>
                  </a:lnTo>
                  <a:cubicBezTo>
                    <a:pt x="0" y="155006"/>
                    <a:pt x="22225" y="101349"/>
                    <a:pt x="61787" y="61787"/>
                  </a:cubicBezTo>
                  <a:cubicBezTo>
                    <a:pt x="101349" y="22225"/>
                    <a:pt x="155006" y="0"/>
                    <a:pt x="21095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21908" cy="175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216310" y="3250298"/>
            <a:ext cx="10531407" cy="4464005"/>
          </a:xfrm>
          <a:custGeom>
            <a:avLst/>
            <a:gdLst/>
            <a:ahLst/>
            <a:cxnLst/>
            <a:rect r="r" b="b" t="t" l="l"/>
            <a:pathLst>
              <a:path h="4464005" w="10531407">
                <a:moveTo>
                  <a:pt x="0" y="0"/>
                </a:moveTo>
                <a:lnTo>
                  <a:pt x="10531407" y="0"/>
                </a:lnTo>
                <a:lnTo>
                  <a:pt x="10531407" y="4464005"/>
                </a:lnTo>
                <a:lnTo>
                  <a:pt x="0" y="44640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332636" y="3407865"/>
            <a:ext cx="5671616" cy="2809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2"/>
              </a:lnSpc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Matrix shows :</a:t>
            </a:r>
          </a:p>
          <a:p>
            <a:pPr algn="l">
              <a:lnSpc>
                <a:spcPts val="3712"/>
              </a:lnSpc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Sales Vs Last Year Sales</a:t>
            </a:r>
          </a:p>
          <a:p>
            <a:pPr algn="l">
              <a:lnSpc>
                <a:spcPts val="3712"/>
              </a:lnSpc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YTD Sales</a:t>
            </a:r>
          </a:p>
          <a:p>
            <a:pPr algn="l">
              <a:lnSpc>
                <a:spcPts val="3712"/>
              </a:lnSpc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QTD Sales</a:t>
            </a:r>
          </a:p>
          <a:p>
            <a:pPr algn="l">
              <a:lnSpc>
                <a:spcPts val="3712"/>
              </a:lnSpc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Sales Growth Year over Year</a:t>
            </a:r>
          </a:p>
          <a:p>
            <a:pPr algn="l">
              <a:lnSpc>
                <a:spcPts val="3712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Growth %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32636" y="1763734"/>
            <a:ext cx="5671616" cy="596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11"/>
              </a:lnSpc>
            </a:pPr>
            <a:r>
              <a:rPr lang="en-US" b="true" sz="35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TIME INTELLIGENCE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908043" y="0"/>
            <a:ext cx="6379957" cy="10287000"/>
            <a:chOff x="0" y="0"/>
            <a:chExt cx="168031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8031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80318">
                  <a:moveTo>
                    <a:pt x="0" y="0"/>
                  </a:moveTo>
                  <a:lnTo>
                    <a:pt x="1680318" y="0"/>
                  </a:lnTo>
                  <a:lnTo>
                    <a:pt x="1680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680318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970541" y="2006345"/>
            <a:ext cx="1601933" cy="6466659"/>
            <a:chOff x="0" y="0"/>
            <a:chExt cx="421908" cy="17031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1908" cy="1703153"/>
            </a:xfrm>
            <a:custGeom>
              <a:avLst/>
              <a:gdLst/>
              <a:ahLst/>
              <a:cxnLst/>
              <a:rect r="r" b="b" t="t" l="l"/>
              <a:pathLst>
                <a:path h="1703153" w="421908">
                  <a:moveTo>
                    <a:pt x="210954" y="0"/>
                  </a:moveTo>
                  <a:lnTo>
                    <a:pt x="210954" y="0"/>
                  </a:lnTo>
                  <a:cubicBezTo>
                    <a:pt x="266903" y="0"/>
                    <a:pt x="320560" y="22225"/>
                    <a:pt x="360121" y="61787"/>
                  </a:cubicBezTo>
                  <a:cubicBezTo>
                    <a:pt x="399683" y="101349"/>
                    <a:pt x="421908" y="155006"/>
                    <a:pt x="421908" y="210954"/>
                  </a:cubicBezTo>
                  <a:lnTo>
                    <a:pt x="421908" y="1492199"/>
                  </a:lnTo>
                  <a:cubicBezTo>
                    <a:pt x="421908" y="1548147"/>
                    <a:pt x="399683" y="1601804"/>
                    <a:pt x="360121" y="1641366"/>
                  </a:cubicBezTo>
                  <a:cubicBezTo>
                    <a:pt x="320560" y="1680928"/>
                    <a:pt x="266903" y="1703153"/>
                    <a:pt x="210954" y="1703153"/>
                  </a:cubicBezTo>
                  <a:lnTo>
                    <a:pt x="210954" y="1703153"/>
                  </a:lnTo>
                  <a:cubicBezTo>
                    <a:pt x="155006" y="1703153"/>
                    <a:pt x="101349" y="1680928"/>
                    <a:pt x="61787" y="1641366"/>
                  </a:cubicBezTo>
                  <a:cubicBezTo>
                    <a:pt x="22225" y="1601804"/>
                    <a:pt x="0" y="1548147"/>
                    <a:pt x="0" y="1492199"/>
                  </a:cubicBezTo>
                  <a:lnTo>
                    <a:pt x="0" y="210954"/>
                  </a:lnTo>
                  <a:cubicBezTo>
                    <a:pt x="0" y="155006"/>
                    <a:pt x="22225" y="101349"/>
                    <a:pt x="61787" y="61787"/>
                  </a:cubicBezTo>
                  <a:cubicBezTo>
                    <a:pt x="101349" y="22225"/>
                    <a:pt x="155006" y="0"/>
                    <a:pt x="21095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21908" cy="175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19605" y="2112628"/>
            <a:ext cx="10500224" cy="6254092"/>
          </a:xfrm>
          <a:custGeom>
            <a:avLst/>
            <a:gdLst/>
            <a:ahLst/>
            <a:cxnLst/>
            <a:rect r="r" b="b" t="t" l="l"/>
            <a:pathLst>
              <a:path h="6254092" w="10500224">
                <a:moveTo>
                  <a:pt x="0" y="0"/>
                </a:moveTo>
                <a:lnTo>
                  <a:pt x="10500224" y="0"/>
                </a:lnTo>
                <a:lnTo>
                  <a:pt x="10500224" y="6254092"/>
                </a:lnTo>
                <a:lnTo>
                  <a:pt x="0" y="62540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332636" y="3398340"/>
            <a:ext cx="5671616" cy="6071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•Customer KPIs: Sales $2.3M, 793 Customers, 41 States, 252 Cities.</a:t>
            </a:r>
          </a:p>
          <a:p>
            <a:pPr algn="l">
              <a:lnSpc>
                <a:spcPts val="3992"/>
              </a:lnSpc>
            </a:pPr>
          </a:p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Summary: Wide customer base across many regions.</a:t>
            </a:r>
          </a:p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Conclusion: High geographic coverage.</a:t>
            </a:r>
          </a:p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Recommendation: Segment customers for targeted strategies.</a:t>
            </a:r>
          </a:p>
          <a:p>
            <a:pPr algn="l">
              <a:lnSpc>
                <a:spcPts val="3992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2332636" y="1744684"/>
            <a:ext cx="5671616" cy="1429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51"/>
              </a:lnSpc>
            </a:pPr>
            <a:r>
              <a:rPr lang="en-US" b="true" sz="41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CUSTOMER REPORT - OVERVIEW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908043" y="0"/>
            <a:ext cx="6379957" cy="10287000"/>
            <a:chOff x="0" y="0"/>
            <a:chExt cx="168031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8031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80318">
                  <a:moveTo>
                    <a:pt x="0" y="0"/>
                  </a:moveTo>
                  <a:lnTo>
                    <a:pt x="1680318" y="0"/>
                  </a:lnTo>
                  <a:lnTo>
                    <a:pt x="1680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680318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970541" y="2006345"/>
            <a:ext cx="1601933" cy="6466659"/>
            <a:chOff x="0" y="0"/>
            <a:chExt cx="421908" cy="17031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1908" cy="1703153"/>
            </a:xfrm>
            <a:custGeom>
              <a:avLst/>
              <a:gdLst/>
              <a:ahLst/>
              <a:cxnLst/>
              <a:rect r="r" b="b" t="t" l="l"/>
              <a:pathLst>
                <a:path h="1703153" w="421908">
                  <a:moveTo>
                    <a:pt x="210954" y="0"/>
                  </a:moveTo>
                  <a:lnTo>
                    <a:pt x="210954" y="0"/>
                  </a:lnTo>
                  <a:cubicBezTo>
                    <a:pt x="266903" y="0"/>
                    <a:pt x="320560" y="22225"/>
                    <a:pt x="360121" y="61787"/>
                  </a:cubicBezTo>
                  <a:cubicBezTo>
                    <a:pt x="399683" y="101349"/>
                    <a:pt x="421908" y="155006"/>
                    <a:pt x="421908" y="210954"/>
                  </a:cubicBezTo>
                  <a:lnTo>
                    <a:pt x="421908" y="1492199"/>
                  </a:lnTo>
                  <a:cubicBezTo>
                    <a:pt x="421908" y="1548147"/>
                    <a:pt x="399683" y="1601804"/>
                    <a:pt x="360121" y="1641366"/>
                  </a:cubicBezTo>
                  <a:cubicBezTo>
                    <a:pt x="320560" y="1680928"/>
                    <a:pt x="266903" y="1703153"/>
                    <a:pt x="210954" y="1703153"/>
                  </a:cubicBezTo>
                  <a:lnTo>
                    <a:pt x="210954" y="1703153"/>
                  </a:lnTo>
                  <a:cubicBezTo>
                    <a:pt x="155006" y="1703153"/>
                    <a:pt x="101349" y="1680928"/>
                    <a:pt x="61787" y="1641366"/>
                  </a:cubicBezTo>
                  <a:cubicBezTo>
                    <a:pt x="22225" y="1601804"/>
                    <a:pt x="0" y="1548147"/>
                    <a:pt x="0" y="1492199"/>
                  </a:cubicBezTo>
                  <a:lnTo>
                    <a:pt x="0" y="210954"/>
                  </a:lnTo>
                  <a:cubicBezTo>
                    <a:pt x="0" y="155006"/>
                    <a:pt x="22225" y="101349"/>
                    <a:pt x="61787" y="61787"/>
                  </a:cubicBezTo>
                  <a:cubicBezTo>
                    <a:pt x="101349" y="22225"/>
                    <a:pt x="155006" y="0"/>
                    <a:pt x="21095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21908" cy="175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420252" y="2342404"/>
            <a:ext cx="7660830" cy="5602193"/>
          </a:xfrm>
          <a:custGeom>
            <a:avLst/>
            <a:gdLst/>
            <a:ahLst/>
            <a:cxnLst/>
            <a:rect r="r" b="b" t="t" l="l"/>
            <a:pathLst>
              <a:path h="5602193" w="7660830">
                <a:moveTo>
                  <a:pt x="0" y="0"/>
                </a:moveTo>
                <a:lnTo>
                  <a:pt x="7660830" y="0"/>
                </a:lnTo>
                <a:lnTo>
                  <a:pt x="7660830" y="5602192"/>
                </a:lnTo>
                <a:lnTo>
                  <a:pt x="0" y="56021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156423" y="3398340"/>
            <a:ext cx="5847829" cy="7080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•Top 5 customers drive significant revenue.</a:t>
            </a:r>
          </a:p>
          <a:p>
            <a:pPr algn="l">
              <a:lnSpc>
                <a:spcPts val="3992"/>
              </a:lnSpc>
            </a:pPr>
          </a:p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Insights:</a:t>
            </a:r>
          </a:p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- Sean Miller: $25K</a:t>
            </a:r>
          </a:p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- Tamara Chand: $19K</a:t>
            </a:r>
          </a:p>
          <a:p>
            <a:pPr algn="l">
              <a:lnSpc>
                <a:spcPts val="3992"/>
              </a:lnSpc>
            </a:pPr>
          </a:p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Conclusion: Revenue is concentrated among top customers.</a:t>
            </a:r>
          </a:p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Recommendation: Strengthen loyalty programs for key accounts.</a:t>
            </a:r>
          </a:p>
          <a:p>
            <a:pPr algn="l">
              <a:lnSpc>
                <a:spcPts val="3992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2332636" y="1744684"/>
            <a:ext cx="5671616" cy="75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71"/>
              </a:lnSpc>
            </a:pPr>
            <a:r>
              <a:rPr lang="en-US" b="true" sz="44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TOP CUSTOMERS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908043" y="0"/>
            <a:ext cx="6379957" cy="10287000"/>
            <a:chOff x="0" y="0"/>
            <a:chExt cx="168031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8031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80318">
                  <a:moveTo>
                    <a:pt x="0" y="0"/>
                  </a:moveTo>
                  <a:lnTo>
                    <a:pt x="1680318" y="0"/>
                  </a:lnTo>
                  <a:lnTo>
                    <a:pt x="1680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680318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970541" y="2006345"/>
            <a:ext cx="1601933" cy="6466659"/>
            <a:chOff x="0" y="0"/>
            <a:chExt cx="421908" cy="17031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1908" cy="1703153"/>
            </a:xfrm>
            <a:custGeom>
              <a:avLst/>
              <a:gdLst/>
              <a:ahLst/>
              <a:cxnLst/>
              <a:rect r="r" b="b" t="t" l="l"/>
              <a:pathLst>
                <a:path h="1703153" w="421908">
                  <a:moveTo>
                    <a:pt x="210954" y="0"/>
                  </a:moveTo>
                  <a:lnTo>
                    <a:pt x="210954" y="0"/>
                  </a:lnTo>
                  <a:cubicBezTo>
                    <a:pt x="266903" y="0"/>
                    <a:pt x="320560" y="22225"/>
                    <a:pt x="360121" y="61787"/>
                  </a:cubicBezTo>
                  <a:cubicBezTo>
                    <a:pt x="399683" y="101349"/>
                    <a:pt x="421908" y="155006"/>
                    <a:pt x="421908" y="210954"/>
                  </a:cubicBezTo>
                  <a:lnTo>
                    <a:pt x="421908" y="1492199"/>
                  </a:lnTo>
                  <a:cubicBezTo>
                    <a:pt x="421908" y="1548147"/>
                    <a:pt x="399683" y="1601804"/>
                    <a:pt x="360121" y="1641366"/>
                  </a:cubicBezTo>
                  <a:cubicBezTo>
                    <a:pt x="320560" y="1680928"/>
                    <a:pt x="266903" y="1703153"/>
                    <a:pt x="210954" y="1703153"/>
                  </a:cubicBezTo>
                  <a:lnTo>
                    <a:pt x="210954" y="1703153"/>
                  </a:lnTo>
                  <a:cubicBezTo>
                    <a:pt x="155006" y="1703153"/>
                    <a:pt x="101349" y="1680928"/>
                    <a:pt x="61787" y="1641366"/>
                  </a:cubicBezTo>
                  <a:cubicBezTo>
                    <a:pt x="22225" y="1601804"/>
                    <a:pt x="0" y="1548147"/>
                    <a:pt x="0" y="1492199"/>
                  </a:cubicBezTo>
                  <a:lnTo>
                    <a:pt x="0" y="210954"/>
                  </a:lnTo>
                  <a:cubicBezTo>
                    <a:pt x="0" y="155006"/>
                    <a:pt x="22225" y="101349"/>
                    <a:pt x="61787" y="61787"/>
                  </a:cubicBezTo>
                  <a:cubicBezTo>
                    <a:pt x="101349" y="22225"/>
                    <a:pt x="155006" y="0"/>
                    <a:pt x="21095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21908" cy="175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527731" y="2274085"/>
            <a:ext cx="7483971" cy="5738830"/>
          </a:xfrm>
          <a:custGeom>
            <a:avLst/>
            <a:gdLst/>
            <a:ahLst/>
            <a:cxnLst/>
            <a:rect r="r" b="b" t="t" l="l"/>
            <a:pathLst>
              <a:path h="5738830" w="7483971">
                <a:moveTo>
                  <a:pt x="0" y="0"/>
                </a:moveTo>
                <a:lnTo>
                  <a:pt x="7483972" y="0"/>
                </a:lnTo>
                <a:lnTo>
                  <a:pt x="7483972" y="5738830"/>
                </a:lnTo>
                <a:lnTo>
                  <a:pt x="0" y="57388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332636" y="3398340"/>
            <a:ext cx="5671616" cy="6071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•Donut chart distribution:</a:t>
            </a:r>
          </a:p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- East 32%</a:t>
            </a:r>
          </a:p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- Central 28%</a:t>
            </a:r>
          </a:p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- South 23%</a:t>
            </a:r>
          </a:p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- West 17%</a:t>
            </a:r>
          </a:p>
          <a:p>
            <a:pPr algn="l">
              <a:lnSpc>
                <a:spcPts val="3992"/>
              </a:lnSpc>
            </a:pPr>
          </a:p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Conclusion: East region leads in sales.</a:t>
            </a:r>
          </a:p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Recommendation: Target growth in underperforming regions (West).</a:t>
            </a:r>
          </a:p>
          <a:p>
            <a:pPr algn="l">
              <a:lnSpc>
                <a:spcPts val="3992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2332636" y="1744684"/>
            <a:ext cx="5671616" cy="153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71"/>
              </a:lnSpc>
            </a:pPr>
            <a:r>
              <a:rPr lang="en-US" b="true" sz="44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CUSTOMERS BY REGION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908043" y="0"/>
            <a:ext cx="6379957" cy="10287000"/>
            <a:chOff x="0" y="0"/>
            <a:chExt cx="168031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8031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80318">
                  <a:moveTo>
                    <a:pt x="0" y="0"/>
                  </a:moveTo>
                  <a:lnTo>
                    <a:pt x="1680318" y="0"/>
                  </a:lnTo>
                  <a:lnTo>
                    <a:pt x="1680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680318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970541" y="2006345"/>
            <a:ext cx="1601933" cy="6466659"/>
            <a:chOff x="0" y="0"/>
            <a:chExt cx="421908" cy="17031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1908" cy="1703153"/>
            </a:xfrm>
            <a:custGeom>
              <a:avLst/>
              <a:gdLst/>
              <a:ahLst/>
              <a:cxnLst/>
              <a:rect r="r" b="b" t="t" l="l"/>
              <a:pathLst>
                <a:path h="1703153" w="421908">
                  <a:moveTo>
                    <a:pt x="210954" y="0"/>
                  </a:moveTo>
                  <a:lnTo>
                    <a:pt x="210954" y="0"/>
                  </a:lnTo>
                  <a:cubicBezTo>
                    <a:pt x="266903" y="0"/>
                    <a:pt x="320560" y="22225"/>
                    <a:pt x="360121" y="61787"/>
                  </a:cubicBezTo>
                  <a:cubicBezTo>
                    <a:pt x="399683" y="101349"/>
                    <a:pt x="421908" y="155006"/>
                    <a:pt x="421908" y="210954"/>
                  </a:cubicBezTo>
                  <a:lnTo>
                    <a:pt x="421908" y="1492199"/>
                  </a:lnTo>
                  <a:cubicBezTo>
                    <a:pt x="421908" y="1548147"/>
                    <a:pt x="399683" y="1601804"/>
                    <a:pt x="360121" y="1641366"/>
                  </a:cubicBezTo>
                  <a:cubicBezTo>
                    <a:pt x="320560" y="1680928"/>
                    <a:pt x="266903" y="1703153"/>
                    <a:pt x="210954" y="1703153"/>
                  </a:cubicBezTo>
                  <a:lnTo>
                    <a:pt x="210954" y="1703153"/>
                  </a:lnTo>
                  <a:cubicBezTo>
                    <a:pt x="155006" y="1703153"/>
                    <a:pt x="101349" y="1680928"/>
                    <a:pt x="61787" y="1641366"/>
                  </a:cubicBezTo>
                  <a:cubicBezTo>
                    <a:pt x="22225" y="1601804"/>
                    <a:pt x="0" y="1548147"/>
                    <a:pt x="0" y="1492199"/>
                  </a:cubicBezTo>
                  <a:lnTo>
                    <a:pt x="0" y="210954"/>
                  </a:lnTo>
                  <a:cubicBezTo>
                    <a:pt x="0" y="155006"/>
                    <a:pt x="22225" y="101349"/>
                    <a:pt x="61787" y="61787"/>
                  </a:cubicBezTo>
                  <a:cubicBezTo>
                    <a:pt x="101349" y="22225"/>
                    <a:pt x="155006" y="0"/>
                    <a:pt x="21095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21908" cy="175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168301" y="2482974"/>
            <a:ext cx="7252899" cy="5384248"/>
          </a:xfrm>
          <a:custGeom>
            <a:avLst/>
            <a:gdLst/>
            <a:ahLst/>
            <a:cxnLst/>
            <a:rect r="r" b="b" t="t" l="l"/>
            <a:pathLst>
              <a:path h="5384248" w="7252899">
                <a:moveTo>
                  <a:pt x="0" y="0"/>
                </a:moveTo>
                <a:lnTo>
                  <a:pt x="7252899" y="0"/>
                </a:lnTo>
                <a:lnTo>
                  <a:pt x="7252899" y="5384248"/>
                </a:lnTo>
                <a:lnTo>
                  <a:pt x="0" y="53842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332636" y="3398340"/>
            <a:ext cx="5671616" cy="5566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•Sales split:</a:t>
            </a:r>
          </a:p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- Consumer: $1.16M</a:t>
            </a:r>
          </a:p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- Corporate: $0.71M</a:t>
            </a:r>
          </a:p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- Home Office: $0.43M</a:t>
            </a:r>
          </a:p>
          <a:p>
            <a:pPr algn="l">
              <a:lnSpc>
                <a:spcPts val="3992"/>
              </a:lnSpc>
            </a:pPr>
          </a:p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Conclusion: Consumer segment drives majority.</a:t>
            </a:r>
          </a:p>
          <a:p>
            <a:pPr algn="l">
              <a:lnSpc>
                <a:spcPts val="3992"/>
              </a:lnSpc>
            </a:pPr>
          </a:p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Recommendation: Strengthen corporate sales channel.</a:t>
            </a:r>
          </a:p>
          <a:p>
            <a:pPr algn="l">
              <a:lnSpc>
                <a:spcPts val="3992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2332636" y="1744684"/>
            <a:ext cx="5671616" cy="738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31"/>
              </a:lnSpc>
            </a:pPr>
            <a:r>
              <a:rPr lang="en-US" b="true" sz="43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SALES BY SEGMENT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908043" y="0"/>
            <a:ext cx="6379957" cy="10287000"/>
            <a:chOff x="0" y="0"/>
            <a:chExt cx="168031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8031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80318">
                  <a:moveTo>
                    <a:pt x="0" y="0"/>
                  </a:moveTo>
                  <a:lnTo>
                    <a:pt x="1680318" y="0"/>
                  </a:lnTo>
                  <a:lnTo>
                    <a:pt x="1680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680318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970541" y="2006345"/>
            <a:ext cx="1601933" cy="6466659"/>
            <a:chOff x="0" y="0"/>
            <a:chExt cx="421908" cy="17031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1908" cy="1703153"/>
            </a:xfrm>
            <a:custGeom>
              <a:avLst/>
              <a:gdLst/>
              <a:ahLst/>
              <a:cxnLst/>
              <a:rect r="r" b="b" t="t" l="l"/>
              <a:pathLst>
                <a:path h="1703153" w="421908">
                  <a:moveTo>
                    <a:pt x="210954" y="0"/>
                  </a:moveTo>
                  <a:lnTo>
                    <a:pt x="210954" y="0"/>
                  </a:lnTo>
                  <a:cubicBezTo>
                    <a:pt x="266903" y="0"/>
                    <a:pt x="320560" y="22225"/>
                    <a:pt x="360121" y="61787"/>
                  </a:cubicBezTo>
                  <a:cubicBezTo>
                    <a:pt x="399683" y="101349"/>
                    <a:pt x="421908" y="155006"/>
                    <a:pt x="421908" y="210954"/>
                  </a:cubicBezTo>
                  <a:lnTo>
                    <a:pt x="421908" y="1492199"/>
                  </a:lnTo>
                  <a:cubicBezTo>
                    <a:pt x="421908" y="1548147"/>
                    <a:pt x="399683" y="1601804"/>
                    <a:pt x="360121" y="1641366"/>
                  </a:cubicBezTo>
                  <a:cubicBezTo>
                    <a:pt x="320560" y="1680928"/>
                    <a:pt x="266903" y="1703153"/>
                    <a:pt x="210954" y="1703153"/>
                  </a:cubicBezTo>
                  <a:lnTo>
                    <a:pt x="210954" y="1703153"/>
                  </a:lnTo>
                  <a:cubicBezTo>
                    <a:pt x="155006" y="1703153"/>
                    <a:pt x="101349" y="1680928"/>
                    <a:pt x="61787" y="1641366"/>
                  </a:cubicBezTo>
                  <a:cubicBezTo>
                    <a:pt x="22225" y="1601804"/>
                    <a:pt x="0" y="1548147"/>
                    <a:pt x="0" y="1492199"/>
                  </a:cubicBezTo>
                  <a:lnTo>
                    <a:pt x="0" y="210954"/>
                  </a:lnTo>
                  <a:cubicBezTo>
                    <a:pt x="0" y="155006"/>
                    <a:pt x="22225" y="101349"/>
                    <a:pt x="61787" y="61787"/>
                  </a:cubicBezTo>
                  <a:cubicBezTo>
                    <a:pt x="101349" y="22225"/>
                    <a:pt x="155006" y="0"/>
                    <a:pt x="21095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21908" cy="175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2332636" y="3398340"/>
            <a:ext cx="5671616" cy="1022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2"/>
              </a:lnSpc>
              <a:spcBef>
                <a:spcPct val="0"/>
              </a:spcBef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Top States: California $0.5M, New York $0.3M.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32636" y="1744684"/>
            <a:ext cx="5671616" cy="738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31"/>
              </a:lnSpc>
            </a:pPr>
            <a:r>
              <a:rPr lang="en-US" b="true" sz="43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SALES BY STATE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955048" y="2156691"/>
            <a:ext cx="8629338" cy="5713217"/>
          </a:xfrm>
          <a:custGeom>
            <a:avLst/>
            <a:gdLst/>
            <a:ahLst/>
            <a:cxnLst/>
            <a:rect r="r" b="b" t="t" l="l"/>
            <a:pathLst>
              <a:path h="5713217" w="8629338">
                <a:moveTo>
                  <a:pt x="0" y="0"/>
                </a:moveTo>
                <a:lnTo>
                  <a:pt x="8629338" y="0"/>
                </a:lnTo>
                <a:lnTo>
                  <a:pt x="8629338" y="5713217"/>
                </a:lnTo>
                <a:lnTo>
                  <a:pt x="0" y="57132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908043" y="0"/>
            <a:ext cx="6379957" cy="10287000"/>
            <a:chOff x="0" y="0"/>
            <a:chExt cx="168031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8031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80318">
                  <a:moveTo>
                    <a:pt x="0" y="0"/>
                  </a:moveTo>
                  <a:lnTo>
                    <a:pt x="1680318" y="0"/>
                  </a:lnTo>
                  <a:lnTo>
                    <a:pt x="1680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680318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970541" y="2006345"/>
            <a:ext cx="1601933" cy="6466659"/>
            <a:chOff x="0" y="0"/>
            <a:chExt cx="421908" cy="17031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1908" cy="1703153"/>
            </a:xfrm>
            <a:custGeom>
              <a:avLst/>
              <a:gdLst/>
              <a:ahLst/>
              <a:cxnLst/>
              <a:rect r="r" b="b" t="t" l="l"/>
              <a:pathLst>
                <a:path h="1703153" w="421908">
                  <a:moveTo>
                    <a:pt x="210954" y="0"/>
                  </a:moveTo>
                  <a:lnTo>
                    <a:pt x="210954" y="0"/>
                  </a:lnTo>
                  <a:cubicBezTo>
                    <a:pt x="266903" y="0"/>
                    <a:pt x="320560" y="22225"/>
                    <a:pt x="360121" y="61787"/>
                  </a:cubicBezTo>
                  <a:cubicBezTo>
                    <a:pt x="399683" y="101349"/>
                    <a:pt x="421908" y="155006"/>
                    <a:pt x="421908" y="210954"/>
                  </a:cubicBezTo>
                  <a:lnTo>
                    <a:pt x="421908" y="1492199"/>
                  </a:lnTo>
                  <a:cubicBezTo>
                    <a:pt x="421908" y="1548147"/>
                    <a:pt x="399683" y="1601804"/>
                    <a:pt x="360121" y="1641366"/>
                  </a:cubicBezTo>
                  <a:cubicBezTo>
                    <a:pt x="320560" y="1680928"/>
                    <a:pt x="266903" y="1703153"/>
                    <a:pt x="210954" y="1703153"/>
                  </a:cubicBezTo>
                  <a:lnTo>
                    <a:pt x="210954" y="1703153"/>
                  </a:lnTo>
                  <a:cubicBezTo>
                    <a:pt x="155006" y="1703153"/>
                    <a:pt x="101349" y="1680928"/>
                    <a:pt x="61787" y="1641366"/>
                  </a:cubicBezTo>
                  <a:cubicBezTo>
                    <a:pt x="22225" y="1601804"/>
                    <a:pt x="0" y="1548147"/>
                    <a:pt x="0" y="1492199"/>
                  </a:cubicBezTo>
                  <a:lnTo>
                    <a:pt x="0" y="210954"/>
                  </a:lnTo>
                  <a:cubicBezTo>
                    <a:pt x="0" y="155006"/>
                    <a:pt x="22225" y="101349"/>
                    <a:pt x="61787" y="61787"/>
                  </a:cubicBezTo>
                  <a:cubicBezTo>
                    <a:pt x="101349" y="22225"/>
                    <a:pt x="155006" y="0"/>
                    <a:pt x="21095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21908" cy="175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830046" y="2006345"/>
            <a:ext cx="10879343" cy="6472018"/>
          </a:xfrm>
          <a:custGeom>
            <a:avLst/>
            <a:gdLst/>
            <a:ahLst/>
            <a:cxnLst/>
            <a:rect r="r" b="b" t="t" l="l"/>
            <a:pathLst>
              <a:path h="6472018" w="10879343">
                <a:moveTo>
                  <a:pt x="0" y="0"/>
                </a:moveTo>
                <a:lnTo>
                  <a:pt x="10879342" y="0"/>
                </a:lnTo>
                <a:lnTo>
                  <a:pt x="10879342" y="6472017"/>
                </a:lnTo>
                <a:lnTo>
                  <a:pt x="0" y="64720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332636" y="3398340"/>
            <a:ext cx="5671616" cy="4556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•KPIs: $2.3M Sales, 1818 Products, 3 Categories, 17 Sub-Categories.</a:t>
            </a:r>
          </a:p>
          <a:p>
            <a:pPr algn="l">
              <a:lnSpc>
                <a:spcPts val="3992"/>
              </a:lnSpc>
            </a:pPr>
          </a:p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Conclusion: Product portfolio is diverse.</a:t>
            </a:r>
          </a:p>
          <a:p>
            <a:pPr algn="l">
              <a:lnSpc>
                <a:spcPts val="3992"/>
              </a:lnSpc>
              <a:spcBef>
                <a:spcPct val="0"/>
              </a:spcBef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Recommendation: Focus on high-margin sub-categories.</a:t>
            </a:r>
          </a:p>
          <a:p>
            <a:pPr algn="l">
              <a:lnSpc>
                <a:spcPts val="3992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2332636" y="1744684"/>
            <a:ext cx="5671616" cy="1500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31"/>
              </a:lnSpc>
            </a:pPr>
            <a:r>
              <a:rPr lang="en-US" b="true" sz="43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PRODUCT REPORT - OVERVIEW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908043" y="0"/>
            <a:ext cx="6379957" cy="10287000"/>
            <a:chOff x="0" y="0"/>
            <a:chExt cx="168031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8031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80318">
                  <a:moveTo>
                    <a:pt x="0" y="0"/>
                  </a:moveTo>
                  <a:lnTo>
                    <a:pt x="1680318" y="0"/>
                  </a:lnTo>
                  <a:lnTo>
                    <a:pt x="1680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680318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970541" y="2006345"/>
            <a:ext cx="1601933" cy="6466659"/>
            <a:chOff x="0" y="0"/>
            <a:chExt cx="421908" cy="17031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1908" cy="1703153"/>
            </a:xfrm>
            <a:custGeom>
              <a:avLst/>
              <a:gdLst/>
              <a:ahLst/>
              <a:cxnLst/>
              <a:rect r="r" b="b" t="t" l="l"/>
              <a:pathLst>
                <a:path h="1703153" w="421908">
                  <a:moveTo>
                    <a:pt x="210954" y="0"/>
                  </a:moveTo>
                  <a:lnTo>
                    <a:pt x="210954" y="0"/>
                  </a:lnTo>
                  <a:cubicBezTo>
                    <a:pt x="266903" y="0"/>
                    <a:pt x="320560" y="22225"/>
                    <a:pt x="360121" y="61787"/>
                  </a:cubicBezTo>
                  <a:cubicBezTo>
                    <a:pt x="399683" y="101349"/>
                    <a:pt x="421908" y="155006"/>
                    <a:pt x="421908" y="210954"/>
                  </a:cubicBezTo>
                  <a:lnTo>
                    <a:pt x="421908" y="1492199"/>
                  </a:lnTo>
                  <a:cubicBezTo>
                    <a:pt x="421908" y="1548147"/>
                    <a:pt x="399683" y="1601804"/>
                    <a:pt x="360121" y="1641366"/>
                  </a:cubicBezTo>
                  <a:cubicBezTo>
                    <a:pt x="320560" y="1680928"/>
                    <a:pt x="266903" y="1703153"/>
                    <a:pt x="210954" y="1703153"/>
                  </a:cubicBezTo>
                  <a:lnTo>
                    <a:pt x="210954" y="1703153"/>
                  </a:lnTo>
                  <a:cubicBezTo>
                    <a:pt x="155006" y="1703153"/>
                    <a:pt x="101349" y="1680928"/>
                    <a:pt x="61787" y="1641366"/>
                  </a:cubicBezTo>
                  <a:cubicBezTo>
                    <a:pt x="22225" y="1601804"/>
                    <a:pt x="0" y="1548147"/>
                    <a:pt x="0" y="1492199"/>
                  </a:cubicBezTo>
                  <a:lnTo>
                    <a:pt x="0" y="210954"/>
                  </a:lnTo>
                  <a:cubicBezTo>
                    <a:pt x="0" y="155006"/>
                    <a:pt x="22225" y="101349"/>
                    <a:pt x="61787" y="61787"/>
                  </a:cubicBezTo>
                  <a:cubicBezTo>
                    <a:pt x="101349" y="22225"/>
                    <a:pt x="155006" y="0"/>
                    <a:pt x="21095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21908" cy="175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380683" y="2239688"/>
            <a:ext cx="7778067" cy="5807624"/>
          </a:xfrm>
          <a:custGeom>
            <a:avLst/>
            <a:gdLst/>
            <a:ahLst/>
            <a:cxnLst/>
            <a:rect r="r" b="b" t="t" l="l"/>
            <a:pathLst>
              <a:path h="5807624" w="7778067">
                <a:moveTo>
                  <a:pt x="0" y="0"/>
                </a:moveTo>
                <a:lnTo>
                  <a:pt x="7778068" y="0"/>
                </a:lnTo>
                <a:lnTo>
                  <a:pt x="7778068" y="5807624"/>
                </a:lnTo>
                <a:lnTo>
                  <a:pt x="0" y="58076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332636" y="3398340"/>
            <a:ext cx="5671616" cy="5061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•Top Sub-Categories:</a:t>
            </a:r>
          </a:p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- Phones $0.33M</a:t>
            </a:r>
          </a:p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- Chairs $0.33M</a:t>
            </a:r>
          </a:p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- Storage $0.22M</a:t>
            </a:r>
          </a:p>
          <a:p>
            <a:pPr algn="l">
              <a:lnSpc>
                <a:spcPts val="3992"/>
              </a:lnSpc>
            </a:pPr>
          </a:p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Conclusion: Phones and Chairs are best-performing.</a:t>
            </a:r>
          </a:p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Recommendation: Invest in scaling these sub-categories.</a:t>
            </a:r>
          </a:p>
          <a:p>
            <a:pPr algn="l">
              <a:lnSpc>
                <a:spcPts val="3992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2332636" y="1744684"/>
            <a:ext cx="5671616" cy="1500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31"/>
              </a:lnSpc>
            </a:pPr>
            <a:r>
              <a:rPr lang="en-US" b="true" sz="43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TOP SUB-CATEGORIES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908043" y="0"/>
            <a:ext cx="6379957" cy="10287000"/>
            <a:chOff x="0" y="0"/>
            <a:chExt cx="168031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8031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80318">
                  <a:moveTo>
                    <a:pt x="0" y="0"/>
                  </a:moveTo>
                  <a:lnTo>
                    <a:pt x="1680318" y="0"/>
                  </a:lnTo>
                  <a:lnTo>
                    <a:pt x="1680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680318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970541" y="2006345"/>
            <a:ext cx="1601933" cy="6466659"/>
            <a:chOff x="0" y="0"/>
            <a:chExt cx="421908" cy="17031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1908" cy="1703153"/>
            </a:xfrm>
            <a:custGeom>
              <a:avLst/>
              <a:gdLst/>
              <a:ahLst/>
              <a:cxnLst/>
              <a:rect r="r" b="b" t="t" l="l"/>
              <a:pathLst>
                <a:path h="1703153" w="421908">
                  <a:moveTo>
                    <a:pt x="210954" y="0"/>
                  </a:moveTo>
                  <a:lnTo>
                    <a:pt x="210954" y="0"/>
                  </a:lnTo>
                  <a:cubicBezTo>
                    <a:pt x="266903" y="0"/>
                    <a:pt x="320560" y="22225"/>
                    <a:pt x="360121" y="61787"/>
                  </a:cubicBezTo>
                  <a:cubicBezTo>
                    <a:pt x="399683" y="101349"/>
                    <a:pt x="421908" y="155006"/>
                    <a:pt x="421908" y="210954"/>
                  </a:cubicBezTo>
                  <a:lnTo>
                    <a:pt x="421908" y="1492199"/>
                  </a:lnTo>
                  <a:cubicBezTo>
                    <a:pt x="421908" y="1548147"/>
                    <a:pt x="399683" y="1601804"/>
                    <a:pt x="360121" y="1641366"/>
                  </a:cubicBezTo>
                  <a:cubicBezTo>
                    <a:pt x="320560" y="1680928"/>
                    <a:pt x="266903" y="1703153"/>
                    <a:pt x="210954" y="1703153"/>
                  </a:cubicBezTo>
                  <a:lnTo>
                    <a:pt x="210954" y="1703153"/>
                  </a:lnTo>
                  <a:cubicBezTo>
                    <a:pt x="155006" y="1703153"/>
                    <a:pt x="101349" y="1680928"/>
                    <a:pt x="61787" y="1641366"/>
                  </a:cubicBezTo>
                  <a:cubicBezTo>
                    <a:pt x="22225" y="1601804"/>
                    <a:pt x="0" y="1548147"/>
                    <a:pt x="0" y="1492199"/>
                  </a:cubicBezTo>
                  <a:lnTo>
                    <a:pt x="0" y="210954"/>
                  </a:lnTo>
                  <a:cubicBezTo>
                    <a:pt x="0" y="155006"/>
                    <a:pt x="22225" y="101349"/>
                    <a:pt x="61787" y="61787"/>
                  </a:cubicBezTo>
                  <a:cubicBezTo>
                    <a:pt x="101349" y="22225"/>
                    <a:pt x="155006" y="0"/>
                    <a:pt x="21095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21908" cy="175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279570" y="3382819"/>
            <a:ext cx="4653963" cy="3521362"/>
          </a:xfrm>
          <a:custGeom>
            <a:avLst/>
            <a:gdLst/>
            <a:ahLst/>
            <a:cxnLst/>
            <a:rect r="r" b="b" t="t" l="l"/>
            <a:pathLst>
              <a:path h="3521362" w="4653963">
                <a:moveTo>
                  <a:pt x="0" y="0"/>
                </a:moveTo>
                <a:lnTo>
                  <a:pt x="4653963" y="0"/>
                </a:lnTo>
                <a:lnTo>
                  <a:pt x="4653963" y="3521362"/>
                </a:lnTo>
                <a:lnTo>
                  <a:pt x="0" y="35213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523954" y="3366496"/>
            <a:ext cx="4793668" cy="3537685"/>
          </a:xfrm>
          <a:custGeom>
            <a:avLst/>
            <a:gdLst/>
            <a:ahLst/>
            <a:cxnLst/>
            <a:rect r="r" b="b" t="t" l="l"/>
            <a:pathLst>
              <a:path h="3537685" w="4793668">
                <a:moveTo>
                  <a:pt x="0" y="0"/>
                </a:moveTo>
                <a:lnTo>
                  <a:pt x="4793668" y="0"/>
                </a:lnTo>
                <a:lnTo>
                  <a:pt x="4793668" y="3537685"/>
                </a:lnTo>
                <a:lnTo>
                  <a:pt x="0" y="35376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332636" y="3398340"/>
            <a:ext cx="5671616" cy="6071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Sales split:</a:t>
            </a:r>
          </a:p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- Technology 36%</a:t>
            </a:r>
          </a:p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- Furniture 32%</a:t>
            </a:r>
          </a:p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- Office Supplies 31%</a:t>
            </a:r>
          </a:p>
          <a:p>
            <a:pPr algn="l">
              <a:lnSpc>
                <a:spcPts val="3992"/>
              </a:lnSpc>
            </a:pPr>
          </a:p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Quantities:</a:t>
            </a:r>
          </a:p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- Office Supplies 23K units</a:t>
            </a:r>
          </a:p>
          <a:p>
            <a:pPr algn="l">
              <a:lnSpc>
                <a:spcPts val="3992"/>
              </a:lnSpc>
            </a:pPr>
          </a:p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Conclusion: Office Supplies high volume, low value.</a:t>
            </a:r>
          </a:p>
          <a:p>
            <a:pPr algn="l">
              <a:lnSpc>
                <a:spcPts val="3992"/>
              </a:lnSpc>
              <a:spcBef>
                <a:spcPct val="0"/>
              </a:spcBef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Recommendation: Shift focus to Technology for value growth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332636" y="1744684"/>
            <a:ext cx="5671616" cy="1500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31"/>
              </a:lnSpc>
            </a:pPr>
            <a:r>
              <a:rPr lang="en-US" b="true" sz="43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SALES &amp; QUANTITY BY CATEGORY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6792707" cy="10287000"/>
            <a:chOff x="0" y="0"/>
            <a:chExt cx="1789026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8902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89026">
                  <a:moveTo>
                    <a:pt x="0" y="0"/>
                  </a:moveTo>
                  <a:lnTo>
                    <a:pt x="1789026" y="0"/>
                  </a:lnTo>
                  <a:lnTo>
                    <a:pt x="17890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789026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446818" y="8630505"/>
            <a:ext cx="897167" cy="2183545"/>
            <a:chOff x="0" y="0"/>
            <a:chExt cx="236291" cy="5750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6291" cy="575090"/>
            </a:xfrm>
            <a:custGeom>
              <a:avLst/>
              <a:gdLst/>
              <a:ahLst/>
              <a:cxnLst/>
              <a:rect r="r" b="b" t="t" l="l"/>
              <a:pathLst>
                <a:path h="575090" w="236291">
                  <a:moveTo>
                    <a:pt x="118145" y="0"/>
                  </a:moveTo>
                  <a:lnTo>
                    <a:pt x="118145" y="0"/>
                  </a:lnTo>
                  <a:cubicBezTo>
                    <a:pt x="183395" y="0"/>
                    <a:pt x="236291" y="52895"/>
                    <a:pt x="236291" y="118145"/>
                  </a:cubicBezTo>
                  <a:lnTo>
                    <a:pt x="236291" y="456945"/>
                  </a:lnTo>
                  <a:cubicBezTo>
                    <a:pt x="236291" y="488279"/>
                    <a:pt x="223843" y="518330"/>
                    <a:pt x="201687" y="540486"/>
                  </a:cubicBezTo>
                  <a:cubicBezTo>
                    <a:pt x="179530" y="562643"/>
                    <a:pt x="149480" y="575090"/>
                    <a:pt x="118145" y="575090"/>
                  </a:cubicBezTo>
                  <a:lnTo>
                    <a:pt x="118145" y="575090"/>
                  </a:lnTo>
                  <a:cubicBezTo>
                    <a:pt x="86811" y="575090"/>
                    <a:pt x="56761" y="562643"/>
                    <a:pt x="34604" y="540486"/>
                  </a:cubicBezTo>
                  <a:cubicBezTo>
                    <a:pt x="12447" y="518330"/>
                    <a:pt x="0" y="488279"/>
                    <a:pt x="0" y="456945"/>
                  </a:cubicBezTo>
                  <a:lnTo>
                    <a:pt x="0" y="118145"/>
                  </a:lnTo>
                  <a:cubicBezTo>
                    <a:pt x="0" y="86811"/>
                    <a:pt x="12447" y="56761"/>
                    <a:pt x="34604" y="34604"/>
                  </a:cubicBezTo>
                  <a:cubicBezTo>
                    <a:pt x="56761" y="12447"/>
                    <a:pt x="86811" y="0"/>
                    <a:pt x="1181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36291" cy="6227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124901" y="2857339"/>
            <a:ext cx="4000130" cy="3600117"/>
          </a:xfrm>
          <a:custGeom>
            <a:avLst/>
            <a:gdLst/>
            <a:ahLst/>
            <a:cxnLst/>
            <a:rect r="r" b="b" t="t" l="l"/>
            <a:pathLst>
              <a:path h="3600117" w="4000130">
                <a:moveTo>
                  <a:pt x="0" y="0"/>
                </a:moveTo>
                <a:lnTo>
                  <a:pt x="4000131" y="0"/>
                </a:lnTo>
                <a:lnTo>
                  <a:pt x="4000131" y="3600118"/>
                </a:lnTo>
                <a:lnTo>
                  <a:pt x="0" y="36001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09411" y="1662134"/>
            <a:ext cx="4243380" cy="79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1"/>
              </a:lnSpc>
            </a:pPr>
            <a:r>
              <a:rPr lang="en-US" sz="47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09411" y="942975"/>
            <a:ext cx="4842085" cy="770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455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ABOUT THE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09411" y="3347329"/>
            <a:ext cx="5634574" cy="3554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6"/>
              </a:lnSpc>
            </a:pPr>
            <a:r>
              <a:rPr lang="en-US" sz="332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One Master Sheet contains all data after Normalization we have Reational Dataset</a:t>
            </a:r>
          </a:p>
          <a:p>
            <a:pPr algn="l">
              <a:lnSpc>
                <a:spcPts val="4656"/>
              </a:lnSpc>
              <a:spcBef>
                <a:spcPct val="0"/>
              </a:spcBef>
            </a:pPr>
            <a:r>
              <a:rPr lang="en-US" sz="332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consists of 4 Dim TBLs      &amp; 1 Fact TBL.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908043" y="0"/>
            <a:ext cx="6379957" cy="10287000"/>
            <a:chOff x="0" y="0"/>
            <a:chExt cx="168031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8031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80318">
                  <a:moveTo>
                    <a:pt x="0" y="0"/>
                  </a:moveTo>
                  <a:lnTo>
                    <a:pt x="1680318" y="0"/>
                  </a:lnTo>
                  <a:lnTo>
                    <a:pt x="1680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680318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970541" y="2006345"/>
            <a:ext cx="1601933" cy="6466659"/>
            <a:chOff x="0" y="0"/>
            <a:chExt cx="421908" cy="17031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1908" cy="1703153"/>
            </a:xfrm>
            <a:custGeom>
              <a:avLst/>
              <a:gdLst/>
              <a:ahLst/>
              <a:cxnLst/>
              <a:rect r="r" b="b" t="t" l="l"/>
              <a:pathLst>
                <a:path h="1703153" w="421908">
                  <a:moveTo>
                    <a:pt x="210954" y="0"/>
                  </a:moveTo>
                  <a:lnTo>
                    <a:pt x="210954" y="0"/>
                  </a:lnTo>
                  <a:cubicBezTo>
                    <a:pt x="266903" y="0"/>
                    <a:pt x="320560" y="22225"/>
                    <a:pt x="360121" y="61787"/>
                  </a:cubicBezTo>
                  <a:cubicBezTo>
                    <a:pt x="399683" y="101349"/>
                    <a:pt x="421908" y="155006"/>
                    <a:pt x="421908" y="210954"/>
                  </a:cubicBezTo>
                  <a:lnTo>
                    <a:pt x="421908" y="1492199"/>
                  </a:lnTo>
                  <a:cubicBezTo>
                    <a:pt x="421908" y="1548147"/>
                    <a:pt x="399683" y="1601804"/>
                    <a:pt x="360121" y="1641366"/>
                  </a:cubicBezTo>
                  <a:cubicBezTo>
                    <a:pt x="320560" y="1680928"/>
                    <a:pt x="266903" y="1703153"/>
                    <a:pt x="210954" y="1703153"/>
                  </a:cubicBezTo>
                  <a:lnTo>
                    <a:pt x="210954" y="1703153"/>
                  </a:lnTo>
                  <a:cubicBezTo>
                    <a:pt x="155006" y="1703153"/>
                    <a:pt x="101349" y="1680928"/>
                    <a:pt x="61787" y="1641366"/>
                  </a:cubicBezTo>
                  <a:cubicBezTo>
                    <a:pt x="22225" y="1601804"/>
                    <a:pt x="0" y="1548147"/>
                    <a:pt x="0" y="1492199"/>
                  </a:cubicBezTo>
                  <a:lnTo>
                    <a:pt x="0" y="210954"/>
                  </a:lnTo>
                  <a:cubicBezTo>
                    <a:pt x="0" y="155006"/>
                    <a:pt x="22225" y="101349"/>
                    <a:pt x="61787" y="61787"/>
                  </a:cubicBezTo>
                  <a:cubicBezTo>
                    <a:pt x="101349" y="22225"/>
                    <a:pt x="155006" y="0"/>
                    <a:pt x="21095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21908" cy="175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3206250"/>
            <a:ext cx="4892927" cy="4066849"/>
          </a:xfrm>
          <a:custGeom>
            <a:avLst/>
            <a:gdLst/>
            <a:ahLst/>
            <a:cxnLst/>
            <a:rect r="r" b="b" t="t" l="l"/>
            <a:pathLst>
              <a:path h="4066849" w="4892927">
                <a:moveTo>
                  <a:pt x="0" y="0"/>
                </a:moveTo>
                <a:lnTo>
                  <a:pt x="4892927" y="0"/>
                </a:lnTo>
                <a:lnTo>
                  <a:pt x="4892927" y="4066848"/>
                </a:lnTo>
                <a:lnTo>
                  <a:pt x="0" y="40668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321677" y="3206250"/>
            <a:ext cx="4878636" cy="4051389"/>
          </a:xfrm>
          <a:custGeom>
            <a:avLst/>
            <a:gdLst/>
            <a:ahLst/>
            <a:cxnLst/>
            <a:rect r="r" b="b" t="t" l="l"/>
            <a:pathLst>
              <a:path h="4051389" w="4878636">
                <a:moveTo>
                  <a:pt x="0" y="0"/>
                </a:moveTo>
                <a:lnTo>
                  <a:pt x="4878636" y="0"/>
                </a:lnTo>
                <a:lnTo>
                  <a:pt x="4878636" y="4051388"/>
                </a:lnTo>
                <a:lnTo>
                  <a:pt x="0" y="40513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332636" y="3398340"/>
            <a:ext cx="5671616" cy="5061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•Top Product: Canon imageCLASS ($61K).</a:t>
            </a:r>
          </a:p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Bottom: Eureka Disposable Bags ($1.6K).</a:t>
            </a:r>
          </a:p>
          <a:p>
            <a:pPr algn="l">
              <a:lnSpc>
                <a:spcPts val="3992"/>
              </a:lnSpc>
            </a:pPr>
          </a:p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Conclusion: Few products dominate sales.</a:t>
            </a:r>
          </a:p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Recommendation: Discontinue weak products, boost leaders.</a:t>
            </a:r>
          </a:p>
          <a:p>
            <a:pPr algn="l">
              <a:lnSpc>
                <a:spcPts val="3992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2332636" y="1744684"/>
            <a:ext cx="5671616" cy="1500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31"/>
              </a:lnSpc>
            </a:pPr>
            <a:r>
              <a:rPr lang="en-US" b="true" sz="43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TOP &amp; BOTTOM PRODUCTS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908043" y="0"/>
            <a:ext cx="6379957" cy="10287000"/>
            <a:chOff x="0" y="0"/>
            <a:chExt cx="168031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8031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80318">
                  <a:moveTo>
                    <a:pt x="0" y="0"/>
                  </a:moveTo>
                  <a:lnTo>
                    <a:pt x="1680318" y="0"/>
                  </a:lnTo>
                  <a:lnTo>
                    <a:pt x="1680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680318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970541" y="2006345"/>
            <a:ext cx="1601933" cy="6466659"/>
            <a:chOff x="0" y="0"/>
            <a:chExt cx="421908" cy="17031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1908" cy="1703153"/>
            </a:xfrm>
            <a:custGeom>
              <a:avLst/>
              <a:gdLst/>
              <a:ahLst/>
              <a:cxnLst/>
              <a:rect r="r" b="b" t="t" l="l"/>
              <a:pathLst>
                <a:path h="1703153" w="421908">
                  <a:moveTo>
                    <a:pt x="210954" y="0"/>
                  </a:moveTo>
                  <a:lnTo>
                    <a:pt x="210954" y="0"/>
                  </a:lnTo>
                  <a:cubicBezTo>
                    <a:pt x="266903" y="0"/>
                    <a:pt x="320560" y="22225"/>
                    <a:pt x="360121" y="61787"/>
                  </a:cubicBezTo>
                  <a:cubicBezTo>
                    <a:pt x="399683" y="101349"/>
                    <a:pt x="421908" y="155006"/>
                    <a:pt x="421908" y="210954"/>
                  </a:cubicBezTo>
                  <a:lnTo>
                    <a:pt x="421908" y="1492199"/>
                  </a:lnTo>
                  <a:cubicBezTo>
                    <a:pt x="421908" y="1548147"/>
                    <a:pt x="399683" y="1601804"/>
                    <a:pt x="360121" y="1641366"/>
                  </a:cubicBezTo>
                  <a:cubicBezTo>
                    <a:pt x="320560" y="1680928"/>
                    <a:pt x="266903" y="1703153"/>
                    <a:pt x="210954" y="1703153"/>
                  </a:cubicBezTo>
                  <a:lnTo>
                    <a:pt x="210954" y="1703153"/>
                  </a:lnTo>
                  <a:cubicBezTo>
                    <a:pt x="155006" y="1703153"/>
                    <a:pt x="101349" y="1680928"/>
                    <a:pt x="61787" y="1641366"/>
                  </a:cubicBezTo>
                  <a:cubicBezTo>
                    <a:pt x="22225" y="1601804"/>
                    <a:pt x="0" y="1548147"/>
                    <a:pt x="0" y="1492199"/>
                  </a:cubicBezTo>
                  <a:lnTo>
                    <a:pt x="0" y="210954"/>
                  </a:lnTo>
                  <a:cubicBezTo>
                    <a:pt x="0" y="155006"/>
                    <a:pt x="22225" y="101349"/>
                    <a:pt x="61787" y="61787"/>
                  </a:cubicBezTo>
                  <a:cubicBezTo>
                    <a:pt x="101349" y="22225"/>
                    <a:pt x="155006" y="0"/>
                    <a:pt x="21095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21908" cy="175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204956" y="2220534"/>
            <a:ext cx="10129521" cy="6038279"/>
          </a:xfrm>
          <a:custGeom>
            <a:avLst/>
            <a:gdLst/>
            <a:ahLst/>
            <a:cxnLst/>
            <a:rect r="r" b="b" t="t" l="l"/>
            <a:pathLst>
              <a:path h="6038279" w="10129521">
                <a:moveTo>
                  <a:pt x="0" y="0"/>
                </a:moveTo>
                <a:lnTo>
                  <a:pt x="10129522" y="0"/>
                </a:lnTo>
                <a:lnTo>
                  <a:pt x="10129522" y="6038280"/>
                </a:lnTo>
                <a:lnTo>
                  <a:pt x="0" y="60382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332636" y="3398340"/>
            <a:ext cx="5671616" cy="4051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•KPIs: Sales $2.3M, Profit $286K, Quantity 38K, Orders ~10K.</a:t>
            </a:r>
          </a:p>
          <a:p>
            <a:pPr algn="l">
              <a:lnSpc>
                <a:spcPts val="3992"/>
              </a:lnSpc>
            </a:pPr>
          </a:p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Conclusion: Healthy order volume.</a:t>
            </a:r>
          </a:p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Recommendation: Enhance order fulfillment speed.</a:t>
            </a:r>
          </a:p>
          <a:p>
            <a:pPr algn="l">
              <a:lnSpc>
                <a:spcPts val="3992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2332636" y="1744684"/>
            <a:ext cx="5671616" cy="1500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31"/>
              </a:lnSpc>
            </a:pPr>
            <a:r>
              <a:rPr lang="en-US" b="true" sz="43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ORDERS REPORT - OVERVIEW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908043" y="0"/>
            <a:ext cx="6379957" cy="10287000"/>
            <a:chOff x="0" y="0"/>
            <a:chExt cx="168031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8031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80318">
                  <a:moveTo>
                    <a:pt x="0" y="0"/>
                  </a:moveTo>
                  <a:lnTo>
                    <a:pt x="1680318" y="0"/>
                  </a:lnTo>
                  <a:lnTo>
                    <a:pt x="1680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680318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970541" y="2006345"/>
            <a:ext cx="1601933" cy="6466659"/>
            <a:chOff x="0" y="0"/>
            <a:chExt cx="421908" cy="17031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1908" cy="1703153"/>
            </a:xfrm>
            <a:custGeom>
              <a:avLst/>
              <a:gdLst/>
              <a:ahLst/>
              <a:cxnLst/>
              <a:rect r="r" b="b" t="t" l="l"/>
              <a:pathLst>
                <a:path h="1703153" w="421908">
                  <a:moveTo>
                    <a:pt x="210954" y="0"/>
                  </a:moveTo>
                  <a:lnTo>
                    <a:pt x="210954" y="0"/>
                  </a:lnTo>
                  <a:cubicBezTo>
                    <a:pt x="266903" y="0"/>
                    <a:pt x="320560" y="22225"/>
                    <a:pt x="360121" y="61787"/>
                  </a:cubicBezTo>
                  <a:cubicBezTo>
                    <a:pt x="399683" y="101349"/>
                    <a:pt x="421908" y="155006"/>
                    <a:pt x="421908" y="210954"/>
                  </a:cubicBezTo>
                  <a:lnTo>
                    <a:pt x="421908" y="1492199"/>
                  </a:lnTo>
                  <a:cubicBezTo>
                    <a:pt x="421908" y="1548147"/>
                    <a:pt x="399683" y="1601804"/>
                    <a:pt x="360121" y="1641366"/>
                  </a:cubicBezTo>
                  <a:cubicBezTo>
                    <a:pt x="320560" y="1680928"/>
                    <a:pt x="266903" y="1703153"/>
                    <a:pt x="210954" y="1703153"/>
                  </a:cubicBezTo>
                  <a:lnTo>
                    <a:pt x="210954" y="1703153"/>
                  </a:lnTo>
                  <a:cubicBezTo>
                    <a:pt x="155006" y="1703153"/>
                    <a:pt x="101349" y="1680928"/>
                    <a:pt x="61787" y="1641366"/>
                  </a:cubicBezTo>
                  <a:cubicBezTo>
                    <a:pt x="22225" y="1601804"/>
                    <a:pt x="0" y="1548147"/>
                    <a:pt x="0" y="1492199"/>
                  </a:cubicBezTo>
                  <a:lnTo>
                    <a:pt x="0" y="210954"/>
                  </a:lnTo>
                  <a:cubicBezTo>
                    <a:pt x="0" y="155006"/>
                    <a:pt x="22225" y="101349"/>
                    <a:pt x="61787" y="61787"/>
                  </a:cubicBezTo>
                  <a:cubicBezTo>
                    <a:pt x="101349" y="22225"/>
                    <a:pt x="155006" y="0"/>
                    <a:pt x="21095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21908" cy="175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224799" y="2482974"/>
            <a:ext cx="6514428" cy="4878891"/>
          </a:xfrm>
          <a:custGeom>
            <a:avLst/>
            <a:gdLst/>
            <a:ahLst/>
            <a:cxnLst/>
            <a:rect r="r" b="b" t="t" l="l"/>
            <a:pathLst>
              <a:path h="4878891" w="6514428">
                <a:moveTo>
                  <a:pt x="0" y="0"/>
                </a:moveTo>
                <a:lnTo>
                  <a:pt x="6514429" y="0"/>
                </a:lnTo>
                <a:lnTo>
                  <a:pt x="6514429" y="4878891"/>
                </a:lnTo>
                <a:lnTo>
                  <a:pt x="0" y="48788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332636" y="3398340"/>
            <a:ext cx="5671616" cy="4051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•Top Orders range $11K–24K.</a:t>
            </a:r>
          </a:p>
          <a:p>
            <a:pPr algn="l">
              <a:lnSpc>
                <a:spcPts val="3992"/>
              </a:lnSpc>
            </a:pPr>
          </a:p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Conclusion: Few large orders drive sales.</a:t>
            </a:r>
          </a:p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Recommendation: Prioritize key orders with dedicated service.</a:t>
            </a:r>
          </a:p>
          <a:p>
            <a:pPr algn="l">
              <a:lnSpc>
                <a:spcPts val="3992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2332636" y="1744684"/>
            <a:ext cx="5671616" cy="738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31"/>
              </a:lnSpc>
            </a:pPr>
            <a:r>
              <a:rPr lang="en-US" b="true" sz="43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TOP ORDERS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908043" y="0"/>
            <a:ext cx="6379957" cy="10287000"/>
            <a:chOff x="0" y="0"/>
            <a:chExt cx="168031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8031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80318">
                  <a:moveTo>
                    <a:pt x="0" y="0"/>
                  </a:moveTo>
                  <a:lnTo>
                    <a:pt x="1680318" y="0"/>
                  </a:lnTo>
                  <a:lnTo>
                    <a:pt x="1680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680318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970541" y="2006345"/>
            <a:ext cx="1601933" cy="6466659"/>
            <a:chOff x="0" y="0"/>
            <a:chExt cx="421908" cy="17031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1908" cy="1703153"/>
            </a:xfrm>
            <a:custGeom>
              <a:avLst/>
              <a:gdLst/>
              <a:ahLst/>
              <a:cxnLst/>
              <a:rect r="r" b="b" t="t" l="l"/>
              <a:pathLst>
                <a:path h="1703153" w="421908">
                  <a:moveTo>
                    <a:pt x="210954" y="0"/>
                  </a:moveTo>
                  <a:lnTo>
                    <a:pt x="210954" y="0"/>
                  </a:lnTo>
                  <a:cubicBezTo>
                    <a:pt x="266903" y="0"/>
                    <a:pt x="320560" y="22225"/>
                    <a:pt x="360121" y="61787"/>
                  </a:cubicBezTo>
                  <a:cubicBezTo>
                    <a:pt x="399683" y="101349"/>
                    <a:pt x="421908" y="155006"/>
                    <a:pt x="421908" y="210954"/>
                  </a:cubicBezTo>
                  <a:lnTo>
                    <a:pt x="421908" y="1492199"/>
                  </a:lnTo>
                  <a:cubicBezTo>
                    <a:pt x="421908" y="1548147"/>
                    <a:pt x="399683" y="1601804"/>
                    <a:pt x="360121" y="1641366"/>
                  </a:cubicBezTo>
                  <a:cubicBezTo>
                    <a:pt x="320560" y="1680928"/>
                    <a:pt x="266903" y="1703153"/>
                    <a:pt x="210954" y="1703153"/>
                  </a:cubicBezTo>
                  <a:lnTo>
                    <a:pt x="210954" y="1703153"/>
                  </a:lnTo>
                  <a:cubicBezTo>
                    <a:pt x="155006" y="1703153"/>
                    <a:pt x="101349" y="1680928"/>
                    <a:pt x="61787" y="1641366"/>
                  </a:cubicBezTo>
                  <a:cubicBezTo>
                    <a:pt x="22225" y="1601804"/>
                    <a:pt x="0" y="1548147"/>
                    <a:pt x="0" y="1492199"/>
                  </a:cubicBezTo>
                  <a:lnTo>
                    <a:pt x="0" y="210954"/>
                  </a:lnTo>
                  <a:cubicBezTo>
                    <a:pt x="0" y="155006"/>
                    <a:pt x="22225" y="101349"/>
                    <a:pt x="61787" y="61787"/>
                  </a:cubicBezTo>
                  <a:cubicBezTo>
                    <a:pt x="101349" y="22225"/>
                    <a:pt x="155006" y="0"/>
                    <a:pt x="21095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21908" cy="175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899669" y="3153057"/>
            <a:ext cx="5119108" cy="4171125"/>
          </a:xfrm>
          <a:custGeom>
            <a:avLst/>
            <a:gdLst/>
            <a:ahLst/>
            <a:cxnLst/>
            <a:rect r="r" b="b" t="t" l="l"/>
            <a:pathLst>
              <a:path h="4171125" w="5119108">
                <a:moveTo>
                  <a:pt x="0" y="0"/>
                </a:moveTo>
                <a:lnTo>
                  <a:pt x="5119108" y="0"/>
                </a:lnTo>
                <a:lnTo>
                  <a:pt x="5119108" y="4171125"/>
                </a:lnTo>
                <a:lnTo>
                  <a:pt x="0" y="41711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287055" y="3150947"/>
            <a:ext cx="5518744" cy="4173234"/>
          </a:xfrm>
          <a:custGeom>
            <a:avLst/>
            <a:gdLst/>
            <a:ahLst/>
            <a:cxnLst/>
            <a:rect r="r" b="b" t="t" l="l"/>
            <a:pathLst>
              <a:path h="4173234" w="5518744">
                <a:moveTo>
                  <a:pt x="0" y="0"/>
                </a:moveTo>
                <a:lnTo>
                  <a:pt x="5518743" y="0"/>
                </a:lnTo>
                <a:lnTo>
                  <a:pt x="5518743" y="4173235"/>
                </a:lnTo>
                <a:lnTo>
                  <a:pt x="0" y="41732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8" t="0" r="-48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332636" y="3398340"/>
            <a:ext cx="5671616" cy="5566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•Ship Mode: Standard Class 60%, Second Class 19%, First Class 15%.</a:t>
            </a:r>
          </a:p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Segments: Consumer 5.2K orders.</a:t>
            </a:r>
          </a:p>
          <a:p>
            <a:pPr algn="l">
              <a:lnSpc>
                <a:spcPts val="3992"/>
              </a:lnSpc>
            </a:pPr>
          </a:p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Conclusion: Consumer + Standard shipping dominate.</a:t>
            </a:r>
          </a:p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Recommendation: Ensure consistent shipping service.</a:t>
            </a:r>
          </a:p>
          <a:p>
            <a:pPr algn="l">
              <a:lnSpc>
                <a:spcPts val="3992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2332636" y="1744684"/>
            <a:ext cx="5671616" cy="1500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31"/>
              </a:lnSpc>
            </a:pPr>
            <a:r>
              <a:rPr lang="en-US" b="true" sz="43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ORDERS BY SHIP MODE &amp; SEGMENT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908043" y="0"/>
            <a:ext cx="6379957" cy="10287000"/>
            <a:chOff x="0" y="0"/>
            <a:chExt cx="168031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8031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80318">
                  <a:moveTo>
                    <a:pt x="0" y="0"/>
                  </a:moveTo>
                  <a:lnTo>
                    <a:pt x="1680318" y="0"/>
                  </a:lnTo>
                  <a:lnTo>
                    <a:pt x="1680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680318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970541" y="2006345"/>
            <a:ext cx="1601933" cy="6466659"/>
            <a:chOff x="0" y="0"/>
            <a:chExt cx="421908" cy="17031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1908" cy="1703153"/>
            </a:xfrm>
            <a:custGeom>
              <a:avLst/>
              <a:gdLst/>
              <a:ahLst/>
              <a:cxnLst/>
              <a:rect r="r" b="b" t="t" l="l"/>
              <a:pathLst>
                <a:path h="1703153" w="421908">
                  <a:moveTo>
                    <a:pt x="210954" y="0"/>
                  </a:moveTo>
                  <a:lnTo>
                    <a:pt x="210954" y="0"/>
                  </a:lnTo>
                  <a:cubicBezTo>
                    <a:pt x="266903" y="0"/>
                    <a:pt x="320560" y="22225"/>
                    <a:pt x="360121" y="61787"/>
                  </a:cubicBezTo>
                  <a:cubicBezTo>
                    <a:pt x="399683" y="101349"/>
                    <a:pt x="421908" y="155006"/>
                    <a:pt x="421908" y="210954"/>
                  </a:cubicBezTo>
                  <a:lnTo>
                    <a:pt x="421908" y="1492199"/>
                  </a:lnTo>
                  <a:cubicBezTo>
                    <a:pt x="421908" y="1548147"/>
                    <a:pt x="399683" y="1601804"/>
                    <a:pt x="360121" y="1641366"/>
                  </a:cubicBezTo>
                  <a:cubicBezTo>
                    <a:pt x="320560" y="1680928"/>
                    <a:pt x="266903" y="1703153"/>
                    <a:pt x="210954" y="1703153"/>
                  </a:cubicBezTo>
                  <a:lnTo>
                    <a:pt x="210954" y="1703153"/>
                  </a:lnTo>
                  <a:cubicBezTo>
                    <a:pt x="155006" y="1703153"/>
                    <a:pt x="101349" y="1680928"/>
                    <a:pt x="61787" y="1641366"/>
                  </a:cubicBezTo>
                  <a:cubicBezTo>
                    <a:pt x="22225" y="1601804"/>
                    <a:pt x="0" y="1548147"/>
                    <a:pt x="0" y="1492199"/>
                  </a:cubicBezTo>
                  <a:lnTo>
                    <a:pt x="0" y="210954"/>
                  </a:lnTo>
                  <a:cubicBezTo>
                    <a:pt x="0" y="155006"/>
                    <a:pt x="22225" y="101349"/>
                    <a:pt x="61787" y="61787"/>
                  </a:cubicBezTo>
                  <a:cubicBezTo>
                    <a:pt x="101349" y="22225"/>
                    <a:pt x="155006" y="0"/>
                    <a:pt x="21095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21908" cy="175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669851" y="1106556"/>
            <a:ext cx="5199731" cy="4276835"/>
          </a:xfrm>
          <a:custGeom>
            <a:avLst/>
            <a:gdLst/>
            <a:ahLst/>
            <a:cxnLst/>
            <a:rect r="r" b="b" t="t" l="l"/>
            <a:pathLst>
              <a:path h="4276835" w="5199731">
                <a:moveTo>
                  <a:pt x="0" y="0"/>
                </a:moveTo>
                <a:lnTo>
                  <a:pt x="5199732" y="0"/>
                </a:lnTo>
                <a:lnTo>
                  <a:pt x="5199732" y="4276835"/>
                </a:lnTo>
                <a:lnTo>
                  <a:pt x="0" y="42768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94999" y="5568192"/>
            <a:ext cx="9774029" cy="4179467"/>
          </a:xfrm>
          <a:custGeom>
            <a:avLst/>
            <a:gdLst/>
            <a:ahLst/>
            <a:cxnLst/>
            <a:rect r="r" b="b" t="t" l="l"/>
            <a:pathLst>
              <a:path h="4179467" w="9774029">
                <a:moveTo>
                  <a:pt x="0" y="0"/>
                </a:moveTo>
                <a:lnTo>
                  <a:pt x="9774029" y="0"/>
                </a:lnTo>
                <a:lnTo>
                  <a:pt x="9774029" y="4179467"/>
                </a:lnTo>
                <a:lnTo>
                  <a:pt x="0" y="41794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332636" y="3398340"/>
            <a:ext cx="5671616" cy="5566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•Top Orders by State: California 2K, NY 1.1K.</a:t>
            </a:r>
          </a:p>
          <a:p>
            <a:pPr algn="l">
              <a:lnSpc>
                <a:spcPts val="3992"/>
              </a:lnSpc>
            </a:pPr>
          </a:p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Orders by Time: Peaks in Nov (1471), Dec (1408).</a:t>
            </a:r>
          </a:p>
          <a:p>
            <a:pPr algn="l">
              <a:lnSpc>
                <a:spcPts val="3992"/>
              </a:lnSpc>
            </a:pPr>
          </a:p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Conclusion: Strong seasonality around holidays.</a:t>
            </a:r>
          </a:p>
          <a:p>
            <a:pPr algn="l">
              <a:lnSpc>
                <a:spcPts val="3992"/>
              </a:lnSpc>
            </a:pPr>
            <a:r>
              <a:rPr lang="en-US" sz="2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Recommendation: Prepare supply chain for Q4 surge.</a:t>
            </a:r>
          </a:p>
          <a:p>
            <a:pPr algn="l">
              <a:lnSpc>
                <a:spcPts val="3992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2332636" y="1744684"/>
            <a:ext cx="5671616" cy="1500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31"/>
              </a:lnSpc>
            </a:pPr>
            <a:r>
              <a:rPr lang="en-US" b="true" sz="43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TOP STATES &amp; ORDERS TREND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970541" y="2006345"/>
            <a:ext cx="1601933" cy="6466659"/>
            <a:chOff x="0" y="0"/>
            <a:chExt cx="421908" cy="170315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1908" cy="1703153"/>
            </a:xfrm>
            <a:custGeom>
              <a:avLst/>
              <a:gdLst/>
              <a:ahLst/>
              <a:cxnLst/>
              <a:rect r="r" b="b" t="t" l="l"/>
              <a:pathLst>
                <a:path h="1703153" w="421908">
                  <a:moveTo>
                    <a:pt x="210954" y="0"/>
                  </a:moveTo>
                  <a:lnTo>
                    <a:pt x="210954" y="0"/>
                  </a:lnTo>
                  <a:cubicBezTo>
                    <a:pt x="266903" y="0"/>
                    <a:pt x="320560" y="22225"/>
                    <a:pt x="360121" y="61787"/>
                  </a:cubicBezTo>
                  <a:cubicBezTo>
                    <a:pt x="399683" y="101349"/>
                    <a:pt x="421908" y="155006"/>
                    <a:pt x="421908" y="210954"/>
                  </a:cubicBezTo>
                  <a:lnTo>
                    <a:pt x="421908" y="1492199"/>
                  </a:lnTo>
                  <a:cubicBezTo>
                    <a:pt x="421908" y="1548147"/>
                    <a:pt x="399683" y="1601804"/>
                    <a:pt x="360121" y="1641366"/>
                  </a:cubicBezTo>
                  <a:cubicBezTo>
                    <a:pt x="320560" y="1680928"/>
                    <a:pt x="266903" y="1703153"/>
                    <a:pt x="210954" y="1703153"/>
                  </a:cubicBezTo>
                  <a:lnTo>
                    <a:pt x="210954" y="1703153"/>
                  </a:lnTo>
                  <a:cubicBezTo>
                    <a:pt x="155006" y="1703153"/>
                    <a:pt x="101349" y="1680928"/>
                    <a:pt x="61787" y="1641366"/>
                  </a:cubicBezTo>
                  <a:cubicBezTo>
                    <a:pt x="22225" y="1601804"/>
                    <a:pt x="0" y="1548147"/>
                    <a:pt x="0" y="1492199"/>
                  </a:cubicBezTo>
                  <a:lnTo>
                    <a:pt x="0" y="210954"/>
                  </a:lnTo>
                  <a:cubicBezTo>
                    <a:pt x="0" y="155006"/>
                    <a:pt x="22225" y="101349"/>
                    <a:pt x="61787" y="61787"/>
                  </a:cubicBezTo>
                  <a:cubicBezTo>
                    <a:pt x="101349" y="22225"/>
                    <a:pt x="155006" y="0"/>
                    <a:pt x="21095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21908" cy="175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476926" y="1366898"/>
            <a:ext cx="6286946" cy="639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Overall Summary - Sales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40932" y="3140621"/>
            <a:ext cx="7026920" cy="3929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35"/>
              </a:lnSpc>
              <a:spcBef>
                <a:spcPct val="0"/>
              </a:spcBef>
            </a:pPr>
            <a:r>
              <a:rPr lang="en-US" sz="316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•Sales grew strongly post-2016.</a:t>
            </a:r>
          </a:p>
          <a:p>
            <a:pPr algn="just">
              <a:lnSpc>
                <a:spcPts val="4435"/>
              </a:lnSpc>
              <a:spcBef>
                <a:spcPct val="0"/>
              </a:spcBef>
            </a:pPr>
            <a:r>
              <a:rPr lang="en-US" sz="316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Discounts erode margins.</a:t>
            </a:r>
          </a:p>
          <a:p>
            <a:pPr algn="just">
              <a:lnSpc>
                <a:spcPts val="4435"/>
              </a:lnSpc>
              <a:spcBef>
                <a:spcPct val="0"/>
              </a:spcBef>
            </a:pPr>
            <a:r>
              <a:rPr lang="en-US" sz="316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</a:p>
          <a:p>
            <a:pPr algn="just">
              <a:lnSpc>
                <a:spcPts val="4435"/>
              </a:lnSpc>
              <a:spcBef>
                <a:spcPct val="0"/>
              </a:spcBef>
            </a:pPr>
            <a:r>
              <a:rPr lang="en-US" sz="316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Recommendations:</a:t>
            </a:r>
          </a:p>
          <a:p>
            <a:pPr algn="just">
              <a:lnSpc>
                <a:spcPts val="4435"/>
              </a:lnSpc>
              <a:spcBef>
                <a:spcPct val="0"/>
              </a:spcBef>
            </a:pPr>
            <a:r>
              <a:rPr lang="en-US" sz="316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- Optimize discount policy.</a:t>
            </a:r>
          </a:p>
          <a:p>
            <a:pPr algn="just">
              <a:lnSpc>
                <a:spcPts val="4435"/>
              </a:lnSpc>
              <a:spcBef>
                <a:spcPct val="0"/>
              </a:spcBef>
            </a:pPr>
            <a:r>
              <a:rPr lang="en-US" sz="316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- Maintain shipping efficiency.</a:t>
            </a:r>
          </a:p>
          <a:p>
            <a:pPr algn="just">
              <a:lnSpc>
                <a:spcPts val="4435"/>
              </a:lnSpc>
              <a:spcBef>
                <a:spcPct val="0"/>
              </a:spcBef>
            </a:pPr>
            <a:r>
              <a:rPr lang="en-US" sz="316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- Continue growth strategies.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970541" y="2006345"/>
            <a:ext cx="1601933" cy="6466659"/>
            <a:chOff x="0" y="0"/>
            <a:chExt cx="421908" cy="170315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1908" cy="1703153"/>
            </a:xfrm>
            <a:custGeom>
              <a:avLst/>
              <a:gdLst/>
              <a:ahLst/>
              <a:cxnLst/>
              <a:rect r="r" b="b" t="t" l="l"/>
              <a:pathLst>
                <a:path h="1703153" w="421908">
                  <a:moveTo>
                    <a:pt x="210954" y="0"/>
                  </a:moveTo>
                  <a:lnTo>
                    <a:pt x="210954" y="0"/>
                  </a:lnTo>
                  <a:cubicBezTo>
                    <a:pt x="266903" y="0"/>
                    <a:pt x="320560" y="22225"/>
                    <a:pt x="360121" y="61787"/>
                  </a:cubicBezTo>
                  <a:cubicBezTo>
                    <a:pt x="399683" y="101349"/>
                    <a:pt x="421908" y="155006"/>
                    <a:pt x="421908" y="210954"/>
                  </a:cubicBezTo>
                  <a:lnTo>
                    <a:pt x="421908" y="1492199"/>
                  </a:lnTo>
                  <a:cubicBezTo>
                    <a:pt x="421908" y="1548147"/>
                    <a:pt x="399683" y="1601804"/>
                    <a:pt x="360121" y="1641366"/>
                  </a:cubicBezTo>
                  <a:cubicBezTo>
                    <a:pt x="320560" y="1680928"/>
                    <a:pt x="266903" y="1703153"/>
                    <a:pt x="210954" y="1703153"/>
                  </a:cubicBezTo>
                  <a:lnTo>
                    <a:pt x="210954" y="1703153"/>
                  </a:lnTo>
                  <a:cubicBezTo>
                    <a:pt x="155006" y="1703153"/>
                    <a:pt x="101349" y="1680928"/>
                    <a:pt x="61787" y="1641366"/>
                  </a:cubicBezTo>
                  <a:cubicBezTo>
                    <a:pt x="22225" y="1601804"/>
                    <a:pt x="0" y="1548147"/>
                    <a:pt x="0" y="1492199"/>
                  </a:cubicBezTo>
                  <a:lnTo>
                    <a:pt x="0" y="210954"/>
                  </a:lnTo>
                  <a:cubicBezTo>
                    <a:pt x="0" y="155006"/>
                    <a:pt x="22225" y="101349"/>
                    <a:pt x="61787" y="61787"/>
                  </a:cubicBezTo>
                  <a:cubicBezTo>
                    <a:pt x="101349" y="22225"/>
                    <a:pt x="155006" y="0"/>
                    <a:pt x="21095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21908" cy="175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792317" y="1366898"/>
            <a:ext cx="7656165" cy="639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Overall Summary - Customers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40932" y="3140621"/>
            <a:ext cx="13029307" cy="3929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35"/>
              </a:lnSpc>
              <a:spcBef>
                <a:spcPct val="0"/>
              </a:spcBef>
            </a:pPr>
            <a:r>
              <a:rPr lang="en-US" sz="316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•Customers concentrated in few accounts and East region.</a:t>
            </a:r>
          </a:p>
          <a:p>
            <a:pPr algn="just">
              <a:lnSpc>
                <a:spcPts val="4435"/>
              </a:lnSpc>
              <a:spcBef>
                <a:spcPct val="0"/>
              </a:spcBef>
            </a:pPr>
          </a:p>
          <a:p>
            <a:pPr algn="just">
              <a:lnSpc>
                <a:spcPts val="4435"/>
              </a:lnSpc>
              <a:spcBef>
                <a:spcPct val="0"/>
              </a:spcBef>
            </a:pPr>
            <a:r>
              <a:rPr lang="en-US" sz="316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Recommendations:</a:t>
            </a:r>
          </a:p>
          <a:p>
            <a:pPr algn="just">
              <a:lnSpc>
                <a:spcPts val="4435"/>
              </a:lnSpc>
              <a:spcBef>
                <a:spcPct val="0"/>
              </a:spcBef>
            </a:pPr>
            <a:r>
              <a:rPr lang="en-US" sz="316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- Diversify across regions.</a:t>
            </a:r>
          </a:p>
          <a:p>
            <a:pPr algn="just">
              <a:lnSpc>
                <a:spcPts val="4435"/>
              </a:lnSpc>
              <a:spcBef>
                <a:spcPct val="0"/>
              </a:spcBef>
            </a:pPr>
            <a:r>
              <a:rPr lang="en-US" sz="316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- Invest in loyalty programs.</a:t>
            </a:r>
          </a:p>
          <a:p>
            <a:pPr algn="just">
              <a:lnSpc>
                <a:spcPts val="4435"/>
              </a:lnSpc>
              <a:spcBef>
                <a:spcPct val="0"/>
              </a:spcBef>
            </a:pPr>
            <a:r>
              <a:rPr lang="en-US" sz="316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- Expand corporate client base.</a:t>
            </a:r>
          </a:p>
          <a:p>
            <a:pPr algn="just">
              <a:lnSpc>
                <a:spcPts val="443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970541" y="2006345"/>
            <a:ext cx="1601933" cy="6466659"/>
            <a:chOff x="0" y="0"/>
            <a:chExt cx="421908" cy="170315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1908" cy="1703153"/>
            </a:xfrm>
            <a:custGeom>
              <a:avLst/>
              <a:gdLst/>
              <a:ahLst/>
              <a:cxnLst/>
              <a:rect r="r" b="b" t="t" l="l"/>
              <a:pathLst>
                <a:path h="1703153" w="421908">
                  <a:moveTo>
                    <a:pt x="210954" y="0"/>
                  </a:moveTo>
                  <a:lnTo>
                    <a:pt x="210954" y="0"/>
                  </a:lnTo>
                  <a:cubicBezTo>
                    <a:pt x="266903" y="0"/>
                    <a:pt x="320560" y="22225"/>
                    <a:pt x="360121" y="61787"/>
                  </a:cubicBezTo>
                  <a:cubicBezTo>
                    <a:pt x="399683" y="101349"/>
                    <a:pt x="421908" y="155006"/>
                    <a:pt x="421908" y="210954"/>
                  </a:cubicBezTo>
                  <a:lnTo>
                    <a:pt x="421908" y="1492199"/>
                  </a:lnTo>
                  <a:cubicBezTo>
                    <a:pt x="421908" y="1548147"/>
                    <a:pt x="399683" y="1601804"/>
                    <a:pt x="360121" y="1641366"/>
                  </a:cubicBezTo>
                  <a:cubicBezTo>
                    <a:pt x="320560" y="1680928"/>
                    <a:pt x="266903" y="1703153"/>
                    <a:pt x="210954" y="1703153"/>
                  </a:cubicBezTo>
                  <a:lnTo>
                    <a:pt x="210954" y="1703153"/>
                  </a:lnTo>
                  <a:cubicBezTo>
                    <a:pt x="155006" y="1703153"/>
                    <a:pt x="101349" y="1680928"/>
                    <a:pt x="61787" y="1641366"/>
                  </a:cubicBezTo>
                  <a:cubicBezTo>
                    <a:pt x="22225" y="1601804"/>
                    <a:pt x="0" y="1548147"/>
                    <a:pt x="0" y="1492199"/>
                  </a:cubicBezTo>
                  <a:lnTo>
                    <a:pt x="0" y="210954"/>
                  </a:lnTo>
                  <a:cubicBezTo>
                    <a:pt x="0" y="155006"/>
                    <a:pt x="22225" y="101349"/>
                    <a:pt x="61787" y="61787"/>
                  </a:cubicBezTo>
                  <a:cubicBezTo>
                    <a:pt x="101349" y="22225"/>
                    <a:pt x="155006" y="0"/>
                    <a:pt x="21095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21908" cy="175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791076" y="1366898"/>
            <a:ext cx="9658648" cy="639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Overall Summary - Products &amp; Orders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40932" y="3140621"/>
            <a:ext cx="9922520" cy="4491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35"/>
              </a:lnSpc>
              <a:spcBef>
                <a:spcPct val="0"/>
              </a:spcBef>
            </a:pPr>
            <a:r>
              <a:rPr lang="en-US" sz="316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•Product portfolio shows leaders &amp; laggards.</a:t>
            </a:r>
          </a:p>
          <a:p>
            <a:pPr algn="just">
              <a:lnSpc>
                <a:spcPts val="4435"/>
              </a:lnSpc>
              <a:spcBef>
                <a:spcPct val="0"/>
              </a:spcBef>
            </a:pPr>
            <a:r>
              <a:rPr lang="en-US" sz="316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Orders highly seasonal.</a:t>
            </a:r>
          </a:p>
          <a:p>
            <a:pPr algn="just">
              <a:lnSpc>
                <a:spcPts val="4435"/>
              </a:lnSpc>
              <a:spcBef>
                <a:spcPct val="0"/>
              </a:spcBef>
            </a:pPr>
          </a:p>
          <a:p>
            <a:pPr algn="just">
              <a:lnSpc>
                <a:spcPts val="4435"/>
              </a:lnSpc>
              <a:spcBef>
                <a:spcPct val="0"/>
              </a:spcBef>
            </a:pPr>
            <a:r>
              <a:rPr lang="en-US" sz="316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Recommendations:</a:t>
            </a:r>
          </a:p>
          <a:p>
            <a:pPr algn="just">
              <a:lnSpc>
                <a:spcPts val="4435"/>
              </a:lnSpc>
              <a:spcBef>
                <a:spcPct val="0"/>
              </a:spcBef>
            </a:pPr>
            <a:r>
              <a:rPr lang="en-US" sz="316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- Invest in top products.</a:t>
            </a:r>
          </a:p>
          <a:p>
            <a:pPr algn="just">
              <a:lnSpc>
                <a:spcPts val="4435"/>
              </a:lnSpc>
              <a:spcBef>
                <a:spcPct val="0"/>
              </a:spcBef>
            </a:pPr>
            <a:r>
              <a:rPr lang="en-US" sz="316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- Phase out weak SKUs.</a:t>
            </a:r>
          </a:p>
          <a:p>
            <a:pPr algn="just">
              <a:lnSpc>
                <a:spcPts val="4435"/>
              </a:lnSpc>
              <a:spcBef>
                <a:spcPct val="0"/>
              </a:spcBef>
            </a:pPr>
            <a:r>
              <a:rPr lang="en-US" sz="316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- Prepare for Q4 surge.</a:t>
            </a:r>
          </a:p>
          <a:p>
            <a:pPr algn="just">
              <a:lnSpc>
                <a:spcPts val="443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970541" y="2006345"/>
            <a:ext cx="1601933" cy="6466659"/>
            <a:chOff x="0" y="0"/>
            <a:chExt cx="421908" cy="170315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1908" cy="1703153"/>
            </a:xfrm>
            <a:custGeom>
              <a:avLst/>
              <a:gdLst/>
              <a:ahLst/>
              <a:cxnLst/>
              <a:rect r="r" b="b" t="t" l="l"/>
              <a:pathLst>
                <a:path h="1703153" w="421908">
                  <a:moveTo>
                    <a:pt x="210954" y="0"/>
                  </a:moveTo>
                  <a:lnTo>
                    <a:pt x="210954" y="0"/>
                  </a:lnTo>
                  <a:cubicBezTo>
                    <a:pt x="266903" y="0"/>
                    <a:pt x="320560" y="22225"/>
                    <a:pt x="360121" y="61787"/>
                  </a:cubicBezTo>
                  <a:cubicBezTo>
                    <a:pt x="399683" y="101349"/>
                    <a:pt x="421908" y="155006"/>
                    <a:pt x="421908" y="210954"/>
                  </a:cubicBezTo>
                  <a:lnTo>
                    <a:pt x="421908" y="1492199"/>
                  </a:lnTo>
                  <a:cubicBezTo>
                    <a:pt x="421908" y="1548147"/>
                    <a:pt x="399683" y="1601804"/>
                    <a:pt x="360121" y="1641366"/>
                  </a:cubicBezTo>
                  <a:cubicBezTo>
                    <a:pt x="320560" y="1680928"/>
                    <a:pt x="266903" y="1703153"/>
                    <a:pt x="210954" y="1703153"/>
                  </a:cubicBezTo>
                  <a:lnTo>
                    <a:pt x="210954" y="1703153"/>
                  </a:lnTo>
                  <a:cubicBezTo>
                    <a:pt x="155006" y="1703153"/>
                    <a:pt x="101349" y="1680928"/>
                    <a:pt x="61787" y="1641366"/>
                  </a:cubicBezTo>
                  <a:cubicBezTo>
                    <a:pt x="22225" y="1601804"/>
                    <a:pt x="0" y="1548147"/>
                    <a:pt x="0" y="1492199"/>
                  </a:cubicBezTo>
                  <a:lnTo>
                    <a:pt x="0" y="210954"/>
                  </a:lnTo>
                  <a:cubicBezTo>
                    <a:pt x="0" y="155006"/>
                    <a:pt x="22225" y="101349"/>
                    <a:pt x="61787" y="61787"/>
                  </a:cubicBezTo>
                  <a:cubicBezTo>
                    <a:pt x="101349" y="22225"/>
                    <a:pt x="155006" y="0"/>
                    <a:pt x="21095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21908" cy="175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536383" y="1366898"/>
            <a:ext cx="6168033" cy="639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Fin</a:t>
            </a:r>
            <a:r>
              <a:rPr lang="en-US" sz="36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al Recommendations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40932" y="3140621"/>
            <a:ext cx="9123164" cy="3367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35"/>
              </a:lnSpc>
              <a:spcBef>
                <a:spcPct val="0"/>
              </a:spcBef>
            </a:pPr>
            <a:r>
              <a:rPr lang="en-US" sz="316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•1. Reduce discount dependency.</a:t>
            </a:r>
          </a:p>
          <a:p>
            <a:pPr algn="just">
              <a:lnSpc>
                <a:spcPts val="4435"/>
              </a:lnSpc>
              <a:spcBef>
                <a:spcPct val="0"/>
              </a:spcBef>
            </a:pPr>
            <a:r>
              <a:rPr lang="en-US" sz="316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2. Expand in underperforming regions.</a:t>
            </a:r>
          </a:p>
          <a:p>
            <a:pPr algn="just">
              <a:lnSpc>
                <a:spcPts val="4435"/>
              </a:lnSpc>
              <a:spcBef>
                <a:spcPct val="0"/>
              </a:spcBef>
            </a:pPr>
            <a:r>
              <a:rPr lang="en-US" sz="316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3. Focus on top customers and products.</a:t>
            </a:r>
          </a:p>
          <a:p>
            <a:pPr algn="just">
              <a:lnSpc>
                <a:spcPts val="4435"/>
              </a:lnSpc>
              <a:spcBef>
                <a:spcPct val="0"/>
              </a:spcBef>
            </a:pPr>
            <a:r>
              <a:rPr lang="en-US" sz="316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4. Improve supply chain efficiency.</a:t>
            </a:r>
          </a:p>
          <a:p>
            <a:pPr algn="just">
              <a:lnSpc>
                <a:spcPts val="4435"/>
              </a:lnSpc>
              <a:spcBef>
                <a:spcPct val="0"/>
              </a:spcBef>
            </a:pPr>
            <a:r>
              <a:rPr lang="en-US" sz="316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5. Leverage seasonality for promotions.</a:t>
            </a:r>
          </a:p>
          <a:p>
            <a:pPr algn="just">
              <a:lnSpc>
                <a:spcPts val="443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98500" y="3124200"/>
            <a:ext cx="5245100" cy="1332778"/>
            <a:chOff x="0" y="0"/>
            <a:chExt cx="1381426" cy="3510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81426" cy="351020"/>
            </a:xfrm>
            <a:custGeom>
              <a:avLst/>
              <a:gdLst/>
              <a:ahLst/>
              <a:cxnLst/>
              <a:rect r="r" b="b" t="t" l="l"/>
              <a:pathLst>
                <a:path h="351020" w="1381426">
                  <a:moveTo>
                    <a:pt x="75277" y="0"/>
                  </a:moveTo>
                  <a:lnTo>
                    <a:pt x="1306148" y="0"/>
                  </a:lnTo>
                  <a:cubicBezTo>
                    <a:pt x="1326113" y="0"/>
                    <a:pt x="1345260" y="7931"/>
                    <a:pt x="1359377" y="22048"/>
                  </a:cubicBezTo>
                  <a:cubicBezTo>
                    <a:pt x="1373495" y="36166"/>
                    <a:pt x="1381426" y="55313"/>
                    <a:pt x="1381426" y="75277"/>
                  </a:cubicBezTo>
                  <a:lnTo>
                    <a:pt x="1381426" y="275742"/>
                  </a:lnTo>
                  <a:cubicBezTo>
                    <a:pt x="1381426" y="295707"/>
                    <a:pt x="1373495" y="314854"/>
                    <a:pt x="1359377" y="328971"/>
                  </a:cubicBezTo>
                  <a:cubicBezTo>
                    <a:pt x="1345260" y="343089"/>
                    <a:pt x="1326113" y="351020"/>
                    <a:pt x="1306148" y="351020"/>
                  </a:cubicBezTo>
                  <a:lnTo>
                    <a:pt x="75277" y="351020"/>
                  </a:lnTo>
                  <a:cubicBezTo>
                    <a:pt x="55313" y="351020"/>
                    <a:pt x="36166" y="343089"/>
                    <a:pt x="22048" y="328971"/>
                  </a:cubicBezTo>
                  <a:cubicBezTo>
                    <a:pt x="7931" y="314854"/>
                    <a:pt x="0" y="295707"/>
                    <a:pt x="0" y="275742"/>
                  </a:cubicBezTo>
                  <a:lnTo>
                    <a:pt x="0" y="75277"/>
                  </a:lnTo>
                  <a:cubicBezTo>
                    <a:pt x="0" y="55313"/>
                    <a:pt x="7931" y="36166"/>
                    <a:pt x="22048" y="22048"/>
                  </a:cubicBezTo>
                  <a:cubicBezTo>
                    <a:pt x="36166" y="7931"/>
                    <a:pt x="55313" y="0"/>
                    <a:pt x="75277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381426" cy="3986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741400" y="3124200"/>
            <a:ext cx="5118100" cy="1332778"/>
            <a:chOff x="0" y="0"/>
            <a:chExt cx="1347977" cy="3510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47977" cy="351020"/>
            </a:xfrm>
            <a:custGeom>
              <a:avLst/>
              <a:gdLst/>
              <a:ahLst/>
              <a:cxnLst/>
              <a:rect r="r" b="b" t="t" l="l"/>
              <a:pathLst>
                <a:path h="351020" w="1347977">
                  <a:moveTo>
                    <a:pt x="77145" y="0"/>
                  </a:moveTo>
                  <a:lnTo>
                    <a:pt x="1270832" y="0"/>
                  </a:lnTo>
                  <a:cubicBezTo>
                    <a:pt x="1291292" y="0"/>
                    <a:pt x="1310914" y="8128"/>
                    <a:pt x="1325382" y="22595"/>
                  </a:cubicBezTo>
                  <a:cubicBezTo>
                    <a:pt x="1339849" y="37063"/>
                    <a:pt x="1347977" y="56685"/>
                    <a:pt x="1347977" y="77145"/>
                  </a:cubicBezTo>
                  <a:lnTo>
                    <a:pt x="1347977" y="273874"/>
                  </a:lnTo>
                  <a:cubicBezTo>
                    <a:pt x="1347977" y="316480"/>
                    <a:pt x="1313438" y="351020"/>
                    <a:pt x="1270832" y="351020"/>
                  </a:cubicBezTo>
                  <a:lnTo>
                    <a:pt x="77145" y="351020"/>
                  </a:lnTo>
                  <a:cubicBezTo>
                    <a:pt x="34539" y="351020"/>
                    <a:pt x="0" y="316480"/>
                    <a:pt x="0" y="273874"/>
                  </a:cubicBezTo>
                  <a:lnTo>
                    <a:pt x="0" y="77145"/>
                  </a:lnTo>
                  <a:cubicBezTo>
                    <a:pt x="0" y="34539"/>
                    <a:pt x="34539" y="0"/>
                    <a:pt x="77145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347977" cy="3986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933297" y="3191597"/>
            <a:ext cx="8421405" cy="1265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34"/>
              </a:lnSpc>
            </a:pPr>
            <a:r>
              <a:rPr lang="en-US" b="true" sz="7382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527050"/>
            <a:ext cx="6792707" cy="10287000"/>
            <a:chOff x="0" y="0"/>
            <a:chExt cx="1789026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8902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89026">
                  <a:moveTo>
                    <a:pt x="0" y="0"/>
                  </a:moveTo>
                  <a:lnTo>
                    <a:pt x="1789026" y="0"/>
                  </a:lnTo>
                  <a:lnTo>
                    <a:pt x="17890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789026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446818" y="8630505"/>
            <a:ext cx="897167" cy="2183545"/>
            <a:chOff x="0" y="0"/>
            <a:chExt cx="236291" cy="5750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6291" cy="575090"/>
            </a:xfrm>
            <a:custGeom>
              <a:avLst/>
              <a:gdLst/>
              <a:ahLst/>
              <a:cxnLst/>
              <a:rect r="r" b="b" t="t" l="l"/>
              <a:pathLst>
                <a:path h="575090" w="236291">
                  <a:moveTo>
                    <a:pt x="118145" y="0"/>
                  </a:moveTo>
                  <a:lnTo>
                    <a:pt x="118145" y="0"/>
                  </a:lnTo>
                  <a:cubicBezTo>
                    <a:pt x="183395" y="0"/>
                    <a:pt x="236291" y="52895"/>
                    <a:pt x="236291" y="118145"/>
                  </a:cubicBezTo>
                  <a:lnTo>
                    <a:pt x="236291" y="456945"/>
                  </a:lnTo>
                  <a:cubicBezTo>
                    <a:pt x="236291" y="488279"/>
                    <a:pt x="223843" y="518330"/>
                    <a:pt x="201687" y="540486"/>
                  </a:cubicBezTo>
                  <a:cubicBezTo>
                    <a:pt x="179530" y="562643"/>
                    <a:pt x="149480" y="575090"/>
                    <a:pt x="118145" y="575090"/>
                  </a:cubicBezTo>
                  <a:lnTo>
                    <a:pt x="118145" y="575090"/>
                  </a:lnTo>
                  <a:cubicBezTo>
                    <a:pt x="86811" y="575090"/>
                    <a:pt x="56761" y="562643"/>
                    <a:pt x="34604" y="540486"/>
                  </a:cubicBezTo>
                  <a:cubicBezTo>
                    <a:pt x="12447" y="518330"/>
                    <a:pt x="0" y="488279"/>
                    <a:pt x="0" y="456945"/>
                  </a:cubicBezTo>
                  <a:lnTo>
                    <a:pt x="0" y="118145"/>
                  </a:lnTo>
                  <a:cubicBezTo>
                    <a:pt x="0" y="86811"/>
                    <a:pt x="12447" y="56761"/>
                    <a:pt x="34604" y="34604"/>
                  </a:cubicBezTo>
                  <a:cubicBezTo>
                    <a:pt x="56761" y="12447"/>
                    <a:pt x="86811" y="0"/>
                    <a:pt x="1181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36291" cy="6227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8706522" y="2039642"/>
            <a:ext cx="7774163" cy="5591715"/>
          </a:xfrm>
          <a:custGeom>
            <a:avLst/>
            <a:gdLst/>
            <a:ahLst/>
            <a:cxnLst/>
            <a:rect r="r" b="b" t="t" l="l"/>
            <a:pathLst>
              <a:path h="5591715" w="7774163">
                <a:moveTo>
                  <a:pt x="0" y="0"/>
                </a:moveTo>
                <a:lnTo>
                  <a:pt x="7774163" y="0"/>
                </a:lnTo>
                <a:lnTo>
                  <a:pt x="7774163" y="5591715"/>
                </a:lnTo>
                <a:lnTo>
                  <a:pt x="0" y="5591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09411" y="942975"/>
            <a:ext cx="4842085" cy="770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455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MODEL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79067" y="2671835"/>
            <a:ext cx="5634574" cy="3554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6"/>
              </a:lnSpc>
              <a:spcBef>
                <a:spcPct val="0"/>
              </a:spcBef>
            </a:pPr>
            <a:r>
              <a:rPr lang="en-US" sz="332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Performed Data Modeling in Power BI to establish relationships between tables, optimize data structure, and ensure accurate reporting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527050"/>
            <a:ext cx="6792707" cy="10287000"/>
            <a:chOff x="0" y="0"/>
            <a:chExt cx="1789026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8902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89026">
                  <a:moveTo>
                    <a:pt x="0" y="0"/>
                  </a:moveTo>
                  <a:lnTo>
                    <a:pt x="1789026" y="0"/>
                  </a:lnTo>
                  <a:lnTo>
                    <a:pt x="17890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789026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446818" y="8630505"/>
            <a:ext cx="897167" cy="2183545"/>
            <a:chOff x="0" y="0"/>
            <a:chExt cx="236291" cy="5750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6291" cy="575090"/>
            </a:xfrm>
            <a:custGeom>
              <a:avLst/>
              <a:gdLst/>
              <a:ahLst/>
              <a:cxnLst/>
              <a:rect r="r" b="b" t="t" l="l"/>
              <a:pathLst>
                <a:path h="575090" w="236291">
                  <a:moveTo>
                    <a:pt x="118145" y="0"/>
                  </a:moveTo>
                  <a:lnTo>
                    <a:pt x="118145" y="0"/>
                  </a:lnTo>
                  <a:cubicBezTo>
                    <a:pt x="183395" y="0"/>
                    <a:pt x="236291" y="52895"/>
                    <a:pt x="236291" y="118145"/>
                  </a:cubicBezTo>
                  <a:lnTo>
                    <a:pt x="236291" y="456945"/>
                  </a:lnTo>
                  <a:cubicBezTo>
                    <a:pt x="236291" y="488279"/>
                    <a:pt x="223843" y="518330"/>
                    <a:pt x="201687" y="540486"/>
                  </a:cubicBezTo>
                  <a:cubicBezTo>
                    <a:pt x="179530" y="562643"/>
                    <a:pt x="149480" y="575090"/>
                    <a:pt x="118145" y="575090"/>
                  </a:cubicBezTo>
                  <a:lnTo>
                    <a:pt x="118145" y="575090"/>
                  </a:lnTo>
                  <a:cubicBezTo>
                    <a:pt x="86811" y="575090"/>
                    <a:pt x="56761" y="562643"/>
                    <a:pt x="34604" y="540486"/>
                  </a:cubicBezTo>
                  <a:cubicBezTo>
                    <a:pt x="12447" y="518330"/>
                    <a:pt x="0" y="488279"/>
                    <a:pt x="0" y="456945"/>
                  </a:cubicBezTo>
                  <a:lnTo>
                    <a:pt x="0" y="118145"/>
                  </a:lnTo>
                  <a:cubicBezTo>
                    <a:pt x="0" y="86811"/>
                    <a:pt x="12447" y="56761"/>
                    <a:pt x="34604" y="34604"/>
                  </a:cubicBezTo>
                  <a:cubicBezTo>
                    <a:pt x="56761" y="12447"/>
                    <a:pt x="86811" y="0"/>
                    <a:pt x="1181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36291" cy="6227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466987" y="1713192"/>
            <a:ext cx="10047777" cy="6586061"/>
          </a:xfrm>
          <a:custGeom>
            <a:avLst/>
            <a:gdLst/>
            <a:ahLst/>
            <a:cxnLst/>
            <a:rect r="r" b="b" t="t" l="l"/>
            <a:pathLst>
              <a:path h="6586061" w="10047777">
                <a:moveTo>
                  <a:pt x="0" y="0"/>
                </a:moveTo>
                <a:lnTo>
                  <a:pt x="10047777" y="0"/>
                </a:lnTo>
                <a:lnTo>
                  <a:pt x="10047777" y="6586061"/>
                </a:lnTo>
                <a:lnTo>
                  <a:pt x="0" y="65860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09411" y="942975"/>
            <a:ext cx="4842085" cy="770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455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WIREFRAME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79067" y="2671835"/>
            <a:ext cx="5634574" cy="1782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6"/>
              </a:lnSpc>
              <a:spcBef>
                <a:spcPct val="0"/>
              </a:spcBef>
            </a:pPr>
            <a:r>
              <a:rPr lang="en-US" sz="332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Performed a Wireframe to setup Dashboard Structure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908043" y="0"/>
            <a:ext cx="6379957" cy="10287000"/>
            <a:chOff x="0" y="0"/>
            <a:chExt cx="168031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8031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80318">
                  <a:moveTo>
                    <a:pt x="0" y="0"/>
                  </a:moveTo>
                  <a:lnTo>
                    <a:pt x="1680318" y="0"/>
                  </a:lnTo>
                  <a:lnTo>
                    <a:pt x="1680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680318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970541" y="2006345"/>
            <a:ext cx="1601933" cy="6466659"/>
            <a:chOff x="0" y="0"/>
            <a:chExt cx="421908" cy="17031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1908" cy="1703153"/>
            </a:xfrm>
            <a:custGeom>
              <a:avLst/>
              <a:gdLst/>
              <a:ahLst/>
              <a:cxnLst/>
              <a:rect r="r" b="b" t="t" l="l"/>
              <a:pathLst>
                <a:path h="1703153" w="421908">
                  <a:moveTo>
                    <a:pt x="210954" y="0"/>
                  </a:moveTo>
                  <a:lnTo>
                    <a:pt x="210954" y="0"/>
                  </a:lnTo>
                  <a:cubicBezTo>
                    <a:pt x="266903" y="0"/>
                    <a:pt x="320560" y="22225"/>
                    <a:pt x="360121" y="61787"/>
                  </a:cubicBezTo>
                  <a:cubicBezTo>
                    <a:pt x="399683" y="101349"/>
                    <a:pt x="421908" y="155006"/>
                    <a:pt x="421908" y="210954"/>
                  </a:cubicBezTo>
                  <a:lnTo>
                    <a:pt x="421908" y="1492199"/>
                  </a:lnTo>
                  <a:cubicBezTo>
                    <a:pt x="421908" y="1548147"/>
                    <a:pt x="399683" y="1601804"/>
                    <a:pt x="360121" y="1641366"/>
                  </a:cubicBezTo>
                  <a:cubicBezTo>
                    <a:pt x="320560" y="1680928"/>
                    <a:pt x="266903" y="1703153"/>
                    <a:pt x="210954" y="1703153"/>
                  </a:cubicBezTo>
                  <a:lnTo>
                    <a:pt x="210954" y="1703153"/>
                  </a:lnTo>
                  <a:cubicBezTo>
                    <a:pt x="155006" y="1703153"/>
                    <a:pt x="101349" y="1680928"/>
                    <a:pt x="61787" y="1641366"/>
                  </a:cubicBezTo>
                  <a:cubicBezTo>
                    <a:pt x="22225" y="1601804"/>
                    <a:pt x="0" y="1548147"/>
                    <a:pt x="0" y="1492199"/>
                  </a:cubicBezTo>
                  <a:lnTo>
                    <a:pt x="0" y="210954"/>
                  </a:lnTo>
                  <a:cubicBezTo>
                    <a:pt x="0" y="155006"/>
                    <a:pt x="22225" y="101349"/>
                    <a:pt x="61787" y="61787"/>
                  </a:cubicBezTo>
                  <a:cubicBezTo>
                    <a:pt x="101349" y="22225"/>
                    <a:pt x="155006" y="0"/>
                    <a:pt x="21095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21908" cy="175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352311" y="2971804"/>
            <a:ext cx="4984699" cy="4343393"/>
          </a:xfrm>
          <a:custGeom>
            <a:avLst/>
            <a:gdLst/>
            <a:ahLst/>
            <a:cxnLst/>
            <a:rect r="r" b="b" t="t" l="l"/>
            <a:pathLst>
              <a:path h="4343393" w="4984699">
                <a:moveTo>
                  <a:pt x="0" y="0"/>
                </a:moveTo>
                <a:lnTo>
                  <a:pt x="4984699" y="0"/>
                </a:lnTo>
                <a:lnTo>
                  <a:pt x="4984699" y="4343392"/>
                </a:lnTo>
                <a:lnTo>
                  <a:pt x="0" y="43433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08535" y="2184949"/>
            <a:ext cx="4072743" cy="6523834"/>
          </a:xfrm>
          <a:custGeom>
            <a:avLst/>
            <a:gdLst/>
            <a:ahLst/>
            <a:cxnLst/>
            <a:rect r="r" b="b" t="t" l="l"/>
            <a:pathLst>
              <a:path h="6523834" w="4072743">
                <a:moveTo>
                  <a:pt x="0" y="0"/>
                </a:moveTo>
                <a:lnTo>
                  <a:pt x="4072743" y="0"/>
                </a:lnTo>
                <a:lnTo>
                  <a:pt x="4072743" y="6523834"/>
                </a:lnTo>
                <a:lnTo>
                  <a:pt x="0" y="65238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2" t="0" r="-22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351271" y="3398340"/>
            <a:ext cx="5731148" cy="987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52"/>
              </a:lnSpc>
            </a:pPr>
            <a:r>
              <a:rPr lang="en-US" sz="27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Main KPIs</a:t>
            </a:r>
          </a:p>
          <a:p>
            <a:pPr algn="just">
              <a:lnSpc>
                <a:spcPts val="3852"/>
              </a:lnSpc>
              <a:spcBef>
                <a:spcPct val="0"/>
              </a:spcBef>
            </a:pPr>
            <a:r>
              <a:rPr lang="en-US" sz="27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Time Intelligence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173498" y="1744684"/>
            <a:ext cx="4243380" cy="79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591"/>
              </a:lnSpc>
            </a:pPr>
            <a:r>
              <a:rPr lang="en-US" b="true" sz="47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MEASURES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4364" y="1028700"/>
            <a:ext cx="15219271" cy="9050295"/>
          </a:xfrm>
          <a:custGeom>
            <a:avLst/>
            <a:gdLst/>
            <a:ahLst/>
            <a:cxnLst/>
            <a:rect r="r" b="b" t="t" l="l"/>
            <a:pathLst>
              <a:path h="9050295" w="15219271">
                <a:moveTo>
                  <a:pt x="0" y="0"/>
                </a:moveTo>
                <a:lnTo>
                  <a:pt x="15219272" y="0"/>
                </a:lnTo>
                <a:lnTo>
                  <a:pt x="15219272" y="9050295"/>
                </a:lnTo>
                <a:lnTo>
                  <a:pt x="0" y="90502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344171" y="124020"/>
            <a:ext cx="8262321" cy="729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92"/>
              </a:lnSpc>
            </a:pPr>
            <a:r>
              <a:rPr lang="en-US" b="true" sz="428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LANDING PAGE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908043" y="0"/>
            <a:ext cx="6379957" cy="10287000"/>
            <a:chOff x="0" y="0"/>
            <a:chExt cx="168031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8031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80318">
                  <a:moveTo>
                    <a:pt x="0" y="0"/>
                  </a:moveTo>
                  <a:lnTo>
                    <a:pt x="1680318" y="0"/>
                  </a:lnTo>
                  <a:lnTo>
                    <a:pt x="1680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680318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970541" y="2006345"/>
            <a:ext cx="1601933" cy="6466659"/>
            <a:chOff x="0" y="0"/>
            <a:chExt cx="421908" cy="17031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1908" cy="1703153"/>
            </a:xfrm>
            <a:custGeom>
              <a:avLst/>
              <a:gdLst/>
              <a:ahLst/>
              <a:cxnLst/>
              <a:rect r="r" b="b" t="t" l="l"/>
              <a:pathLst>
                <a:path h="1703153" w="421908">
                  <a:moveTo>
                    <a:pt x="210954" y="0"/>
                  </a:moveTo>
                  <a:lnTo>
                    <a:pt x="210954" y="0"/>
                  </a:lnTo>
                  <a:cubicBezTo>
                    <a:pt x="266903" y="0"/>
                    <a:pt x="320560" y="22225"/>
                    <a:pt x="360121" y="61787"/>
                  </a:cubicBezTo>
                  <a:cubicBezTo>
                    <a:pt x="399683" y="101349"/>
                    <a:pt x="421908" y="155006"/>
                    <a:pt x="421908" y="210954"/>
                  </a:cubicBezTo>
                  <a:lnTo>
                    <a:pt x="421908" y="1492199"/>
                  </a:lnTo>
                  <a:cubicBezTo>
                    <a:pt x="421908" y="1548147"/>
                    <a:pt x="399683" y="1601804"/>
                    <a:pt x="360121" y="1641366"/>
                  </a:cubicBezTo>
                  <a:cubicBezTo>
                    <a:pt x="320560" y="1680928"/>
                    <a:pt x="266903" y="1703153"/>
                    <a:pt x="210954" y="1703153"/>
                  </a:cubicBezTo>
                  <a:lnTo>
                    <a:pt x="210954" y="1703153"/>
                  </a:lnTo>
                  <a:cubicBezTo>
                    <a:pt x="155006" y="1703153"/>
                    <a:pt x="101349" y="1680928"/>
                    <a:pt x="61787" y="1641366"/>
                  </a:cubicBezTo>
                  <a:cubicBezTo>
                    <a:pt x="22225" y="1601804"/>
                    <a:pt x="0" y="1548147"/>
                    <a:pt x="0" y="1492199"/>
                  </a:cubicBezTo>
                  <a:lnTo>
                    <a:pt x="0" y="210954"/>
                  </a:lnTo>
                  <a:cubicBezTo>
                    <a:pt x="0" y="155006"/>
                    <a:pt x="22225" y="101349"/>
                    <a:pt x="61787" y="61787"/>
                  </a:cubicBezTo>
                  <a:cubicBezTo>
                    <a:pt x="101349" y="22225"/>
                    <a:pt x="155006" y="0"/>
                    <a:pt x="21095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21908" cy="175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82878" y="2059093"/>
            <a:ext cx="10373678" cy="6168813"/>
          </a:xfrm>
          <a:custGeom>
            <a:avLst/>
            <a:gdLst/>
            <a:ahLst/>
            <a:cxnLst/>
            <a:rect r="r" b="b" t="t" l="l"/>
            <a:pathLst>
              <a:path h="6168813" w="10373678">
                <a:moveTo>
                  <a:pt x="0" y="0"/>
                </a:moveTo>
                <a:lnTo>
                  <a:pt x="10373678" y="0"/>
                </a:lnTo>
                <a:lnTo>
                  <a:pt x="10373678" y="6168814"/>
                </a:lnTo>
                <a:lnTo>
                  <a:pt x="0" y="61688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351271" y="3407865"/>
            <a:ext cx="5731148" cy="6845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2"/>
              </a:lnSpc>
            </a:pPr>
            <a:r>
              <a:rPr lang="en-US" sz="24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•This dashboard shows overall company performance.</a:t>
            </a:r>
          </a:p>
          <a:p>
            <a:pPr algn="l">
              <a:lnSpc>
                <a:spcPts val="3432"/>
              </a:lnSpc>
            </a:pPr>
            <a:r>
              <a:rPr lang="en-US" sz="24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algn="l">
              <a:lnSpc>
                <a:spcPts val="3432"/>
              </a:lnSpc>
            </a:pPr>
            <a:r>
              <a:rPr lang="en-US" sz="24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- KPIs: Sales $2.3M, Profit $286K, Quantity 38K, Transactions ~10K, Discount Avg 15.6%</a:t>
            </a:r>
          </a:p>
          <a:p>
            <a:pPr algn="l">
              <a:lnSpc>
                <a:spcPts val="3432"/>
              </a:lnSpc>
            </a:pPr>
            <a:r>
              <a:rPr lang="en-US" sz="24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- Filters: Segment, State, Year</a:t>
            </a:r>
          </a:p>
          <a:p>
            <a:pPr algn="l">
              <a:lnSpc>
                <a:spcPts val="3432"/>
              </a:lnSpc>
            </a:pPr>
            <a:r>
              <a:rPr lang="en-US" sz="24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algn="l">
              <a:lnSpc>
                <a:spcPts val="3432"/>
              </a:lnSpc>
            </a:pPr>
            <a:r>
              <a:rPr lang="en-US" sz="24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Summary: Sales performance is positive with moderate profit margins.</a:t>
            </a:r>
          </a:p>
          <a:p>
            <a:pPr algn="l">
              <a:lnSpc>
                <a:spcPts val="3432"/>
              </a:lnSpc>
            </a:pPr>
            <a:r>
              <a:rPr lang="en-US" sz="24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Conclusion: Profitability is under pressure due to high discounts.</a:t>
            </a:r>
          </a:p>
          <a:p>
            <a:pPr algn="l">
              <a:lnSpc>
                <a:spcPts val="3432"/>
              </a:lnSpc>
            </a:pPr>
            <a:r>
              <a:rPr lang="en-US" sz="24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Recommendation: Revisit discount strategies to improve profit margins.</a:t>
            </a:r>
          </a:p>
          <a:p>
            <a:pPr algn="l">
              <a:lnSpc>
                <a:spcPts val="3152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3173498" y="1744684"/>
            <a:ext cx="4243380" cy="1429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1"/>
              </a:lnSpc>
            </a:pPr>
            <a:r>
              <a:rPr lang="en-US" b="true" sz="41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SALES REPORT - OVERVIEW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908043" y="0"/>
            <a:ext cx="6379957" cy="10287000"/>
            <a:chOff x="0" y="0"/>
            <a:chExt cx="168031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8031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80318">
                  <a:moveTo>
                    <a:pt x="0" y="0"/>
                  </a:moveTo>
                  <a:lnTo>
                    <a:pt x="1680318" y="0"/>
                  </a:lnTo>
                  <a:lnTo>
                    <a:pt x="1680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680318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970541" y="2006345"/>
            <a:ext cx="1601933" cy="6466659"/>
            <a:chOff x="0" y="0"/>
            <a:chExt cx="421908" cy="17031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1908" cy="1703153"/>
            </a:xfrm>
            <a:custGeom>
              <a:avLst/>
              <a:gdLst/>
              <a:ahLst/>
              <a:cxnLst/>
              <a:rect r="r" b="b" t="t" l="l"/>
              <a:pathLst>
                <a:path h="1703153" w="421908">
                  <a:moveTo>
                    <a:pt x="210954" y="0"/>
                  </a:moveTo>
                  <a:lnTo>
                    <a:pt x="210954" y="0"/>
                  </a:lnTo>
                  <a:cubicBezTo>
                    <a:pt x="266903" y="0"/>
                    <a:pt x="320560" y="22225"/>
                    <a:pt x="360121" y="61787"/>
                  </a:cubicBezTo>
                  <a:cubicBezTo>
                    <a:pt x="399683" y="101349"/>
                    <a:pt x="421908" y="155006"/>
                    <a:pt x="421908" y="210954"/>
                  </a:cubicBezTo>
                  <a:lnTo>
                    <a:pt x="421908" y="1492199"/>
                  </a:lnTo>
                  <a:cubicBezTo>
                    <a:pt x="421908" y="1548147"/>
                    <a:pt x="399683" y="1601804"/>
                    <a:pt x="360121" y="1641366"/>
                  </a:cubicBezTo>
                  <a:cubicBezTo>
                    <a:pt x="320560" y="1680928"/>
                    <a:pt x="266903" y="1703153"/>
                    <a:pt x="210954" y="1703153"/>
                  </a:cubicBezTo>
                  <a:lnTo>
                    <a:pt x="210954" y="1703153"/>
                  </a:lnTo>
                  <a:cubicBezTo>
                    <a:pt x="155006" y="1703153"/>
                    <a:pt x="101349" y="1680928"/>
                    <a:pt x="61787" y="1641366"/>
                  </a:cubicBezTo>
                  <a:cubicBezTo>
                    <a:pt x="22225" y="1601804"/>
                    <a:pt x="0" y="1548147"/>
                    <a:pt x="0" y="1492199"/>
                  </a:cubicBezTo>
                  <a:lnTo>
                    <a:pt x="0" y="210954"/>
                  </a:lnTo>
                  <a:cubicBezTo>
                    <a:pt x="0" y="155006"/>
                    <a:pt x="22225" y="101349"/>
                    <a:pt x="61787" y="61787"/>
                  </a:cubicBezTo>
                  <a:cubicBezTo>
                    <a:pt x="101349" y="22225"/>
                    <a:pt x="155006" y="0"/>
                    <a:pt x="21095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21908" cy="175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823147" y="3751688"/>
            <a:ext cx="10893140" cy="2783624"/>
          </a:xfrm>
          <a:custGeom>
            <a:avLst/>
            <a:gdLst/>
            <a:ahLst/>
            <a:cxnLst/>
            <a:rect r="r" b="b" t="t" l="l"/>
            <a:pathLst>
              <a:path h="2783624" w="10893140">
                <a:moveTo>
                  <a:pt x="0" y="0"/>
                </a:moveTo>
                <a:lnTo>
                  <a:pt x="10893140" y="0"/>
                </a:lnTo>
                <a:lnTo>
                  <a:pt x="10893140" y="2783624"/>
                </a:lnTo>
                <a:lnTo>
                  <a:pt x="0" y="27836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508848" y="3407865"/>
            <a:ext cx="4908029" cy="7009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2"/>
              </a:lnSpc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•The line chart compares Sales vs. Last Year Sales.</a:t>
            </a:r>
          </a:p>
          <a:p>
            <a:pPr algn="l">
              <a:lnSpc>
                <a:spcPts val="3712"/>
              </a:lnSpc>
            </a:pPr>
          </a:p>
          <a:p>
            <a:pPr algn="l">
              <a:lnSpc>
                <a:spcPts val="3712"/>
              </a:lnSpc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Insights:</a:t>
            </a:r>
          </a:p>
          <a:p>
            <a:pPr algn="l">
              <a:lnSpc>
                <a:spcPts val="3712"/>
              </a:lnSpc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- Sales trend increased significantly after 2016.</a:t>
            </a:r>
          </a:p>
          <a:p>
            <a:pPr algn="l">
              <a:lnSpc>
                <a:spcPts val="3712"/>
              </a:lnSpc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- 2018 marked the highest growth.</a:t>
            </a:r>
          </a:p>
          <a:p>
            <a:pPr algn="l">
              <a:lnSpc>
                <a:spcPts val="3712"/>
              </a:lnSpc>
            </a:pPr>
          </a:p>
          <a:p>
            <a:pPr algn="l">
              <a:lnSpc>
                <a:spcPts val="3712"/>
              </a:lnSpc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Conclusion: Positive sales momentum.</a:t>
            </a:r>
          </a:p>
          <a:p>
            <a:pPr algn="l">
              <a:lnSpc>
                <a:spcPts val="3712"/>
              </a:lnSpc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Recommendation: Invest in sustaining year-over-year growth.</a:t>
            </a:r>
          </a:p>
          <a:p>
            <a:pPr algn="l">
              <a:lnSpc>
                <a:spcPts val="3712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2508848" y="1744684"/>
            <a:ext cx="4908029" cy="79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591"/>
              </a:lnSpc>
            </a:pPr>
            <a:r>
              <a:rPr lang="en-US" b="true" sz="47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SALES TREND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908043" y="0"/>
            <a:ext cx="6379957" cy="10287000"/>
            <a:chOff x="0" y="0"/>
            <a:chExt cx="168031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8031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80318">
                  <a:moveTo>
                    <a:pt x="0" y="0"/>
                  </a:moveTo>
                  <a:lnTo>
                    <a:pt x="1680318" y="0"/>
                  </a:lnTo>
                  <a:lnTo>
                    <a:pt x="1680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680318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970541" y="2006345"/>
            <a:ext cx="1601933" cy="6466659"/>
            <a:chOff x="0" y="0"/>
            <a:chExt cx="421908" cy="17031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1908" cy="1703153"/>
            </a:xfrm>
            <a:custGeom>
              <a:avLst/>
              <a:gdLst/>
              <a:ahLst/>
              <a:cxnLst/>
              <a:rect r="r" b="b" t="t" l="l"/>
              <a:pathLst>
                <a:path h="1703153" w="421908">
                  <a:moveTo>
                    <a:pt x="210954" y="0"/>
                  </a:moveTo>
                  <a:lnTo>
                    <a:pt x="210954" y="0"/>
                  </a:lnTo>
                  <a:cubicBezTo>
                    <a:pt x="266903" y="0"/>
                    <a:pt x="320560" y="22225"/>
                    <a:pt x="360121" y="61787"/>
                  </a:cubicBezTo>
                  <a:cubicBezTo>
                    <a:pt x="399683" y="101349"/>
                    <a:pt x="421908" y="155006"/>
                    <a:pt x="421908" y="210954"/>
                  </a:cubicBezTo>
                  <a:lnTo>
                    <a:pt x="421908" y="1492199"/>
                  </a:lnTo>
                  <a:cubicBezTo>
                    <a:pt x="421908" y="1548147"/>
                    <a:pt x="399683" y="1601804"/>
                    <a:pt x="360121" y="1641366"/>
                  </a:cubicBezTo>
                  <a:cubicBezTo>
                    <a:pt x="320560" y="1680928"/>
                    <a:pt x="266903" y="1703153"/>
                    <a:pt x="210954" y="1703153"/>
                  </a:cubicBezTo>
                  <a:lnTo>
                    <a:pt x="210954" y="1703153"/>
                  </a:lnTo>
                  <a:cubicBezTo>
                    <a:pt x="155006" y="1703153"/>
                    <a:pt x="101349" y="1680928"/>
                    <a:pt x="61787" y="1641366"/>
                  </a:cubicBezTo>
                  <a:cubicBezTo>
                    <a:pt x="22225" y="1601804"/>
                    <a:pt x="0" y="1548147"/>
                    <a:pt x="0" y="1492199"/>
                  </a:cubicBezTo>
                  <a:lnTo>
                    <a:pt x="0" y="210954"/>
                  </a:lnTo>
                  <a:cubicBezTo>
                    <a:pt x="0" y="155006"/>
                    <a:pt x="22225" y="101349"/>
                    <a:pt x="61787" y="61787"/>
                  </a:cubicBezTo>
                  <a:cubicBezTo>
                    <a:pt x="101349" y="22225"/>
                    <a:pt x="155006" y="0"/>
                    <a:pt x="21095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21908" cy="175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863800" y="3131865"/>
            <a:ext cx="8811834" cy="4023269"/>
          </a:xfrm>
          <a:custGeom>
            <a:avLst/>
            <a:gdLst/>
            <a:ahLst/>
            <a:cxnLst/>
            <a:rect r="r" b="b" t="t" l="l"/>
            <a:pathLst>
              <a:path h="4023269" w="8811834">
                <a:moveTo>
                  <a:pt x="0" y="0"/>
                </a:moveTo>
                <a:lnTo>
                  <a:pt x="8811834" y="0"/>
                </a:lnTo>
                <a:lnTo>
                  <a:pt x="8811834" y="4023270"/>
                </a:lnTo>
                <a:lnTo>
                  <a:pt x="0" y="40232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508848" y="3706340"/>
            <a:ext cx="5671616" cy="6683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2"/>
              </a:lnSpc>
            </a:pPr>
            <a:r>
              <a:rPr lang="en-US" sz="27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•Combo chart compares yearly Sales vs. Profit.</a:t>
            </a:r>
          </a:p>
          <a:p>
            <a:pPr algn="l">
              <a:lnSpc>
                <a:spcPts val="3852"/>
              </a:lnSpc>
            </a:pPr>
          </a:p>
          <a:p>
            <a:pPr algn="l">
              <a:lnSpc>
                <a:spcPts val="3852"/>
              </a:lnSpc>
            </a:pPr>
            <a:r>
              <a:rPr lang="en-US" sz="27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Insights:</a:t>
            </a:r>
          </a:p>
          <a:p>
            <a:pPr algn="l">
              <a:lnSpc>
                <a:spcPts val="3852"/>
              </a:lnSpc>
            </a:pPr>
            <a:r>
              <a:rPr lang="en-US" sz="27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- Both Sales and Profit increased from 2015 to 2018.</a:t>
            </a:r>
          </a:p>
          <a:p>
            <a:pPr algn="l">
              <a:lnSpc>
                <a:spcPts val="3852"/>
              </a:lnSpc>
            </a:pPr>
            <a:r>
              <a:rPr lang="en-US" sz="27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- Profit peaked at $93K in 2018.</a:t>
            </a:r>
          </a:p>
          <a:p>
            <a:pPr algn="l">
              <a:lnSpc>
                <a:spcPts val="3852"/>
              </a:lnSpc>
            </a:pPr>
          </a:p>
          <a:p>
            <a:pPr algn="l">
              <a:lnSpc>
                <a:spcPts val="3852"/>
              </a:lnSpc>
            </a:pPr>
            <a:r>
              <a:rPr lang="en-US" sz="27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Conclusion: Strong upward profitability trend.</a:t>
            </a:r>
          </a:p>
          <a:p>
            <a:pPr algn="l">
              <a:lnSpc>
                <a:spcPts val="3852"/>
              </a:lnSpc>
            </a:pPr>
            <a:r>
              <a:rPr lang="en-US" sz="27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Recommendation: Scale high-margin categories to strengthen profits further.</a:t>
            </a:r>
          </a:p>
          <a:p>
            <a:pPr algn="l">
              <a:lnSpc>
                <a:spcPts val="2732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2508848" y="1763734"/>
            <a:ext cx="4908029" cy="1215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11"/>
              </a:lnSpc>
            </a:pPr>
            <a:r>
              <a:rPr lang="en-US" b="true" sz="35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SALES &amp; PROFIT BY YEAR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DAGxAf4RpxY</dc:identifier>
  <dcterms:modified xsi:type="dcterms:W3CDTF">2011-08-01T06:04:30Z</dcterms:modified>
  <cp:revision>1</cp:revision>
  <dc:title>Store Sales Analysis</dc:title>
</cp:coreProperties>
</file>